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65" r:id="rId3"/>
    <p:sldId id="564" r:id="rId4"/>
    <p:sldId id="566" r:id="rId5"/>
    <p:sldId id="544" r:id="rId6"/>
    <p:sldId id="550" r:id="rId7"/>
    <p:sldId id="549" r:id="rId8"/>
    <p:sldId id="559" r:id="rId9"/>
    <p:sldId id="555" r:id="rId10"/>
    <p:sldId id="547" r:id="rId11"/>
    <p:sldId id="567" r:id="rId12"/>
    <p:sldId id="568" r:id="rId13"/>
    <p:sldId id="563" r:id="rId14"/>
    <p:sldId id="551" r:id="rId15"/>
    <p:sldId id="561" r:id="rId16"/>
    <p:sldId id="560" r:id="rId17"/>
    <p:sldId id="548" r:id="rId18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2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dirty="0" smtClean="0">
                <a:latin typeface="Verdana"/>
                <a:cs typeface="Verdana"/>
              </a:rPr>
              <a:t>LCTPC</a:t>
            </a:r>
            <a:r>
              <a:rPr lang="en-GB" altLang="en-US" sz="900" baseline="0" dirty="0" smtClean="0">
                <a:latin typeface="Verdana"/>
                <a:cs typeface="Verdana"/>
              </a:rPr>
              <a:t> DESY 2020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gif"/><Relationship Id="rId8" Type="http://schemas.openxmlformats.org/officeDocument/2006/relationships/hyperlink" Target="https://indico.ihep.ac.cn/event/9960" TargetMode="External"/><Relationship Id="rId9" Type="http://schemas.openxmlformats.org/officeDocument/2006/relationships/image" Target="../media/image6.jpeg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67955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711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304800"/>
            <a:ext cx="7203802" cy="1080120"/>
          </a:xfrm>
        </p:spPr>
        <p:txBody>
          <a:bodyPr anchor="ctr"/>
          <a:lstStyle/>
          <a:p>
            <a:r>
              <a:rPr lang="en-US" altLang="en-US" sz="4000" b="0" dirty="0" smtClean="0">
                <a:latin typeface="Verdana"/>
                <a:cs typeface="Verdana"/>
              </a:rPr>
              <a:t> Pixel TPC for </a:t>
            </a:r>
            <a:r>
              <a:rPr lang="en-US" altLang="en-US" sz="4000" b="0" smtClean="0">
                <a:latin typeface="Verdana"/>
                <a:cs typeface="Verdana"/>
              </a:rPr>
              <a:t>CEPC </a:t>
            </a:r>
            <a:endParaRPr lang="en-GB" altLang="en-US" sz="4000" b="0" dirty="0" smtClean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62200" y="3276600"/>
            <a:ext cx="9144000" cy="260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LCWS 2019 Sendai: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    For one of the CEPC experiments there is interest in a pixel TPC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Discussed with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Huirong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Qi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Verdana"/>
              </a:rPr>
              <a:t>https://agenda.linearcollider.org/event/8217/contributions/44627/</a:t>
            </a:r>
            <a:endParaRPr lang="en-US" sz="18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CEPC workshop Beijing: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Kees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Ligtenberg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Verdana"/>
                <a:cs typeface="Verdana"/>
                <a:hlinkClick r:id="rId8"/>
              </a:rPr>
              <a:t>https://indico.ihep.ac.cn/event/9960</a:t>
            </a:r>
            <a:r>
              <a:rPr lang="en-US" sz="1400" kern="0" dirty="0" smtClean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  <a:endParaRPr lang="en-US" sz="18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285750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In this LCTPC workshop </a:t>
            </a:r>
          </a:p>
          <a:p>
            <a:pPr marL="742950" lvl="1" indent="-285750">
              <a:spcBef>
                <a:spcPct val="20000"/>
              </a:spcBef>
              <a:buClr>
                <a:srgbClr val="996633"/>
              </a:buClr>
              <a:buSzPct val="100000"/>
            </a:pP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Huirong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Qi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 presented the CEPC plans</a:t>
            </a:r>
          </a:p>
        </p:txBody>
      </p:sp>
      <p:grpSp>
        <p:nvGrpSpPr>
          <p:cNvPr id="8" name="Groep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E0E53E1-C2B6-4F3C-87D2-2B9F54DC8EE9}"/>
              </a:ext>
            </a:extLst>
          </p:cNvPr>
          <p:cNvGrpSpPr/>
          <p:nvPr/>
        </p:nvGrpSpPr>
        <p:grpSpPr>
          <a:xfrm>
            <a:off x="4038600" y="1371600"/>
            <a:ext cx="4669132" cy="1764303"/>
            <a:chOff x="7357246" y="4681579"/>
            <a:chExt cx="4669132" cy="1764303"/>
          </a:xfrm>
        </p:grpSpPr>
        <p:pic>
          <p:nvPicPr>
            <p:cNvPr id="9" name="Afbeelding 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2373CA-1B0F-4BB3-A3DF-88128A699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7517" b="25276"/>
            <a:stretch/>
          </p:blipFill>
          <p:spPr>
            <a:xfrm>
              <a:off x="7357246" y="4681579"/>
              <a:ext cx="4669132" cy="1764303"/>
            </a:xfrm>
            <a:prstGeom prst="rect">
              <a:avLst/>
            </a:prstGeom>
          </p:spPr>
        </p:pic>
        <p:sp>
          <p:nvSpPr>
            <p:cNvPr id="12" name="Tekstvak 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95EE5E-7383-4DB9-97F2-910DEF08F6AF}"/>
                </a:ext>
              </a:extLst>
            </p:cNvPr>
            <p:cNvSpPr txBox="1"/>
            <p:nvPr/>
          </p:nvSpPr>
          <p:spPr>
            <a:xfrm>
              <a:off x="11075925" y="6168883"/>
              <a:ext cx="950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Picture IHEP</a:t>
              </a:r>
              <a:endParaRPr lang="en-GB" sz="1200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gating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0100" y="990600"/>
            <a:ext cx="7810500" cy="5486400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Possible CEPC triggered gating 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scheme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Time between Z collisions is 120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r>
              <a:rPr lang="en-US" sz="1800" dirty="0" smtClean="0">
                <a:latin typeface="Verdana"/>
                <a:cs typeface="Verdana"/>
              </a:rPr>
              <a:t>. So one can think of gating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Make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 GEM gating device a la ILD (see picture) but now at 1-5 mm above the grid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Gating in a triggered mode;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if a 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hadronic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Z interaction in TPC start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gating “stop the ions”.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Gate length of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e.g. 30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-60 </a:t>
            </a:r>
            <a:r>
              <a:rPr lang="en-US" sz="1800" dirty="0" err="1" smtClean="0">
                <a:latin typeface="Verdana"/>
                <a:cs typeface="Verdana"/>
              </a:rPr>
              <a:t>μ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would stop the ions in Z triggered mode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the price is dead time, reduced efficiency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One will start “leveling” if gate close time = 20 </a:t>
            </a:r>
            <a:r>
              <a:rPr lang="en-US" dirty="0" err="1" smtClean="0">
                <a:latin typeface="Verdana"/>
                <a:cs typeface="Verdana"/>
              </a:rPr>
              <a:t>μ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-&gt; efficiency 66-85% 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This might work and will reduce IBF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and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distortions</a:t>
            </a:r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NB: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ILC gating can exploit bunch structure: Gate opens 50 </a:t>
            </a:r>
            <a:r>
              <a:rPr lang="en-US" dirty="0" err="1" smtClean="0">
                <a:latin typeface="Verdana"/>
                <a:cs typeface="Verdana"/>
              </a:rPr>
              <a:t>μs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before the first bunch and closes 50 </a:t>
            </a:r>
            <a:r>
              <a:rPr lang="en-US" dirty="0" err="1" smtClean="0">
                <a:latin typeface="Verdana"/>
                <a:cs typeface="Verdana"/>
              </a:rPr>
              <a:t>μs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after last bunch. Close time between bunches 200 ms. Device 1 cm above grid.</a:t>
            </a:r>
          </a:p>
          <a:p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579530"/>
            <a:ext cx="3244850" cy="2535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96400" y="4416623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dirty="0" err="1" smtClean="0">
                <a:latin typeface="Verdana"/>
                <a:cs typeface="Verdana"/>
              </a:rPr>
              <a:t>Yumi</a:t>
            </a:r>
            <a:r>
              <a:rPr lang="en-US" sz="1400" dirty="0" smtClean="0">
                <a:latin typeface="Verdana"/>
                <a:cs typeface="Verdana"/>
              </a:rPr>
              <a:t> Aoki @ LCWS2019</a:t>
            </a:r>
            <a:endParaRPr lang="en-US"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5381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NO gating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428750" y="838200"/>
            <a:ext cx="9334500" cy="5486400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Depending on the IBF, the distortions could also be measured and corrected for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Due to the large Z data set it will be possible to correct for the distortions in a timely manner. Suppose one has distortions that correspond to IBF = 15 (applying a safety factor 10). The maximum deviation will be 130 </a:t>
            </a:r>
            <a:r>
              <a:rPr lang="en-US" sz="2000" dirty="0" err="1" smtClean="0">
                <a:latin typeface="Verdana"/>
                <a:cs typeface="Verdana"/>
              </a:rPr>
              <a:t>μ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at small radii. It is realistic to assume that one can measure this number with a precision of 13 </a:t>
            </a:r>
            <a:r>
              <a:rPr lang="en-US" sz="2000" dirty="0" err="1" smtClean="0">
                <a:latin typeface="Verdana"/>
                <a:cs typeface="Verdana"/>
              </a:rPr>
              <a:t>μ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(factor 10) using the vertex detector.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This means that one can reach the precision requirements of the ILD TPC: the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systematics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in the bending plane will be less than 10-20 </a:t>
            </a:r>
            <a:r>
              <a:rPr lang="en-US" sz="2000" dirty="0" err="1" smtClean="0">
                <a:latin typeface="Verdana"/>
                <a:cs typeface="Verdana"/>
              </a:rPr>
              <a:t>μ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NB for the W and Higgs runs it is important to install and use a gating device  </a:t>
            </a:r>
          </a:p>
          <a:p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8F8475-1C4B-43AA-BA32-B3EF201F3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4" t="5416" r="10487" b="5393"/>
          <a:stretch/>
        </p:blipFill>
        <p:spPr>
          <a:xfrm>
            <a:off x="9472776" y="4114800"/>
            <a:ext cx="2719224" cy="2176717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5381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Summary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428750" y="685800"/>
            <a:ext cx="9334500" cy="5486400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 pixel TPC can handle the large data rates during CEPC Z running. The pixel occupancies are low and the pattern recognition will have no problem to separate events and find the tracks.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Estimates have been presented for deformations coming from charges from primary Z events and Ion Back Flow. The maximum at small radius is 13-130 </a:t>
            </a:r>
            <a:r>
              <a:rPr lang="en-US" sz="1800" dirty="0" err="1" smtClean="0">
                <a:latin typeface="Verdana"/>
                <a:cs typeface="Verdana"/>
              </a:rPr>
              <a:t>μ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(safety factor 10).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The IBF can be reduced by applying a triggered gating device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With and without gating, the deformations can be corrected for and controlled at a level of the tracking requirements of the ILD TPC;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systematics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in </a:t>
            </a:r>
            <a:r>
              <a:rPr lang="en-US" sz="1800" smtClean="0">
                <a:solidFill>
                  <a:srgbClr val="000000"/>
                </a:solidFill>
                <a:latin typeface="Verdana"/>
                <a:cs typeface="Verdana"/>
              </a:rPr>
              <a:t>bending </a:t>
            </a:r>
            <a:r>
              <a:rPr lang="en-US" sz="1800" smtClean="0">
                <a:solidFill>
                  <a:srgbClr val="000000"/>
                </a:solidFill>
                <a:latin typeface="Verdana"/>
                <a:cs typeface="Verdana"/>
              </a:rPr>
              <a:t>plane: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less than 10-20 </a:t>
            </a:r>
            <a:r>
              <a:rPr lang="en-US" sz="1800" dirty="0" err="1" smtClean="0">
                <a:latin typeface="Verdana"/>
                <a:cs typeface="Verdana"/>
              </a:rPr>
              <a:t>μm</a:t>
            </a: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For the W and Higgs runs it is important to apply a gating device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A pixel TPC is a realistic option at the CEPC and provides: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High precision tracking in the transverse and longitudinal planes</a:t>
            </a:r>
          </a:p>
          <a:p>
            <a:pPr lvl="1"/>
            <a:r>
              <a:rPr lang="en-US" dirty="0" err="1" smtClean="0">
                <a:latin typeface="Verdana"/>
                <a:cs typeface="Verdana"/>
              </a:rPr>
              <a:t>dE/dx</a:t>
            </a:r>
            <a:r>
              <a:rPr lang="en-US" dirty="0" smtClean="0">
                <a:latin typeface="Verdana"/>
                <a:cs typeface="Verdana"/>
              </a:rPr>
              <a:t> by electron and cluster counting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Excellent two track resolution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Digital readout that can deal with high rates</a:t>
            </a:r>
          </a:p>
          <a:p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16" y="-40647"/>
            <a:ext cx="9999483" cy="6898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  <a:cs typeface="Verdana"/>
              </a:rPr>
              <a:t>Huirong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Qi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0650"/>
            <a:ext cx="8890000" cy="661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                                           CEPC Oxford</a:t>
            </a:r>
          </a:p>
          <a:p>
            <a:r>
              <a:rPr lang="en-US" sz="1600" dirty="0" smtClean="0">
                <a:latin typeface="Verdana"/>
                <a:cs typeface="Verdana"/>
              </a:rPr>
              <a:t>https://indico.cern.ch/event/783429/contributions/3379893/attachments/1830789/2998159/CEPC_Backgrounds_Oxford_Zhu.pdf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2700"/>
            <a:ext cx="121285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backup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Pixel TPC for TLEP/</a:t>
            </a:r>
            <a:r>
              <a:rPr lang="en-US" altLang="en-US" sz="3600" b="0" dirty="0" err="1" smtClean="0">
                <a:latin typeface="Verdana"/>
                <a:cs typeface="Verdana"/>
              </a:rPr>
              <a:t>FCCee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Distortions from primary ion from Zs have been performed by </a:t>
            </a:r>
            <a:r>
              <a:rPr lang="en-US" sz="2000" dirty="0" err="1" smtClean="0">
                <a:latin typeface="Verdana"/>
                <a:cs typeface="Verdana"/>
              </a:rPr>
              <a:t>Schwemling</a:t>
            </a:r>
            <a:r>
              <a:rPr lang="en-US" sz="2000" dirty="0" smtClean="0">
                <a:latin typeface="Verdana"/>
                <a:cs typeface="Verdana"/>
              </a:rPr>
              <a:t> for a TPC at TLEP/</a:t>
            </a:r>
            <a:r>
              <a:rPr lang="en-US" sz="2000" dirty="0" err="1" smtClean="0">
                <a:latin typeface="Verdana"/>
                <a:cs typeface="Verdana"/>
              </a:rPr>
              <a:t>FCCee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  <a:hlinkClick r:id="rId2"/>
              </a:rPr>
              <a:t>https://indico.cern.ch/event/467955/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endParaRPr lang="en-US" sz="18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2460010"/>
            <a:ext cx="5562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Note here the Z rate is 16 kHz so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 smtClean="0">
                <a:latin typeface="Verdana"/>
                <a:cs typeface="Verdana"/>
              </a:rPr>
              <a:t>    similar to CEPC at 50 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Studies are more detailed – use </a:t>
            </a:r>
            <a:r>
              <a:rPr lang="en-US" sz="2000" dirty="0" err="1" smtClean="0">
                <a:latin typeface="Verdana"/>
                <a:cs typeface="Verdana"/>
              </a:rPr>
              <a:t>Pythia</a:t>
            </a:r>
            <a:r>
              <a:rPr lang="en-US" sz="2000" dirty="0" smtClean="0">
                <a:latin typeface="Verdana"/>
                <a:cs typeface="Verdana"/>
              </a:rPr>
              <a:t> plus distortion program from Keisuke Fuji- than a back of envelop calculation.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NB IBF is not zero but put to 1.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The number of ions/cm is not 100 but only 40. So a bit low.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4595708" cy="4641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048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3700"/>
            <a:ext cx="8686800" cy="607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1143000"/>
            <a:ext cx="402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here  L = </a:t>
            </a:r>
            <a:r>
              <a:rPr lang="en-US" dirty="0" smtClean="0">
                <a:latin typeface="Verdana"/>
                <a:cs typeface="Verdana"/>
              </a:rPr>
              <a:t>17 10</a:t>
            </a:r>
            <a:r>
              <a:rPr lang="en-US" baseline="30000" dirty="0" smtClean="0">
                <a:latin typeface="Verdana"/>
                <a:cs typeface="Verdana"/>
              </a:rPr>
              <a:t>34 </a:t>
            </a:r>
            <a:r>
              <a:rPr lang="en-US" dirty="0" smtClean="0">
                <a:latin typeface="Verdana"/>
                <a:cs typeface="Verdana"/>
              </a:rPr>
              <a:t>cm</a:t>
            </a:r>
            <a:r>
              <a:rPr lang="en-US" baseline="30000" dirty="0" smtClean="0">
                <a:latin typeface="Verdana"/>
                <a:cs typeface="Verdana"/>
              </a:rPr>
              <a:t>-2</a:t>
            </a:r>
            <a:r>
              <a:rPr lang="en-US" dirty="0" smtClean="0">
                <a:latin typeface="Verdana"/>
                <a:cs typeface="Verdana"/>
              </a:rPr>
              <a:t>s</a:t>
            </a:r>
            <a:r>
              <a:rPr lang="en-US" baseline="30000" dirty="0" smtClean="0">
                <a:latin typeface="Verdana"/>
                <a:cs typeface="Verdana"/>
              </a:rPr>
              <a:t>-1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312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Verdana"/>
                <a:cs typeface="Verdana"/>
              </a:rPr>
              <a:t>Huirong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Qi</a:t>
            </a:r>
            <a:endParaRPr lang="en-US" dirty="0" smtClean="0">
              <a:latin typeface="Verdana"/>
              <a:cs typeface="Verdana"/>
            </a:endParaRPr>
          </a:p>
          <a:p>
            <a:endParaRPr lang="en-US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This is based on</a:t>
            </a:r>
          </a:p>
          <a:p>
            <a:r>
              <a:rPr lang="en-US" sz="2000" dirty="0" smtClean="0">
                <a:latin typeface="Verdana"/>
                <a:cs typeface="Verdana"/>
              </a:rPr>
              <a:t>physics events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No beam-beam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Deviations due to</a:t>
            </a:r>
          </a:p>
          <a:p>
            <a:r>
              <a:rPr lang="en-US" sz="2000" dirty="0" smtClean="0">
                <a:latin typeface="Verdana"/>
                <a:cs typeface="Verdana"/>
              </a:rPr>
              <a:t>primary ions should </a:t>
            </a:r>
          </a:p>
          <a:p>
            <a:r>
              <a:rPr lang="en-US" sz="2000" dirty="0" smtClean="0">
                <a:latin typeface="Verdana"/>
                <a:cs typeface="Verdana"/>
              </a:rPr>
              <a:t>be factor 5 smaller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In my calculations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L = 32-</a:t>
            </a:r>
            <a:r>
              <a:rPr lang="en-US" sz="2000" dirty="0" smtClean="0">
                <a:latin typeface="Verdana"/>
                <a:cs typeface="Verdana"/>
              </a:rPr>
              <a:t>50 10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at 2 T</a:t>
            </a:r>
            <a:r>
              <a:rPr lang="en-US" sz="2000" dirty="0" smtClean="0">
                <a:latin typeface="Verdana"/>
                <a:cs typeface="Verdana"/>
              </a:rPr>
              <a:t>.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048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TPC: introduction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1143000"/>
            <a:ext cx="10591800" cy="5486400"/>
          </a:xfrm>
        </p:spPr>
        <p:txBody>
          <a:bodyPr/>
          <a:lstStyle/>
          <a:p>
            <a:pPr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At a circular collider CEPC there is place for different experiments, one of them could use a TPC as the main tracker</a:t>
            </a:r>
          </a:p>
          <a:p>
            <a:pPr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Why is a pixel TPC a serious and realistic option?</a:t>
            </a:r>
          </a:p>
          <a:p>
            <a:pPr marL="742950" lvl="2" indent="-342900">
              <a:buClr>
                <a:srgbClr val="996633"/>
              </a:buClr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For Higgs and top running no problem for all TPC read out technologies</a:t>
            </a:r>
          </a:p>
          <a:p>
            <a:pPr marL="742950" lvl="2" indent="-342900">
              <a:buClr>
                <a:srgbClr val="996633"/>
              </a:buClr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For W running probably no issue either</a:t>
            </a:r>
          </a:p>
          <a:p>
            <a:pPr marL="742950" lvl="2" indent="-342900">
              <a:buClr>
                <a:srgbClr val="996633"/>
              </a:buClr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Running at the Z with high luminosities and high rates is however problematic for current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  <a:cs typeface="Verdana"/>
              </a:rPr>
              <a:t>micromegas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and pad technologies. Tracks will overlap in the read-out plane and the occupancy at low radii will become too high </a:t>
            </a:r>
          </a:p>
          <a:p>
            <a:pPr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Running at the Z with a pixel TPC?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Large potential in terms of rate capabilities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Pattern recognition profits from high granularity of </a:t>
            </a:r>
            <a:r>
              <a:rPr lang="en-US" sz="1800" dirty="0" smtClean="0">
                <a:latin typeface="Verdana"/>
                <a:cs typeface="Verdana"/>
              </a:rPr>
              <a:t>55x55 μm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 pixels</a:t>
            </a:r>
          </a:p>
          <a:p>
            <a:pPr marL="400050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Will go through different aspects of CEPC Z running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Rates and occupancies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Distortions in a pixel TPC from primaries and Ion Back Flow</a:t>
            </a:r>
          </a:p>
          <a:p>
            <a:pPr marL="1200150" lvl="2">
              <a:buClr>
                <a:srgbClr val="996633"/>
              </a:buClr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Could one apply a gating device to reduce IBF?</a:t>
            </a:r>
            <a:endParaRPr lang="en-US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TPC: Z running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1143000"/>
            <a:ext cx="10591800" cy="5486400"/>
          </a:xfrm>
        </p:spPr>
        <p:txBody>
          <a:bodyPr/>
          <a:lstStyle/>
          <a:p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The conditions for CEPC running</a:t>
            </a:r>
          </a:p>
          <a:p>
            <a:pPr lvl="1"/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High(est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) luminosity CEPC  L = 32-</a:t>
            </a:r>
            <a:r>
              <a:rPr lang="en-US" sz="1800" dirty="0" smtClean="0">
                <a:latin typeface="Verdana"/>
                <a:cs typeface="Verdana"/>
              </a:rPr>
              <a:t>50 (17-32) 10</a:t>
            </a:r>
            <a:r>
              <a:rPr lang="en-US" sz="1800" baseline="30000" dirty="0" smtClean="0">
                <a:latin typeface="Verdana"/>
                <a:cs typeface="Verdana"/>
              </a:rPr>
              <a:t>34 </a:t>
            </a:r>
            <a:r>
              <a:rPr lang="en-US" sz="1800" dirty="0" smtClean="0">
                <a:latin typeface="Verdana"/>
                <a:cs typeface="Verdana"/>
              </a:rPr>
              <a:t>cm</a:t>
            </a:r>
            <a:r>
              <a:rPr lang="en-US" sz="1800" baseline="30000" dirty="0" smtClean="0">
                <a:latin typeface="Verdana"/>
                <a:cs typeface="Verdana"/>
              </a:rPr>
              <a:t>-2</a:t>
            </a:r>
            <a:r>
              <a:rPr lang="en-US" sz="1800" dirty="0" smtClean="0">
                <a:latin typeface="Verdana"/>
                <a:cs typeface="Verdana"/>
              </a:rPr>
              <a:t>s</a:t>
            </a:r>
            <a:r>
              <a:rPr lang="en-US" sz="1800" baseline="30000" dirty="0" smtClean="0">
                <a:latin typeface="Verdana"/>
                <a:cs typeface="Verdana"/>
              </a:rPr>
              <a:t>-1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at 2 T from CDR</a:t>
            </a:r>
            <a:r>
              <a:rPr lang="en-US" sz="1800" dirty="0" smtClean="0">
                <a:latin typeface="Verdana"/>
                <a:cs typeface="Verdana"/>
              </a:rPr>
              <a:t>. </a:t>
            </a:r>
          </a:p>
          <a:p>
            <a:pPr lvl="2"/>
            <a:r>
              <a:rPr lang="en-US" sz="1600" dirty="0" smtClean="0">
                <a:latin typeface="Verdana"/>
                <a:cs typeface="Verdana"/>
              </a:rPr>
              <a:t>CEPC Ring length 100 km with 12 000 bunches and a </a:t>
            </a:r>
            <a:r>
              <a:rPr lang="en-US" sz="1600" dirty="0" err="1" smtClean="0">
                <a:latin typeface="Verdana"/>
                <a:cs typeface="Verdana"/>
              </a:rPr>
              <a:t>hadronic</a:t>
            </a:r>
            <a:r>
              <a:rPr lang="en-US" sz="1600" dirty="0" smtClean="0">
                <a:latin typeface="Verdana"/>
                <a:cs typeface="Verdana"/>
              </a:rPr>
              <a:t> Z rate of 10-15 (5-10) </a:t>
            </a:r>
            <a:r>
              <a:rPr lang="en-US" sz="1600" dirty="0" err="1" smtClean="0">
                <a:latin typeface="Verdana"/>
                <a:cs typeface="Verdana"/>
              </a:rPr>
              <a:t>k</a:t>
            </a:r>
            <a:r>
              <a:rPr lang="en-US" sz="1600" dirty="0" smtClean="0">
                <a:latin typeface="Verdana"/>
                <a:cs typeface="Verdana"/>
              </a:rPr>
              <a:t> Hz (cross section 32 </a:t>
            </a:r>
            <a:r>
              <a:rPr lang="en-US" sz="1600" dirty="0" err="1" smtClean="0">
                <a:latin typeface="Verdana"/>
                <a:cs typeface="Verdana"/>
              </a:rPr>
              <a:t>nb</a:t>
            </a:r>
            <a:r>
              <a:rPr lang="en-US" sz="1600" dirty="0" smtClean="0">
                <a:latin typeface="Verdana"/>
                <a:cs typeface="Verdana"/>
              </a:rPr>
              <a:t>). Beam structure rather continuous 25 ns spacing. </a:t>
            </a:r>
          </a:p>
          <a:p>
            <a:pPr lvl="2"/>
            <a:r>
              <a:rPr lang="en-US" sz="1600" dirty="0" smtClean="0">
                <a:latin typeface="Verdana"/>
                <a:cs typeface="Verdana"/>
              </a:rPr>
              <a:t>Note that this Luminosity gives about 60-120 (30-60) G Zs per running year</a:t>
            </a: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Time between Z interactions 120-60 (200-100)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endParaRPr lang="en-US" sz="1800" dirty="0" smtClean="0">
              <a:latin typeface="Verdana"/>
              <a:cs typeface="Verdana"/>
            </a:endParaRP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TPC drift takes 30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endParaRPr lang="en-US" sz="1800" dirty="0" smtClean="0">
              <a:latin typeface="Verdana"/>
              <a:cs typeface="Verdana"/>
            </a:endParaRP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So events are separated in the </a:t>
            </a:r>
            <a:r>
              <a:rPr lang="en-US" sz="1800" dirty="0" smtClean="0">
                <a:latin typeface="Verdana"/>
                <a:cs typeface="Verdana"/>
              </a:rPr>
              <a:t>TPC</a:t>
            </a:r>
          </a:p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996633"/>
              </a:buClr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High rate capabilities of the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  <a:cs typeface="Verdana"/>
              </a:rPr>
              <a:t>GridPix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pixel chip TPX3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Bonn test beam was 5 kHz electrons for a quad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Link speed 80 Mbps per chip (256x256x 55 </a:t>
            </a:r>
            <a:r>
              <a:rPr lang="en-US" sz="1800" dirty="0" err="1" smtClean="0">
                <a:latin typeface="Verdana"/>
                <a:cs typeface="Verdana"/>
              </a:rPr>
              <a:t>x</a:t>
            </a:r>
            <a:r>
              <a:rPr lang="en-US" sz="1800" dirty="0" smtClean="0">
                <a:latin typeface="Verdana"/>
                <a:cs typeface="Verdana"/>
              </a:rPr>
              <a:t> 55 μm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)    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Test beam 2018 1.3M hits/</a:t>
            </a:r>
            <a:r>
              <a:rPr lang="en-US" sz="1800" dirty="0" err="1" smtClean="0">
                <a:latin typeface="Verdana"/>
                <a:cs typeface="Verdana"/>
              </a:rPr>
              <a:t>s</a:t>
            </a:r>
            <a:r>
              <a:rPr lang="en-US" sz="1800" dirty="0" smtClean="0">
                <a:latin typeface="Verdana"/>
                <a:cs typeface="Verdana"/>
              </a:rPr>
              <a:t> per chip could be read out 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In 2019 the link speed doubled to 2.6M hits/</a:t>
            </a:r>
            <a:r>
              <a:rPr lang="en-US" sz="1800" dirty="0" err="1" smtClean="0">
                <a:latin typeface="Verdana"/>
                <a:cs typeface="Verdana"/>
              </a:rPr>
              <a:t>s</a:t>
            </a:r>
            <a:r>
              <a:rPr lang="en-US" sz="1800" dirty="0" smtClean="0">
                <a:latin typeface="Verdana"/>
                <a:cs typeface="Verdana"/>
              </a:rPr>
              <a:t> per 1.42x1.42 cm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.</a:t>
            </a:r>
            <a:endParaRPr lang="en-US" dirty="0" smtClean="0">
              <a:latin typeface="Verdana"/>
              <a:cs typeface="Verdana"/>
            </a:endParaRPr>
          </a:p>
          <a:p>
            <a:pPr lvl="1">
              <a:buNone/>
            </a:pPr>
            <a:endParaRPr lang="en-US" sz="1800" dirty="0" smtClean="0">
              <a:latin typeface="Verdana"/>
              <a:cs typeface="Verdana"/>
            </a:endParaRPr>
          </a:p>
          <a:p>
            <a:pPr lvl="1"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Afbeelding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C30E73-7FE4-4098-BE17-403C8A8F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352800"/>
            <a:ext cx="2775431" cy="183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rates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Rates primary electrons in a Pixel TPC</a:t>
            </a:r>
            <a:endParaRPr lang="en-US" sz="18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524000"/>
            <a:ext cx="586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 Using a simple simulation program the primary Z hit rate in the pixel TPC is calculated as a function of the radius.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The rate amount to 300 </a:t>
            </a:r>
            <a:r>
              <a:rPr lang="en-US" sz="2000" dirty="0" err="1" smtClean="0">
                <a:latin typeface="Verdana"/>
                <a:cs typeface="Verdana"/>
              </a:rPr>
              <a:t>k</a:t>
            </a:r>
            <a:r>
              <a:rPr lang="en-US" sz="2000" dirty="0" smtClean="0">
                <a:latin typeface="Verdana"/>
                <a:cs typeface="Verdana"/>
              </a:rPr>
              <a:t> hits/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/chip at a radius of 40 cm.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This is a rate the current quad and read out can easily handle.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 The test beam showed we can handle up to 2.6M hits/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 per chip (1.42x1.42 cm</a:t>
            </a:r>
            <a:r>
              <a:rPr lang="en-US" sz="2000" baseline="30000" dirty="0" smtClean="0">
                <a:latin typeface="Verdana"/>
                <a:cs typeface="Verdana"/>
              </a:rPr>
              <a:t>2</a:t>
            </a:r>
            <a:r>
              <a:rPr lang="en-US" sz="2000" dirty="0" smtClean="0">
                <a:latin typeface="Verdana"/>
                <a:cs typeface="Verdana"/>
              </a:rPr>
              <a:t>). So about a factor 10 higher than what is needed.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Occupancy rate 40/s  (256*256 pixels)</a:t>
            </a:r>
          </a:p>
          <a:p>
            <a:pPr marL="800100" lvl="2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With 0.1 ms read out&lt; 0.004 (10kHz) </a:t>
            </a:r>
            <a:endParaRPr lang="en-US" sz="2000" dirty="0"/>
          </a:p>
        </p:txBody>
      </p:sp>
      <p:pic>
        <p:nvPicPr>
          <p:cNvPr id="6" name="Picture 5" descr="HitR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47548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TPC: Z running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9144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Summary of Z rates 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@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L = 32 </a:t>
            </a:r>
            <a:r>
              <a:rPr lang="en-US" sz="2000" dirty="0" smtClean="0">
                <a:latin typeface="Verdana"/>
                <a:cs typeface="Verdana"/>
              </a:rPr>
              <a:t>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  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and occupancies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Data is produced at a large rate of </a:t>
            </a:r>
            <a:r>
              <a:rPr lang="en-US" sz="2000" dirty="0" smtClean="0">
                <a:latin typeface="Verdana"/>
                <a:cs typeface="Verdana"/>
              </a:rPr>
              <a:t>300 </a:t>
            </a:r>
            <a:r>
              <a:rPr lang="en-US" sz="2000" dirty="0" err="1" smtClean="0">
                <a:latin typeface="Verdana"/>
                <a:cs typeface="Verdana"/>
              </a:rPr>
              <a:t>k</a:t>
            </a:r>
            <a:r>
              <a:rPr lang="en-US" sz="2000" dirty="0" smtClean="0">
                <a:latin typeface="Verdana"/>
                <a:cs typeface="Verdana"/>
              </a:rPr>
              <a:t> hits/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/chip (at R=40 cm) </a:t>
            </a: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In the test beam it has been demonstrated that the TPX3 can handle a rate that is a factor 10 higher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Occupancies are less than 1% at low radii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One needs to design a DAQ system to collect all data</a:t>
            </a:r>
          </a:p>
          <a:p>
            <a:pPr marL="800100" lvl="1">
              <a:buClr>
                <a:srgbClr val="996633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800100" lvl="1">
              <a:buClr>
                <a:srgbClr val="996633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400050">
              <a:buClr>
                <a:srgbClr val="996633"/>
              </a:buClr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Pattern recognition will be no problem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The occupancies in the pixel plane are low. The time between the Z interactions is large </a:t>
            </a:r>
            <a:r>
              <a:rPr lang="en-US" sz="2000" dirty="0" smtClean="0">
                <a:latin typeface="Verdana"/>
                <a:cs typeface="Verdana"/>
              </a:rPr>
              <a:t>120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μs</a:t>
            </a:r>
            <a:r>
              <a:rPr lang="en-US" sz="2200" dirty="0" smtClean="0">
                <a:latin typeface="Verdana"/>
                <a:cs typeface="Verdana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The time will be measured by each pixel. The resolution is dominated by longitudinal diffusion. It amounts to less than about 20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nsec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. Different Z events can be easily separated in time.</a:t>
            </a:r>
            <a:endParaRPr lang="en-US" sz="2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800100" lvl="1">
              <a:buClr>
                <a:srgbClr val="996633"/>
              </a:buClr>
            </a:pPr>
            <a:endParaRPr lang="en-US" sz="1800" dirty="0" smtClean="0">
              <a:latin typeface="Verdana"/>
              <a:cs typeface="Verdana"/>
            </a:endParaRPr>
          </a:p>
          <a:p>
            <a:pPr lvl="1"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grpSp>
        <p:nvGrpSpPr>
          <p:cNvPr id="5" name="Groep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E408CF5-CD16-414B-B4F7-0B9EB97746A1}"/>
              </a:ext>
            </a:extLst>
          </p:cNvPr>
          <p:cNvGrpSpPr/>
          <p:nvPr/>
        </p:nvGrpSpPr>
        <p:grpSpPr>
          <a:xfrm>
            <a:off x="9753600" y="2514600"/>
            <a:ext cx="2057400" cy="1905000"/>
            <a:chOff x="5049983" y="2707759"/>
            <a:chExt cx="3589847" cy="3510037"/>
          </a:xfrm>
        </p:grpSpPr>
        <p:pic>
          <p:nvPicPr>
            <p:cNvPr id="7" name="Afbeelding 2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BB9E7B-E6B5-421F-BEE4-8CCB2F3EF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/>
              <a:alphaModFix/>
            </a:blip>
            <a:srcRect l="45850" t="15358" r="9978" b="6475"/>
            <a:stretch/>
          </p:blipFill>
          <p:spPr>
            <a:xfrm>
              <a:off x="5202442" y="3037086"/>
              <a:ext cx="3437388" cy="31807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kstvak 2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9220523-8212-47D6-B84D-3EB5391A35A1}"/>
                </a:ext>
              </a:extLst>
            </p:cNvPr>
            <p:cNvSpPr txBox="1"/>
            <p:nvPr/>
          </p:nvSpPr>
          <p:spPr>
            <a:xfrm>
              <a:off x="5049983" y="2707759"/>
              <a:ext cx="232545" cy="7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9" name="Afbeelding 2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C6819F4-3A05-4382-856C-2AE74305B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/>
              <a:alphaModFix/>
            </a:blip>
            <a:srcRect l="25896" t="18797" r="35241" b="25512"/>
            <a:stretch/>
          </p:blipFill>
          <p:spPr>
            <a:xfrm>
              <a:off x="5255456" y="4721324"/>
              <a:ext cx="1154784" cy="1191347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solid"/>
            </a:ln>
          </p:spPr>
        </p:pic>
        <p:cxnSp>
          <p:nvCxnSpPr>
            <p:cNvPr id="10" name="Rechte verbindingslijn 2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752641D-94E1-4E51-BFA6-79687C059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5894" y="4231481"/>
              <a:ext cx="1219200" cy="485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hoek 2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2C085DD-6515-404D-B9B7-22890ED8F29F}"/>
                </a:ext>
              </a:extLst>
            </p:cNvPr>
            <p:cNvSpPr/>
            <p:nvPr/>
          </p:nvSpPr>
          <p:spPr>
            <a:xfrm>
              <a:off x="6462688" y="4226079"/>
              <a:ext cx="100012" cy="1327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Rechte verbindingslijn 3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4FA51E8-48C8-49F6-AD4C-E797D2BE9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7310" y="4333307"/>
              <a:ext cx="145390" cy="1579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backgrounds and distortions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295400" y="762000"/>
            <a:ext cx="10058400" cy="4343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Important to estimate the charge in the TPC as it can cause distortions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Physics events like Zs 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Other backgrounds </a:t>
            </a:r>
            <a:r>
              <a:rPr lang="en-US" sz="2000" dirty="0" err="1" smtClean="0">
                <a:latin typeface="Verdana"/>
                <a:cs typeface="Verdana"/>
              </a:rPr>
              <a:t>γγ</a:t>
            </a:r>
            <a:r>
              <a:rPr lang="en-US" sz="2000" dirty="0" smtClean="0">
                <a:latin typeface="Verdana"/>
                <a:cs typeface="Verdana"/>
              </a:rPr>
              <a:t> background and incoherent pairs from b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eam-beam interactions that produce hits</a:t>
            </a:r>
            <a:endParaRPr lang="en-US" sz="2000" dirty="0" smtClean="0">
              <a:latin typeface="Verdana"/>
              <a:cs typeface="Verdana"/>
            </a:endParaRPr>
          </a:p>
          <a:p>
            <a:pPr marL="1200150" lvl="3" indent="-342900">
              <a:buClr>
                <a:srgbClr val="FF6600"/>
              </a:buClr>
            </a:pPr>
            <a:r>
              <a:rPr lang="en-US" sz="1800" dirty="0" smtClean="0">
                <a:latin typeface="Verdana"/>
                <a:cs typeface="Verdana"/>
              </a:rPr>
              <a:t>At ILC beam-beam effects are dominant over the physics interactions. </a:t>
            </a:r>
          </a:p>
          <a:p>
            <a:pPr marL="1200150" lvl="3" indent="-342900">
              <a:buClr>
                <a:srgbClr val="FF6600"/>
              </a:buClr>
            </a:pPr>
            <a:r>
              <a:rPr lang="en-US" sz="1800" dirty="0" smtClean="0">
                <a:latin typeface="Verdana"/>
                <a:cs typeface="Verdana"/>
              </a:rPr>
              <a:t>However TLEP and </a:t>
            </a:r>
            <a:r>
              <a:rPr lang="en-US" sz="1800" dirty="0" err="1" smtClean="0">
                <a:latin typeface="Verdana"/>
                <a:cs typeface="Verdana"/>
              </a:rPr>
              <a:t>FCCee</a:t>
            </a:r>
            <a:r>
              <a:rPr lang="en-US" sz="1800" dirty="0" smtClean="0">
                <a:latin typeface="Verdana"/>
                <a:cs typeface="Verdana"/>
              </a:rPr>
              <a:t> studies show that e.g. </a:t>
            </a:r>
            <a:r>
              <a:rPr lang="en-US" sz="1800" dirty="0" err="1" smtClean="0">
                <a:latin typeface="Verdana"/>
                <a:cs typeface="Verdana"/>
              </a:rPr>
              <a:t>γγ</a:t>
            </a:r>
            <a:r>
              <a:rPr lang="en-US" sz="1800" dirty="0" smtClean="0">
                <a:latin typeface="Verdana"/>
                <a:cs typeface="Verdana"/>
              </a:rPr>
              <a:t> background are very small at the Z. Also the incoherent pair production (backup slides) is several orders smaller than at the ILC.</a:t>
            </a:r>
          </a:p>
          <a:p>
            <a:pPr marL="1200150" lvl="3" indent="-342900">
              <a:buClr>
                <a:srgbClr val="FF6600"/>
              </a:buClr>
            </a:pPr>
            <a:r>
              <a:rPr lang="en-US" sz="1800" dirty="0" smtClean="0">
                <a:latin typeface="Verdana"/>
                <a:cs typeface="Verdana"/>
              </a:rPr>
              <a:t>As Adrian Vogel (DESY-thesis-08-036) in his thesis showed the detector -machine design is important to reduce the number of back scattered photons. See plot below.</a:t>
            </a:r>
          </a:p>
          <a:p>
            <a:pPr marL="742950" lvl="2" indent="-342900">
              <a:buClr>
                <a:srgbClr val="FF6600"/>
              </a:buClr>
              <a:buNone/>
            </a:pPr>
            <a:endParaRPr lang="en-US" sz="24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4546600"/>
            <a:ext cx="56134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TPC: distortions from Zs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6858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200" dirty="0" smtClean="0">
                <a:latin typeface="Verdana"/>
                <a:cs typeface="Verdana"/>
              </a:rPr>
              <a:t>Rate estimates for primary electrons and charge and distortions from primary ions due to Zs (back of the envelop)</a:t>
            </a:r>
          </a:p>
          <a:p>
            <a:pPr marL="342900" lvl="1" indent="-342900">
              <a:buClr>
                <a:srgbClr val="FF6600"/>
              </a:buClr>
              <a:buNone/>
            </a:pPr>
            <a:endParaRPr lang="en-US" sz="2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latin typeface="Verdana"/>
                <a:cs typeface="Verdana"/>
              </a:rPr>
              <a:t>Assume that the ions stay 0-300 ms before reaching the mid plane of the TPC. With a rate of 10-15 kHz one will accumulate 3000 - 4500 Zs;  This gives 30 tracks producing 10</a:t>
            </a:r>
            <a:r>
              <a:rPr lang="en-US" sz="1800" baseline="30000" dirty="0" smtClean="0">
                <a:latin typeface="Verdana"/>
                <a:cs typeface="Verdana"/>
              </a:rPr>
              <a:t>4</a:t>
            </a:r>
            <a:r>
              <a:rPr lang="en-US" sz="1800" dirty="0" smtClean="0">
                <a:latin typeface="Verdana"/>
                <a:cs typeface="Verdana"/>
              </a:rPr>
              <a:t> primary electrons and ions. TPC volume: Inner radius 40 cm; outer 180 cm; 400 cm length; so volume 3.8 10</a:t>
            </a:r>
            <a:r>
              <a:rPr lang="en-US" sz="1800" baseline="30000" dirty="0" smtClean="0">
                <a:latin typeface="Verdana"/>
                <a:cs typeface="Verdana"/>
              </a:rPr>
              <a:t>7</a:t>
            </a:r>
            <a:r>
              <a:rPr lang="en-US" sz="1800" dirty="0" smtClean="0">
                <a:latin typeface="Verdana"/>
                <a:cs typeface="Verdana"/>
              </a:rPr>
              <a:t> cm</a:t>
            </a:r>
            <a:r>
              <a:rPr lang="en-US" sz="1800" baseline="30000" dirty="0" smtClean="0">
                <a:latin typeface="Verdana"/>
                <a:cs typeface="Verdana"/>
              </a:rPr>
              <a:t>3</a:t>
            </a:r>
            <a:r>
              <a:rPr lang="en-US" sz="1800" dirty="0" smtClean="0">
                <a:latin typeface="Verdana"/>
                <a:cs typeface="Verdana"/>
              </a:rPr>
              <a:t>. Charge density = 9-13 10</a:t>
            </a:r>
            <a:r>
              <a:rPr lang="en-US" sz="1800" baseline="30000" dirty="0" smtClean="0">
                <a:latin typeface="Verdana"/>
                <a:cs typeface="Verdana"/>
              </a:rPr>
              <a:t>8</a:t>
            </a:r>
            <a:r>
              <a:rPr lang="en-US" sz="1800" dirty="0" smtClean="0">
                <a:latin typeface="Verdana"/>
                <a:cs typeface="Verdana"/>
              </a:rPr>
              <a:t>/3.8 10</a:t>
            </a:r>
            <a:r>
              <a:rPr lang="en-US" sz="1800" baseline="30000" dirty="0" smtClean="0">
                <a:latin typeface="Verdana"/>
                <a:cs typeface="Verdana"/>
              </a:rPr>
              <a:t>7</a:t>
            </a:r>
            <a:r>
              <a:rPr lang="en-US" sz="1800" dirty="0" smtClean="0">
                <a:latin typeface="Verdana"/>
                <a:cs typeface="Verdana"/>
              </a:rPr>
              <a:t> cm</a:t>
            </a:r>
            <a:r>
              <a:rPr lang="en-US" sz="1800" baseline="30000" dirty="0" smtClean="0">
                <a:latin typeface="Verdana"/>
                <a:cs typeface="Verdana"/>
              </a:rPr>
              <a:t>3</a:t>
            </a:r>
            <a:r>
              <a:rPr lang="en-US" sz="1800" dirty="0" smtClean="0">
                <a:latin typeface="Verdana"/>
                <a:cs typeface="Verdana"/>
              </a:rPr>
              <a:t> = 23-34  e/cm</a:t>
            </a:r>
            <a:r>
              <a:rPr lang="en-US" sz="1800" baseline="30000" dirty="0" smtClean="0">
                <a:latin typeface="Verdana"/>
                <a:cs typeface="Verdana"/>
              </a:rPr>
              <a:t>3</a:t>
            </a:r>
            <a:r>
              <a:rPr lang="en-US" sz="1800" dirty="0" smtClean="0">
                <a:latin typeface="Verdana"/>
                <a:cs typeface="Verdana"/>
              </a:rPr>
              <a:t>. This is smaller than the charge at the ILC for 3000 bunches from beam-beam background (slide 9).</a:t>
            </a:r>
            <a:endParaRPr lang="en-US" sz="20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>
                <a:latin typeface="Verdana"/>
                <a:cs typeface="Verdana"/>
              </a:rPr>
              <a:t>Here the studies were performed assuming no Ion Back Flow. Ions are produced in the gas amplification stage. A fraction of them will flow back into the TPC drift volume. For a </a:t>
            </a:r>
            <a:r>
              <a:rPr lang="en-US" sz="2000" dirty="0" err="1" smtClean="0">
                <a:latin typeface="Verdana"/>
                <a:cs typeface="Verdana"/>
              </a:rPr>
              <a:t>Gridpix</a:t>
            </a:r>
            <a:r>
              <a:rPr lang="en-US" sz="2000" dirty="0" smtClean="0">
                <a:latin typeface="Verdana"/>
                <a:cs typeface="Verdana"/>
              </a:rPr>
              <a:t> detector this is O(0.1%). A precise measurement will be performed in 2020.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charge and distortions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Charge from primary ions due to Zs (back of the envelop)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 descr="PrimaryZCh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523999"/>
            <a:ext cx="5166360" cy="4967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1752600"/>
            <a:ext cx="5562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 At ILC this  accumulated charge in the TPC </a:t>
            </a:r>
            <a:r>
              <a:rPr lang="en-US" sz="2000" dirty="0" err="1" smtClean="0">
                <a:latin typeface="Verdana"/>
                <a:cs typeface="Verdana"/>
              </a:rPr>
              <a:t>bkg</a:t>
            </a:r>
            <a:r>
              <a:rPr lang="en-US" sz="2000" dirty="0" smtClean="0">
                <a:latin typeface="Verdana"/>
                <a:cs typeface="Verdana"/>
              </a:rPr>
              <a:t> leads to distortions of max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. See next slide for details. Here no ion back flow IBF=0 is used.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 The CEPC study presented by </a:t>
            </a:r>
            <a:r>
              <a:rPr lang="en-US" sz="2000" dirty="0" err="1" smtClean="0">
                <a:latin typeface="Verdana"/>
                <a:cs typeface="Verdana"/>
              </a:rPr>
              <a:t>Huirong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Qi</a:t>
            </a:r>
            <a:r>
              <a:rPr lang="en-US" sz="2000" dirty="0" smtClean="0">
                <a:latin typeface="Verdana"/>
                <a:cs typeface="Verdana"/>
              </a:rPr>
              <a:t> (backup) gives a larger number of up to 80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with IBF=5 and a lower luminosity.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The distortions will depend on the IBF number of the device. With IBF = 1.5 (gas gain 1500 and IBF fraction 0.1%), the distortions are maximally 13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ILC</a:t>
            </a:r>
            <a:r>
              <a:rPr lang="en-US" altLang="en-US" sz="3600" b="0" dirty="0" smtClean="0">
                <a:latin typeface="Verdana"/>
                <a:cs typeface="Verdana"/>
              </a:rPr>
              <a:t> beam-beam primary ions in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0100"/>
            <a:ext cx="4305300" cy="4238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06500"/>
            <a:ext cx="6959600" cy="1308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8382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441088"/>
            <a:ext cx="4322911" cy="4035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1600" y="3733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So deformations for  a primary charge distribution (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 30) are less than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105400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Studies from Keisuke Fuji https://agenda.linearcollider.org/event/5504/contributions/24543/attachments/20144/31818/PositiveIonEffects-kf.pdf)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9097343</TotalTime>
  <Pages>11</Pages>
  <Words>1851</Words>
  <Application>Microsoft Office PowerPoint</Application>
  <PresentationFormat>Custom</PresentationFormat>
  <Paragraphs>231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Como</vt:lpstr>
      <vt:lpstr> Pixel TPC for CEPC </vt:lpstr>
      <vt:lpstr> CEPC Pixel TPC: introduction</vt:lpstr>
      <vt:lpstr> CEPC Pixel TPC: Z running</vt:lpstr>
      <vt:lpstr> CEPC Pixel TPC rates</vt:lpstr>
      <vt:lpstr> CEPC Pixel TPC: Z running</vt:lpstr>
      <vt:lpstr> CEPC Pixel TPC backgrounds and distortions</vt:lpstr>
      <vt:lpstr> CEPC Pixel TPC: distortions from Zs</vt:lpstr>
      <vt:lpstr> CEPC Pixel TPC charge and distortions</vt:lpstr>
      <vt:lpstr> ILC beam-beam primary ions in TPC</vt:lpstr>
      <vt:lpstr> CEPC Pixel TPC gating</vt:lpstr>
      <vt:lpstr> CEPC Pixel TPC NO gating</vt:lpstr>
      <vt:lpstr> CEPC Pixel TPC Summary</vt:lpstr>
      <vt:lpstr> CEPC Pixel TPC</vt:lpstr>
      <vt:lpstr> CEPC Pixel TPC</vt:lpstr>
      <vt:lpstr>Slide 15</vt:lpstr>
      <vt:lpstr> Pixel TPC for TLEP/FCCee</vt:lpstr>
      <vt:lpstr> CEPC Pixel TPC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2381</cp:revision>
  <cp:lastPrinted>2002-02-06T08:01:21Z</cp:lastPrinted>
  <dcterms:created xsi:type="dcterms:W3CDTF">2020-01-09T13:23:10Z</dcterms:created>
  <dcterms:modified xsi:type="dcterms:W3CDTF">2020-01-09T13:31:38Z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