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</p:sldIdLst>
  <p:sldSz cx="10080625" cy="567055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46" d="100"/>
          <a:sy n="146" d="100"/>
        </p:scale>
        <p:origin x="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/>
          <p:nvPr/>
        </p:nvPicPr>
        <p:blipFill>
          <a:blip r:embed="rId14"/>
          <a:stretch/>
        </p:blipFill>
        <p:spPr>
          <a:xfrm>
            <a:off x="-12960" y="-24120"/>
            <a:ext cx="10102680" cy="51876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/>
          <p:cNvPicPr/>
          <p:nvPr/>
        </p:nvPicPr>
        <p:blipFill>
          <a:blip r:embed="rId14"/>
          <a:stretch/>
        </p:blipFill>
        <p:spPr>
          <a:xfrm>
            <a:off x="-12960" y="-24120"/>
            <a:ext cx="10102680" cy="51876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  <p:sp>
        <p:nvSpPr>
          <p:cNvPr id="42" name="TextShape 3"/>
          <p:cNvSpPr txBox="1"/>
          <p:nvPr/>
        </p:nvSpPr>
        <p:spPr>
          <a:xfrm>
            <a:off x="9517680" y="5343480"/>
            <a:ext cx="1272240" cy="36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fld id="{567AEF89-53E0-401E-BEA6-F0DD492E03FC}" type="slidenum">
              <a:rPr lang="en-US" sz="1400" b="0" strike="noStrike" spc="-1">
                <a:solidFill>
                  <a:srgbClr val="999999"/>
                </a:solidFill>
                <a:latin typeface="Liberation Sams"/>
              </a:rPr>
              <a:t>‹Nr.›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43" name="TextShape 4"/>
          <p:cNvSpPr txBox="1"/>
          <p:nvPr/>
        </p:nvSpPr>
        <p:spPr>
          <a:xfrm>
            <a:off x="24480" y="5372640"/>
            <a:ext cx="932760" cy="336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fld id="{A9277BE1-36FD-4753-B521-C005E446C742}" type="datetime">
              <a:rPr lang="en-US" sz="1400" b="0" strike="noStrike" spc="-1">
                <a:solidFill>
                  <a:srgbClr val="999999"/>
                </a:solidFill>
                <a:latin typeface="Arial"/>
              </a:rPr>
              <a:t>7/28/22</a:t>
            </a:fld>
            <a:endParaRPr lang="en-US" sz="1400" b="0" strike="noStrike" spc="-1">
              <a:solidFill>
                <a:srgbClr val="999999"/>
              </a:solidFill>
              <a:latin typeface="Times New Roman"/>
            </a:endParaRPr>
          </a:p>
        </p:txBody>
      </p:sp>
      <p:sp>
        <p:nvSpPr>
          <p:cNvPr id="44" name="TextShape 5"/>
          <p:cNvSpPr txBox="1"/>
          <p:nvPr/>
        </p:nvSpPr>
        <p:spPr>
          <a:xfrm>
            <a:off x="4133160" y="5372640"/>
            <a:ext cx="1993320" cy="336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>
                <a:solidFill>
                  <a:srgbClr val="999999"/>
                </a:solidFill>
                <a:latin typeface="Arial"/>
              </a:rPr>
              <a:t>ECRS-2022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nda.org/component/toc/?task=topic&amp;id=134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nda.org/component/toc/?task=topic&amp;id=108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oi.org/10.1051/0004-6361/202039752" TargetMode="Externa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soar.esac.esa.int/soa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hyperlink" Target="http://soar.esac.esa.int/soar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gif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fik 80"/>
          <p:cNvPicPr/>
          <p:nvPr/>
        </p:nvPicPr>
        <p:blipFill>
          <a:blip r:embed="rId2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133200" y="183240"/>
            <a:ext cx="10058040" cy="535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FFFF00"/>
                </a:solidFill>
                <a:latin typeface="Arial"/>
              </a:rPr>
              <a:t>Advances in energetic particle physics with Solar Orbiter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FF00"/>
                </a:solidFill>
                <a:latin typeface="Arial"/>
                <a:ea typeface="Noto Sans CJK SC"/>
              </a:rPr>
              <a:t>Robert F. Wimmer-Schweingruber</a:t>
            </a:r>
            <a:r>
              <a:rPr lang="en-US" sz="2400" b="0" strike="noStrike" spc="-1" baseline="33000">
                <a:solidFill>
                  <a:srgbClr val="FFFF00"/>
                </a:solidFill>
                <a:latin typeface="Arial"/>
                <a:ea typeface="Noto Sans CJK SC"/>
              </a:rPr>
              <a:t>1</a:t>
            </a:r>
            <a:r>
              <a:rPr lang="en-US" sz="2400" b="0" strike="noStrike" spc="-1">
                <a:solidFill>
                  <a:srgbClr val="FFFF00"/>
                </a:solidFill>
                <a:latin typeface="Arial"/>
                <a:ea typeface="Noto Sans CJK SC"/>
              </a:rPr>
              <a:t>, Javier Rodriguez-Pacheco</a:t>
            </a:r>
            <a:r>
              <a:rPr lang="en-US" sz="2400" b="0" strike="noStrike" spc="-1" baseline="33000">
                <a:solidFill>
                  <a:srgbClr val="FFFF00"/>
                </a:solidFill>
                <a:latin typeface="Arial"/>
                <a:ea typeface="Noto Sans CJK SC"/>
              </a:rPr>
              <a:t>2</a:t>
            </a:r>
            <a:r>
              <a:rPr lang="en-US" sz="2400" b="0" strike="noStrike" spc="-1">
                <a:solidFill>
                  <a:srgbClr val="FFFF00"/>
                </a:solidFill>
                <a:latin typeface="Arial"/>
                <a:ea typeface="Noto Sans CJK SC"/>
              </a:rPr>
              <a:t>, 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FF00"/>
                </a:solidFill>
                <a:latin typeface="Arial"/>
                <a:ea typeface="Noto Sans CJK SC"/>
              </a:rPr>
              <a:t>George C. Ho</a:t>
            </a:r>
            <a:r>
              <a:rPr lang="en-US" sz="2400" b="0" strike="noStrike" spc="-1" baseline="33000">
                <a:solidFill>
                  <a:srgbClr val="FFFF00"/>
                </a:solidFill>
                <a:latin typeface="Arial"/>
                <a:ea typeface="Noto Sans CJK SC"/>
              </a:rPr>
              <a:t>3</a:t>
            </a:r>
            <a:r>
              <a:rPr lang="en-US" sz="2400" b="0" strike="noStrike" spc="-1">
                <a:solidFill>
                  <a:srgbClr val="FFFF00"/>
                </a:solidFill>
                <a:latin typeface="Arial"/>
                <a:ea typeface="Noto Sans CJK SC"/>
              </a:rPr>
              <a:t>, and the Solar Orbiter &amp; EPD-Team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baseline="33000">
                <a:solidFill>
                  <a:srgbClr val="FFFF00"/>
                </a:solidFill>
                <a:latin typeface="Arial"/>
                <a:ea typeface="Noto Sans CJK SC"/>
              </a:rPr>
              <a:t>1</a:t>
            </a:r>
            <a:r>
              <a:rPr lang="en-US" sz="2000" b="0" strike="noStrike" spc="-1">
                <a:solidFill>
                  <a:srgbClr val="FFFF00"/>
                </a:solidFill>
                <a:latin typeface="Arial"/>
                <a:ea typeface="Noto Sans CJK SC"/>
              </a:rPr>
              <a:t>Institute of Experimental &amp; Applied Physics, Kiel University, Kiel, Germany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baseline="33000">
                <a:solidFill>
                  <a:srgbClr val="FFFF00"/>
                </a:solidFill>
                <a:latin typeface="Arial"/>
                <a:ea typeface="Noto Sans CJK SC"/>
              </a:rPr>
              <a:t>2</a:t>
            </a:r>
            <a:r>
              <a:rPr lang="en-US" sz="2000" b="0" strike="noStrike" spc="-1">
                <a:solidFill>
                  <a:srgbClr val="FFFF00"/>
                </a:solidFill>
                <a:latin typeface="Arial"/>
                <a:ea typeface="Noto Sans CJK SC"/>
              </a:rPr>
              <a:t>Space Research Group, Universidad de Alcalá, Spain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baseline="33000">
                <a:solidFill>
                  <a:srgbClr val="FFFF00"/>
                </a:solidFill>
                <a:latin typeface="Arial"/>
                <a:ea typeface="Noto Sans CJK SC"/>
              </a:rPr>
              <a:t>3</a:t>
            </a:r>
            <a:r>
              <a:rPr lang="en-US" sz="2000" b="0" strike="noStrike" spc="-1">
                <a:solidFill>
                  <a:srgbClr val="FFFF00"/>
                </a:solidFill>
                <a:latin typeface="Arial"/>
                <a:ea typeface="Noto Sans CJK SC"/>
              </a:rPr>
              <a:t>Johns Hopkins University Applied Physics Laboratory, Laurel, MD, USA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83" name="Picture 51"/>
          <p:cNvPicPr/>
          <p:nvPr/>
        </p:nvPicPr>
        <p:blipFill>
          <a:blip r:embed="rId3"/>
          <a:stretch/>
        </p:blipFill>
        <p:spPr>
          <a:xfrm>
            <a:off x="8799120" y="4157640"/>
            <a:ext cx="1046880" cy="104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0" name="Grafik 119"/>
          <p:cNvPicPr/>
          <p:nvPr/>
        </p:nvPicPr>
        <p:blipFill>
          <a:blip r:embed="rId2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sp>
        <p:nvSpPr>
          <p:cNvPr id="121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122" name="Grafik 121"/>
          <p:cNvPicPr/>
          <p:nvPr/>
        </p:nvPicPr>
        <p:blipFill>
          <a:blip r:embed="rId3"/>
          <a:stretch/>
        </p:blipFill>
        <p:spPr>
          <a:xfrm>
            <a:off x="1977480" y="713880"/>
            <a:ext cx="6098760" cy="45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4" name="Grafik 123"/>
          <p:cNvPicPr/>
          <p:nvPr/>
        </p:nvPicPr>
        <p:blipFill>
          <a:blip r:embed="rId2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pic>
        <p:nvPicPr>
          <p:cNvPr id="125" name="Grafik 124"/>
          <p:cNvPicPr/>
          <p:nvPr/>
        </p:nvPicPr>
        <p:blipFill>
          <a:blip r:embed="rId3"/>
          <a:stretch/>
        </p:blipFill>
        <p:spPr>
          <a:xfrm>
            <a:off x="1974960" y="713160"/>
            <a:ext cx="6089400" cy="4571640"/>
          </a:xfrm>
          <a:prstGeom prst="rect">
            <a:avLst/>
          </a:prstGeom>
          <a:ln>
            <a:noFill/>
          </a:ln>
        </p:spPr>
      </p:pic>
      <p:sp>
        <p:nvSpPr>
          <p:cNvPr id="126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28" name="Line 4"/>
          <p:cNvSpPr/>
          <p:nvPr/>
        </p:nvSpPr>
        <p:spPr>
          <a:xfrm>
            <a:off x="3474720" y="2031120"/>
            <a:ext cx="1920240" cy="5760"/>
          </a:xfrm>
          <a:prstGeom prst="line">
            <a:avLst/>
          </a:prstGeom>
          <a:ln w="1836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5"/>
          <p:cNvSpPr/>
          <p:nvPr/>
        </p:nvSpPr>
        <p:spPr>
          <a:xfrm>
            <a:off x="4062240" y="1618560"/>
            <a:ext cx="7311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</a:rPr>
              <a:t>EPD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91440" y="548640"/>
            <a:ext cx="9600840" cy="7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Arial"/>
              </a:rPr>
              <a:t>How do solar eruptions produce energetic particle radiation that fills the heliosphere?</a:t>
            </a:r>
            <a:endParaRPr lang="en-US" sz="24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4063680" y="6417720"/>
            <a:ext cx="8060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132" name="Imagen 6" descr="Imagen que contiene luz, oscuro, pequeño, colgando&#10;&#10;Descripción generada automáticamente"/>
          <p:cNvPicPr/>
          <p:nvPr/>
        </p:nvPicPr>
        <p:blipFill>
          <a:blip r:embed="rId2"/>
          <a:stretch/>
        </p:blipFill>
        <p:spPr>
          <a:xfrm>
            <a:off x="3749040" y="1522440"/>
            <a:ext cx="6258600" cy="3513600"/>
          </a:xfrm>
          <a:prstGeom prst="rect">
            <a:avLst/>
          </a:prstGeom>
          <a:ln>
            <a:noFill/>
          </a:ln>
        </p:spPr>
      </p:pic>
      <p:sp>
        <p:nvSpPr>
          <p:cNvPr id="133" name="CustomShape 3"/>
          <p:cNvSpPr/>
          <p:nvPr/>
        </p:nvSpPr>
        <p:spPr>
          <a:xfrm>
            <a:off x="3657600" y="1419840"/>
            <a:ext cx="6371640" cy="3661560"/>
          </a:xfrm>
          <a:prstGeom prst="rect">
            <a:avLst/>
          </a:prstGeom>
          <a:solidFill>
            <a:srgbClr val="FFFFFF">
              <a:alpha val="50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Calibri"/>
                <a:ea typeface="DejaVu Sans"/>
              </a:rPr>
              <a:t>What do we need?</a:t>
            </a:r>
            <a:endParaRPr lang="en-US" sz="2400" b="0" strike="noStrike" spc="-1">
              <a:latin typeface="Arial"/>
            </a:endParaRPr>
          </a:p>
          <a:p>
            <a:pPr marL="343080" lvl="1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90"/>
                </a:solidFill>
                <a:latin typeface="Calibri"/>
                <a:ea typeface="DejaVu Sans"/>
              </a:rPr>
              <a:t>Get close to the Sun </a:t>
            </a:r>
            <a:endParaRPr lang="en-US" sz="2000" b="0" strike="noStrike" spc="-1">
              <a:latin typeface="Arial"/>
            </a:endParaRPr>
          </a:p>
          <a:p>
            <a:pPr marL="343080" lvl="1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90"/>
                </a:solidFill>
                <a:latin typeface="Calibri"/>
                <a:ea typeface="DejaVu Sans"/>
              </a:rPr>
              <a:t>Comprehensive energetic particle instrumentation with:</a:t>
            </a:r>
            <a:endParaRPr lang="en-US" sz="2000" b="0" strike="noStrike" spc="-1">
              <a:latin typeface="Arial"/>
            </a:endParaRPr>
          </a:p>
          <a:p>
            <a:pPr marL="743040" lvl="2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90"/>
                </a:solidFill>
                <a:latin typeface="Calibri"/>
                <a:ea typeface="DejaVu Sans"/>
              </a:rPr>
              <a:t>Broad energy range and composition coverage (including suprathermal particles) </a:t>
            </a:r>
            <a:endParaRPr lang="en-US" sz="2000" b="0" strike="noStrike" spc="-1">
              <a:latin typeface="Arial"/>
            </a:endParaRPr>
          </a:p>
          <a:p>
            <a:pPr marL="743040" lvl="2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90"/>
                </a:solidFill>
                <a:latin typeface="Calibri"/>
                <a:ea typeface="DejaVu Sans"/>
              </a:rPr>
              <a:t>High time resolution </a:t>
            </a:r>
            <a:endParaRPr lang="en-US" sz="2000" b="0" strike="noStrike" spc="-1">
              <a:latin typeface="Arial"/>
            </a:endParaRPr>
          </a:p>
          <a:p>
            <a:pPr marL="743040" lvl="2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90"/>
                </a:solidFill>
                <a:latin typeface="Calibri"/>
                <a:ea typeface="DejaVu Sans"/>
              </a:rPr>
              <a:t>Directional (pitch-angle) information </a:t>
            </a:r>
            <a:endParaRPr lang="en-US" sz="2000" b="0" strike="noStrike" spc="-1">
              <a:latin typeface="Arial"/>
            </a:endParaRPr>
          </a:p>
          <a:p>
            <a:pPr marL="343080" lvl="1" indent="-34128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90"/>
                </a:solidFill>
                <a:latin typeface="Calibri"/>
                <a:ea typeface="DejaVu Sans"/>
              </a:rPr>
              <a:t>Supplementary remote sensing measurements 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34" name="CustomShape 4"/>
          <p:cNvSpPr/>
          <p:nvPr/>
        </p:nvSpPr>
        <p:spPr>
          <a:xfrm>
            <a:off x="8610480" y="6356160"/>
            <a:ext cx="27414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A9371725-D714-4B0B-9C04-7EAF1424087E}" type="slidenum">
              <a:rPr lang="es-ES_tradnl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12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35" name="CustomShape 5"/>
          <p:cNvSpPr/>
          <p:nvPr/>
        </p:nvSpPr>
        <p:spPr>
          <a:xfrm>
            <a:off x="221760" y="1463040"/>
            <a:ext cx="3382920" cy="329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0" strike="noStrike" spc="-1">
                <a:latin typeface="Arial"/>
              </a:rPr>
              <a:t>This can be broken down into three topics:</a:t>
            </a: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2200" b="0" strike="noStrike" spc="-1">
                <a:latin typeface="Arial"/>
              </a:rPr>
              <a:t>SEP seed populations</a:t>
            </a: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2200" b="0" strike="noStrike" spc="-1">
                <a:latin typeface="Arial"/>
              </a:rPr>
              <a:t>Injection, acceleration, and release processes of SEPs</a:t>
            </a: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2200" b="0" strike="noStrike" spc="-1">
                <a:latin typeface="Arial"/>
              </a:rPr>
              <a:t>SEP transport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The EPD instrument suite: System architecture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137" name="Grafik 136"/>
          <p:cNvPicPr/>
          <p:nvPr/>
        </p:nvPicPr>
        <p:blipFill>
          <a:blip r:embed="rId2"/>
          <a:stretch/>
        </p:blipFill>
        <p:spPr>
          <a:xfrm>
            <a:off x="1285560" y="1045440"/>
            <a:ext cx="7278120" cy="453492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42480" y="4191840"/>
            <a:ext cx="40366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Rodríguez-Pacheco et al., A&amp;A (2021)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The EPD instrument suite: Fields of view, viewing directions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140" name="Imagen 30"/>
          <p:cNvPicPr/>
          <p:nvPr/>
        </p:nvPicPr>
        <p:blipFill>
          <a:blip r:embed="rId2"/>
          <a:stretch/>
        </p:blipFill>
        <p:spPr>
          <a:xfrm>
            <a:off x="376560" y="1288440"/>
            <a:ext cx="1396440" cy="1063080"/>
          </a:xfrm>
          <a:prstGeom prst="rect">
            <a:avLst/>
          </a:prstGeom>
          <a:ln>
            <a:noFill/>
          </a:ln>
        </p:spPr>
      </p:pic>
      <p:pic>
        <p:nvPicPr>
          <p:cNvPr id="141" name="Imagen 31"/>
          <p:cNvPicPr/>
          <p:nvPr/>
        </p:nvPicPr>
        <p:blipFill>
          <a:blip r:embed="rId3"/>
          <a:stretch/>
        </p:blipFill>
        <p:spPr>
          <a:xfrm>
            <a:off x="376920" y="3569040"/>
            <a:ext cx="1396440" cy="1063080"/>
          </a:xfrm>
          <a:prstGeom prst="rect">
            <a:avLst/>
          </a:prstGeom>
          <a:ln>
            <a:noFill/>
          </a:ln>
        </p:spPr>
      </p:pic>
      <p:pic>
        <p:nvPicPr>
          <p:cNvPr id="142" name="Imagen 32"/>
          <p:cNvPicPr/>
          <p:nvPr/>
        </p:nvPicPr>
        <p:blipFill>
          <a:blip r:embed="rId3"/>
          <a:stretch/>
        </p:blipFill>
        <p:spPr>
          <a:xfrm>
            <a:off x="8110440" y="1139760"/>
            <a:ext cx="1396440" cy="1062720"/>
          </a:xfrm>
          <a:prstGeom prst="rect">
            <a:avLst/>
          </a:prstGeom>
          <a:ln>
            <a:noFill/>
          </a:ln>
        </p:spPr>
      </p:pic>
      <p:pic>
        <p:nvPicPr>
          <p:cNvPr id="143" name="Imagen 33"/>
          <p:cNvPicPr/>
          <p:nvPr/>
        </p:nvPicPr>
        <p:blipFill>
          <a:blip r:embed="rId4"/>
          <a:stretch/>
        </p:blipFill>
        <p:spPr>
          <a:xfrm>
            <a:off x="2089080" y="1165320"/>
            <a:ext cx="5590440" cy="3954960"/>
          </a:xfrm>
          <a:prstGeom prst="rect">
            <a:avLst/>
          </a:prstGeom>
          <a:ln>
            <a:noFill/>
          </a:ln>
        </p:spPr>
      </p:pic>
      <p:pic>
        <p:nvPicPr>
          <p:cNvPr id="144" name="Imagen 34"/>
          <p:cNvPicPr/>
          <p:nvPr/>
        </p:nvPicPr>
        <p:blipFill>
          <a:blip r:embed="rId5"/>
          <a:stretch/>
        </p:blipFill>
        <p:spPr>
          <a:xfrm>
            <a:off x="8295840" y="2837880"/>
            <a:ext cx="1396440" cy="1062720"/>
          </a:xfrm>
          <a:prstGeom prst="rect">
            <a:avLst/>
          </a:prstGeom>
          <a:ln>
            <a:noFill/>
          </a:ln>
        </p:spPr>
      </p:pic>
      <p:sp>
        <p:nvSpPr>
          <p:cNvPr id="145" name="Line 2"/>
          <p:cNvSpPr/>
          <p:nvPr/>
        </p:nvSpPr>
        <p:spPr>
          <a:xfrm flipV="1">
            <a:off x="1753920" y="3123000"/>
            <a:ext cx="628920" cy="64152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Line 3"/>
          <p:cNvSpPr/>
          <p:nvPr/>
        </p:nvSpPr>
        <p:spPr>
          <a:xfrm flipV="1">
            <a:off x="1709280" y="2943720"/>
            <a:ext cx="3202200" cy="158364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Line 4"/>
          <p:cNvSpPr/>
          <p:nvPr/>
        </p:nvSpPr>
        <p:spPr>
          <a:xfrm>
            <a:off x="1731240" y="1321560"/>
            <a:ext cx="3278520" cy="1167120"/>
          </a:xfrm>
          <a:prstGeom prst="line">
            <a:avLst/>
          </a:prstGeom>
          <a:ln w="36000">
            <a:solidFill>
              <a:srgbClr val="0000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Line 5"/>
          <p:cNvSpPr/>
          <p:nvPr/>
        </p:nvSpPr>
        <p:spPr>
          <a:xfrm flipH="1" flipV="1">
            <a:off x="6376320" y="2131200"/>
            <a:ext cx="1737720" cy="9972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Line 6"/>
          <p:cNvSpPr/>
          <p:nvPr/>
        </p:nvSpPr>
        <p:spPr>
          <a:xfrm flipH="1">
            <a:off x="4547160" y="2218320"/>
            <a:ext cx="3573720" cy="174276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Line 7"/>
          <p:cNvSpPr/>
          <p:nvPr/>
        </p:nvSpPr>
        <p:spPr>
          <a:xfrm flipH="1" flipV="1">
            <a:off x="5242320" y="3132000"/>
            <a:ext cx="3018600" cy="352440"/>
          </a:xfrm>
          <a:prstGeom prst="line">
            <a:avLst/>
          </a:prstGeom>
          <a:ln w="36000">
            <a:solidFill>
              <a:srgbClr val="00AE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Line 8"/>
          <p:cNvSpPr/>
          <p:nvPr/>
        </p:nvSpPr>
        <p:spPr>
          <a:xfrm flipH="1" flipV="1">
            <a:off x="6981480" y="3194640"/>
            <a:ext cx="1293840" cy="297000"/>
          </a:xfrm>
          <a:prstGeom prst="line">
            <a:avLst/>
          </a:prstGeom>
          <a:ln w="36000">
            <a:solidFill>
              <a:srgbClr val="00AE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9"/>
          <p:cNvSpPr/>
          <p:nvPr/>
        </p:nvSpPr>
        <p:spPr>
          <a:xfrm>
            <a:off x="407520" y="2430720"/>
            <a:ext cx="1238040" cy="40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0070C0"/>
                </a:solidFill>
                <a:latin typeface="Arial"/>
                <a:ea typeface="DejaVu Sans"/>
              </a:rPr>
              <a:t>STEP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153" name="CustomShape 10"/>
          <p:cNvSpPr/>
          <p:nvPr/>
        </p:nvSpPr>
        <p:spPr>
          <a:xfrm>
            <a:off x="296640" y="4588560"/>
            <a:ext cx="1792080" cy="44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0070C0"/>
                </a:solidFill>
                <a:latin typeface="Arial"/>
                <a:ea typeface="DejaVu Sans"/>
              </a:rPr>
              <a:t>EPT-HET-1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154" name="CustomShape 11"/>
          <p:cNvSpPr/>
          <p:nvPr/>
        </p:nvSpPr>
        <p:spPr>
          <a:xfrm>
            <a:off x="8659080" y="3903120"/>
            <a:ext cx="6696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0070C0"/>
                </a:solidFill>
                <a:latin typeface="Arial"/>
                <a:ea typeface="DejaVu Sans"/>
              </a:rPr>
              <a:t>SIS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155" name="CustomShape 12"/>
          <p:cNvSpPr/>
          <p:nvPr/>
        </p:nvSpPr>
        <p:spPr>
          <a:xfrm>
            <a:off x="8061120" y="2223000"/>
            <a:ext cx="1905480" cy="42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0070C0"/>
                </a:solidFill>
                <a:latin typeface="Arial"/>
                <a:ea typeface="DejaVu Sans"/>
              </a:rPr>
              <a:t>EPT-HET-2</a:t>
            </a:r>
            <a:endParaRPr lang="en-US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The EPD instrument suite: Energy coverage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157" name="Grafik 156"/>
          <p:cNvPicPr/>
          <p:nvPr/>
        </p:nvPicPr>
        <p:blipFill>
          <a:blip r:embed="rId2"/>
          <a:stretch/>
        </p:blipFill>
        <p:spPr>
          <a:xfrm>
            <a:off x="4903560" y="1949040"/>
            <a:ext cx="4548600" cy="3412440"/>
          </a:xfrm>
          <a:prstGeom prst="rect">
            <a:avLst/>
          </a:prstGeom>
          <a:ln>
            <a:noFill/>
          </a:ln>
        </p:spPr>
      </p:pic>
      <p:pic>
        <p:nvPicPr>
          <p:cNvPr id="158" name="Grafik 157"/>
          <p:cNvPicPr/>
          <p:nvPr/>
        </p:nvPicPr>
        <p:blipFill>
          <a:blip r:embed="rId3"/>
          <a:stretch/>
        </p:blipFill>
        <p:spPr>
          <a:xfrm>
            <a:off x="-12960" y="1204920"/>
            <a:ext cx="4296240" cy="3884040"/>
          </a:xfrm>
          <a:prstGeom prst="rect">
            <a:avLst/>
          </a:prstGeom>
          <a:ln>
            <a:noFill/>
          </a:ln>
        </p:spPr>
      </p:pic>
      <p:pic>
        <p:nvPicPr>
          <p:cNvPr id="159" name="Grafik 158"/>
          <p:cNvPicPr/>
          <p:nvPr/>
        </p:nvPicPr>
        <p:blipFill>
          <a:blip r:embed="rId4"/>
          <a:stretch/>
        </p:blipFill>
        <p:spPr>
          <a:xfrm>
            <a:off x="4226040" y="1052280"/>
            <a:ext cx="1367640" cy="1025640"/>
          </a:xfrm>
          <a:prstGeom prst="rect">
            <a:avLst/>
          </a:prstGeom>
          <a:ln>
            <a:noFill/>
          </a:ln>
        </p:spPr>
      </p:pic>
      <p:pic>
        <p:nvPicPr>
          <p:cNvPr id="160" name="Grafik 159"/>
          <p:cNvPicPr/>
          <p:nvPr/>
        </p:nvPicPr>
        <p:blipFill>
          <a:blip r:embed="rId5"/>
          <a:stretch/>
        </p:blipFill>
        <p:spPr>
          <a:xfrm>
            <a:off x="8627760" y="1048680"/>
            <a:ext cx="1365120" cy="1022760"/>
          </a:xfrm>
          <a:prstGeom prst="rect">
            <a:avLst/>
          </a:prstGeom>
          <a:ln>
            <a:noFill/>
          </a:ln>
        </p:spPr>
      </p:pic>
      <p:pic>
        <p:nvPicPr>
          <p:cNvPr id="161" name="Grafik 160"/>
          <p:cNvPicPr/>
          <p:nvPr/>
        </p:nvPicPr>
        <p:blipFill>
          <a:blip r:embed="rId5"/>
          <a:stretch/>
        </p:blipFill>
        <p:spPr>
          <a:xfrm>
            <a:off x="5645160" y="1048320"/>
            <a:ext cx="1365120" cy="1022760"/>
          </a:xfrm>
          <a:prstGeom prst="rect">
            <a:avLst/>
          </a:prstGeom>
          <a:ln>
            <a:noFill/>
          </a:ln>
        </p:spPr>
      </p:pic>
      <p:sp>
        <p:nvSpPr>
          <p:cNvPr id="162" name="CustomShape 2"/>
          <p:cNvSpPr/>
          <p:nvPr/>
        </p:nvSpPr>
        <p:spPr>
          <a:xfrm>
            <a:off x="1307880" y="4273560"/>
            <a:ext cx="2131200" cy="277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3"/>
          <p:cNvSpPr/>
          <p:nvPr/>
        </p:nvSpPr>
        <p:spPr>
          <a:xfrm>
            <a:off x="1115640" y="4666320"/>
            <a:ext cx="162720" cy="331560"/>
          </a:xfrm>
          <a:custGeom>
            <a:avLst/>
            <a:gdLst/>
            <a:ahLst/>
            <a:cxn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4"/>
          <p:cNvSpPr/>
          <p:nvPr/>
        </p:nvSpPr>
        <p:spPr>
          <a:xfrm>
            <a:off x="3563280" y="4677480"/>
            <a:ext cx="162720" cy="331560"/>
          </a:xfrm>
          <a:custGeom>
            <a:avLst/>
            <a:gdLst/>
            <a:ahLst/>
            <a:cxn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5"/>
          <p:cNvSpPr/>
          <p:nvPr/>
        </p:nvSpPr>
        <p:spPr>
          <a:xfrm>
            <a:off x="4786920" y="4677480"/>
            <a:ext cx="162720" cy="331560"/>
          </a:xfrm>
          <a:custGeom>
            <a:avLst/>
            <a:gdLst/>
            <a:ahLst/>
            <a:cxn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6"/>
          <p:cNvSpPr/>
          <p:nvPr/>
        </p:nvSpPr>
        <p:spPr>
          <a:xfrm>
            <a:off x="7702560" y="4688640"/>
            <a:ext cx="163080" cy="331560"/>
          </a:xfrm>
          <a:custGeom>
            <a:avLst/>
            <a:gdLst/>
            <a:ahLst/>
            <a:cxn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7" name="Grafik 166"/>
          <p:cNvPicPr/>
          <p:nvPr/>
        </p:nvPicPr>
        <p:blipFill>
          <a:blip r:embed="rId6"/>
          <a:stretch/>
        </p:blipFill>
        <p:spPr>
          <a:xfrm>
            <a:off x="7072560" y="984240"/>
            <a:ext cx="1459440" cy="1094040"/>
          </a:xfrm>
          <a:prstGeom prst="rect">
            <a:avLst/>
          </a:prstGeom>
          <a:ln>
            <a:noFill/>
          </a:ln>
        </p:spPr>
      </p:pic>
      <p:sp>
        <p:nvSpPr>
          <p:cNvPr id="168" name="Line 7"/>
          <p:cNvSpPr/>
          <p:nvPr/>
        </p:nvSpPr>
        <p:spPr>
          <a:xfrm>
            <a:off x="5001120" y="2049120"/>
            <a:ext cx="665640" cy="206712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Line 8"/>
          <p:cNvSpPr/>
          <p:nvPr/>
        </p:nvSpPr>
        <p:spPr>
          <a:xfrm>
            <a:off x="6386400" y="2049120"/>
            <a:ext cx="200160" cy="205740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Line 9"/>
          <p:cNvSpPr/>
          <p:nvPr/>
        </p:nvSpPr>
        <p:spPr>
          <a:xfrm flipH="1">
            <a:off x="8507880" y="2134440"/>
            <a:ext cx="497160" cy="68688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Line 10"/>
          <p:cNvSpPr/>
          <p:nvPr/>
        </p:nvSpPr>
        <p:spPr>
          <a:xfrm flipV="1">
            <a:off x="6380640" y="1447560"/>
            <a:ext cx="7560" cy="62388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11"/>
          <p:cNvSpPr/>
          <p:nvPr/>
        </p:nvSpPr>
        <p:spPr>
          <a:xfrm flipV="1">
            <a:off x="9000360" y="1392840"/>
            <a:ext cx="7200" cy="76140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Line 12"/>
          <p:cNvSpPr/>
          <p:nvPr/>
        </p:nvSpPr>
        <p:spPr>
          <a:xfrm flipV="1">
            <a:off x="7531920" y="1774800"/>
            <a:ext cx="1800" cy="891000"/>
          </a:xfrm>
          <a:prstGeom prst="line">
            <a:avLst/>
          </a:prstGeom>
          <a:ln w="36000">
            <a:solidFill>
              <a:srgbClr val="FF00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Line 13"/>
          <p:cNvSpPr/>
          <p:nvPr/>
        </p:nvSpPr>
        <p:spPr>
          <a:xfrm flipV="1">
            <a:off x="1499040" y="4539240"/>
            <a:ext cx="2692080" cy="12240"/>
          </a:xfrm>
          <a:prstGeom prst="line">
            <a:avLst/>
          </a:prstGeom>
          <a:ln w="360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14"/>
          <p:cNvSpPr/>
          <p:nvPr/>
        </p:nvSpPr>
        <p:spPr>
          <a:xfrm>
            <a:off x="2370240" y="4210560"/>
            <a:ext cx="7311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</a:rPr>
              <a:t>EPD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EPD: SupraThermal Electrons &amp; Protons (STEP)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177" name="Grafik 176"/>
          <p:cNvPicPr/>
          <p:nvPr/>
        </p:nvPicPr>
        <p:blipFill>
          <a:blip r:embed="rId2"/>
          <a:stretch/>
        </p:blipFill>
        <p:spPr>
          <a:xfrm>
            <a:off x="7282080" y="642960"/>
            <a:ext cx="2684520" cy="2310120"/>
          </a:xfrm>
          <a:prstGeom prst="rect">
            <a:avLst/>
          </a:prstGeom>
          <a:ln>
            <a:noFill/>
          </a:ln>
        </p:spPr>
      </p:pic>
      <p:pic>
        <p:nvPicPr>
          <p:cNvPr id="178" name="Grafik 177"/>
          <p:cNvPicPr/>
          <p:nvPr/>
        </p:nvPicPr>
        <p:blipFill>
          <a:blip r:embed="rId3"/>
          <a:stretch/>
        </p:blipFill>
        <p:spPr>
          <a:xfrm>
            <a:off x="254880" y="1005840"/>
            <a:ext cx="2377080" cy="2130120"/>
          </a:xfrm>
          <a:prstGeom prst="rect">
            <a:avLst/>
          </a:prstGeom>
          <a:ln>
            <a:noFill/>
          </a:ln>
        </p:spPr>
      </p:pic>
      <p:pic>
        <p:nvPicPr>
          <p:cNvPr id="179" name="Grafik 178"/>
          <p:cNvPicPr/>
          <p:nvPr/>
        </p:nvPicPr>
        <p:blipFill>
          <a:blip r:embed="rId4"/>
          <a:stretch/>
        </p:blipFill>
        <p:spPr>
          <a:xfrm>
            <a:off x="257760" y="3291840"/>
            <a:ext cx="3200040" cy="2131560"/>
          </a:xfrm>
          <a:prstGeom prst="rect">
            <a:avLst/>
          </a:prstGeom>
          <a:ln>
            <a:noFill/>
          </a:ln>
        </p:spPr>
      </p:pic>
      <p:pic>
        <p:nvPicPr>
          <p:cNvPr id="180" name="Grafik 179"/>
          <p:cNvPicPr/>
          <p:nvPr/>
        </p:nvPicPr>
        <p:blipFill>
          <a:blip r:embed="rId5"/>
          <a:stretch/>
        </p:blipFill>
        <p:spPr>
          <a:xfrm>
            <a:off x="7247520" y="3017520"/>
            <a:ext cx="2733840" cy="1910880"/>
          </a:xfrm>
          <a:prstGeom prst="rect">
            <a:avLst/>
          </a:prstGeom>
          <a:ln>
            <a:noFill/>
          </a:ln>
        </p:spPr>
      </p:pic>
      <p:pic>
        <p:nvPicPr>
          <p:cNvPr id="181" name="Grafik 180"/>
          <p:cNvPicPr/>
          <p:nvPr/>
        </p:nvPicPr>
        <p:blipFill>
          <a:blip r:embed="rId6"/>
          <a:stretch/>
        </p:blipFill>
        <p:spPr>
          <a:xfrm flipH="1">
            <a:off x="3323880" y="3348720"/>
            <a:ext cx="1913400" cy="2081160"/>
          </a:xfrm>
          <a:prstGeom prst="rect">
            <a:avLst/>
          </a:prstGeom>
          <a:ln>
            <a:noFill/>
          </a:ln>
        </p:spPr>
      </p:pic>
      <p:pic>
        <p:nvPicPr>
          <p:cNvPr id="182" name="Grafik 181"/>
          <p:cNvPicPr/>
          <p:nvPr/>
        </p:nvPicPr>
        <p:blipFill>
          <a:blip r:embed="rId7"/>
          <a:stretch/>
        </p:blipFill>
        <p:spPr>
          <a:xfrm>
            <a:off x="5071320" y="3621600"/>
            <a:ext cx="2270880" cy="1787760"/>
          </a:xfrm>
          <a:prstGeom prst="rect">
            <a:avLst/>
          </a:prstGeom>
          <a:ln>
            <a:noFill/>
          </a:ln>
        </p:spPr>
      </p:pic>
      <p:sp>
        <p:nvSpPr>
          <p:cNvPr id="183" name="Line 2"/>
          <p:cNvSpPr/>
          <p:nvPr/>
        </p:nvSpPr>
        <p:spPr>
          <a:xfrm>
            <a:off x="4937760" y="548640"/>
            <a:ext cx="1097280" cy="45720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6004080" y="825840"/>
            <a:ext cx="9140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Arial"/>
              </a:rPr>
              <a:t>Ions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2926080" y="1280160"/>
            <a:ext cx="4205880" cy="170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Electrons &amp; Ions: 2 – 100 keV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Cadence: 1 or 5 seconds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Pin-hole camera with 1 pixels:</a:t>
            </a: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→</a:t>
            </a:r>
            <a:r>
              <a:rPr lang="en-US" sz="1800" b="0" strike="noStrike" spc="-1">
                <a:latin typeface="Arial"/>
              </a:rPr>
              <a:t> 15 viewing directions!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GF: 8</a:t>
            </a:r>
            <a:r>
              <a:rPr lang="en-US" sz="1800" b="0" strike="noStrike" spc="-1">
                <a:latin typeface="Arial"/>
                <a:ea typeface="Arial"/>
              </a:rPr>
              <a:t>·10⁻³ cm² sr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186" name="Imagen 33_0"/>
          <p:cNvPicPr/>
          <p:nvPr/>
        </p:nvPicPr>
        <p:blipFill>
          <a:blip r:embed="rId8"/>
          <a:srcRect l="41134" t="28319" r="34328" b="37911"/>
          <a:stretch/>
        </p:blipFill>
        <p:spPr>
          <a:xfrm>
            <a:off x="5721120" y="2142000"/>
            <a:ext cx="1370880" cy="1334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n 12_3" descr="Imagen que contiene Diagrama&#10;&#10;Descripción generada automáticamente"/>
          <p:cNvPicPr/>
          <p:nvPr/>
        </p:nvPicPr>
        <p:blipFill>
          <a:blip r:embed="rId2"/>
          <a:srcRect l="4913" t="6846" r="4457"/>
          <a:stretch/>
        </p:blipFill>
        <p:spPr>
          <a:xfrm>
            <a:off x="1232640" y="809280"/>
            <a:ext cx="6766200" cy="463572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EPD: SupraThermal Electrons &amp; Protons (STEP)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89" name="Line 2"/>
          <p:cNvSpPr/>
          <p:nvPr/>
        </p:nvSpPr>
        <p:spPr>
          <a:xfrm>
            <a:off x="4937760" y="548640"/>
            <a:ext cx="1097280" cy="45720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3"/>
          <p:cNvSpPr/>
          <p:nvPr/>
        </p:nvSpPr>
        <p:spPr>
          <a:xfrm>
            <a:off x="6004080" y="825840"/>
            <a:ext cx="9140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Arial"/>
              </a:rPr>
              <a:t>Ions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191" name="Imagen 12_2" descr="Imagen que contiene Diagrama&#10;&#10;Descripción generada automáticamente"/>
          <p:cNvPicPr/>
          <p:nvPr/>
        </p:nvPicPr>
        <p:blipFill>
          <a:blip r:embed="rId2"/>
          <a:srcRect l="7848" t="49488" r="86890" b="28575"/>
          <a:stretch/>
        </p:blipFill>
        <p:spPr>
          <a:xfrm>
            <a:off x="-7920" y="1828800"/>
            <a:ext cx="1038240" cy="2891160"/>
          </a:xfrm>
          <a:prstGeom prst="rect">
            <a:avLst/>
          </a:prstGeom>
          <a:ln>
            <a:noFill/>
          </a:ln>
        </p:spPr>
      </p:pic>
      <p:sp>
        <p:nvSpPr>
          <p:cNvPr id="192" name="Line 4"/>
          <p:cNvSpPr/>
          <p:nvPr/>
        </p:nvSpPr>
        <p:spPr>
          <a:xfrm flipH="1">
            <a:off x="1030680" y="3771360"/>
            <a:ext cx="731880" cy="34344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93" name="Line 5"/>
          <p:cNvSpPr/>
          <p:nvPr/>
        </p:nvSpPr>
        <p:spPr>
          <a:xfrm flipH="1" flipV="1">
            <a:off x="1031040" y="1920240"/>
            <a:ext cx="731520" cy="105912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6"/>
          <p:cNvSpPr/>
          <p:nvPr/>
        </p:nvSpPr>
        <p:spPr>
          <a:xfrm>
            <a:off x="7736400" y="2036160"/>
            <a:ext cx="1975320" cy="264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Data shown here are rebinned to  a cadence of one minute. 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Data are available in 32 energy bins at a cadence of one or five seconds.</a:t>
            </a:r>
          </a:p>
        </p:txBody>
      </p:sp>
      <p:sp>
        <p:nvSpPr>
          <p:cNvPr id="195" name="CustomShape 7"/>
          <p:cNvSpPr/>
          <p:nvPr/>
        </p:nvSpPr>
        <p:spPr>
          <a:xfrm>
            <a:off x="321480" y="1829520"/>
            <a:ext cx="456840" cy="273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EPT: Electron-Proton Telescope (EPT)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197" name="Grafik 196"/>
          <p:cNvPicPr/>
          <p:nvPr/>
        </p:nvPicPr>
        <p:blipFill>
          <a:blip r:embed="rId2"/>
          <a:stretch/>
        </p:blipFill>
        <p:spPr>
          <a:xfrm>
            <a:off x="2057400" y="1188720"/>
            <a:ext cx="2267280" cy="2834280"/>
          </a:xfrm>
          <a:prstGeom prst="rect">
            <a:avLst/>
          </a:prstGeom>
          <a:ln>
            <a:noFill/>
          </a:ln>
        </p:spPr>
      </p:pic>
      <p:sp>
        <p:nvSpPr>
          <p:cNvPr id="198" name="Line 2"/>
          <p:cNvSpPr/>
          <p:nvPr/>
        </p:nvSpPr>
        <p:spPr>
          <a:xfrm>
            <a:off x="2125080" y="544320"/>
            <a:ext cx="1097280" cy="45720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3"/>
          <p:cNvSpPr/>
          <p:nvPr/>
        </p:nvSpPr>
        <p:spPr>
          <a:xfrm>
            <a:off x="3191400" y="821520"/>
            <a:ext cx="9140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Arial"/>
              </a:rPr>
              <a:t>Ion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00" name="Grafik 199"/>
          <p:cNvPicPr/>
          <p:nvPr/>
        </p:nvPicPr>
        <p:blipFill>
          <a:blip r:embed="rId3"/>
          <a:stretch/>
        </p:blipFill>
        <p:spPr>
          <a:xfrm>
            <a:off x="4856040" y="1072440"/>
            <a:ext cx="5224320" cy="4322160"/>
          </a:xfrm>
          <a:prstGeom prst="rect">
            <a:avLst/>
          </a:prstGeom>
          <a:ln>
            <a:noFill/>
          </a:ln>
        </p:spPr>
      </p:pic>
      <p:pic>
        <p:nvPicPr>
          <p:cNvPr id="201" name="Grafik 200"/>
          <p:cNvPicPr/>
          <p:nvPr/>
        </p:nvPicPr>
        <p:blipFill>
          <a:blip r:embed="rId4"/>
          <a:stretch/>
        </p:blipFill>
        <p:spPr>
          <a:xfrm>
            <a:off x="173880" y="1280160"/>
            <a:ext cx="1746000" cy="1524600"/>
          </a:xfrm>
          <a:prstGeom prst="rect">
            <a:avLst/>
          </a:prstGeom>
          <a:ln>
            <a:noFill/>
          </a:ln>
        </p:spPr>
      </p:pic>
      <p:sp>
        <p:nvSpPr>
          <p:cNvPr id="202" name="CustomShape 4"/>
          <p:cNvSpPr/>
          <p:nvPr/>
        </p:nvSpPr>
        <p:spPr>
          <a:xfrm>
            <a:off x="182880" y="3729600"/>
            <a:ext cx="3200040" cy="1645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Electrons: 25 – 475 keV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p: 25 keV – 6.7 MeV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  <a:ea typeface="Arial"/>
              </a:rPr>
              <a:t>α: 1.6 – 6.7 MeV/nuc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  <a:ea typeface="Arial"/>
              </a:rPr>
              <a:t>Cadence: 1 or 5 seconds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  <a:ea typeface="Arial"/>
              </a:rPr>
              <a:t>Four viewing directions (2x2)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  <a:ea typeface="Arial"/>
              </a:rPr>
              <a:t>GF: 0.01 cm² sr each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3" name="CustomShape 5"/>
          <p:cNvSpPr/>
          <p:nvPr/>
        </p:nvSpPr>
        <p:spPr>
          <a:xfrm>
            <a:off x="731520" y="2834640"/>
            <a:ext cx="54828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2x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rafik 203"/>
          <p:cNvPicPr/>
          <p:nvPr/>
        </p:nvPicPr>
        <p:blipFill>
          <a:blip r:embed="rId2"/>
          <a:stretch/>
        </p:blipFill>
        <p:spPr>
          <a:xfrm>
            <a:off x="6032160" y="821160"/>
            <a:ext cx="4046760" cy="4482000"/>
          </a:xfrm>
          <a:prstGeom prst="rect">
            <a:avLst/>
          </a:prstGeom>
          <a:ln>
            <a:noFill/>
          </a:ln>
        </p:spPr>
      </p:pic>
      <p:sp>
        <p:nvSpPr>
          <p:cNvPr id="205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EPD: Suprathermal Ion Spectrograph (SIS)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06" name="Grafik 205"/>
          <p:cNvPicPr/>
          <p:nvPr/>
        </p:nvPicPr>
        <p:blipFill>
          <a:blip r:embed="rId3"/>
          <a:srcRect t="11251" b="21203"/>
          <a:stretch/>
        </p:blipFill>
        <p:spPr>
          <a:xfrm>
            <a:off x="182880" y="1011600"/>
            <a:ext cx="3642120" cy="1645200"/>
          </a:xfrm>
          <a:prstGeom prst="rect">
            <a:avLst/>
          </a:prstGeom>
          <a:ln>
            <a:noFill/>
          </a:ln>
        </p:spPr>
      </p:pic>
      <p:pic>
        <p:nvPicPr>
          <p:cNvPr id="207" name="Grafik 206"/>
          <p:cNvPicPr/>
          <p:nvPr/>
        </p:nvPicPr>
        <p:blipFill>
          <a:blip r:embed="rId4"/>
          <a:srcRect l="4520" t="12871" r="11617" b="3260"/>
          <a:stretch/>
        </p:blipFill>
        <p:spPr>
          <a:xfrm>
            <a:off x="3376440" y="2876400"/>
            <a:ext cx="2656800" cy="223884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111240" y="2937600"/>
            <a:ext cx="3291120" cy="2501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Ions/isotopes: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14 keV/nuc – 20.5 MeV/nuc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Cadence: 3 or 30 seconds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Two viewing directions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GF: ~ 0.2 cm² sr each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  <a:ea typeface="Noto Sans CJK SC"/>
              </a:rPr>
              <a:t>(reduction to 0.002 cm² sr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  <a:ea typeface="Noto Sans CJK SC"/>
              </a:rPr>
              <a:t>possible during active periods)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209" name="Grafik 208"/>
          <p:cNvPicPr/>
          <p:nvPr/>
        </p:nvPicPr>
        <p:blipFill>
          <a:blip r:embed="rId5"/>
          <a:stretch/>
        </p:blipFill>
        <p:spPr>
          <a:xfrm>
            <a:off x="3751920" y="986400"/>
            <a:ext cx="2466000" cy="185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rafik 83"/>
          <p:cNvPicPr/>
          <p:nvPr/>
        </p:nvPicPr>
        <p:blipFill>
          <a:blip r:embed="rId2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-28800" y="-26280"/>
            <a:ext cx="10178280" cy="5786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97200" y="543240"/>
            <a:ext cx="10058040" cy="466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How does the sun create and control the heliosphere – and why does solar activity change with time?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What drives the solar wind and where does the coronal magnetic field originate?</a:t>
            </a:r>
            <a:endParaRPr lang="en-US" sz="2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How do solar transients drive heliospheric variability?</a:t>
            </a:r>
            <a:endParaRPr lang="en-US" sz="2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How do solar eruptions produce energetic particle radiation that fills the heliosphere?</a:t>
            </a:r>
            <a:endParaRPr lang="en-US" sz="2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How does the solar dynamo work and drive connections between the sun and heliosphere?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EPD: High Energy Telescope (HET)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11" name="Grafik 210"/>
          <p:cNvPicPr/>
          <p:nvPr/>
        </p:nvPicPr>
        <p:blipFill>
          <a:blip r:embed="rId2"/>
          <a:stretch/>
        </p:blipFill>
        <p:spPr>
          <a:xfrm>
            <a:off x="137880" y="3200400"/>
            <a:ext cx="2159640" cy="1554120"/>
          </a:xfrm>
          <a:prstGeom prst="rect">
            <a:avLst/>
          </a:prstGeom>
          <a:ln>
            <a:noFill/>
          </a:ln>
        </p:spPr>
      </p:pic>
      <p:pic>
        <p:nvPicPr>
          <p:cNvPr id="212" name="Grafik 211"/>
          <p:cNvPicPr/>
          <p:nvPr/>
        </p:nvPicPr>
        <p:blipFill>
          <a:blip r:embed="rId3"/>
          <a:srcRect l="14663" t="3199" r="17569" b="8266"/>
          <a:stretch/>
        </p:blipFill>
        <p:spPr>
          <a:xfrm>
            <a:off x="130320" y="1015560"/>
            <a:ext cx="2155320" cy="2112840"/>
          </a:xfrm>
          <a:prstGeom prst="rect">
            <a:avLst/>
          </a:prstGeom>
          <a:ln>
            <a:noFill/>
          </a:ln>
        </p:spPr>
      </p:pic>
      <p:pic>
        <p:nvPicPr>
          <p:cNvPr id="213" name="Grafik 212"/>
          <p:cNvPicPr/>
          <p:nvPr/>
        </p:nvPicPr>
        <p:blipFill>
          <a:blip r:embed="rId4"/>
          <a:stretch/>
        </p:blipFill>
        <p:spPr>
          <a:xfrm>
            <a:off x="6679440" y="723600"/>
            <a:ext cx="3364920" cy="2509560"/>
          </a:xfrm>
          <a:prstGeom prst="rect">
            <a:avLst/>
          </a:prstGeom>
          <a:ln>
            <a:noFill/>
          </a:ln>
        </p:spPr>
      </p:pic>
      <p:pic>
        <p:nvPicPr>
          <p:cNvPr id="214" name="Grafik 213"/>
          <p:cNvPicPr/>
          <p:nvPr/>
        </p:nvPicPr>
        <p:blipFill>
          <a:blip r:embed="rId5"/>
          <a:stretch/>
        </p:blipFill>
        <p:spPr>
          <a:xfrm>
            <a:off x="6780240" y="3180960"/>
            <a:ext cx="2916720" cy="2194200"/>
          </a:xfrm>
          <a:prstGeom prst="rect">
            <a:avLst/>
          </a:prstGeom>
          <a:ln>
            <a:noFill/>
          </a:ln>
        </p:spPr>
      </p:pic>
      <p:pic>
        <p:nvPicPr>
          <p:cNvPr id="215" name="Grafik 214"/>
          <p:cNvPicPr/>
          <p:nvPr/>
        </p:nvPicPr>
        <p:blipFill>
          <a:blip r:embed="rId6"/>
          <a:srcRect b="47791"/>
          <a:stretch/>
        </p:blipFill>
        <p:spPr>
          <a:xfrm rot="16200000">
            <a:off x="1527120" y="2039400"/>
            <a:ext cx="3529080" cy="1645560"/>
          </a:xfrm>
          <a:prstGeom prst="rect">
            <a:avLst/>
          </a:prstGeom>
          <a:ln>
            <a:noFill/>
          </a:ln>
        </p:spPr>
      </p:pic>
      <p:sp>
        <p:nvSpPr>
          <p:cNvPr id="216" name="Line 2"/>
          <p:cNvSpPr/>
          <p:nvPr/>
        </p:nvSpPr>
        <p:spPr>
          <a:xfrm>
            <a:off x="7704360" y="1440000"/>
            <a:ext cx="0" cy="230400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Line 3"/>
          <p:cNvSpPr/>
          <p:nvPr/>
        </p:nvSpPr>
        <p:spPr>
          <a:xfrm>
            <a:off x="4401000" y="1188000"/>
            <a:ext cx="0" cy="23040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4"/>
          <p:cNvSpPr/>
          <p:nvPr/>
        </p:nvSpPr>
        <p:spPr>
          <a:xfrm>
            <a:off x="4661280" y="1260000"/>
            <a:ext cx="2259360" cy="377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/>
              </a:rPr>
              <a:t>Particle looses less energy in A1/B1 than in B2/A2</a:t>
            </a: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/>
              </a:rPr>
              <a:t>Can discriminate direction also for some penetrating particles</a:t>
            </a: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/>
              </a:rPr>
              <a:t>‘Fish diagram’ extends energy range.</a:t>
            </a:r>
          </a:p>
        </p:txBody>
      </p:sp>
      <p:sp>
        <p:nvSpPr>
          <p:cNvPr id="219" name="CustomShape 5"/>
          <p:cNvSpPr/>
          <p:nvPr/>
        </p:nvSpPr>
        <p:spPr>
          <a:xfrm>
            <a:off x="3816000" y="1296000"/>
            <a:ext cx="459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A1</a:t>
            </a:r>
          </a:p>
        </p:txBody>
      </p:sp>
      <p:sp>
        <p:nvSpPr>
          <p:cNvPr id="220" name="CustomShape 6"/>
          <p:cNvSpPr/>
          <p:nvPr/>
        </p:nvSpPr>
        <p:spPr>
          <a:xfrm>
            <a:off x="3816000" y="2268000"/>
            <a:ext cx="459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B1</a:t>
            </a:r>
          </a:p>
        </p:txBody>
      </p:sp>
      <p:sp>
        <p:nvSpPr>
          <p:cNvPr id="221" name="CustomShape 7"/>
          <p:cNvSpPr/>
          <p:nvPr/>
        </p:nvSpPr>
        <p:spPr>
          <a:xfrm>
            <a:off x="3816000" y="2484000"/>
            <a:ext cx="34488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</a:t>
            </a:r>
          </a:p>
        </p:txBody>
      </p:sp>
      <p:sp>
        <p:nvSpPr>
          <p:cNvPr id="222" name="CustomShape 8"/>
          <p:cNvSpPr/>
          <p:nvPr/>
        </p:nvSpPr>
        <p:spPr>
          <a:xfrm>
            <a:off x="3816360" y="3672360"/>
            <a:ext cx="459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A2</a:t>
            </a:r>
          </a:p>
        </p:txBody>
      </p:sp>
      <p:sp>
        <p:nvSpPr>
          <p:cNvPr id="223" name="CustomShape 9"/>
          <p:cNvSpPr/>
          <p:nvPr/>
        </p:nvSpPr>
        <p:spPr>
          <a:xfrm>
            <a:off x="3816360" y="2700360"/>
            <a:ext cx="459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B2</a:t>
            </a:r>
          </a:p>
        </p:txBody>
      </p:sp>
      <p:sp>
        <p:nvSpPr>
          <p:cNvPr id="224" name="CustomShape 10"/>
          <p:cNvSpPr/>
          <p:nvPr/>
        </p:nvSpPr>
        <p:spPr>
          <a:xfrm>
            <a:off x="3954240" y="870840"/>
            <a:ext cx="94068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Particle</a:t>
            </a:r>
          </a:p>
        </p:txBody>
      </p:sp>
      <p:sp>
        <p:nvSpPr>
          <p:cNvPr id="225" name="CustomShape 11"/>
          <p:cNvSpPr/>
          <p:nvPr/>
        </p:nvSpPr>
        <p:spPr>
          <a:xfrm>
            <a:off x="91440" y="4846320"/>
            <a:ext cx="4571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2x2 FoVs, e: 0.3 – 30 MeV, ions: variable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  <a:ea typeface="Noto Sans CJK SC"/>
              </a:rPr>
              <a:t>Cadence: 1 or 5 s, GF: 0.27 cm² sr each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6" name="CustomShape 12"/>
          <p:cNvSpPr/>
          <p:nvPr/>
        </p:nvSpPr>
        <p:spPr>
          <a:xfrm>
            <a:off x="2288880" y="972720"/>
            <a:ext cx="54828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2x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EPD: SIS &amp; HET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28" name="Grafik 227"/>
          <p:cNvPicPr/>
          <p:nvPr/>
        </p:nvPicPr>
        <p:blipFill>
          <a:blip r:embed="rId2"/>
          <a:srcRect l="14663" t="3199" r="17569" b="8266"/>
          <a:stretch/>
        </p:blipFill>
        <p:spPr>
          <a:xfrm>
            <a:off x="202320" y="3031560"/>
            <a:ext cx="2066040" cy="2029680"/>
          </a:xfrm>
          <a:prstGeom prst="rect">
            <a:avLst/>
          </a:prstGeom>
          <a:ln>
            <a:noFill/>
          </a:ln>
        </p:spPr>
      </p:pic>
      <p:pic>
        <p:nvPicPr>
          <p:cNvPr id="229" name="Grafik 228"/>
          <p:cNvPicPr/>
          <p:nvPr/>
        </p:nvPicPr>
        <p:blipFill>
          <a:blip r:embed="rId3"/>
          <a:srcRect l="4191" t="1773" b="3889"/>
          <a:stretch/>
        </p:blipFill>
        <p:spPr>
          <a:xfrm>
            <a:off x="4940640" y="568080"/>
            <a:ext cx="4873320" cy="4845960"/>
          </a:xfrm>
          <a:prstGeom prst="rect">
            <a:avLst/>
          </a:prstGeom>
          <a:ln>
            <a:noFill/>
          </a:ln>
        </p:spPr>
      </p:pic>
      <p:pic>
        <p:nvPicPr>
          <p:cNvPr id="230" name="Grafik 229"/>
          <p:cNvPicPr/>
          <p:nvPr/>
        </p:nvPicPr>
        <p:blipFill>
          <a:blip r:embed="rId4"/>
          <a:srcRect t="11251" b="21203"/>
          <a:stretch/>
        </p:blipFill>
        <p:spPr>
          <a:xfrm>
            <a:off x="182880" y="1011960"/>
            <a:ext cx="4205880" cy="1901520"/>
          </a:xfrm>
          <a:prstGeom prst="rect">
            <a:avLst/>
          </a:prstGeom>
          <a:ln>
            <a:noFill/>
          </a:ln>
        </p:spPr>
      </p:pic>
      <p:pic>
        <p:nvPicPr>
          <p:cNvPr id="231" name="Grafik 230"/>
          <p:cNvPicPr/>
          <p:nvPr/>
        </p:nvPicPr>
        <p:blipFill>
          <a:blip r:embed="rId2"/>
          <a:srcRect l="14663" t="3199" r="17569" b="8266"/>
          <a:stretch/>
        </p:blipFill>
        <p:spPr>
          <a:xfrm>
            <a:off x="2342160" y="3031560"/>
            <a:ext cx="2066040" cy="202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rafik 231"/>
          <p:cNvPicPr/>
          <p:nvPr/>
        </p:nvPicPr>
        <p:blipFill>
          <a:blip r:embed="rId2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Solar </a:t>
            </a:r>
            <a:r>
              <a:rPr lang="en-US" sz="3600" b="1" strike="noStrike" spc="-1">
                <a:solidFill>
                  <a:srgbClr val="FFFF00"/>
                </a:solidFill>
                <a:latin typeface="Arial"/>
              </a:rPr>
              <a:t>Orbit</a:t>
            </a: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er!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The Grand Heliospheric Observatory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The Grand Heliospheric Observatory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" name="1st_2_years" descr="1st_2_years">
            <a:hlinkClick r:id="" action="ppaction://media"/>
            <a:extLst>
              <a:ext uri="{FF2B5EF4-FFF2-40B4-BE49-F238E27FC236}">
                <a16:creationId xmlns:a16="http://schemas.microsoft.com/office/drawing/2014/main" id="{6EEA45C1-1CC9-80CB-1AC5-CBBEA4AFFC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851" y="978480"/>
            <a:ext cx="8124371" cy="4570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rafik 234"/>
          <p:cNvPicPr/>
          <p:nvPr/>
        </p:nvPicPr>
        <p:blipFill>
          <a:blip r:embed="rId2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236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Data!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EPD: </a:t>
            </a:r>
            <a:r>
              <a:rPr lang="en-US" sz="2400" b="1" strike="noStrike" spc="-1">
                <a:solidFill>
                  <a:srgbClr val="FFFFFF"/>
                </a:solidFill>
                <a:latin typeface="Arial"/>
              </a:rPr>
              <a:t>Comparison of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 March – May 2021</a:t>
            </a:r>
            <a:r>
              <a:rPr lang="en-US" sz="2400" b="1" strike="noStrike" spc="-1">
                <a:solidFill>
                  <a:srgbClr val="FFFFFF"/>
                </a:solidFill>
                <a:latin typeface="Arial"/>
              </a:rPr>
              <a:t> and 2022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38" name="Imagen 2" descr="Captura de pantalla de computadora&#10;&#10;Descripción generada automáticamente"/>
          <p:cNvPicPr/>
          <p:nvPr/>
        </p:nvPicPr>
        <p:blipFill>
          <a:blip r:embed="rId2"/>
          <a:stretch/>
        </p:blipFill>
        <p:spPr>
          <a:xfrm>
            <a:off x="56520" y="3360960"/>
            <a:ext cx="9948960" cy="1859400"/>
          </a:xfrm>
          <a:prstGeom prst="rect">
            <a:avLst/>
          </a:prstGeom>
          <a:ln>
            <a:noFill/>
          </a:ln>
        </p:spPr>
      </p:pic>
      <p:sp>
        <p:nvSpPr>
          <p:cNvPr id="239" name="CustomShape 2"/>
          <p:cNvSpPr/>
          <p:nvPr/>
        </p:nvSpPr>
        <p:spPr>
          <a:xfrm>
            <a:off x="4152600" y="3145320"/>
            <a:ext cx="19141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March – May 2021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EPD: Comparison of March – May 2021 and 2022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41" name="Imagen 5_1" descr="Pantalla de video juego&#10;&#10;Descripción generada automáticamente con confianza media"/>
          <p:cNvPicPr/>
          <p:nvPr/>
        </p:nvPicPr>
        <p:blipFill>
          <a:blip r:embed="rId2"/>
          <a:stretch/>
        </p:blipFill>
        <p:spPr>
          <a:xfrm>
            <a:off x="65160" y="1210320"/>
            <a:ext cx="9948960" cy="1959480"/>
          </a:xfrm>
          <a:prstGeom prst="rect">
            <a:avLst/>
          </a:prstGeom>
          <a:ln>
            <a:noFill/>
          </a:ln>
        </p:spPr>
      </p:pic>
      <p:pic>
        <p:nvPicPr>
          <p:cNvPr id="242" name="Imagen 2_0" descr="Captura de pantalla de computadora&#10;&#10;Descripción generada automáticamente"/>
          <p:cNvPicPr/>
          <p:nvPr/>
        </p:nvPicPr>
        <p:blipFill>
          <a:blip r:embed="rId3"/>
          <a:stretch/>
        </p:blipFill>
        <p:spPr>
          <a:xfrm>
            <a:off x="56520" y="3360960"/>
            <a:ext cx="9948960" cy="1859400"/>
          </a:xfrm>
          <a:prstGeom prst="rect">
            <a:avLst/>
          </a:prstGeom>
          <a:ln>
            <a:noFill/>
          </a:ln>
        </p:spPr>
      </p:pic>
      <p:sp>
        <p:nvSpPr>
          <p:cNvPr id="243" name="CustomShape 2"/>
          <p:cNvSpPr/>
          <p:nvPr/>
        </p:nvSpPr>
        <p:spPr>
          <a:xfrm>
            <a:off x="4082400" y="1105920"/>
            <a:ext cx="19141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March – May 2022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4152600" y="3145320"/>
            <a:ext cx="19141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March – May 2021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rafik 244"/>
          <p:cNvPicPr/>
          <p:nvPr/>
        </p:nvPicPr>
        <p:blipFill>
          <a:blip r:embed="rId2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First Results!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133200" y="3514320"/>
            <a:ext cx="9665640" cy="20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A&amp;A special issue: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Astron. &amp; Astrophys., 656, (2021)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53 papers, of which 16 with EPD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u="sng" strike="noStrike" spc="-1">
                <a:solidFill>
                  <a:srgbClr val="0000FF"/>
                </a:solidFill>
                <a:uFillTx/>
                <a:latin typeface="Arial"/>
                <a:hlinkClick r:id="rId3"/>
              </a:rPr>
              <a:t>https://www.aanda.org/component/toc/?task=topic&amp;id=1340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The first year of energetic particle measurements in the inner heliosphere with Solar Orbiter‘s Energetic Particle Detector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Wimmer-Schweingruber et al., A&amp;A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49" name="Grafik 248"/>
          <p:cNvPicPr/>
          <p:nvPr/>
        </p:nvPicPr>
        <p:blipFill>
          <a:blip r:embed="rId2"/>
          <a:stretch/>
        </p:blipFill>
        <p:spPr>
          <a:xfrm>
            <a:off x="998640" y="1689120"/>
            <a:ext cx="7790760" cy="3749040"/>
          </a:xfrm>
          <a:prstGeom prst="rect">
            <a:avLst/>
          </a:prstGeom>
          <a:ln>
            <a:noFill/>
          </a:ln>
        </p:spPr>
      </p:pic>
      <p:sp>
        <p:nvSpPr>
          <p:cNvPr id="250" name="Line 2"/>
          <p:cNvSpPr/>
          <p:nvPr/>
        </p:nvSpPr>
        <p:spPr>
          <a:xfrm flipV="1">
            <a:off x="5286960" y="4206240"/>
            <a:ext cx="731520" cy="27432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Line 3"/>
          <p:cNvSpPr/>
          <p:nvPr/>
        </p:nvSpPr>
        <p:spPr>
          <a:xfrm flipH="1">
            <a:off x="4176000" y="1800000"/>
            <a:ext cx="1080000" cy="108000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4"/>
          <p:cNvSpPr/>
          <p:nvPr/>
        </p:nvSpPr>
        <p:spPr>
          <a:xfrm>
            <a:off x="5076000" y="1476000"/>
            <a:ext cx="66204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EF2929"/>
                </a:solidFill>
                <a:latin typeface="Arial"/>
              </a:rPr>
              <a:t>x-cal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53" name="CustomShape 5"/>
          <p:cNvSpPr/>
          <p:nvPr/>
        </p:nvSpPr>
        <p:spPr>
          <a:xfrm>
            <a:off x="4444560" y="4409640"/>
            <a:ext cx="104148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EF2929"/>
                </a:solidFill>
                <a:latin typeface="Arial"/>
              </a:rPr>
              <a:t>example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rafik 253"/>
          <p:cNvPicPr/>
          <p:nvPr/>
        </p:nvPicPr>
        <p:blipFill>
          <a:blip r:embed="rId2"/>
          <a:stretch/>
        </p:blipFill>
        <p:spPr>
          <a:xfrm>
            <a:off x="10440" y="1598040"/>
            <a:ext cx="5403600" cy="3840120"/>
          </a:xfrm>
          <a:prstGeom prst="rect">
            <a:avLst/>
          </a:prstGeom>
          <a:ln>
            <a:noFill/>
          </a:ln>
        </p:spPr>
      </p:pic>
      <p:sp>
        <p:nvSpPr>
          <p:cNvPr id="255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The first year of energetic particle measurements in the inner heliosphere with Solar Orbiter‘s Energetic Particle Detector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93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Wimmer-Schweingruber et al., A&amp;A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56" name="Grafik 255"/>
          <p:cNvPicPr/>
          <p:nvPr/>
        </p:nvPicPr>
        <p:blipFill>
          <a:blip r:embed="rId3"/>
          <a:stretch/>
        </p:blipFill>
        <p:spPr>
          <a:xfrm>
            <a:off x="4818240" y="1598760"/>
            <a:ext cx="5230440" cy="374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rafik 86"/>
          <p:cNvPicPr/>
          <p:nvPr/>
        </p:nvPicPr>
        <p:blipFill>
          <a:blip r:embed="rId2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88" name="CustomShape 1"/>
          <p:cNvSpPr/>
          <p:nvPr/>
        </p:nvSpPr>
        <p:spPr>
          <a:xfrm>
            <a:off x="133200" y="183240"/>
            <a:ext cx="10058040" cy="535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FFFF00"/>
                </a:solidFill>
                <a:latin typeface="Arial"/>
              </a:rPr>
              <a:t>Solar Orbiter: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Launch: 10 February 2020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Mission duration: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7 years (nominal)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3 years (extended)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Orbital period: 168 d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Perihelion: 0.28 au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00"/>
                </a:solidFill>
                <a:latin typeface="Arial"/>
              </a:rPr>
              <a:t>Highest lat.: 34 deg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89" name="Grafik 88"/>
          <p:cNvPicPr/>
          <p:nvPr/>
        </p:nvPicPr>
        <p:blipFill>
          <a:blip r:embed="rId3"/>
          <a:stretch/>
        </p:blipFill>
        <p:spPr>
          <a:xfrm>
            <a:off x="3461040" y="1000080"/>
            <a:ext cx="6505560" cy="456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The first year of energetic particle measurements in the inner heliosphere with Solar Orbiter‘s Energetic Particle Detector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93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Wimmer-Schweingruber et al., A&amp;A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58" name="Grafik 257"/>
          <p:cNvPicPr/>
          <p:nvPr/>
        </p:nvPicPr>
        <p:blipFill>
          <a:blip r:embed="rId2"/>
          <a:stretch/>
        </p:blipFill>
        <p:spPr>
          <a:xfrm>
            <a:off x="998640" y="1652040"/>
            <a:ext cx="7479720" cy="374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rafik 258"/>
          <p:cNvPicPr/>
          <p:nvPr/>
        </p:nvPicPr>
        <p:blipFill>
          <a:blip r:embed="rId2"/>
          <a:srcRect l="46" t="8066" r="50744" b="20499"/>
          <a:stretch/>
        </p:blipFill>
        <p:spPr>
          <a:xfrm>
            <a:off x="3944160" y="1498320"/>
            <a:ext cx="2614680" cy="1828440"/>
          </a:xfrm>
          <a:prstGeom prst="rect">
            <a:avLst/>
          </a:prstGeom>
          <a:ln>
            <a:noFill/>
          </a:ln>
        </p:spPr>
      </p:pic>
      <p:grpSp>
        <p:nvGrpSpPr>
          <p:cNvPr id="260" name="Group 1"/>
          <p:cNvGrpSpPr/>
          <p:nvPr/>
        </p:nvGrpSpPr>
        <p:grpSpPr>
          <a:xfrm>
            <a:off x="6696000" y="1296000"/>
            <a:ext cx="2917800" cy="4281480"/>
            <a:chOff x="6696000" y="1296000"/>
            <a:chExt cx="2917800" cy="4281480"/>
          </a:xfrm>
        </p:grpSpPr>
        <p:pic>
          <p:nvPicPr>
            <p:cNvPr id="261" name="Grafik 260"/>
            <p:cNvPicPr/>
            <p:nvPr/>
          </p:nvPicPr>
          <p:blipFill>
            <a:blip r:embed="rId3"/>
            <a:stretch/>
          </p:blipFill>
          <p:spPr>
            <a:xfrm>
              <a:off x="6721560" y="2837160"/>
              <a:ext cx="2626200" cy="2740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2" name="Grafik 261"/>
            <p:cNvPicPr/>
            <p:nvPr/>
          </p:nvPicPr>
          <p:blipFill>
            <a:blip r:embed="rId4"/>
            <a:srcRect b="10151"/>
            <a:stretch/>
          </p:blipFill>
          <p:spPr>
            <a:xfrm>
              <a:off x="6696000" y="1296000"/>
              <a:ext cx="2917800" cy="1769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63" name="Grafik 262"/>
          <p:cNvPicPr/>
          <p:nvPr/>
        </p:nvPicPr>
        <p:blipFill>
          <a:blip r:embed="rId5"/>
          <a:stretch/>
        </p:blipFill>
        <p:spPr>
          <a:xfrm>
            <a:off x="576000" y="1519560"/>
            <a:ext cx="2843280" cy="3840120"/>
          </a:xfrm>
          <a:prstGeom prst="rect">
            <a:avLst/>
          </a:prstGeom>
          <a:ln>
            <a:noFill/>
          </a:ln>
        </p:spPr>
      </p:pic>
      <p:sp>
        <p:nvSpPr>
          <p:cNvPr id="264" name="CustomShape 2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The first year of energetic particle measurements in the inner heliosphere with Solar Orbiter‘s Energetic Particle Detector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93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Wimmer-Schweingruber et al., A&amp;A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65" name="Grafik 264"/>
          <p:cNvPicPr/>
          <p:nvPr/>
        </p:nvPicPr>
        <p:blipFill>
          <a:blip r:embed="rId2"/>
          <a:srcRect l="48187" t="8066" r="9420" b="20499"/>
          <a:stretch/>
        </p:blipFill>
        <p:spPr>
          <a:xfrm>
            <a:off x="4054320" y="3369960"/>
            <a:ext cx="2248920" cy="1828440"/>
          </a:xfrm>
          <a:prstGeom prst="rect">
            <a:avLst/>
          </a:prstGeom>
          <a:ln>
            <a:noFill/>
          </a:ln>
        </p:spPr>
      </p:pic>
      <p:sp>
        <p:nvSpPr>
          <p:cNvPr id="266" name="Line 3"/>
          <p:cNvSpPr/>
          <p:nvPr/>
        </p:nvSpPr>
        <p:spPr>
          <a:xfrm flipH="1" flipV="1">
            <a:off x="5029200" y="4754880"/>
            <a:ext cx="1737360" cy="54864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Line 4"/>
          <p:cNvSpPr/>
          <p:nvPr/>
        </p:nvSpPr>
        <p:spPr>
          <a:xfrm flipV="1">
            <a:off x="3419640" y="2037240"/>
            <a:ext cx="2341080" cy="52308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rafik 267"/>
          <p:cNvPicPr/>
          <p:nvPr/>
        </p:nvPicPr>
        <p:blipFill>
          <a:blip r:embed="rId2"/>
          <a:srcRect l="48187" t="8066" r="3692" b="20499"/>
          <a:stretch/>
        </p:blipFill>
        <p:spPr>
          <a:xfrm>
            <a:off x="3442320" y="2280240"/>
            <a:ext cx="2944080" cy="2102760"/>
          </a:xfrm>
          <a:prstGeom prst="rect">
            <a:avLst/>
          </a:prstGeom>
          <a:ln>
            <a:noFill/>
          </a:ln>
        </p:spPr>
      </p:pic>
      <p:pic>
        <p:nvPicPr>
          <p:cNvPr id="269" name="Grafik 268"/>
          <p:cNvPicPr/>
          <p:nvPr/>
        </p:nvPicPr>
        <p:blipFill>
          <a:blip r:embed="rId3"/>
          <a:stretch/>
        </p:blipFill>
        <p:spPr>
          <a:xfrm>
            <a:off x="6253920" y="1015920"/>
            <a:ext cx="3680280" cy="4424760"/>
          </a:xfrm>
          <a:prstGeom prst="rect">
            <a:avLst/>
          </a:prstGeom>
          <a:ln>
            <a:noFill/>
          </a:ln>
        </p:spPr>
      </p:pic>
      <p:sp>
        <p:nvSpPr>
          <p:cNvPr id="270" name="CustomShape 1"/>
          <p:cNvSpPr/>
          <p:nvPr/>
        </p:nvSpPr>
        <p:spPr>
          <a:xfrm>
            <a:off x="144000" y="540000"/>
            <a:ext cx="9791640" cy="7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The first wide-spread solar energetic particle event observed by Solar Orbiter on 2020 November 29,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Kollhoff et al., A&amp;A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144000" y="1224000"/>
            <a:ext cx="6686280" cy="59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EUV waves are not the likley accelerators of energetic particles.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Very wide (&gt;230°) event poses difficulties to perp. diffuction too.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72" name="Grafik 271"/>
          <p:cNvPicPr/>
          <p:nvPr/>
        </p:nvPicPr>
        <p:blipFill>
          <a:blip r:embed="rId4"/>
          <a:stretch/>
        </p:blipFill>
        <p:spPr>
          <a:xfrm>
            <a:off x="306000" y="1800000"/>
            <a:ext cx="3236760" cy="3657240"/>
          </a:xfrm>
          <a:prstGeom prst="rect">
            <a:avLst/>
          </a:prstGeom>
          <a:ln>
            <a:noFill/>
          </a:ln>
        </p:spPr>
      </p:pic>
      <p:sp>
        <p:nvSpPr>
          <p:cNvPr id="273" name="Line 3"/>
          <p:cNvSpPr/>
          <p:nvPr/>
        </p:nvSpPr>
        <p:spPr>
          <a:xfrm flipV="1">
            <a:off x="3912480" y="3715920"/>
            <a:ext cx="274320" cy="109728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rafik 273"/>
          <p:cNvPicPr/>
          <p:nvPr/>
        </p:nvPicPr>
        <p:blipFill>
          <a:blip r:embed="rId2"/>
          <a:stretch/>
        </p:blipFill>
        <p:spPr>
          <a:xfrm>
            <a:off x="170640" y="1232280"/>
            <a:ext cx="8192520" cy="4205880"/>
          </a:xfrm>
          <a:prstGeom prst="rect">
            <a:avLst/>
          </a:prstGeom>
          <a:ln>
            <a:noFill/>
          </a:ln>
        </p:spPr>
      </p:pic>
      <p:sp>
        <p:nvSpPr>
          <p:cNvPr id="275" name="CustomShape 1"/>
          <p:cNvSpPr/>
          <p:nvPr/>
        </p:nvSpPr>
        <p:spPr>
          <a:xfrm>
            <a:off x="144000" y="540360"/>
            <a:ext cx="9791640" cy="7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The first wide-spread solar energetic particle event observed by Solar Orbiter on 2020 November 29,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Kollhoff et al., A&amp;A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rafik 275"/>
          <p:cNvPicPr/>
          <p:nvPr/>
        </p:nvPicPr>
        <p:blipFill>
          <a:blip r:embed="rId2"/>
          <a:srcRect l="48187" t="8066" r="9420" b="20499"/>
          <a:stretch/>
        </p:blipFill>
        <p:spPr>
          <a:xfrm>
            <a:off x="3946320" y="1920240"/>
            <a:ext cx="3017160" cy="2450160"/>
          </a:xfrm>
          <a:prstGeom prst="rect">
            <a:avLst/>
          </a:prstGeom>
          <a:ln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144000" y="540000"/>
            <a:ext cx="9791640" cy="7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The first wide-spread solar energetic particle event observed by Solar Orbiter on 2020 November 29,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Kollhoff et al., A&amp;A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78" name="Grafik 277"/>
          <p:cNvPicPr/>
          <p:nvPr/>
        </p:nvPicPr>
        <p:blipFill>
          <a:blip r:embed="rId3"/>
          <a:stretch/>
        </p:blipFill>
        <p:spPr>
          <a:xfrm>
            <a:off x="360000" y="1274400"/>
            <a:ext cx="3620520" cy="4023000"/>
          </a:xfrm>
          <a:prstGeom prst="rect">
            <a:avLst/>
          </a:prstGeom>
          <a:ln>
            <a:noFill/>
          </a:ln>
        </p:spPr>
      </p:pic>
      <p:pic>
        <p:nvPicPr>
          <p:cNvPr id="279" name="Grafik 278"/>
          <p:cNvPicPr/>
          <p:nvPr/>
        </p:nvPicPr>
        <p:blipFill>
          <a:blip r:embed="rId4"/>
          <a:stretch/>
        </p:blipFill>
        <p:spPr>
          <a:xfrm>
            <a:off x="6912000" y="1332000"/>
            <a:ext cx="3017160" cy="4023000"/>
          </a:xfrm>
          <a:prstGeom prst="rect">
            <a:avLst/>
          </a:prstGeom>
          <a:ln>
            <a:noFill/>
          </a:ln>
        </p:spPr>
      </p:pic>
      <p:sp>
        <p:nvSpPr>
          <p:cNvPr id="280" name="Line 2"/>
          <p:cNvSpPr/>
          <p:nvPr/>
        </p:nvSpPr>
        <p:spPr>
          <a:xfrm flipV="1">
            <a:off x="4456440" y="3648600"/>
            <a:ext cx="274320" cy="109728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146160" y="539640"/>
            <a:ext cx="96008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Evolution of Solar Wind Turbulence from 01. to 1 au during the First Parker Solar Probe – Solar Orbiter Radial Alignment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(Telloni et al., 2021, ApJ)</a:t>
            </a:r>
          </a:p>
        </p:txBody>
      </p:sp>
      <p:pic>
        <p:nvPicPr>
          <p:cNvPr id="282" name="Grafik 281"/>
          <p:cNvPicPr/>
          <p:nvPr/>
        </p:nvPicPr>
        <p:blipFill>
          <a:blip r:embed="rId2"/>
          <a:stretch/>
        </p:blipFill>
        <p:spPr>
          <a:xfrm>
            <a:off x="-172440" y="2468880"/>
            <a:ext cx="10079280" cy="2894400"/>
          </a:xfrm>
          <a:prstGeom prst="rect">
            <a:avLst/>
          </a:prstGeom>
          <a:ln>
            <a:noFill/>
          </a:ln>
        </p:spPr>
      </p:pic>
      <p:pic>
        <p:nvPicPr>
          <p:cNvPr id="283" name="Grafik 282"/>
          <p:cNvPicPr/>
          <p:nvPr/>
        </p:nvPicPr>
        <p:blipFill>
          <a:blip r:embed="rId3"/>
          <a:srcRect l="46" t="8066" r="50744" b="20499"/>
          <a:stretch/>
        </p:blipFill>
        <p:spPr>
          <a:xfrm>
            <a:off x="7472520" y="1390680"/>
            <a:ext cx="2614680" cy="1828440"/>
          </a:xfrm>
          <a:prstGeom prst="rect">
            <a:avLst/>
          </a:prstGeom>
          <a:ln>
            <a:noFill/>
          </a:ln>
        </p:spPr>
      </p:pic>
      <p:sp>
        <p:nvSpPr>
          <p:cNvPr id="284" name="Line 2"/>
          <p:cNvSpPr/>
          <p:nvPr/>
        </p:nvSpPr>
        <p:spPr>
          <a:xfrm>
            <a:off x="6858000" y="1737360"/>
            <a:ext cx="1513440" cy="4392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146160" y="539640"/>
            <a:ext cx="96008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Evolution of Solar Wind Turbulence from 01. to 1 au during the First Parker Solar Probe – Solar Orbiter Radial Alignment </a:t>
            </a:r>
            <a:r>
              <a:rPr lang="en-US" sz="2400" b="0" strike="noStrike" spc="-1">
                <a:latin typeface="Arial"/>
              </a:rPr>
              <a:t>(Telloni et al., 2021, ApJ)</a:t>
            </a:r>
          </a:p>
        </p:txBody>
      </p:sp>
      <p:pic>
        <p:nvPicPr>
          <p:cNvPr id="286" name="Grafik 285"/>
          <p:cNvPicPr/>
          <p:nvPr/>
        </p:nvPicPr>
        <p:blipFill>
          <a:blip r:embed="rId2"/>
          <a:stretch/>
        </p:blipFill>
        <p:spPr>
          <a:xfrm>
            <a:off x="7560" y="1728000"/>
            <a:ext cx="10079280" cy="315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146160" y="539640"/>
            <a:ext cx="96008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Evolution of Solar Wind Turbulence from 01. to 1 au during the First Parker Solar Probe – Solar Orbiter Radial Alignment </a:t>
            </a:r>
            <a:r>
              <a:rPr lang="en-US" sz="2400" b="0" strike="noStrike" spc="-1">
                <a:latin typeface="Arial"/>
              </a:rPr>
              <a:t>(Telloni et al., 2021, ApJ)</a:t>
            </a:r>
          </a:p>
        </p:txBody>
      </p:sp>
      <p:pic>
        <p:nvPicPr>
          <p:cNvPr id="288" name="Grafik 287"/>
          <p:cNvPicPr/>
          <p:nvPr/>
        </p:nvPicPr>
        <p:blipFill>
          <a:blip r:embed="rId2"/>
          <a:stretch/>
        </p:blipFill>
        <p:spPr>
          <a:xfrm>
            <a:off x="7560" y="1790280"/>
            <a:ext cx="10079280" cy="309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146160" y="539640"/>
            <a:ext cx="96008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latin typeface="Arial"/>
              </a:rPr>
              <a:t>Evolution of Solar Wind Turbulence from 01. to 1 au during the First Parker Solar Probe – Solar Orbiter Radial Alignment </a:t>
            </a:r>
            <a:r>
              <a:rPr lang="en-US" sz="2400" b="0" strike="noStrike" spc="-1">
                <a:latin typeface="Arial"/>
              </a:rPr>
              <a:t>(Telloni et al., 2021, ApJ)</a:t>
            </a:r>
          </a:p>
        </p:txBody>
      </p:sp>
      <p:grpSp>
        <p:nvGrpSpPr>
          <p:cNvPr id="290" name="Group 2"/>
          <p:cNvGrpSpPr/>
          <p:nvPr/>
        </p:nvGrpSpPr>
        <p:grpSpPr>
          <a:xfrm>
            <a:off x="115560" y="1632240"/>
            <a:ext cx="7581600" cy="3540240"/>
            <a:chOff x="115560" y="1632240"/>
            <a:chExt cx="7581600" cy="3540240"/>
          </a:xfrm>
        </p:grpSpPr>
        <p:pic>
          <p:nvPicPr>
            <p:cNvPr id="291" name="Grafik 290"/>
            <p:cNvPicPr/>
            <p:nvPr/>
          </p:nvPicPr>
          <p:blipFill>
            <a:blip r:embed="rId2"/>
            <a:stretch/>
          </p:blipFill>
          <p:spPr>
            <a:xfrm>
              <a:off x="115560" y="1928520"/>
              <a:ext cx="7581600" cy="324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2" name="CustomShape 3"/>
            <p:cNvSpPr/>
            <p:nvPr/>
          </p:nvSpPr>
          <p:spPr>
            <a:xfrm>
              <a:off x="1288080" y="1648800"/>
              <a:ext cx="155340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latin typeface="Arial"/>
                </a:rPr>
                <a:t>Trace of  δB</a:t>
              </a:r>
              <a:r>
                <a:rPr lang="en-US" sz="1800" b="0" strike="noStrike" spc="-1" baseline="33000">
                  <a:latin typeface="Arial"/>
                </a:rPr>
                <a:t>2</a:t>
              </a:r>
              <a:r>
                <a:rPr lang="en-US" sz="1800" b="0" strike="noStrike" spc="-1">
                  <a:latin typeface="Arial"/>
                </a:rPr>
                <a:t> </a:t>
              </a:r>
            </a:p>
          </p:txBody>
        </p:sp>
        <p:sp>
          <p:nvSpPr>
            <p:cNvPr id="293" name="CustomShape 4"/>
            <p:cNvSpPr/>
            <p:nvPr/>
          </p:nvSpPr>
          <p:spPr>
            <a:xfrm>
              <a:off x="5045760" y="1632240"/>
              <a:ext cx="1828440" cy="456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latin typeface="Arial"/>
                </a:rPr>
                <a:t>Compressibility</a:t>
              </a:r>
            </a:p>
          </p:txBody>
        </p:sp>
      </p:grpSp>
      <p:sp>
        <p:nvSpPr>
          <p:cNvPr id="294" name="CustomShape 5"/>
          <p:cNvSpPr/>
          <p:nvPr/>
        </p:nvSpPr>
        <p:spPr>
          <a:xfrm>
            <a:off x="7680960" y="2008800"/>
            <a:ext cx="2398680" cy="283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</a:rPr>
              <a:t>PSP (0.1 au):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</a:rPr>
              <a:t>highly Alfvénic, less developed turbulence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FF"/>
                </a:solidFill>
                <a:latin typeface="Arial"/>
              </a:rPr>
              <a:t>SolO (1 au):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FF"/>
                </a:solidFill>
                <a:latin typeface="Arial"/>
              </a:rPr>
              <a:t>Fully developed, intermittent turbulence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rafik 294"/>
          <p:cNvPicPr/>
          <p:nvPr/>
        </p:nvPicPr>
        <p:blipFill>
          <a:blip r:embed="rId2"/>
          <a:srcRect l="48187" t="8066" r="9420" b="20499"/>
          <a:stretch/>
        </p:blipFill>
        <p:spPr>
          <a:xfrm>
            <a:off x="3478320" y="1925280"/>
            <a:ext cx="2441160" cy="1982160"/>
          </a:xfrm>
          <a:prstGeom prst="rect">
            <a:avLst/>
          </a:prstGeom>
          <a:ln>
            <a:noFill/>
          </a:ln>
        </p:spPr>
      </p:pic>
      <p:sp>
        <p:nvSpPr>
          <p:cNvPr id="296" name="Line 1"/>
          <p:cNvSpPr/>
          <p:nvPr/>
        </p:nvSpPr>
        <p:spPr>
          <a:xfrm flipV="1">
            <a:off x="3891240" y="3323520"/>
            <a:ext cx="221760" cy="88776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7" name="Grafik 296"/>
          <p:cNvPicPr/>
          <p:nvPr/>
        </p:nvPicPr>
        <p:blipFill>
          <a:blip r:embed="rId3"/>
          <a:stretch/>
        </p:blipFill>
        <p:spPr>
          <a:xfrm>
            <a:off x="5914800" y="1661760"/>
            <a:ext cx="4020840" cy="3732480"/>
          </a:xfrm>
          <a:prstGeom prst="rect">
            <a:avLst/>
          </a:prstGeom>
          <a:ln>
            <a:noFill/>
          </a:ln>
        </p:spPr>
      </p:pic>
      <p:pic>
        <p:nvPicPr>
          <p:cNvPr id="298" name="Grafik 297"/>
          <p:cNvPicPr/>
          <p:nvPr/>
        </p:nvPicPr>
        <p:blipFill>
          <a:blip r:embed="rId4"/>
          <a:stretch/>
        </p:blipFill>
        <p:spPr>
          <a:xfrm>
            <a:off x="0" y="1404000"/>
            <a:ext cx="3702960" cy="3657240"/>
          </a:xfrm>
          <a:prstGeom prst="rect">
            <a:avLst/>
          </a:prstGeom>
          <a:ln>
            <a:noFill/>
          </a:ln>
        </p:spPr>
      </p:pic>
      <p:sp>
        <p:nvSpPr>
          <p:cNvPr id="299" name="CustomShape 2"/>
          <p:cNvSpPr/>
          <p:nvPr/>
        </p:nvSpPr>
        <p:spPr>
          <a:xfrm>
            <a:off x="144000" y="540000"/>
            <a:ext cx="9791640" cy="7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Solar Energetic Particles Heavy Ion Properties in the Widespread Event of 2020 November 29,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Mason et al., A&amp;A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3600720" y="1260000"/>
            <a:ext cx="647748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</a:rPr>
              <a:t>„Heavy ions as tracers of the acceleration process“</a:t>
            </a:r>
            <a:endParaRPr lang="en-US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0" y="-108000"/>
            <a:ext cx="10149480" cy="5760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1" name="Grafik 90"/>
          <p:cNvPicPr/>
          <p:nvPr/>
        </p:nvPicPr>
        <p:blipFill>
          <a:blip r:embed="rId2"/>
          <a:stretch/>
        </p:blipFill>
        <p:spPr>
          <a:xfrm>
            <a:off x="1283760" y="-106560"/>
            <a:ext cx="7527240" cy="5669280"/>
          </a:xfrm>
          <a:prstGeom prst="rect">
            <a:avLst/>
          </a:prstGeom>
          <a:ln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7650720" y="440640"/>
            <a:ext cx="210996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950E"/>
                </a:solidFill>
                <a:latin typeface="Arial"/>
              </a:rPr>
              <a:t>Heat shield (13 S</a:t>
            </a:r>
            <a:r>
              <a:rPr lang="en-US" sz="1800" b="0" strike="noStrike" spc="-1" baseline="-33000">
                <a:solidFill>
                  <a:srgbClr val="FF950E"/>
                </a:solidFill>
                <a:latin typeface="Arial"/>
                <a:ea typeface="Arial"/>
              </a:rPr>
              <a:t>ʘ</a:t>
            </a:r>
            <a:r>
              <a:rPr lang="en-US" sz="1800" b="0" strike="noStrike" spc="-1">
                <a:solidFill>
                  <a:srgbClr val="FF950E"/>
                </a:solidFill>
                <a:latin typeface="Arial"/>
                <a:ea typeface="Arial"/>
              </a:rPr>
              <a:t>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93" name="Line 3"/>
          <p:cNvSpPr/>
          <p:nvPr/>
        </p:nvSpPr>
        <p:spPr>
          <a:xfrm flipH="1">
            <a:off x="7680960" y="806400"/>
            <a:ext cx="731520" cy="457200"/>
          </a:xfrm>
          <a:prstGeom prst="line">
            <a:avLst/>
          </a:prstGeom>
          <a:ln w="18360">
            <a:solidFill>
              <a:srgbClr val="FF950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Line 4"/>
          <p:cNvSpPr/>
          <p:nvPr/>
        </p:nvSpPr>
        <p:spPr>
          <a:xfrm>
            <a:off x="4114800" y="4189680"/>
            <a:ext cx="1014840" cy="525600"/>
          </a:xfrm>
          <a:prstGeom prst="line">
            <a:avLst/>
          </a:prstGeom>
          <a:ln w="18360">
            <a:solidFill>
              <a:srgbClr val="FF950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5"/>
          <p:cNvSpPr/>
          <p:nvPr/>
        </p:nvSpPr>
        <p:spPr>
          <a:xfrm>
            <a:off x="3765600" y="3898800"/>
            <a:ext cx="67572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950E"/>
                </a:solidFill>
                <a:latin typeface="Arial"/>
              </a:rPr>
              <a:t>HGA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96" name="CustomShape 6"/>
          <p:cNvSpPr/>
          <p:nvPr/>
        </p:nvSpPr>
        <p:spPr>
          <a:xfrm>
            <a:off x="483480" y="4959720"/>
            <a:ext cx="619416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Mission, Science, and Instrument descriptions:</a:t>
            </a:r>
          </a:p>
          <a:p>
            <a:pPr>
              <a:lnSpc>
                <a:spcPct val="100000"/>
              </a:lnSpc>
            </a:pPr>
            <a:r>
              <a:rPr lang="en-US" sz="1800" b="0" u="sng" strike="noStrike" spc="-1">
                <a:solidFill>
                  <a:srgbClr val="0000FF"/>
                </a:solidFill>
                <a:uFillTx/>
                <a:latin typeface="Arial"/>
                <a:hlinkClick r:id="rId3"/>
              </a:rPr>
              <a:t>https://www.aanda.org/component/toc/?task=topic&amp;id=1082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6918480" y="6968520"/>
            <a:ext cx="27417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fld id="{CC44E2FC-0796-419B-BB83-A840D1836BD4}" type="slidenum">
              <a:rPr lang="es-ES_tradnl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40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146160" y="539640"/>
            <a:ext cx="9503640" cy="7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RODRVE+NimbusSanL-Bold"/>
              </a:rPr>
              <a:t>First near-relativistic solar electron events observed by EPD onboard Solar Orbiter </a:t>
            </a:r>
            <a:r>
              <a:rPr lang="en-US" sz="2400" b="0" strike="noStrike" spc="-1">
                <a:solidFill>
                  <a:srgbClr val="000000"/>
                </a:solidFill>
                <a:latin typeface="RODRVE+NimbusSanL-Bold"/>
                <a:ea typeface="RODRVE+NimbusSanL-Bold"/>
              </a:rPr>
              <a:t>Gomez-Herrero et al., A&amp;A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03" name="Grafik 302"/>
          <p:cNvPicPr/>
          <p:nvPr/>
        </p:nvPicPr>
        <p:blipFill>
          <a:blip r:embed="rId2"/>
          <a:stretch/>
        </p:blipFill>
        <p:spPr>
          <a:xfrm>
            <a:off x="36000" y="1368000"/>
            <a:ext cx="3748680" cy="4023000"/>
          </a:xfrm>
          <a:prstGeom prst="rect">
            <a:avLst/>
          </a:prstGeom>
          <a:ln>
            <a:noFill/>
          </a:ln>
        </p:spPr>
      </p:pic>
      <p:pic>
        <p:nvPicPr>
          <p:cNvPr id="304" name="Grafik 303"/>
          <p:cNvPicPr/>
          <p:nvPr/>
        </p:nvPicPr>
        <p:blipFill>
          <a:blip r:embed="rId3"/>
          <a:stretch/>
        </p:blipFill>
        <p:spPr>
          <a:xfrm>
            <a:off x="3960000" y="1280880"/>
            <a:ext cx="4059720" cy="4023000"/>
          </a:xfrm>
          <a:prstGeom prst="rect">
            <a:avLst/>
          </a:prstGeom>
          <a:ln>
            <a:noFill/>
          </a:ln>
        </p:spPr>
      </p:pic>
      <p:sp>
        <p:nvSpPr>
          <p:cNvPr id="305" name="CustomShape 3"/>
          <p:cNvSpPr/>
          <p:nvPr/>
        </p:nvSpPr>
        <p:spPr>
          <a:xfrm>
            <a:off x="4608000" y="1368000"/>
            <a:ext cx="30672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1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06" name="CustomShape 4"/>
          <p:cNvSpPr/>
          <p:nvPr/>
        </p:nvSpPr>
        <p:spPr>
          <a:xfrm>
            <a:off x="4572000" y="1368000"/>
            <a:ext cx="359640" cy="359640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5"/>
          <p:cNvSpPr/>
          <p:nvPr/>
        </p:nvSpPr>
        <p:spPr>
          <a:xfrm>
            <a:off x="7844400" y="2044800"/>
            <a:ext cx="2194200" cy="188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Also observed at Wind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Strong anisotropies at both S/C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Separation 107 degrees!</a:t>
            </a:r>
          </a:p>
        </p:txBody>
      </p:sp>
      <p:sp>
        <p:nvSpPr>
          <p:cNvPr id="308" name="CustomShape 6"/>
          <p:cNvSpPr/>
          <p:nvPr/>
        </p:nvSpPr>
        <p:spPr>
          <a:xfrm>
            <a:off x="720360" y="1296360"/>
            <a:ext cx="30672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1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09" name="CustomShape 7"/>
          <p:cNvSpPr/>
          <p:nvPr/>
        </p:nvSpPr>
        <p:spPr>
          <a:xfrm>
            <a:off x="684360" y="1296360"/>
            <a:ext cx="359640" cy="359640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0" name="Grafik 309"/>
          <p:cNvPicPr/>
          <p:nvPr/>
        </p:nvPicPr>
        <p:blipFill>
          <a:blip r:embed="rId4"/>
          <a:srcRect l="-2087" t="8066" r="51996" b="20499"/>
          <a:stretch/>
        </p:blipFill>
        <p:spPr>
          <a:xfrm>
            <a:off x="7951320" y="4141080"/>
            <a:ext cx="1558080" cy="1070640"/>
          </a:xfrm>
          <a:prstGeom prst="rect">
            <a:avLst/>
          </a:prstGeom>
          <a:ln>
            <a:noFill/>
          </a:ln>
        </p:spPr>
      </p:pic>
      <p:sp>
        <p:nvSpPr>
          <p:cNvPr id="311" name="Line 8"/>
          <p:cNvSpPr/>
          <p:nvPr/>
        </p:nvSpPr>
        <p:spPr>
          <a:xfrm flipH="1">
            <a:off x="9218880" y="3926880"/>
            <a:ext cx="382320" cy="57312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6918480" y="6968520"/>
            <a:ext cx="27417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fld id="{8CB2A5D3-08E8-4756-93DC-ADDCE21419AF}" type="slidenum">
              <a:rPr lang="es-ES_tradnl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41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146160" y="539640"/>
            <a:ext cx="9503640" cy="7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RODRVE+NimbusSanL-Bold"/>
              </a:rPr>
              <a:t>First near-relativistic solar electron events observed by EPD onboard Solar Orbiter </a:t>
            </a:r>
            <a:r>
              <a:rPr lang="en-US" sz="2400" b="0" strike="noStrike" spc="-1">
                <a:solidFill>
                  <a:srgbClr val="000000"/>
                </a:solidFill>
                <a:latin typeface="RODRVE+NimbusSanL-Bold"/>
                <a:ea typeface="RODRVE+NimbusSanL-Bold"/>
              </a:rPr>
              <a:t>Gomez-Herrero et al., A&amp;A,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14" name="Grafik 313"/>
          <p:cNvPicPr/>
          <p:nvPr/>
        </p:nvPicPr>
        <p:blipFill>
          <a:blip r:embed="rId2"/>
          <a:stretch/>
        </p:blipFill>
        <p:spPr>
          <a:xfrm>
            <a:off x="36000" y="1332000"/>
            <a:ext cx="3757680" cy="4023000"/>
          </a:xfrm>
          <a:prstGeom prst="rect">
            <a:avLst/>
          </a:prstGeom>
          <a:ln>
            <a:noFill/>
          </a:ln>
        </p:spPr>
      </p:pic>
      <p:sp>
        <p:nvSpPr>
          <p:cNvPr id="315" name="CustomShape 3"/>
          <p:cNvSpPr/>
          <p:nvPr/>
        </p:nvSpPr>
        <p:spPr>
          <a:xfrm>
            <a:off x="2484720" y="1260720"/>
            <a:ext cx="30672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5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2448720" y="1260720"/>
            <a:ext cx="359640" cy="359640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7" name="Imagen 20_0"/>
          <p:cNvPicPr/>
          <p:nvPr/>
        </p:nvPicPr>
        <p:blipFill>
          <a:blip r:embed="rId3"/>
          <a:stretch/>
        </p:blipFill>
        <p:spPr>
          <a:xfrm>
            <a:off x="6876360" y="1379160"/>
            <a:ext cx="3099600" cy="4023000"/>
          </a:xfrm>
          <a:prstGeom prst="rect">
            <a:avLst/>
          </a:prstGeom>
          <a:ln>
            <a:noFill/>
          </a:ln>
        </p:spPr>
      </p:pic>
      <p:sp>
        <p:nvSpPr>
          <p:cNvPr id="318" name="CustomShape 5"/>
          <p:cNvSpPr/>
          <p:nvPr/>
        </p:nvSpPr>
        <p:spPr>
          <a:xfrm>
            <a:off x="6732360" y="1260360"/>
            <a:ext cx="30672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5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19" name="CustomShape 6"/>
          <p:cNvSpPr/>
          <p:nvPr/>
        </p:nvSpPr>
        <p:spPr>
          <a:xfrm>
            <a:off x="6696360" y="1260360"/>
            <a:ext cx="359640" cy="359640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0" name="Grafik 319"/>
          <p:cNvPicPr/>
          <p:nvPr/>
        </p:nvPicPr>
        <p:blipFill>
          <a:blip r:embed="rId4"/>
          <a:srcRect l="-2087" t="8066" r="51996" b="20499"/>
          <a:stretch/>
        </p:blipFill>
        <p:spPr>
          <a:xfrm>
            <a:off x="3353760" y="2465280"/>
            <a:ext cx="3565440" cy="2450160"/>
          </a:xfrm>
          <a:prstGeom prst="rect">
            <a:avLst/>
          </a:prstGeom>
          <a:ln>
            <a:noFill/>
          </a:ln>
        </p:spPr>
      </p:pic>
      <p:sp>
        <p:nvSpPr>
          <p:cNvPr id="321" name="Line 7"/>
          <p:cNvSpPr/>
          <p:nvPr/>
        </p:nvSpPr>
        <p:spPr>
          <a:xfrm>
            <a:off x="6054480" y="1884240"/>
            <a:ext cx="182880" cy="109728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6918480" y="6968520"/>
            <a:ext cx="27417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fld id="{BF3C5DA2-E206-4E2F-9BBC-1259C64A1530}" type="slidenum">
              <a:rPr lang="es-ES_tradnl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42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146160" y="539640"/>
            <a:ext cx="9503640" cy="7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RODRVE+NimbusSanL-Bold"/>
              </a:rPr>
              <a:t>First near-relativistic solar electron events observed by EPD onboard Solar Orbiter </a:t>
            </a:r>
            <a:r>
              <a:rPr lang="en-US" sz="2400" b="0" strike="noStrike" spc="-1">
                <a:solidFill>
                  <a:srgbClr val="000000"/>
                </a:solidFill>
                <a:latin typeface="RODRVE+NimbusSanL-Bold"/>
                <a:ea typeface="RODRVE+NimbusSanL-Bold"/>
              </a:rPr>
              <a:t>Gomez-Herrero et al., A&amp;A,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24" name="Imagen 20_1"/>
          <p:cNvPicPr/>
          <p:nvPr/>
        </p:nvPicPr>
        <p:blipFill>
          <a:blip r:embed="rId2"/>
          <a:stretch/>
        </p:blipFill>
        <p:spPr>
          <a:xfrm>
            <a:off x="6876000" y="1379160"/>
            <a:ext cx="3099600" cy="4023000"/>
          </a:xfrm>
          <a:prstGeom prst="rect">
            <a:avLst/>
          </a:prstGeom>
          <a:ln>
            <a:noFill/>
          </a:ln>
        </p:spPr>
      </p:pic>
      <p:pic>
        <p:nvPicPr>
          <p:cNvPr id="325" name="Grafik 324"/>
          <p:cNvPicPr/>
          <p:nvPr/>
        </p:nvPicPr>
        <p:blipFill>
          <a:blip r:embed="rId3"/>
          <a:stretch/>
        </p:blipFill>
        <p:spPr>
          <a:xfrm>
            <a:off x="126720" y="1404000"/>
            <a:ext cx="2670840" cy="2739240"/>
          </a:xfrm>
          <a:prstGeom prst="rect">
            <a:avLst/>
          </a:prstGeom>
          <a:ln>
            <a:noFill/>
          </a:ln>
        </p:spPr>
      </p:pic>
      <p:pic>
        <p:nvPicPr>
          <p:cNvPr id="326" name="Grafik 325"/>
          <p:cNvPicPr/>
          <p:nvPr/>
        </p:nvPicPr>
        <p:blipFill>
          <a:blip r:embed="rId4"/>
          <a:stretch/>
        </p:blipFill>
        <p:spPr>
          <a:xfrm>
            <a:off x="2862720" y="1524600"/>
            <a:ext cx="2536920" cy="3626280"/>
          </a:xfrm>
          <a:prstGeom prst="rect">
            <a:avLst/>
          </a:prstGeom>
          <a:ln>
            <a:noFill/>
          </a:ln>
        </p:spPr>
      </p:pic>
      <p:sp>
        <p:nvSpPr>
          <p:cNvPr id="327" name="CustomShape 3"/>
          <p:cNvSpPr/>
          <p:nvPr/>
        </p:nvSpPr>
        <p:spPr>
          <a:xfrm>
            <a:off x="5148000" y="1908000"/>
            <a:ext cx="2015640" cy="85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But SolO foot- point was &gt;30° behind east limb!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8" name="CustomShape 4"/>
          <p:cNvSpPr/>
          <p:nvPr/>
        </p:nvSpPr>
        <p:spPr>
          <a:xfrm>
            <a:off x="288000" y="4068000"/>
            <a:ext cx="2519640" cy="201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How did electrons reach Solo in this non-radial coronal field configuration?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rafik 328"/>
          <p:cNvPicPr/>
          <p:nvPr/>
        </p:nvPicPr>
        <p:blipFill>
          <a:blip r:embed="rId2"/>
          <a:stretch/>
        </p:blipFill>
        <p:spPr>
          <a:xfrm>
            <a:off x="4392000" y="1308600"/>
            <a:ext cx="3638880" cy="4023000"/>
          </a:xfrm>
          <a:prstGeom prst="rect">
            <a:avLst/>
          </a:prstGeom>
          <a:ln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146160" y="539640"/>
            <a:ext cx="9663480" cy="73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The long period of 3He-rich solar energetic particles measured by Solar Orbiter on 2020 November 17 – 23</a:t>
            </a: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>
                <a:solidFill>
                  <a:srgbClr val="000000"/>
                </a:solidFill>
                <a:latin typeface="Calibri Light"/>
              </a:rPr>
              <a:t>Bucik et al., A&amp;A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331" name="Grafik 330"/>
          <p:cNvPicPr/>
          <p:nvPr/>
        </p:nvPicPr>
        <p:blipFill>
          <a:blip r:embed="rId3"/>
          <a:stretch/>
        </p:blipFill>
        <p:spPr>
          <a:xfrm>
            <a:off x="8067600" y="1332000"/>
            <a:ext cx="2011320" cy="1965600"/>
          </a:xfrm>
          <a:prstGeom prst="rect">
            <a:avLst/>
          </a:prstGeom>
          <a:ln>
            <a:noFill/>
          </a:ln>
        </p:spPr>
      </p:pic>
      <p:pic>
        <p:nvPicPr>
          <p:cNvPr id="332" name="Grafik 331"/>
          <p:cNvPicPr/>
          <p:nvPr/>
        </p:nvPicPr>
        <p:blipFill>
          <a:blip r:embed="rId4"/>
          <a:stretch/>
        </p:blipFill>
        <p:spPr>
          <a:xfrm>
            <a:off x="74880" y="1332000"/>
            <a:ext cx="4050360" cy="4023000"/>
          </a:xfrm>
          <a:prstGeom prst="rect">
            <a:avLst/>
          </a:prstGeom>
          <a:ln>
            <a:noFill/>
          </a:ln>
        </p:spPr>
      </p:pic>
      <p:pic>
        <p:nvPicPr>
          <p:cNvPr id="333" name="Grafik 332"/>
          <p:cNvPicPr/>
          <p:nvPr/>
        </p:nvPicPr>
        <p:blipFill>
          <a:blip r:embed="rId5"/>
          <a:srcRect l="48187" t="8066" r="9420" b="20499"/>
          <a:stretch/>
        </p:blipFill>
        <p:spPr>
          <a:xfrm>
            <a:off x="7582320" y="3333960"/>
            <a:ext cx="2441160" cy="1982160"/>
          </a:xfrm>
          <a:prstGeom prst="rect">
            <a:avLst/>
          </a:prstGeom>
          <a:ln>
            <a:noFill/>
          </a:ln>
        </p:spPr>
      </p:pic>
      <p:sp>
        <p:nvSpPr>
          <p:cNvPr id="334" name="Line 2"/>
          <p:cNvSpPr/>
          <p:nvPr/>
        </p:nvSpPr>
        <p:spPr>
          <a:xfrm flipV="1">
            <a:off x="7995240" y="4480560"/>
            <a:ext cx="417240" cy="113940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n 19"/>
          <p:cNvPicPr/>
          <p:nvPr/>
        </p:nvPicPr>
        <p:blipFill>
          <a:blip r:embed="rId2"/>
          <a:stretch/>
        </p:blipFill>
        <p:spPr>
          <a:xfrm>
            <a:off x="158400" y="1692000"/>
            <a:ext cx="5742000" cy="3876840"/>
          </a:xfrm>
          <a:prstGeom prst="rect">
            <a:avLst/>
          </a:prstGeom>
          <a:ln>
            <a:noFill/>
          </a:ln>
        </p:spPr>
      </p:pic>
      <p:pic>
        <p:nvPicPr>
          <p:cNvPr id="336" name="Grafik 335"/>
          <p:cNvPicPr/>
          <p:nvPr/>
        </p:nvPicPr>
        <p:blipFill>
          <a:blip r:embed="rId3"/>
          <a:stretch/>
        </p:blipFill>
        <p:spPr>
          <a:xfrm>
            <a:off x="5508000" y="1692000"/>
            <a:ext cx="2446920" cy="2378160"/>
          </a:xfrm>
          <a:prstGeom prst="rect">
            <a:avLst/>
          </a:prstGeom>
          <a:ln>
            <a:noFill/>
          </a:ln>
        </p:spPr>
      </p:pic>
      <p:pic>
        <p:nvPicPr>
          <p:cNvPr id="337" name="Grafik 336"/>
          <p:cNvPicPr/>
          <p:nvPr/>
        </p:nvPicPr>
        <p:blipFill>
          <a:blip r:embed="rId4"/>
          <a:stretch/>
        </p:blipFill>
        <p:spPr>
          <a:xfrm>
            <a:off x="7223760" y="2797920"/>
            <a:ext cx="2770920" cy="2607480"/>
          </a:xfrm>
          <a:prstGeom prst="rect">
            <a:avLst/>
          </a:prstGeom>
          <a:ln>
            <a:noFill/>
          </a:ln>
        </p:spPr>
      </p:pic>
      <p:sp>
        <p:nvSpPr>
          <p:cNvPr id="338" name="CustomShape 1"/>
          <p:cNvSpPr/>
          <p:nvPr/>
        </p:nvSpPr>
        <p:spPr>
          <a:xfrm>
            <a:off x="108000" y="546120"/>
            <a:ext cx="9755640" cy="144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3He-rich solar energetic particle events observed on the first perihelion pass of Solar Orbiter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Mason et al., (2020), A&amp;A, </a:t>
            </a:r>
            <a:r>
              <a:rPr lang="en-US" sz="2400" b="0" u="sng" strike="noStrike" spc="-1">
                <a:solidFill>
                  <a:srgbClr val="0000FF"/>
                </a:solidFill>
                <a:uFillTx/>
                <a:latin typeface="Arial"/>
                <a:hlinkClick r:id="rId5"/>
              </a:rPr>
              <a:t>https://doi.org/10.1051/0004-6361/202039752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7225200" y="1227240"/>
            <a:ext cx="2680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First SolO science paper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accepted for publication 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rafik 339"/>
          <p:cNvPicPr/>
          <p:nvPr/>
        </p:nvPicPr>
        <p:blipFill>
          <a:blip r:embed="rId2"/>
          <a:stretch/>
        </p:blipFill>
        <p:spPr>
          <a:xfrm>
            <a:off x="6768000" y="1332000"/>
            <a:ext cx="3250440" cy="2879640"/>
          </a:xfrm>
          <a:prstGeom prst="rect">
            <a:avLst/>
          </a:prstGeom>
          <a:ln>
            <a:noFill/>
          </a:ln>
        </p:spPr>
      </p:pic>
      <p:sp>
        <p:nvSpPr>
          <p:cNvPr id="341" name="CustomShape 1"/>
          <p:cNvSpPr/>
          <p:nvPr/>
        </p:nvSpPr>
        <p:spPr>
          <a:xfrm>
            <a:off x="144360" y="576360"/>
            <a:ext cx="9719280" cy="99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Quiet-time low energy ion spectra observed on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93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Solar Orbiter during solar minimum,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Mason et al., (2020), A&amp;A</a:t>
            </a:r>
            <a:endParaRPr lang="en-US" sz="2400" b="0" strike="noStrike" spc="-1">
              <a:latin typeface="Arial"/>
            </a:endParaRPr>
          </a:p>
        </p:txBody>
      </p:sp>
      <p:grpSp>
        <p:nvGrpSpPr>
          <p:cNvPr id="342" name="Group 2"/>
          <p:cNvGrpSpPr/>
          <p:nvPr/>
        </p:nvGrpSpPr>
        <p:grpSpPr>
          <a:xfrm>
            <a:off x="36000" y="2124000"/>
            <a:ext cx="6848640" cy="3401280"/>
            <a:chOff x="36000" y="2124000"/>
            <a:chExt cx="6848640" cy="3401280"/>
          </a:xfrm>
        </p:grpSpPr>
        <p:pic>
          <p:nvPicPr>
            <p:cNvPr id="343" name="Grafik 342"/>
            <p:cNvPicPr/>
            <p:nvPr/>
          </p:nvPicPr>
          <p:blipFill>
            <a:blip r:embed="rId3"/>
            <a:stretch/>
          </p:blipFill>
          <p:spPr>
            <a:xfrm>
              <a:off x="3442320" y="2164320"/>
              <a:ext cx="3442320" cy="3253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4" name="Grafik 343"/>
            <p:cNvPicPr/>
            <p:nvPr/>
          </p:nvPicPr>
          <p:blipFill>
            <a:blip r:embed="rId4"/>
            <a:stretch/>
          </p:blipFill>
          <p:spPr>
            <a:xfrm>
              <a:off x="36000" y="2124000"/>
              <a:ext cx="3607920" cy="34012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45" name="CustomShape 3"/>
          <p:cNvSpPr/>
          <p:nvPr/>
        </p:nvSpPr>
        <p:spPr>
          <a:xfrm>
            <a:off x="360000" y="1764000"/>
            <a:ext cx="356508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2386 hours Apr. 2020 – Jan 2021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46" name="CustomShape 4"/>
          <p:cNvSpPr/>
          <p:nvPr/>
        </p:nvSpPr>
        <p:spPr>
          <a:xfrm>
            <a:off x="4896000" y="1836000"/>
            <a:ext cx="125784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192 hours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47" name="Line 5"/>
          <p:cNvSpPr/>
          <p:nvPr/>
        </p:nvSpPr>
        <p:spPr>
          <a:xfrm flipV="1">
            <a:off x="5544000" y="2448000"/>
            <a:ext cx="2016000" cy="648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6"/>
          <p:cNvSpPr/>
          <p:nvPr/>
        </p:nvSpPr>
        <p:spPr>
          <a:xfrm>
            <a:off x="858600" y="1333800"/>
            <a:ext cx="499320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Is there a remnant flare population?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49" name="Grafik 348"/>
          <p:cNvPicPr/>
          <p:nvPr/>
        </p:nvPicPr>
        <p:blipFill>
          <a:blip r:embed="rId5"/>
          <a:srcRect l="-2087" t="8066" r="51996" b="20499"/>
          <a:stretch/>
        </p:blipFill>
        <p:spPr>
          <a:xfrm>
            <a:off x="7201080" y="4284000"/>
            <a:ext cx="1862280" cy="1279800"/>
          </a:xfrm>
          <a:prstGeom prst="rect">
            <a:avLst/>
          </a:prstGeom>
          <a:ln>
            <a:noFill/>
          </a:ln>
        </p:spPr>
      </p:pic>
      <p:sp>
        <p:nvSpPr>
          <p:cNvPr id="350" name="Line 7"/>
          <p:cNvSpPr/>
          <p:nvPr/>
        </p:nvSpPr>
        <p:spPr>
          <a:xfrm>
            <a:off x="7955280" y="4114800"/>
            <a:ext cx="174960" cy="122688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Evidence for local particle acceleration in the first recurrent Galactic Cosmic Ray depression observed by Solar Orbiter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93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The ion event of 19 June 2020,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Aran et al., A&amp;A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52" name="Grafik 351"/>
          <p:cNvPicPr/>
          <p:nvPr/>
        </p:nvPicPr>
        <p:blipFill>
          <a:blip r:embed="rId2"/>
          <a:srcRect r="50257" b="22520"/>
          <a:stretch/>
        </p:blipFill>
        <p:spPr>
          <a:xfrm>
            <a:off x="27000" y="1682640"/>
            <a:ext cx="3570840" cy="2674440"/>
          </a:xfrm>
          <a:prstGeom prst="rect">
            <a:avLst/>
          </a:prstGeom>
          <a:ln>
            <a:noFill/>
          </a:ln>
        </p:spPr>
      </p:pic>
      <p:sp>
        <p:nvSpPr>
          <p:cNvPr id="353" name="Line 2"/>
          <p:cNvSpPr/>
          <p:nvPr/>
        </p:nvSpPr>
        <p:spPr>
          <a:xfrm flipH="1">
            <a:off x="2952000" y="2880000"/>
            <a:ext cx="1008000" cy="79200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3"/>
          <p:cNvSpPr/>
          <p:nvPr/>
        </p:nvSpPr>
        <p:spPr>
          <a:xfrm>
            <a:off x="3931920" y="2421360"/>
            <a:ext cx="1737000" cy="91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Strong ion event without electrons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55" name="Grafik 354"/>
          <p:cNvPicPr/>
          <p:nvPr/>
        </p:nvPicPr>
        <p:blipFill>
          <a:blip r:embed="rId3"/>
          <a:stretch/>
        </p:blipFill>
        <p:spPr>
          <a:xfrm>
            <a:off x="6964200" y="1371600"/>
            <a:ext cx="3035520" cy="4023000"/>
          </a:xfrm>
          <a:prstGeom prst="rect">
            <a:avLst/>
          </a:prstGeom>
          <a:ln>
            <a:noFill/>
          </a:ln>
        </p:spPr>
      </p:pic>
      <p:sp>
        <p:nvSpPr>
          <p:cNvPr id="356" name="CustomShape 4"/>
          <p:cNvSpPr/>
          <p:nvPr/>
        </p:nvSpPr>
        <p:spPr>
          <a:xfrm>
            <a:off x="432000" y="4500000"/>
            <a:ext cx="6151320" cy="116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Same CIR as observed by Allen et al. shows decreased GCR counts (Forbush decrease) while low-energy ions are accelerated in-situ by stochastic acceleration.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rafik 356"/>
          <p:cNvPicPr/>
          <p:nvPr/>
        </p:nvPicPr>
        <p:blipFill>
          <a:blip r:embed="rId2"/>
          <a:stretch/>
        </p:blipFill>
        <p:spPr>
          <a:xfrm>
            <a:off x="6911280" y="1332000"/>
            <a:ext cx="2733840" cy="4023000"/>
          </a:xfrm>
          <a:prstGeom prst="rect">
            <a:avLst/>
          </a:prstGeom>
          <a:ln>
            <a:noFill/>
          </a:ln>
        </p:spPr>
      </p:pic>
      <p:pic>
        <p:nvPicPr>
          <p:cNvPr id="358" name="Grafik 357"/>
          <p:cNvPicPr/>
          <p:nvPr/>
        </p:nvPicPr>
        <p:blipFill>
          <a:blip r:embed="rId3"/>
          <a:stretch/>
        </p:blipFill>
        <p:spPr>
          <a:xfrm>
            <a:off x="432000" y="1620000"/>
            <a:ext cx="3529080" cy="3840120"/>
          </a:xfrm>
          <a:prstGeom prst="rect">
            <a:avLst/>
          </a:prstGeom>
          <a:ln>
            <a:noFill/>
          </a:ln>
        </p:spPr>
      </p:pic>
      <p:sp>
        <p:nvSpPr>
          <p:cNvPr id="359" name="CustomShape 1"/>
          <p:cNvSpPr/>
          <p:nvPr/>
        </p:nvSpPr>
        <p:spPr>
          <a:xfrm>
            <a:off x="146160" y="539640"/>
            <a:ext cx="9503640" cy="11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Evidence for local particle acceleration in the first recurrent Galactic Cosmic Ray depression observed by Solar Orbiter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The ion event of 19 June 2020,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Aran et al. A&amp;A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rafik 359"/>
          <p:cNvPicPr/>
          <p:nvPr/>
        </p:nvPicPr>
        <p:blipFill>
          <a:blip r:embed="rId2"/>
          <a:srcRect t="6652" r="50257" b="22520"/>
          <a:stretch/>
        </p:blipFill>
        <p:spPr>
          <a:xfrm>
            <a:off x="27000" y="1828800"/>
            <a:ext cx="2270160" cy="1554120"/>
          </a:xfrm>
          <a:prstGeom prst="rect">
            <a:avLst/>
          </a:prstGeom>
          <a:ln>
            <a:noFill/>
          </a:ln>
        </p:spPr>
      </p:pic>
      <p:pic>
        <p:nvPicPr>
          <p:cNvPr id="361" name="Picture 2"/>
          <p:cNvPicPr/>
          <p:nvPr/>
        </p:nvPicPr>
        <p:blipFill>
          <a:blip r:embed="rId3"/>
          <a:stretch/>
        </p:blipFill>
        <p:spPr>
          <a:xfrm>
            <a:off x="1496160" y="1353960"/>
            <a:ext cx="8567640" cy="4014000"/>
          </a:xfrm>
          <a:prstGeom prst="rect">
            <a:avLst/>
          </a:prstGeom>
          <a:ln>
            <a:noFill/>
          </a:ln>
        </p:spPr>
      </p:pic>
      <p:sp>
        <p:nvSpPr>
          <p:cNvPr id="362" name="CustomShape 1"/>
          <p:cNvSpPr/>
          <p:nvPr/>
        </p:nvSpPr>
        <p:spPr>
          <a:xfrm>
            <a:off x="146160" y="539640"/>
            <a:ext cx="1045512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Suprathermal particles from corotating interaction regions during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93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the first perihelion pass of Solar Orbiter,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Allen et al., (2020), A&amp;A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363" name="Line 2"/>
          <p:cNvSpPr/>
          <p:nvPr/>
        </p:nvSpPr>
        <p:spPr>
          <a:xfrm flipH="1">
            <a:off x="731520" y="2767320"/>
            <a:ext cx="569160" cy="15876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Line 3"/>
          <p:cNvSpPr/>
          <p:nvPr/>
        </p:nvSpPr>
        <p:spPr>
          <a:xfrm flipH="1" flipV="1">
            <a:off x="822960" y="2194560"/>
            <a:ext cx="482760" cy="573840"/>
          </a:xfrm>
          <a:prstGeom prst="line">
            <a:avLst/>
          </a:prstGeom>
          <a:ln w="18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146160" y="539640"/>
            <a:ext cx="1045512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Suprathermal particles from corotating interaction regions during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the first perihelion pass of Solar Orbiter,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Allen et al., (2020), A&amp;A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66" name="Grafik 365"/>
          <p:cNvPicPr/>
          <p:nvPr/>
        </p:nvPicPr>
        <p:blipFill>
          <a:blip r:embed="rId2"/>
          <a:srcRect b="33545"/>
          <a:stretch/>
        </p:blipFill>
        <p:spPr>
          <a:xfrm>
            <a:off x="195840" y="1375560"/>
            <a:ext cx="4467240" cy="4018680"/>
          </a:xfrm>
          <a:prstGeom prst="rect">
            <a:avLst/>
          </a:prstGeom>
          <a:ln>
            <a:noFill/>
          </a:ln>
        </p:spPr>
      </p:pic>
      <p:pic>
        <p:nvPicPr>
          <p:cNvPr id="367" name="Grafik 366"/>
          <p:cNvPicPr/>
          <p:nvPr/>
        </p:nvPicPr>
        <p:blipFill>
          <a:blip r:embed="rId3"/>
          <a:stretch/>
        </p:blipFill>
        <p:spPr>
          <a:xfrm>
            <a:off x="5400000" y="1476000"/>
            <a:ext cx="4151160" cy="394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fik 96"/>
          <p:cNvPicPr/>
          <p:nvPr/>
        </p:nvPicPr>
        <p:blipFill>
          <a:blip r:embed="rId2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-28800" y="-26280"/>
            <a:ext cx="10178280" cy="5786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97200" y="543240"/>
            <a:ext cx="10058040" cy="466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How does the sun create and control the heliosphere – and why does solar activity change with time?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What drives the solar wind and where does the coronal magnetic field originate?</a:t>
            </a:r>
            <a:endParaRPr lang="en-US" sz="2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How do solar transients drive heliospheric variability?</a:t>
            </a:r>
            <a:endParaRPr lang="en-US" sz="2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FF0000"/>
                </a:solidFill>
                <a:latin typeface="Arial"/>
              </a:rPr>
              <a:t>How do solar eruptions produce energetic particle radiation that fills the heliosphere?</a:t>
            </a:r>
            <a:endParaRPr lang="en-US" sz="2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How does the solar dynamo work and drive connections between the sun and heliosphere?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rafik 367"/>
          <p:cNvPicPr/>
          <p:nvPr/>
        </p:nvPicPr>
        <p:blipFill>
          <a:blip r:embed="rId2"/>
          <a:stretch/>
        </p:blipFill>
        <p:spPr>
          <a:xfrm>
            <a:off x="4285080" y="1476000"/>
            <a:ext cx="5239080" cy="3858480"/>
          </a:xfrm>
          <a:prstGeom prst="rect">
            <a:avLst/>
          </a:prstGeom>
          <a:ln>
            <a:noFill/>
          </a:ln>
        </p:spPr>
      </p:pic>
      <p:sp>
        <p:nvSpPr>
          <p:cNvPr id="369" name="CustomShape 1"/>
          <p:cNvSpPr/>
          <p:nvPr/>
        </p:nvSpPr>
        <p:spPr>
          <a:xfrm>
            <a:off x="146160" y="539640"/>
            <a:ext cx="1045512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Suprathermal particles from corotating interaction regions during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93000"/>
              </a:lnSpc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the first perihelion pass of Solar Orbiter,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Allen et al., (2020), A&amp;A</a:t>
            </a:r>
            <a:endParaRPr lang="en-US" sz="2400" b="0" strike="noStrike" spc="-1">
              <a:latin typeface="Arial"/>
            </a:endParaRPr>
          </a:p>
        </p:txBody>
      </p:sp>
      <p:grpSp>
        <p:nvGrpSpPr>
          <p:cNvPr id="370" name="Group 2"/>
          <p:cNvGrpSpPr/>
          <p:nvPr/>
        </p:nvGrpSpPr>
        <p:grpSpPr>
          <a:xfrm>
            <a:off x="6516000" y="4038840"/>
            <a:ext cx="2072880" cy="344880"/>
            <a:chOff x="6516000" y="4038840"/>
            <a:chExt cx="2072880" cy="344880"/>
          </a:xfrm>
        </p:grpSpPr>
        <p:sp>
          <p:nvSpPr>
            <p:cNvPr id="371" name="CustomShape 3"/>
            <p:cNvSpPr/>
            <p:nvPr/>
          </p:nvSpPr>
          <p:spPr>
            <a:xfrm>
              <a:off x="6516000" y="4140000"/>
              <a:ext cx="143640" cy="143640"/>
            </a:xfrm>
            <a:prstGeom prst="ellipse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CustomShape 4"/>
            <p:cNvSpPr/>
            <p:nvPr/>
          </p:nvSpPr>
          <p:spPr>
            <a:xfrm>
              <a:off x="6624000" y="4038840"/>
              <a:ext cx="1964880" cy="344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Arial"/>
                </a:rPr>
                <a:t>0.9 – 2.2 MeV H+</a:t>
              </a:r>
              <a:endParaRPr lang="en-US" sz="1800" b="0" strike="noStrike" spc="-1">
                <a:latin typeface="Arial"/>
              </a:endParaRPr>
            </a:p>
          </p:txBody>
        </p:sp>
      </p:grpSp>
      <p:grpSp>
        <p:nvGrpSpPr>
          <p:cNvPr id="373" name="Group 5"/>
          <p:cNvGrpSpPr/>
          <p:nvPr/>
        </p:nvGrpSpPr>
        <p:grpSpPr>
          <a:xfrm>
            <a:off x="6516000" y="4366440"/>
            <a:ext cx="2618640" cy="344880"/>
            <a:chOff x="6516000" y="4366440"/>
            <a:chExt cx="2618640" cy="344880"/>
          </a:xfrm>
        </p:grpSpPr>
        <p:sp>
          <p:nvSpPr>
            <p:cNvPr id="374" name="CustomShape 6"/>
            <p:cNvSpPr/>
            <p:nvPr/>
          </p:nvSpPr>
          <p:spPr>
            <a:xfrm>
              <a:off x="6624000" y="4366440"/>
              <a:ext cx="2510640" cy="344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Arial"/>
                </a:rPr>
                <a:t>226 – 320 keV/nuc </a:t>
              </a:r>
              <a:r>
                <a:rPr lang="en-US" sz="1800" b="0" strike="noStrike" spc="-1" baseline="33000">
                  <a:solidFill>
                    <a:srgbClr val="000000"/>
                  </a:solidFill>
                  <a:latin typeface="Arial"/>
                </a:rPr>
                <a:t>4</a:t>
              </a:r>
              <a:r>
                <a:rPr lang="en-US" sz="1800" b="0" strike="noStrike" spc="-1">
                  <a:solidFill>
                    <a:srgbClr val="000000"/>
                  </a:solidFill>
                  <a:latin typeface="Arial"/>
                </a:rPr>
                <a:t>He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375" name="CustomShape 7"/>
            <p:cNvSpPr/>
            <p:nvPr/>
          </p:nvSpPr>
          <p:spPr>
            <a:xfrm>
              <a:off x="6516000" y="4464000"/>
              <a:ext cx="143640" cy="143640"/>
            </a:xfrm>
            <a:prstGeom prst="rect">
              <a:avLst/>
            </a:prstGeom>
            <a:solidFill>
              <a:srgbClr val="EF29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76" name="Grafik 375"/>
          <p:cNvPicPr/>
          <p:nvPr/>
        </p:nvPicPr>
        <p:blipFill>
          <a:blip r:embed="rId3"/>
          <a:srcRect b="-416"/>
          <a:stretch/>
        </p:blipFill>
        <p:spPr>
          <a:xfrm>
            <a:off x="627840" y="1375560"/>
            <a:ext cx="3004200" cy="408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146160" y="539640"/>
            <a:ext cx="980316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latin typeface="Arial"/>
              </a:rPr>
              <a:t>Extreme-UV quiet Sun brightenings observed by the Solar Orbiter/EUI  </a:t>
            </a:r>
            <a:r>
              <a:rPr lang="en-US" sz="1800" b="0" strike="noStrike" spc="-1">
                <a:latin typeface="Arial"/>
              </a:rPr>
              <a:t>Berghmans et al., (2021), A&amp;A</a:t>
            </a:r>
          </a:p>
        </p:txBody>
      </p:sp>
      <p:grpSp>
        <p:nvGrpSpPr>
          <p:cNvPr id="378" name="Group 2"/>
          <p:cNvGrpSpPr/>
          <p:nvPr/>
        </p:nvGrpSpPr>
        <p:grpSpPr>
          <a:xfrm>
            <a:off x="746640" y="1338480"/>
            <a:ext cx="8567640" cy="3939840"/>
            <a:chOff x="746640" y="1338480"/>
            <a:chExt cx="8567640" cy="3939840"/>
          </a:xfrm>
        </p:grpSpPr>
        <p:pic>
          <p:nvPicPr>
            <p:cNvPr id="379" name="Grafik 378"/>
            <p:cNvPicPr/>
            <p:nvPr/>
          </p:nvPicPr>
          <p:blipFill>
            <a:blip r:embed="rId2"/>
            <a:srcRect t="5150" b="13256"/>
            <a:stretch/>
          </p:blipFill>
          <p:spPr>
            <a:xfrm>
              <a:off x="746640" y="1338480"/>
              <a:ext cx="8567640" cy="3931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0" name="CustomShape 3"/>
            <p:cNvSpPr/>
            <p:nvPr/>
          </p:nvSpPr>
          <p:spPr>
            <a:xfrm>
              <a:off x="8326800" y="5129280"/>
              <a:ext cx="973800" cy="14904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146160" y="539640"/>
            <a:ext cx="9803160" cy="65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latin typeface="Arial"/>
              </a:rPr>
              <a:t>Extreme-UV quiet Sun brightenings observed by the Solar Orbiter/EUI  </a:t>
            </a:r>
            <a:r>
              <a:rPr lang="en-US" sz="1800" b="0" strike="noStrike" spc="-1">
                <a:latin typeface="Arial"/>
              </a:rPr>
              <a:t>Berghmans et al., A&amp;A</a:t>
            </a:r>
          </a:p>
        </p:txBody>
      </p:sp>
      <p:pic>
        <p:nvPicPr>
          <p:cNvPr id="382" name="Grafik 381"/>
          <p:cNvPicPr/>
          <p:nvPr/>
        </p:nvPicPr>
        <p:blipFill>
          <a:blip r:embed="rId2"/>
          <a:stretch/>
        </p:blipFill>
        <p:spPr>
          <a:xfrm>
            <a:off x="-9360" y="1206720"/>
            <a:ext cx="10115640" cy="3794040"/>
          </a:xfrm>
          <a:prstGeom prst="rect">
            <a:avLst/>
          </a:prstGeom>
          <a:ln>
            <a:noFill/>
          </a:ln>
        </p:spPr>
      </p:pic>
      <p:sp>
        <p:nvSpPr>
          <p:cNvPr id="383" name="CustomShape 2"/>
          <p:cNvSpPr/>
          <p:nvPr/>
        </p:nvSpPr>
        <p:spPr>
          <a:xfrm>
            <a:off x="9001440" y="2989440"/>
            <a:ext cx="359640" cy="35964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6000" y="5004000"/>
            <a:ext cx="10022040" cy="40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0" strike="noStrike" spc="-1">
                <a:latin typeface="Arial"/>
              </a:rPr>
              <a:t>Size distribution of these flares? Expect power law, as normal in nature.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146160" y="539640"/>
            <a:ext cx="9803160" cy="6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latin typeface="Arial"/>
              </a:rPr>
              <a:t>Extreme-UV quiet Sun brightenings observed by the Solar Orbiter/EUI  </a:t>
            </a:r>
            <a:r>
              <a:rPr lang="en-US" sz="1800" b="0" strike="noStrike" spc="-1">
                <a:latin typeface="Arial"/>
              </a:rPr>
              <a:t>Berghmans et al., A&amp;A</a:t>
            </a:r>
          </a:p>
        </p:txBody>
      </p:sp>
      <p:pic>
        <p:nvPicPr>
          <p:cNvPr id="386" name="Grafik 385"/>
          <p:cNvPicPr/>
          <p:nvPr/>
        </p:nvPicPr>
        <p:blipFill>
          <a:blip r:embed="rId2"/>
          <a:stretch/>
        </p:blipFill>
        <p:spPr>
          <a:xfrm>
            <a:off x="854640" y="1153080"/>
            <a:ext cx="7863480" cy="3931560"/>
          </a:xfrm>
          <a:prstGeom prst="rect">
            <a:avLst/>
          </a:prstGeom>
          <a:ln>
            <a:noFill/>
          </a:ln>
        </p:spPr>
      </p:pic>
      <p:sp>
        <p:nvSpPr>
          <p:cNvPr id="387" name="CustomShape 2"/>
          <p:cNvSpPr/>
          <p:nvPr/>
        </p:nvSpPr>
        <p:spPr>
          <a:xfrm>
            <a:off x="756000" y="5112000"/>
            <a:ext cx="828792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Example of an elongated campfire observed by both AIA (bottom) and EUI (top).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146160" y="539640"/>
            <a:ext cx="9930600" cy="65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latin typeface="Arial"/>
              </a:rPr>
              <a:t>Extreme-UV quiet Sun brightenings observed by the Solar Orbiter/EUI  </a:t>
            </a:r>
            <a:r>
              <a:rPr lang="en-US" sz="1800" b="0" strike="noStrike" spc="-1">
                <a:latin typeface="Arial"/>
              </a:rPr>
              <a:t>Berghmans et al., A&amp;A</a:t>
            </a:r>
          </a:p>
        </p:txBody>
      </p:sp>
      <p:sp>
        <p:nvSpPr>
          <p:cNvPr id="389" name="CustomShape 2"/>
          <p:cNvSpPr/>
          <p:nvPr/>
        </p:nvSpPr>
        <p:spPr>
          <a:xfrm>
            <a:off x="3979440" y="1171080"/>
            <a:ext cx="2878200" cy="394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Subsample of 16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campfires also observed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with SDO/AIA allows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triangulation.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1000 – 5000 km above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photosphere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i.e., located above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chromospheric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network</a:t>
            </a: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390" name="Grafik 389"/>
          <p:cNvPicPr/>
          <p:nvPr/>
        </p:nvPicPr>
        <p:blipFill>
          <a:blip r:embed="rId2"/>
          <a:stretch/>
        </p:blipFill>
        <p:spPr>
          <a:xfrm>
            <a:off x="144000" y="1141200"/>
            <a:ext cx="3826440" cy="3682440"/>
          </a:xfrm>
          <a:prstGeom prst="rect">
            <a:avLst/>
          </a:prstGeom>
          <a:ln>
            <a:noFill/>
          </a:ln>
        </p:spPr>
      </p:pic>
      <p:sp>
        <p:nvSpPr>
          <p:cNvPr id="391" name="Line 3"/>
          <p:cNvSpPr/>
          <p:nvPr/>
        </p:nvSpPr>
        <p:spPr>
          <a:xfrm flipH="1" flipV="1">
            <a:off x="1152000" y="4248000"/>
            <a:ext cx="768240" cy="57600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4"/>
          <p:cNvSpPr/>
          <p:nvPr/>
        </p:nvSpPr>
        <p:spPr>
          <a:xfrm>
            <a:off x="583560" y="4797720"/>
            <a:ext cx="337608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Expected for semi-circular loop.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Loops are elongated in height.</a:t>
            </a:r>
          </a:p>
        </p:txBody>
      </p:sp>
      <p:pic>
        <p:nvPicPr>
          <p:cNvPr id="393" name="Grafik 392"/>
          <p:cNvPicPr/>
          <p:nvPr/>
        </p:nvPicPr>
        <p:blipFill>
          <a:blip r:embed="rId3"/>
          <a:stretch/>
        </p:blipFill>
        <p:spPr>
          <a:xfrm>
            <a:off x="6924960" y="864360"/>
            <a:ext cx="2922120" cy="4556880"/>
          </a:xfrm>
          <a:prstGeom prst="rect">
            <a:avLst/>
          </a:prstGeom>
          <a:ln>
            <a:noFill/>
          </a:ln>
        </p:spPr>
      </p:pic>
      <p:sp>
        <p:nvSpPr>
          <p:cNvPr id="394" name="Line 5"/>
          <p:cNvSpPr/>
          <p:nvPr/>
        </p:nvSpPr>
        <p:spPr>
          <a:xfrm flipV="1">
            <a:off x="5760000" y="3096000"/>
            <a:ext cx="576000" cy="72000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146160" y="539640"/>
            <a:ext cx="971172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latin typeface="Arial"/>
              </a:rPr>
              <a:t>Extreme-UV quiet Sun brightenings observed by the Solar Orbiter/EUI  </a:t>
            </a:r>
            <a:r>
              <a:rPr lang="en-US" sz="1800" b="0" strike="noStrike" spc="-1">
                <a:latin typeface="Arial"/>
              </a:rPr>
              <a:t>Berghmans et al., A&amp;A</a:t>
            </a:r>
          </a:p>
        </p:txBody>
      </p:sp>
      <p:pic>
        <p:nvPicPr>
          <p:cNvPr id="396" name="Grafik 395"/>
          <p:cNvPicPr/>
          <p:nvPr/>
        </p:nvPicPr>
        <p:blipFill>
          <a:blip r:embed="rId2"/>
          <a:stretch/>
        </p:blipFill>
        <p:spPr>
          <a:xfrm>
            <a:off x="-9360" y="1152360"/>
            <a:ext cx="10079280" cy="3312000"/>
          </a:xfrm>
          <a:prstGeom prst="rect">
            <a:avLst/>
          </a:prstGeom>
          <a:ln>
            <a:noFill/>
          </a:ln>
        </p:spPr>
      </p:pic>
      <p:sp>
        <p:nvSpPr>
          <p:cNvPr id="397" name="Line 2"/>
          <p:cNvSpPr/>
          <p:nvPr/>
        </p:nvSpPr>
        <p:spPr>
          <a:xfrm flipV="1">
            <a:off x="576000" y="4068000"/>
            <a:ext cx="0" cy="36000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3"/>
          <p:cNvSpPr/>
          <p:nvPr/>
        </p:nvSpPr>
        <p:spPr>
          <a:xfrm>
            <a:off x="360000" y="4428000"/>
            <a:ext cx="292968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One single pixel (excluded)</a:t>
            </a:r>
          </a:p>
        </p:txBody>
      </p:sp>
      <p:sp>
        <p:nvSpPr>
          <p:cNvPr id="399" name="Line 4"/>
          <p:cNvSpPr/>
          <p:nvPr/>
        </p:nvSpPr>
        <p:spPr>
          <a:xfrm flipV="1">
            <a:off x="3907440" y="4068360"/>
            <a:ext cx="0" cy="36000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5"/>
          <p:cNvSpPr/>
          <p:nvPr/>
        </p:nvSpPr>
        <p:spPr>
          <a:xfrm>
            <a:off x="3691440" y="4428360"/>
            <a:ext cx="294192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Single exposure (excluded)</a:t>
            </a:r>
          </a:p>
        </p:txBody>
      </p:sp>
      <p:sp>
        <p:nvSpPr>
          <p:cNvPr id="401" name="Line 6"/>
          <p:cNvSpPr/>
          <p:nvPr/>
        </p:nvSpPr>
        <p:spPr>
          <a:xfrm>
            <a:off x="7668000" y="1908000"/>
            <a:ext cx="2232000" cy="216000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2" name="Grafik 401"/>
          <p:cNvPicPr/>
          <p:nvPr/>
        </p:nvPicPr>
        <p:blipFill>
          <a:blip r:embed="rId3"/>
          <a:stretch/>
        </p:blipFill>
        <p:spPr>
          <a:xfrm>
            <a:off x="6748200" y="4464720"/>
            <a:ext cx="3218400" cy="914040"/>
          </a:xfrm>
          <a:prstGeom prst="rect">
            <a:avLst/>
          </a:prstGeom>
          <a:ln>
            <a:noFill/>
          </a:ln>
        </p:spPr>
      </p:pic>
      <p:grpSp>
        <p:nvGrpSpPr>
          <p:cNvPr id="403" name="Group 7"/>
          <p:cNvGrpSpPr/>
          <p:nvPr/>
        </p:nvGrpSpPr>
        <p:grpSpPr>
          <a:xfrm>
            <a:off x="7092000" y="5255640"/>
            <a:ext cx="360000" cy="360000"/>
            <a:chOff x="7092000" y="5255640"/>
            <a:chExt cx="360000" cy="360000"/>
          </a:xfrm>
        </p:grpSpPr>
        <p:sp>
          <p:nvSpPr>
            <p:cNvPr id="404" name="Line 8"/>
            <p:cNvSpPr/>
            <p:nvPr/>
          </p:nvSpPr>
          <p:spPr>
            <a:xfrm flipV="1">
              <a:off x="7092000" y="5255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5" name="Line 9"/>
            <p:cNvSpPr/>
            <p:nvPr/>
          </p:nvSpPr>
          <p:spPr>
            <a:xfrm>
              <a:off x="7092000" y="5255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06" name="Group 10"/>
          <p:cNvGrpSpPr/>
          <p:nvPr/>
        </p:nvGrpSpPr>
        <p:grpSpPr>
          <a:xfrm>
            <a:off x="7740000" y="5255640"/>
            <a:ext cx="360000" cy="360000"/>
            <a:chOff x="7740000" y="5255640"/>
            <a:chExt cx="360000" cy="360000"/>
          </a:xfrm>
        </p:grpSpPr>
        <p:sp>
          <p:nvSpPr>
            <p:cNvPr id="407" name="Line 11"/>
            <p:cNvSpPr/>
            <p:nvPr/>
          </p:nvSpPr>
          <p:spPr>
            <a:xfrm flipV="1">
              <a:off x="7740000" y="5255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8" name="Line 12"/>
            <p:cNvSpPr/>
            <p:nvPr/>
          </p:nvSpPr>
          <p:spPr>
            <a:xfrm>
              <a:off x="7740000" y="5255640"/>
              <a:ext cx="360000" cy="360000"/>
            </a:xfrm>
            <a:prstGeom prst="line">
              <a:avLst/>
            </a:prstGeom>
            <a:ln w="36000">
              <a:solidFill>
                <a:srgbClr val="EF292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146160" y="539640"/>
            <a:ext cx="971172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latin typeface="Arial"/>
              </a:rPr>
              <a:t>Extreme-UV quiet Sun brightenings observed by the Solar Orbiter/EUI  </a:t>
            </a:r>
            <a:r>
              <a:rPr lang="en-US" sz="1800" b="0" strike="noStrike" spc="-1">
                <a:latin typeface="Arial"/>
              </a:rPr>
              <a:t>Berghmans et al., A&amp;A</a:t>
            </a:r>
          </a:p>
        </p:txBody>
      </p:sp>
      <p:pic>
        <p:nvPicPr>
          <p:cNvPr id="410" name="Grafik 409"/>
          <p:cNvPicPr/>
          <p:nvPr/>
        </p:nvPicPr>
        <p:blipFill>
          <a:blip r:embed="rId2"/>
          <a:stretch/>
        </p:blipFill>
        <p:spPr>
          <a:xfrm>
            <a:off x="57960" y="1324800"/>
            <a:ext cx="5577480" cy="4023000"/>
          </a:xfrm>
          <a:prstGeom prst="rect">
            <a:avLst/>
          </a:prstGeom>
          <a:ln>
            <a:noFill/>
          </a:ln>
        </p:spPr>
      </p:pic>
      <p:sp>
        <p:nvSpPr>
          <p:cNvPr id="411" name="CustomShape 2"/>
          <p:cNvSpPr/>
          <p:nvPr/>
        </p:nvSpPr>
        <p:spPr>
          <a:xfrm>
            <a:off x="6336360" y="1476360"/>
            <a:ext cx="3280320" cy="348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9800 campfire pixels</a:t>
            </a: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1.1 x 10</a:t>
            </a:r>
            <a:r>
              <a:rPr lang="en-US" sz="2400" b="0" strike="noStrike" spc="-1" baseline="33000">
                <a:latin typeface="Arial"/>
              </a:rPr>
              <a:t>8</a:t>
            </a:r>
            <a:r>
              <a:rPr lang="en-US" sz="2400" b="0" strike="noStrike" spc="-1">
                <a:latin typeface="Arial"/>
              </a:rPr>
              <a:t> pixels total</a:t>
            </a: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1000 – 5000 km above</a:t>
            </a: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photosphere</a:t>
            </a: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Located above </a:t>
            </a: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chromospheric </a:t>
            </a: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latin typeface="Arial"/>
              </a:rPr>
              <a:t>network</a:t>
            </a: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rafik 411"/>
          <p:cNvPicPr/>
          <p:nvPr/>
        </p:nvPicPr>
        <p:blipFill>
          <a:blip r:embed="rId2"/>
          <a:stretch/>
        </p:blipFill>
        <p:spPr>
          <a:xfrm>
            <a:off x="-28800" y="-26280"/>
            <a:ext cx="10151640" cy="5709240"/>
          </a:xfrm>
          <a:prstGeom prst="rect">
            <a:avLst/>
          </a:prstGeom>
          <a:ln>
            <a:noFill/>
          </a:ln>
        </p:spPr>
      </p:pic>
      <p:sp>
        <p:nvSpPr>
          <p:cNvPr id="413" name="CustomShape 1"/>
          <p:cNvSpPr/>
          <p:nvPr/>
        </p:nvSpPr>
        <p:spPr>
          <a:xfrm>
            <a:off x="-28800" y="-26280"/>
            <a:ext cx="10178280" cy="5786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2"/>
          <p:cNvSpPr/>
          <p:nvPr/>
        </p:nvSpPr>
        <p:spPr>
          <a:xfrm>
            <a:off x="146160" y="539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Summary &amp; Conclusions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TextShape 3"/>
          <p:cNvSpPr txBox="1"/>
          <p:nvPr/>
        </p:nvSpPr>
        <p:spPr>
          <a:xfrm>
            <a:off x="58320" y="1188720"/>
            <a:ext cx="9908640" cy="4089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We’ve launched!</a:t>
            </a: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Science starting to pour out </a:t>
            </a:r>
          </a:p>
          <a:p>
            <a:pPr marL="648000" lvl="2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deadline for next A&amp;A special issue: Dec 1, 2022!</a:t>
            </a: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Data freely available 90 days after receipt on the ground (or quicker)</a:t>
            </a:r>
          </a:p>
          <a:p>
            <a:pPr marL="648000" lvl="2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See SOAR: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hlinkClick r:id="rId3"/>
              </a:rPr>
              <a:t>https://soar.esac.esa.int/soar/</a:t>
            </a:r>
            <a:endParaRPr lang="en-US" sz="2400" b="0" strike="noStrike" spc="-1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The future is multi-point with the “Grand Heliospheric Observatory”</a:t>
            </a: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The inner heliosphere is exciting: </a:t>
            </a:r>
          </a:p>
          <a:p>
            <a:pPr marL="648000" lvl="2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seed population, injection, acceleration, and transport all in action</a:t>
            </a:r>
          </a:p>
        </p:txBody>
      </p:sp>
      <p:pic>
        <p:nvPicPr>
          <p:cNvPr id="416" name="Grafik 415"/>
          <p:cNvPicPr/>
          <p:nvPr/>
        </p:nvPicPr>
        <p:blipFill>
          <a:blip r:embed="rId4"/>
          <a:stretch/>
        </p:blipFill>
        <p:spPr>
          <a:xfrm>
            <a:off x="-12600" y="-23760"/>
            <a:ext cx="10102680" cy="51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91440" y="548640"/>
            <a:ext cx="96008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400" b="1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EPD SOAR: </a:t>
            </a:r>
            <a:r>
              <a:rPr lang="de-DE" sz="2400" b="1" strike="noStrike" spc="-1">
                <a:solidFill>
                  <a:srgbClr val="0000FF"/>
                </a:solidFill>
                <a:latin typeface="Calibri"/>
                <a:ea typeface="ＭＳ Ｐゴシック"/>
                <a:hlinkClick r:id="rId2"/>
              </a:rPr>
              <a:t>http://soar.esac.esa.int/soar/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418" name="Imagen 5"/>
          <p:cNvPicPr/>
          <p:nvPr/>
        </p:nvPicPr>
        <p:blipFill>
          <a:blip r:embed="rId3"/>
          <a:srcRect r="886"/>
          <a:stretch/>
        </p:blipFill>
        <p:spPr>
          <a:xfrm>
            <a:off x="126720" y="922680"/>
            <a:ext cx="6805800" cy="4325760"/>
          </a:xfrm>
          <a:prstGeom prst="rect">
            <a:avLst/>
          </a:prstGeom>
          <a:ln>
            <a:noFill/>
          </a:ln>
        </p:spPr>
      </p:pic>
      <p:sp>
        <p:nvSpPr>
          <p:cNvPr id="419" name="CustomShape 2"/>
          <p:cNvSpPr/>
          <p:nvPr/>
        </p:nvSpPr>
        <p:spPr>
          <a:xfrm>
            <a:off x="7006320" y="4585680"/>
            <a:ext cx="2333880" cy="30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1B417D53-F6AF-42D6-BA39-DE9735778482}" type="slidenum">
              <a:rPr lang="es-ES_tradnl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58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420" name="Grafik 419"/>
          <p:cNvPicPr/>
          <p:nvPr/>
        </p:nvPicPr>
        <p:blipFill>
          <a:blip r:embed="rId4"/>
          <a:stretch/>
        </p:blipFill>
        <p:spPr>
          <a:xfrm>
            <a:off x="8907120" y="3587040"/>
            <a:ext cx="1065960" cy="879840"/>
          </a:xfrm>
          <a:prstGeom prst="rect">
            <a:avLst/>
          </a:prstGeom>
          <a:ln>
            <a:noFill/>
          </a:ln>
        </p:spPr>
      </p:pic>
      <p:pic>
        <p:nvPicPr>
          <p:cNvPr id="421" name="Grafik 420"/>
          <p:cNvPicPr/>
          <p:nvPr/>
        </p:nvPicPr>
        <p:blipFill>
          <a:blip r:embed="rId5"/>
          <a:stretch/>
        </p:blipFill>
        <p:spPr>
          <a:xfrm>
            <a:off x="7583400" y="3954960"/>
            <a:ext cx="1151640" cy="453240"/>
          </a:xfrm>
          <a:prstGeom prst="rect">
            <a:avLst/>
          </a:prstGeom>
          <a:ln>
            <a:noFill/>
          </a:ln>
        </p:spPr>
      </p:pic>
      <p:pic>
        <p:nvPicPr>
          <p:cNvPr id="422" name="Grafik 421"/>
          <p:cNvPicPr/>
          <p:nvPr/>
        </p:nvPicPr>
        <p:blipFill>
          <a:blip r:embed="rId6"/>
          <a:stretch/>
        </p:blipFill>
        <p:spPr>
          <a:xfrm>
            <a:off x="6602400" y="3934800"/>
            <a:ext cx="1045080" cy="510120"/>
          </a:xfrm>
          <a:prstGeom prst="rect">
            <a:avLst/>
          </a:prstGeom>
          <a:ln>
            <a:noFill/>
          </a:ln>
        </p:spPr>
      </p:pic>
      <p:pic>
        <p:nvPicPr>
          <p:cNvPr id="423" name="Grafik 422"/>
          <p:cNvPicPr/>
          <p:nvPr/>
        </p:nvPicPr>
        <p:blipFill>
          <a:blip r:embed="rId7"/>
          <a:stretch/>
        </p:blipFill>
        <p:spPr>
          <a:xfrm>
            <a:off x="6826320" y="4537440"/>
            <a:ext cx="3220560" cy="673920"/>
          </a:xfrm>
          <a:prstGeom prst="rect">
            <a:avLst/>
          </a:prstGeom>
          <a:ln>
            <a:noFill/>
          </a:ln>
        </p:spPr>
      </p:pic>
      <p:sp>
        <p:nvSpPr>
          <p:cNvPr id="424" name="CustomShape 3"/>
          <p:cNvSpPr/>
          <p:nvPr/>
        </p:nvSpPr>
        <p:spPr>
          <a:xfrm>
            <a:off x="6786360" y="3345840"/>
            <a:ext cx="1534320" cy="29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Thanks: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425" name="CustomShape 4"/>
          <p:cNvSpPr/>
          <p:nvPr/>
        </p:nvSpPr>
        <p:spPr>
          <a:xfrm>
            <a:off x="6932880" y="1022400"/>
            <a:ext cx="3108600" cy="227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0" strike="noStrike" spc="-1">
                <a:latin typeface="Arial"/>
              </a:rPr>
              <a:t>EPD data at the SOAR:</a:t>
            </a:r>
          </a:p>
          <a:p>
            <a:pPr>
              <a:lnSpc>
                <a:spcPct val="100000"/>
              </a:lnSpc>
            </a:pPr>
            <a:endParaRPr lang="en-US" sz="2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latin typeface="Arial"/>
              </a:rPr>
              <a:t>From launch up to 90 days after receipt on ground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latin typeface="Arial"/>
              </a:rPr>
              <a:t>Monthly updates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91440" y="548640"/>
            <a:ext cx="9600840" cy="7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Arial"/>
              </a:rPr>
              <a:t>How do solar eruptions produce energetic particle radiation that fills the heliosphere?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4063680" y="6417720"/>
            <a:ext cx="8060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102" name="Imagen 6_1" descr="Imagen que contiene luz, oscuro, pequeño, colgando&#10;&#10;Descripción generada automáticamente"/>
          <p:cNvPicPr/>
          <p:nvPr/>
        </p:nvPicPr>
        <p:blipFill>
          <a:blip r:embed="rId2"/>
          <a:stretch/>
        </p:blipFill>
        <p:spPr>
          <a:xfrm>
            <a:off x="3749040" y="1522440"/>
            <a:ext cx="6258600" cy="3513600"/>
          </a:xfrm>
          <a:prstGeom prst="rect">
            <a:avLst/>
          </a:prstGeom>
          <a:ln>
            <a:noFill/>
          </a:ln>
        </p:spPr>
      </p:pic>
      <p:sp>
        <p:nvSpPr>
          <p:cNvPr id="103" name="CustomShape 3"/>
          <p:cNvSpPr/>
          <p:nvPr/>
        </p:nvSpPr>
        <p:spPr>
          <a:xfrm>
            <a:off x="8610480" y="6356160"/>
            <a:ext cx="27414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1D30CAE0-CC77-40E0-B820-852D44EC089C}" type="slidenum">
              <a:rPr lang="es-ES_tradnl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04" name="CustomShape 4"/>
          <p:cNvSpPr/>
          <p:nvPr/>
        </p:nvSpPr>
        <p:spPr>
          <a:xfrm>
            <a:off x="221760" y="1463040"/>
            <a:ext cx="3382920" cy="329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0" strike="noStrike" spc="-1">
                <a:latin typeface="Arial"/>
              </a:rPr>
              <a:t>This can be broken down into three topics:</a:t>
            </a: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2200" b="0" strike="noStrike" spc="-1">
                <a:latin typeface="Arial"/>
              </a:rPr>
              <a:t> SEP seed populations</a:t>
            </a: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2200" b="0" strike="noStrike" spc="-1">
                <a:latin typeface="Arial"/>
              </a:rPr>
              <a:t> Injection, acceleration, and release processes of SEPs</a:t>
            </a:r>
          </a:p>
          <a:p>
            <a:pPr marL="216000" indent="-215640">
              <a:lnSpc>
                <a:spcPct val="100000"/>
              </a:lnSpc>
              <a:spcAft>
                <a:spcPts val="720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2200" b="0" strike="noStrike" spc="-1">
                <a:latin typeface="Arial"/>
              </a:rPr>
              <a:t> SEP transport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7" name="Grafik 106"/>
          <p:cNvPicPr/>
          <p:nvPr/>
        </p:nvPicPr>
        <p:blipFill>
          <a:blip r:embed="rId2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sp>
        <p:nvSpPr>
          <p:cNvPr id="108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1" name="Grafik 110"/>
          <p:cNvPicPr/>
          <p:nvPr/>
        </p:nvPicPr>
        <p:blipFill>
          <a:blip r:embed="rId2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sp>
        <p:nvSpPr>
          <p:cNvPr id="112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113" name="Grafik 112"/>
          <p:cNvPicPr/>
          <p:nvPr/>
        </p:nvPicPr>
        <p:blipFill>
          <a:blip r:embed="rId3"/>
          <a:stretch/>
        </p:blipFill>
        <p:spPr>
          <a:xfrm>
            <a:off x="1974960" y="713160"/>
            <a:ext cx="6089400" cy="45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0"/>
            <a:ext cx="10079640" cy="57603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3078360" y="4274280"/>
            <a:ext cx="364680" cy="71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6" name="Grafik 115"/>
          <p:cNvPicPr/>
          <p:nvPr/>
        </p:nvPicPr>
        <p:blipFill>
          <a:blip r:embed="rId2"/>
          <a:stretch/>
        </p:blipFill>
        <p:spPr>
          <a:xfrm>
            <a:off x="1306800" y="-720"/>
            <a:ext cx="7598520" cy="569880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2127960" y="98640"/>
            <a:ext cx="7411680" cy="577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FF00"/>
                </a:solidFill>
                <a:latin typeface="Arial"/>
                <a:ea typeface="DejaVu Sans"/>
              </a:rPr>
              <a:t>Particle Populations in the Heliosphere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1897</Words>
  <Application>Microsoft Macintosh PowerPoint</Application>
  <PresentationFormat>Benutzerdefiniert</PresentationFormat>
  <Paragraphs>265</Paragraphs>
  <Slides>58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58</vt:i4>
      </vt:variant>
    </vt:vector>
  </HeadingPairs>
  <TitlesOfParts>
    <vt:vector size="69" baseType="lpstr">
      <vt:lpstr>Arial</vt:lpstr>
      <vt:lpstr>Calibri</vt:lpstr>
      <vt:lpstr>Calibri Light</vt:lpstr>
      <vt:lpstr>Liberation Sams</vt:lpstr>
      <vt:lpstr>RODRVE+NimbusSanL-Bold</vt:lpstr>
      <vt:lpstr>StarSymbol</vt:lpstr>
      <vt:lpstr>Symbol</vt:lpstr>
      <vt:lpstr>Times New Roman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Robert Wimmer</dc:creator>
  <dc:description/>
  <cp:lastModifiedBy>Hörandel, J.R. (Jörg)</cp:lastModifiedBy>
  <cp:revision>88</cp:revision>
  <dcterms:created xsi:type="dcterms:W3CDTF">2022-07-12T15:28:35Z</dcterms:created>
  <dcterms:modified xsi:type="dcterms:W3CDTF">2022-07-28T13:53:19Z</dcterms:modified>
  <dc:language>en-US</dc:language>
</cp:coreProperties>
</file>