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4" r:id="rId2"/>
    <p:sldId id="334" r:id="rId3"/>
    <p:sldId id="340" r:id="rId4"/>
    <p:sldId id="410" r:id="rId5"/>
    <p:sldId id="423" r:id="rId6"/>
    <p:sldId id="424" r:id="rId7"/>
    <p:sldId id="405" r:id="rId8"/>
    <p:sldId id="408" r:id="rId9"/>
    <p:sldId id="415" r:id="rId10"/>
    <p:sldId id="416" r:id="rId11"/>
    <p:sldId id="417" r:id="rId12"/>
    <p:sldId id="279" r:id="rId13"/>
    <p:sldId id="281" r:id="rId14"/>
    <p:sldId id="276" r:id="rId15"/>
    <p:sldId id="284" r:id="rId16"/>
    <p:sldId id="295" r:id="rId17"/>
    <p:sldId id="297" r:id="rId18"/>
    <p:sldId id="420" r:id="rId19"/>
    <p:sldId id="425" r:id="rId20"/>
    <p:sldId id="426" r:id="rId21"/>
    <p:sldId id="42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BFD17-B91F-4808-9E92-763129CB67F2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28A3E-B421-4387-ADD7-D17E299AF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41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5707-1091-4C0B-9832-6ACE6E601CE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8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60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4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96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88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6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2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57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77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20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092-685F-4E59-9603-B99EC2D54F34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CA87-EBC4-48D9-8B8D-FD7EF498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44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0092-685F-4E59-9603-B99EC2D54F34}" type="datetimeFigureOut">
              <a:rPr lang="it-IT" smtClean="0"/>
              <a:t>20/07/2022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CA87-EBC4-48D9-8B8D-FD7EF498F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7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f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Documents and Settings\utente\Desktop\Presentazione\imm\AMS-2 logo.jpg"/>
          <p:cNvPicPr>
            <a:picLocks noChangeAspect="1" noChangeArrowheads="1"/>
          </p:cNvPicPr>
          <p:nvPr/>
        </p:nvPicPr>
        <p:blipFill rotWithShape="1">
          <a:blip r:embed="rId3"/>
          <a:srcRect l="3035" t="4677"/>
          <a:stretch/>
        </p:blipFill>
        <p:spPr bwMode="auto">
          <a:xfrm>
            <a:off x="270976" y="103391"/>
            <a:ext cx="1078643" cy="136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58184"/>
            <a:ext cx="11201400" cy="217586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smtClean="0">
                <a:ln/>
                <a:solidFill>
                  <a:schemeClr val="accent2">
                    <a:lumMod val="75000"/>
                  </a:schemeClr>
                </a:solidFill>
              </a:rPr>
              <a:t>Inference </a:t>
            </a:r>
            <a:r>
              <a:rPr lang="en-US" sz="3600" b="1">
                <a:ln/>
                <a:solidFill>
                  <a:schemeClr val="accent2">
                    <a:lumMod val="75000"/>
                  </a:schemeClr>
                </a:solidFill>
              </a:rPr>
              <a:t>of the Local Interstellar Spectra of Cosmic-Ray Nuclei Z ≤ 28 with </a:t>
            </a:r>
            <a:r>
              <a:rPr lang="en-US" sz="3600" b="1" smtClean="0">
                <a:ln/>
                <a:solidFill>
                  <a:schemeClr val="accent2">
                    <a:lumMod val="75000"/>
                  </a:schemeClr>
                </a:solidFill>
              </a:rPr>
              <a:t>the GALPROP–HELMOD </a:t>
            </a:r>
            <a:r>
              <a:rPr lang="en-US" sz="3600" b="1">
                <a:ln/>
                <a:solidFill>
                  <a:schemeClr val="accent2">
                    <a:lumMod val="75000"/>
                  </a:schemeClr>
                </a:solidFill>
              </a:rPr>
              <a:t>Framework: Prediction Capability and Hints of Excesses </a:t>
            </a:r>
            <a:r>
              <a:rPr lang="it-IT" sz="3600" b="1">
                <a:ln/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3600" b="1">
                <a:ln/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36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4909003" y="6189551"/>
            <a:ext cx="2716916" cy="66844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9200" bIns="0"/>
          <a:lstStyle/>
          <a:p>
            <a:pPr marL="38100" algn="ctr"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old Italic" charset="0"/>
                <a:ea typeface="Arial Bold Italic" charset="0"/>
                <a:cs typeface="Arial Bold Italic" charset="0"/>
                <a:sym typeface="Arial Bold Italic" charset="0"/>
              </a:rPr>
              <a:t>Nicolò Masi</a:t>
            </a:r>
            <a:endParaRPr lang="en-US" sz="2000" dirty="0"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</p:txBody>
      </p:sp>
      <p:pic>
        <p:nvPicPr>
          <p:cNvPr id="7" name="Picture 3" descr="C:\Users\nick\Desktop\Presentazione SIF\s134e007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7121" y="1908224"/>
            <a:ext cx="5975259" cy="397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03" y="4440077"/>
            <a:ext cx="1629798" cy="12358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032" y="2915447"/>
            <a:ext cx="2134968" cy="11842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" y="1835487"/>
            <a:ext cx="1698658" cy="107996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6747" y="2915447"/>
            <a:ext cx="30758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N. Masi </a:t>
            </a:r>
            <a:r>
              <a:rPr lang="it-IT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(University of Bologna, INFN-Bo),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M. J. Boschini (INFN-Mib),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Della Torre (INFN-Mib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M. Gervasi (INFN-Mib),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Grandi (INFN-Mib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G. Jóhannesson 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(Uni 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Iceland),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G. La Vacca (INFN-Mib),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I.V. Moskalenko 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(Stanford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 Pensotti (INFN-Mib),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T.A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Porter (Stanford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Quadrani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(INFN-Bo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P.G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it-IT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Rancoita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(INFN-Mib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Rozza (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INFN-Mib),</a:t>
            </a:r>
          </a:p>
          <a:p>
            <a:r>
              <a:rPr lang="it-IT" sz="1600">
                <a:latin typeface="Calibri" panose="020F0502020204030204" pitchFamily="34" charset="0"/>
              </a:rPr>
              <a:t>M. Tacconi </a:t>
            </a:r>
            <a:r>
              <a:rPr lang="it-IT" sz="1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(INFN-Mib)</a:t>
            </a:r>
          </a:p>
        </p:txBody>
      </p:sp>
    </p:spTree>
    <p:extLst>
      <p:ext uri="{BB962C8B-B14F-4D97-AF65-F5344CB8AC3E}">
        <p14:creationId xmlns:p14="http://schemas.microsoft.com/office/powerpoint/2010/main" val="28273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726670"/>
            <a:ext cx="5021843" cy="5640412"/>
            <a:chOff x="747" y="689"/>
            <a:chExt cx="2809" cy="315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7" y="689"/>
              <a:ext cx="2809" cy="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40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689"/>
              <a:ext cx="2812" cy="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ttangolo 2"/>
          <p:cNvSpPr/>
          <p:nvPr/>
        </p:nvSpPr>
        <p:spPr>
          <a:xfrm>
            <a:off x="5453743" y="805609"/>
            <a:ext cx="6504478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Because of the large fragmentation cross section and ionization energy losses, most of </a:t>
            </a:r>
            <a:r>
              <a:rPr lang="en-US" sz="1600" b="1" dirty="0"/>
              <a:t>CR iron at low energies is local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The analysis of AMS-02 iron spectrum together with Voyager-1 and ACE-CRIS data reveals the unexpected necessity of a bump </a:t>
            </a:r>
            <a:r>
              <a:rPr lang="en-US" sz="1600" dirty="0"/>
              <a:t>in the iron spectrum at 1÷3 GV (0.2÷0.7 GeV/n)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10" y="2679883"/>
            <a:ext cx="6128128" cy="3809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0" y="-22225"/>
            <a:ext cx="121920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>
                <a:latin typeface="+mn-lt"/>
              </a:rPr>
              <a:t>The new iron from AMS-02 </a:t>
            </a:r>
            <a:endParaRPr lang="it-IT" sz="2800" dirty="0">
              <a:latin typeface="+mn-lt"/>
            </a:endParaRPr>
          </a:p>
        </p:txBody>
      </p:sp>
      <p:sp>
        <p:nvSpPr>
          <p:cNvPr id="2" name="Ovale 1"/>
          <p:cNvSpPr/>
          <p:nvPr/>
        </p:nvSpPr>
        <p:spPr>
          <a:xfrm>
            <a:off x="6750287" y="4446551"/>
            <a:ext cx="620504" cy="61219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7">
            <a:extLst>
              <a:ext uri="{FF2B5EF4-FFF2-40B4-BE49-F238E27FC236}">
                <a16:creationId xmlns:a16="http://schemas.microsoft.com/office/drawing/2014/main" xmlns="" id="{10B0B307-C790-E0C1-7A7B-D93698F3E4E9}"/>
              </a:ext>
            </a:extLst>
          </p:cNvPr>
          <p:cNvSpPr txBox="1"/>
          <p:nvPr/>
        </p:nvSpPr>
        <p:spPr>
          <a:xfrm>
            <a:off x="994167" y="6408091"/>
            <a:ext cx="356576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dirty="0">
                <a:latin typeface="Arial Nova Light" panose="020B0304020202020204" pitchFamily="34" charset="0"/>
              </a:rPr>
              <a:t>Boschini </a:t>
            </a:r>
            <a:r>
              <a:rPr lang="it-IT" i="1" dirty="0">
                <a:latin typeface="Arial Nova Light" panose="020B0304020202020204" pitchFamily="34" charset="0"/>
              </a:rPr>
              <a:t>et al </a:t>
            </a:r>
            <a:r>
              <a:rPr lang="it-IT" dirty="0">
                <a:latin typeface="Arial Nova Light" panose="020B0304020202020204" pitchFamily="34" charset="0"/>
              </a:rPr>
              <a:t>ApJ </a:t>
            </a:r>
            <a:r>
              <a:rPr lang="it-IT" b="1" dirty="0">
                <a:latin typeface="Arial Nova Light" panose="020B0304020202020204" pitchFamily="34" charset="0"/>
              </a:rPr>
              <a:t>913</a:t>
            </a:r>
            <a:r>
              <a:rPr lang="it-IT" dirty="0">
                <a:latin typeface="Arial Nova Light" panose="020B0304020202020204" pitchFamily="34" charset="0"/>
              </a:rPr>
              <a:t>:5 (2021) </a:t>
            </a:r>
          </a:p>
        </p:txBody>
      </p:sp>
    </p:spTree>
    <p:extLst>
      <p:ext uri="{BB962C8B-B14F-4D97-AF65-F5344CB8AC3E}">
        <p14:creationId xmlns:p14="http://schemas.microsoft.com/office/powerpoint/2010/main" val="16527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33068" y="359819"/>
            <a:ext cx="4927700" cy="325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7"/>
          <p:cNvSpPr>
            <a:spLocks noChangeAspect="1" noChangeArrowheads="1" noTextEdit="1"/>
          </p:cNvSpPr>
          <p:nvPr/>
        </p:nvSpPr>
        <p:spPr bwMode="auto">
          <a:xfrm>
            <a:off x="625218" y="3623329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1"/>
          <p:cNvSpPr>
            <a:spLocks noChangeAspect="1" noChangeArrowheads="1" noTextEdit="1"/>
          </p:cNvSpPr>
          <p:nvPr/>
        </p:nvSpPr>
        <p:spPr bwMode="auto">
          <a:xfrm>
            <a:off x="6353040" y="598151"/>
            <a:ext cx="4498884" cy="316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>
                <a:latin typeface="+mn-lt"/>
              </a:rPr>
              <a:t>Iron to primaries ratios</a:t>
            </a:r>
            <a:endParaRPr lang="it-IT" sz="28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3FD14BA-E909-C22E-7328-47EB8CCA34AB}"/>
              </a:ext>
            </a:extLst>
          </p:cNvPr>
          <p:cNvGrpSpPr/>
          <p:nvPr/>
        </p:nvGrpSpPr>
        <p:grpSpPr>
          <a:xfrm>
            <a:off x="333068" y="598151"/>
            <a:ext cx="4717877" cy="6197814"/>
            <a:chOff x="35454" y="548424"/>
            <a:chExt cx="4717877" cy="6197814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66" y="548424"/>
              <a:ext cx="4420265" cy="325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4" y="3429000"/>
              <a:ext cx="4717877" cy="331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Ovale 1">
            <a:extLst>
              <a:ext uri="{FF2B5EF4-FFF2-40B4-BE49-F238E27FC236}">
                <a16:creationId xmlns:a16="http://schemas.microsoft.com/office/drawing/2014/main" xmlns="" id="{1922767D-77D5-C707-41E6-A1D96D5E75E5}"/>
              </a:ext>
            </a:extLst>
          </p:cNvPr>
          <p:cNvSpPr/>
          <p:nvPr/>
        </p:nvSpPr>
        <p:spPr>
          <a:xfrm>
            <a:off x="1544033" y="1618033"/>
            <a:ext cx="620504" cy="61219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7">
            <a:extLst>
              <a:ext uri="{FF2B5EF4-FFF2-40B4-BE49-F238E27FC236}">
                <a16:creationId xmlns:a16="http://schemas.microsoft.com/office/drawing/2014/main" xmlns="" id="{F0DF6CA4-A1B0-D409-3747-83D1889A8696}"/>
              </a:ext>
            </a:extLst>
          </p:cNvPr>
          <p:cNvSpPr/>
          <p:nvPr/>
        </p:nvSpPr>
        <p:spPr>
          <a:xfrm>
            <a:off x="5797843" y="975972"/>
            <a:ext cx="5574452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/>
              <a:t>The found excess fits well with recent discoveries of radioactive </a:t>
            </a:r>
            <a:r>
              <a:rPr lang="it-IT" baseline="30000" dirty="0"/>
              <a:t>60</a:t>
            </a:r>
            <a:r>
              <a:rPr lang="it-IT" dirty="0"/>
              <a:t>Fe (half-life 2.6 million years)</a:t>
            </a:r>
            <a:r>
              <a:rPr lang="en-US" dirty="0"/>
              <a:t> deposits </a:t>
            </a:r>
            <a:r>
              <a:rPr lang="en-US" dirty="0">
                <a:solidFill>
                  <a:schemeClr val="bg1"/>
                </a:solidFill>
              </a:rPr>
              <a:t>in the deep ocean sediments, in lunar regolith samples and in the Antarctic snow. Such deposits can be made by SN explosions in the solar neighborhood.</a:t>
            </a:r>
            <a:endParaRPr lang="it-IT" dirty="0"/>
          </a:p>
        </p:txBody>
      </p:sp>
      <p:sp>
        <p:nvSpPr>
          <p:cNvPr id="16" name="Rettangolo 9">
            <a:extLst>
              <a:ext uri="{FF2B5EF4-FFF2-40B4-BE49-F238E27FC236}">
                <a16:creationId xmlns:a16="http://schemas.microsoft.com/office/drawing/2014/main" xmlns="" id="{3161685A-8926-5F81-729A-63FB2FA9A0CB}"/>
              </a:ext>
            </a:extLst>
          </p:cNvPr>
          <p:cNvSpPr/>
          <p:nvPr/>
        </p:nvSpPr>
        <p:spPr>
          <a:xfrm>
            <a:off x="5797843" y="3057260"/>
            <a:ext cx="5574452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lt1"/>
                </a:solidFill>
              </a:rPr>
              <a:t>Recent observation of </a:t>
            </a:r>
            <a:r>
              <a:rPr lang="it-IT" b="1" baseline="30000" dirty="0"/>
              <a:t>60</a:t>
            </a:r>
            <a:r>
              <a:rPr lang="it-IT" b="1" dirty="0"/>
              <a:t>Fe</a:t>
            </a:r>
            <a:r>
              <a:rPr lang="en-US" b="1" dirty="0">
                <a:solidFill>
                  <a:schemeClr val="lt1"/>
                </a:solidFill>
              </a:rPr>
              <a:t> in CRs by ACE-CRIS spacecraft implies that the low-energy CRs from the most recent SN are still around. </a:t>
            </a:r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18" name="Rettangolo 10">
            <a:extLst>
              <a:ext uri="{FF2B5EF4-FFF2-40B4-BE49-F238E27FC236}">
                <a16:creationId xmlns:a16="http://schemas.microsoft.com/office/drawing/2014/main" xmlns="" id="{95F745AF-F168-6BCA-BD3C-463BB25B2342}"/>
              </a:ext>
            </a:extLst>
          </p:cNvPr>
          <p:cNvSpPr/>
          <p:nvPr/>
        </p:nvSpPr>
        <p:spPr>
          <a:xfrm>
            <a:off x="5797843" y="4623364"/>
            <a:ext cx="5574452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lt1"/>
                </a:solidFill>
              </a:rPr>
              <a:t>I</a:t>
            </a:r>
            <a:r>
              <a:rPr lang="en-US" dirty="0">
                <a:solidFill>
                  <a:schemeClr val="lt1"/>
                </a:solidFill>
              </a:rPr>
              <a:t>t is hard to establish the number of </a:t>
            </a:r>
            <a:r>
              <a:rPr lang="en-US" dirty="0" err="1">
                <a:solidFill>
                  <a:schemeClr val="lt1"/>
                </a:solidFill>
              </a:rPr>
              <a:t>SNe</a:t>
            </a:r>
            <a:r>
              <a:rPr lang="en-US" dirty="0">
                <a:solidFill>
                  <a:schemeClr val="lt1"/>
                </a:solidFill>
              </a:rPr>
              <a:t> events and their exact timing, but there could be several events during the last ∼10 </a:t>
            </a:r>
            <a:r>
              <a:rPr lang="en-US" dirty="0" err="1">
                <a:solidFill>
                  <a:schemeClr val="lt1"/>
                </a:solidFill>
              </a:rPr>
              <a:t>Myr</a:t>
            </a:r>
            <a:r>
              <a:rPr lang="en-US" dirty="0">
                <a:solidFill>
                  <a:schemeClr val="lt1"/>
                </a:solidFill>
              </a:rPr>
              <a:t> at distances of up to 100 parsecs (most likely  in the </a:t>
            </a:r>
            <a:r>
              <a:rPr lang="en-US" b="1" dirty="0">
                <a:solidFill>
                  <a:schemeClr val="bg1"/>
                </a:solidFill>
              </a:rPr>
              <a:t>Tucana-Horologium </a:t>
            </a:r>
            <a:r>
              <a:rPr lang="en-US" dirty="0">
                <a:solidFill>
                  <a:schemeClr val="bg1"/>
                </a:solidFill>
              </a:rPr>
              <a:t>stellar group).</a:t>
            </a:r>
            <a:endParaRPr lang="it-IT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F5088C-F28D-9AEE-5358-8E86A7DE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312" y="1"/>
            <a:ext cx="12226312" cy="478466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rPr>
              <a:t>Fluorine spectrum</a:t>
            </a:r>
            <a:endParaRPr lang="it-IT" sz="2800" dirty="0" err="1">
              <a:solidFill>
                <a:schemeClr val="bg1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C20FBD77-4B1A-17A2-1C76-5352C1AD2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2777" y="799903"/>
            <a:ext cx="3848546" cy="4404322"/>
          </a:xfr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xmlns="" id="{7BBE119A-1422-F60B-CCB7-06392645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37" y="799903"/>
            <a:ext cx="3848546" cy="4402811"/>
          </a:xfrm>
          <a:prstGeom prst="rect">
            <a:avLst/>
          </a:pr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xmlns="" id="{F43502A1-CF6E-3041-1BC6-512EC1775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56" y="807316"/>
            <a:ext cx="3848547" cy="4395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xmlns="" id="{D9C0C9F3-78A2-6721-71F8-4C39C1EE1D15}"/>
                  </a:ext>
                </a:extLst>
              </p:cNvPr>
              <p:cNvSpPr txBox="1"/>
              <p:nvPr/>
            </p:nvSpPr>
            <p:spPr>
              <a:xfrm>
                <a:off x="537029" y="5287456"/>
                <a:ext cx="10986187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Overall normalization (x 0.9) due to possible errors in the production cross sections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constant)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Remaining excess &lt; 10 GV is treated as a primary component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9C0C9F3-78A2-6721-71F8-4C39C1EE1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9" y="5287456"/>
                <a:ext cx="10986187" cy="707886"/>
              </a:xfrm>
              <a:prstGeom prst="rect">
                <a:avLst/>
              </a:prstGeom>
              <a:blipFill>
                <a:blip r:embed="rId5"/>
                <a:stretch>
                  <a:fillRect l="-443" t="-3390" b="-13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4D7DA4CA-0BA1-2A4C-8047-1890F2C0C349}"/>
              </a:ext>
            </a:extLst>
          </p:cNvPr>
          <p:cNvSpPr txBox="1"/>
          <p:nvPr/>
        </p:nvSpPr>
        <p:spPr>
          <a:xfrm>
            <a:off x="1432169" y="2985477"/>
            <a:ext cx="17282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only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929137D-E742-EC16-1E1B-40DE65FB02D3}"/>
              </a:ext>
            </a:extLst>
          </p:cNvPr>
          <p:cNvSpPr txBox="1"/>
          <p:nvPr/>
        </p:nvSpPr>
        <p:spPr>
          <a:xfrm>
            <a:off x="4994730" y="3059668"/>
            <a:ext cx="20804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renorm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BAF62D8-B092-0AB9-6C45-7878E3F00A38}"/>
              </a:ext>
            </a:extLst>
          </p:cNvPr>
          <p:cNvSpPr txBox="1"/>
          <p:nvPr/>
        </p:nvSpPr>
        <p:spPr>
          <a:xfrm>
            <a:off x="9440536" y="2724855"/>
            <a:ext cx="14307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 err="1"/>
              <a:t>Sec+primary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16C2336A-B35A-03EB-D713-518BB4D7007A}"/>
              </a:ext>
            </a:extLst>
          </p:cNvPr>
          <p:cNvCxnSpPr/>
          <p:nvPr/>
        </p:nvCxnSpPr>
        <p:spPr>
          <a:xfrm flipH="1">
            <a:off x="9318750" y="3033850"/>
            <a:ext cx="736600" cy="347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64C1AD0E-86EC-425D-B584-AF992F71DE0C}"/>
              </a:ext>
            </a:extLst>
          </p:cNvPr>
          <p:cNvSpPr txBox="1"/>
          <p:nvPr/>
        </p:nvSpPr>
        <p:spPr>
          <a:xfrm>
            <a:off x="643849" y="6258634"/>
            <a:ext cx="586654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dirty="0">
                <a:latin typeface="Arial Nova Light" panose="020B0304020202020204" pitchFamily="34" charset="0"/>
              </a:rPr>
              <a:t>Boschini </a:t>
            </a:r>
            <a:r>
              <a:rPr lang="it-IT" i="1" dirty="0">
                <a:latin typeface="Arial Nova Light" panose="020B0304020202020204" pitchFamily="34" charset="0"/>
              </a:rPr>
              <a:t>et al </a:t>
            </a:r>
            <a:r>
              <a:rPr lang="it-IT" dirty="0">
                <a:latin typeface="Arial Nova Light" panose="020B0304020202020204" pitchFamily="34" charset="0"/>
              </a:rPr>
              <a:t>ApJ </a:t>
            </a:r>
            <a:r>
              <a:rPr lang="it-IT" b="1" dirty="0">
                <a:latin typeface="Arial Nova Light" panose="020B0304020202020204" pitchFamily="34" charset="0"/>
              </a:rPr>
              <a:t>925</a:t>
            </a:r>
            <a:r>
              <a:rPr lang="it-IT" dirty="0">
                <a:latin typeface="Arial Nova Light" panose="020B0304020202020204" pitchFamily="34" charset="0"/>
              </a:rPr>
              <a:t>:108 2022</a:t>
            </a:r>
          </a:p>
        </p:txBody>
      </p:sp>
      <p:sp>
        <p:nvSpPr>
          <p:cNvPr id="16" name="Ovale 1">
            <a:extLst>
              <a:ext uri="{FF2B5EF4-FFF2-40B4-BE49-F238E27FC236}">
                <a16:creationId xmlns:a16="http://schemas.microsoft.com/office/drawing/2014/main" xmlns="" id="{9021D8F7-9533-E692-187D-4C442F3E9086}"/>
              </a:ext>
            </a:extLst>
          </p:cNvPr>
          <p:cNvSpPr/>
          <p:nvPr/>
        </p:nvSpPr>
        <p:spPr>
          <a:xfrm>
            <a:off x="8532744" y="3788229"/>
            <a:ext cx="907792" cy="65314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3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3">
            <a:extLst>
              <a:ext uri="{FF2B5EF4-FFF2-40B4-BE49-F238E27FC236}">
                <a16:creationId xmlns:a16="http://schemas.microsoft.com/office/drawing/2014/main" xmlns="" id="{09D99CBC-8218-360D-89FA-361D1AC32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32023"/>
          <a:stretch/>
        </p:blipFill>
        <p:spPr>
          <a:xfrm>
            <a:off x="78010" y="337352"/>
            <a:ext cx="8250980" cy="3994952"/>
          </a:xfr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222CF5D3-739C-B0AD-93AB-77EAA6AC820D}"/>
              </a:ext>
            </a:extLst>
          </p:cNvPr>
          <p:cNvSpPr txBox="1">
            <a:spLocks/>
          </p:cNvSpPr>
          <p:nvPr/>
        </p:nvSpPr>
        <p:spPr>
          <a:xfrm>
            <a:off x="8464072" y="1126850"/>
            <a:ext cx="3493766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just"/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origin of cosmic fluorine (from </a:t>
            </a:r>
            <a:r>
              <a:rPr lang="en-US" baseline="30000" dirty="0"/>
              <a:t>14</a:t>
            </a:r>
            <a:r>
              <a:rPr lang="en-US" dirty="0"/>
              <a:t>N)  is still not well constrained: the main astrophysical sources of fluorine are thought to be </a:t>
            </a:r>
            <a:r>
              <a:rPr lang="en-US" dirty="0" err="1"/>
              <a:t>SNe</a:t>
            </a:r>
            <a:r>
              <a:rPr lang="en-US" dirty="0"/>
              <a:t> Type II, Wolf–</a:t>
            </a:r>
            <a:r>
              <a:rPr lang="en-US" dirty="0" err="1"/>
              <a:t>Rayet</a:t>
            </a:r>
            <a:r>
              <a:rPr lang="en-US" dirty="0"/>
              <a:t> stars and  intermediate-mass AGB stars</a:t>
            </a:r>
            <a:endParaRPr lang="it-IT" dirty="0"/>
          </a:p>
        </p:txBody>
      </p:sp>
      <p:sp>
        <p:nvSpPr>
          <p:cNvPr id="8" name="CasellaDiTesto 6">
            <a:extLst>
              <a:ext uri="{FF2B5EF4-FFF2-40B4-BE49-F238E27FC236}">
                <a16:creationId xmlns:a16="http://schemas.microsoft.com/office/drawing/2014/main" xmlns="" id="{84214A86-DDD3-3781-2B06-D7332F742C89}"/>
              </a:ext>
            </a:extLst>
          </p:cNvPr>
          <p:cNvSpPr txBox="1"/>
          <p:nvPr/>
        </p:nvSpPr>
        <p:spPr>
          <a:xfrm>
            <a:off x="8464072" y="4245490"/>
            <a:ext cx="349376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just">
              <a:defRPr>
                <a:solidFill>
                  <a:schemeClr val="lt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They could be all important at different stages of chemical evolution of the Galaxy</a:t>
            </a:r>
            <a:endParaRPr lang="it-IT" dirty="0"/>
          </a:p>
        </p:txBody>
      </p:sp>
      <p:sp>
        <p:nvSpPr>
          <p:cNvPr id="9" name="Ovale 1">
            <a:extLst>
              <a:ext uri="{FF2B5EF4-FFF2-40B4-BE49-F238E27FC236}">
                <a16:creationId xmlns:a16="http://schemas.microsoft.com/office/drawing/2014/main" xmlns="" id="{9F249E8B-C9F7-0D10-8A7B-590116D8F2EF}"/>
              </a:ext>
            </a:extLst>
          </p:cNvPr>
          <p:cNvSpPr/>
          <p:nvPr/>
        </p:nvSpPr>
        <p:spPr>
          <a:xfrm>
            <a:off x="3593882" y="910695"/>
            <a:ext cx="620504" cy="61219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13">
            <a:extLst>
              <a:ext uri="{FF2B5EF4-FFF2-40B4-BE49-F238E27FC236}">
                <a16:creationId xmlns:a16="http://schemas.microsoft.com/office/drawing/2014/main" xmlns="" id="{51C79EC7-7110-11A4-DB36-12169A589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0381"/>
          <a:stretch/>
        </p:blipFill>
        <p:spPr>
          <a:xfrm>
            <a:off x="78010" y="3249160"/>
            <a:ext cx="8250980" cy="29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15A565-6B84-47C6-F98A-18E8EE52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30" y="596129"/>
            <a:ext cx="2615214" cy="751202"/>
          </a:xfrm>
        </p:spPr>
        <p:txBody>
          <a:bodyPr/>
          <a:lstStyle/>
          <a:p>
            <a:r>
              <a:rPr lang="it-IT" dirty="0" err="1"/>
              <a:t>Aluminum</a:t>
            </a: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917000CA-E8EC-816C-D085-0DAA9D679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578" y="1347330"/>
            <a:ext cx="3895870" cy="4449788"/>
          </a:xfr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xmlns="" id="{FCF80C0F-25E9-6A59-0093-639579F58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96" y="1347330"/>
            <a:ext cx="3897013" cy="444978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B0E509A-F54F-4DE9-B6F9-4FD01538CCBF}"/>
              </a:ext>
            </a:extLst>
          </p:cNvPr>
          <p:cNvSpPr txBox="1"/>
          <p:nvPr/>
        </p:nvSpPr>
        <p:spPr>
          <a:xfrm>
            <a:off x="6378305" y="728232"/>
            <a:ext cx="4013014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latin typeface="Arial Nova Light" panose="020B0304020202020204" pitchFamily="34" charset="0"/>
              </a:defRPr>
            </a:lvl1pPr>
          </a:lstStyle>
          <a:p>
            <a:r>
              <a:rPr lang="it-IT" sz="1800" dirty="0"/>
              <a:t>Boschini </a:t>
            </a:r>
            <a:r>
              <a:rPr lang="it-IT" sz="1800" i="1" dirty="0"/>
              <a:t>et al</a:t>
            </a:r>
            <a:r>
              <a:rPr lang="it-IT" sz="1800" dirty="0"/>
              <a:t>, </a:t>
            </a:r>
            <a:r>
              <a:rPr lang="it-IT" sz="1800"/>
              <a:t>ApJ </a:t>
            </a:r>
            <a:r>
              <a:rPr lang="it-IT" sz="1800" b="1" smtClean="0"/>
              <a:t>933</a:t>
            </a:r>
            <a:r>
              <a:rPr lang="it-IT" sz="1800" smtClean="0"/>
              <a:t> 147 2022</a:t>
            </a:r>
            <a:endParaRPr lang="it-IT" sz="1800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C2E6422B-CD0A-595F-C70C-B386923249B6}"/>
              </a:ext>
            </a:extLst>
          </p:cNvPr>
          <p:cNvSpPr txBox="1">
            <a:spLocks/>
          </p:cNvSpPr>
          <p:nvPr/>
        </p:nvSpPr>
        <p:spPr>
          <a:xfrm>
            <a:off x="-34312" y="1"/>
            <a:ext cx="12226312" cy="478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  <a:ea typeface="MS PGothic" panose="020B0600070205080204" pitchFamily="34" charset="-128"/>
              </a:rPr>
              <a:t>Recent AMS-02 spectra: Sodium and </a:t>
            </a:r>
            <a:r>
              <a:rPr lang="en-GB" sz="2800" dirty="0" err="1">
                <a:solidFill>
                  <a:schemeClr val="bg1"/>
                </a:solidFill>
                <a:ea typeface="MS PGothic" panose="020B0600070205080204" pitchFamily="34" charset="-128"/>
              </a:rPr>
              <a:t>Aluminum</a:t>
            </a:r>
            <a:endParaRPr lang="it-IT" sz="2800" dirty="0" err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38BBA9-973B-9BA6-4C0C-9856E5C9417A}"/>
              </a:ext>
            </a:extLst>
          </p:cNvPr>
          <p:cNvSpPr txBox="1"/>
          <p:nvPr/>
        </p:nvSpPr>
        <p:spPr>
          <a:xfrm>
            <a:off x="354702" y="5907928"/>
            <a:ext cx="113510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There is no viable reason of why the Al injection spectrum in the 2–10 GV range should be </a:t>
            </a:r>
            <a:r>
              <a:rPr lang="it-IT" sz="2000" b="0" i="0" u="none" strike="noStrike" baseline="0" dirty="0">
                <a:solidFill>
                  <a:srgbClr val="000000"/>
                </a:solidFill>
              </a:rPr>
              <a:t>different from its neighbors in the Si group</a:t>
            </a:r>
            <a:endParaRPr lang="it-IT" sz="2000" dirty="0"/>
          </a:p>
        </p:txBody>
      </p:sp>
      <p:sp>
        <p:nvSpPr>
          <p:cNvPr id="12" name="Ovale 1">
            <a:extLst>
              <a:ext uri="{FF2B5EF4-FFF2-40B4-BE49-F238E27FC236}">
                <a16:creationId xmlns:a16="http://schemas.microsoft.com/office/drawing/2014/main" xmlns="" id="{13CB4DCC-320C-5778-4420-D05C22815EAD}"/>
              </a:ext>
            </a:extLst>
          </p:cNvPr>
          <p:cNvSpPr/>
          <p:nvPr/>
        </p:nvSpPr>
        <p:spPr>
          <a:xfrm>
            <a:off x="7211749" y="1996298"/>
            <a:ext cx="620504" cy="61219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5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xmlns="" id="{48D2D692-177C-2F7F-50BB-3508D03EF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238" y="264612"/>
            <a:ext cx="4514159" cy="3220212"/>
          </a:xfrm>
        </p:spPr>
      </p:pic>
      <p:pic>
        <p:nvPicPr>
          <p:cNvPr id="6" name="Immagine 8">
            <a:extLst>
              <a:ext uri="{FF2B5EF4-FFF2-40B4-BE49-F238E27FC236}">
                <a16:creationId xmlns:a16="http://schemas.microsoft.com/office/drawing/2014/main" xmlns="" id="{972D187B-3AF1-8E4D-34F3-D74D86CFE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751" y="264612"/>
            <a:ext cx="4521200" cy="3229429"/>
          </a:xfrm>
          <a:prstGeom prst="rect">
            <a:avLst/>
          </a:pr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xmlns="" id="{5C939BEA-866B-0B36-0CDD-EC501E658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38" y="3553208"/>
            <a:ext cx="4521200" cy="3229429"/>
          </a:xfrm>
          <a:prstGeom prst="rect">
            <a:avLst/>
          </a:prstGeom>
        </p:spPr>
      </p:pic>
      <p:pic>
        <p:nvPicPr>
          <p:cNvPr id="10" name="Immagine 10">
            <a:extLst>
              <a:ext uri="{FF2B5EF4-FFF2-40B4-BE49-F238E27FC236}">
                <a16:creationId xmlns:a16="http://schemas.microsoft.com/office/drawing/2014/main" xmlns="" id="{2F0A88A1-C064-1564-17A9-35B3861CE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059" y="3553208"/>
            <a:ext cx="4491892" cy="3229429"/>
          </a:xfrm>
          <a:prstGeom prst="rect">
            <a:avLst/>
          </a:prstGeom>
        </p:spPr>
      </p:pic>
      <p:sp>
        <p:nvSpPr>
          <p:cNvPr id="7" name="Ovale 1">
            <a:extLst>
              <a:ext uri="{FF2B5EF4-FFF2-40B4-BE49-F238E27FC236}">
                <a16:creationId xmlns:a16="http://schemas.microsoft.com/office/drawing/2014/main" xmlns="" id="{B68BBCD8-7DFF-B019-59A4-0D99499EF9EC}"/>
              </a:ext>
            </a:extLst>
          </p:cNvPr>
          <p:cNvSpPr/>
          <p:nvPr/>
        </p:nvSpPr>
        <p:spPr>
          <a:xfrm>
            <a:off x="7253806" y="4555730"/>
            <a:ext cx="620504" cy="61219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EF7F18-C560-B340-32C8-6D4AA6DB6B42}"/>
              </a:ext>
            </a:extLst>
          </p:cNvPr>
          <p:cNvSpPr txBox="1"/>
          <p:nvPr/>
        </p:nvSpPr>
        <p:spPr>
          <a:xfrm>
            <a:off x="10306975" y="1233995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Without signal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28E7A2-EA1C-DC95-78BD-AD227BBA5A31}"/>
              </a:ext>
            </a:extLst>
          </p:cNvPr>
          <p:cNvSpPr txBox="1"/>
          <p:nvPr/>
        </p:nvSpPr>
        <p:spPr>
          <a:xfrm>
            <a:off x="10397951" y="467716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With signal</a:t>
            </a:r>
          </a:p>
        </p:txBody>
      </p:sp>
    </p:spTree>
    <p:extLst>
      <p:ext uri="{BB962C8B-B14F-4D97-AF65-F5344CB8AC3E}">
        <p14:creationId xmlns:p14="http://schemas.microsoft.com/office/powerpoint/2010/main" val="29993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7EF72FD-910A-40D4-A14F-B6B2F685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82" y="857916"/>
            <a:ext cx="10799514" cy="538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There are four possible physical reasons for the observed excess in the Al spectrum:</a:t>
            </a:r>
            <a:endParaRPr lang="it-IT" sz="24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C9E60BB5-023C-48FD-BA11-4B4A85D0EAA9}"/>
              </a:ext>
            </a:extLst>
          </p:cNvPr>
          <p:cNvSpPr txBox="1"/>
          <p:nvPr/>
        </p:nvSpPr>
        <p:spPr>
          <a:xfrm>
            <a:off x="385197" y="4371783"/>
            <a:ext cx="5052539" cy="23083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From </a:t>
            </a:r>
            <a:r>
              <a:rPr lang="en-US" b="1" dirty="0"/>
              <a:t>observations of the distribution of </a:t>
            </a:r>
            <a:r>
              <a:rPr lang="en-US" b="1"/>
              <a:t>the </a:t>
            </a:r>
            <a:r>
              <a:rPr lang="en-US" b="1" smtClean="0"/>
              <a:t>Galactic </a:t>
            </a:r>
            <a:r>
              <a:rPr lang="en-US" b="1" dirty="0"/>
              <a:t>1.809 MeV </a:t>
            </a:r>
            <a:r>
              <a:rPr lang="el-GR" b="1" dirty="0"/>
              <a:t>γ</a:t>
            </a:r>
            <a:r>
              <a:rPr lang="en-US" b="1" dirty="0"/>
              <a:t>-ray emission line from </a:t>
            </a:r>
            <a:r>
              <a:rPr lang="en-US" b="1" baseline="30000" dirty="0"/>
              <a:t>26</a:t>
            </a:r>
            <a:r>
              <a:rPr lang="en-US" b="1" dirty="0"/>
              <a:t>Al decay</a:t>
            </a:r>
            <a:r>
              <a:rPr lang="en-US" dirty="0"/>
              <a:t>, potential sources include AGB stars, novae, core </a:t>
            </a:r>
            <a:r>
              <a:rPr lang="it-IT"/>
              <a:t>collapse </a:t>
            </a:r>
            <a:r>
              <a:rPr lang="it-IT" smtClean="0"/>
              <a:t>supernovae, </a:t>
            </a:r>
            <a:r>
              <a:rPr lang="it-IT" dirty="0"/>
              <a:t>and </a:t>
            </a:r>
            <a:r>
              <a:rPr lang="it-IT"/>
              <a:t>Wolf-Rayet </a:t>
            </a:r>
            <a:r>
              <a:rPr lang="it-IT" smtClean="0"/>
              <a:t>star </a:t>
            </a:r>
            <a:r>
              <a:rPr lang="it-IT" dirty="0"/>
              <a:t>winds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The sources of additional Al could be simultaneously also the sources of other rare isotopes, such as </a:t>
            </a:r>
            <a:r>
              <a:rPr lang="en-US" b="1" baseline="30000" dirty="0"/>
              <a:t>7</a:t>
            </a:r>
            <a:r>
              <a:rPr lang="en-US" b="1" dirty="0"/>
              <a:t>Li and </a:t>
            </a:r>
            <a:r>
              <a:rPr lang="en-US" b="1" baseline="30000" dirty="0"/>
              <a:t>19</a:t>
            </a:r>
            <a:r>
              <a:rPr lang="en-US" b="1" dirty="0"/>
              <a:t>F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CC87264D-E24F-443F-961A-8B03DA89829A}"/>
              </a:ext>
            </a:extLst>
          </p:cNvPr>
          <p:cNvSpPr txBox="1"/>
          <p:nvPr/>
        </p:nvSpPr>
        <p:spPr>
          <a:xfrm>
            <a:off x="5818911" y="4079395"/>
            <a:ext cx="6243044" cy="26007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WR stars were already proposed to explain the observed anomalous </a:t>
            </a:r>
            <a:r>
              <a:rPr lang="en-US" sz="1700" baseline="30000" dirty="0"/>
              <a:t>22</a:t>
            </a:r>
            <a:r>
              <a:rPr lang="en-US" sz="1700" dirty="0"/>
              <a:t>Ne/</a:t>
            </a:r>
            <a:r>
              <a:rPr lang="en-US" sz="1700" baseline="30000" dirty="0"/>
              <a:t>20</a:t>
            </a:r>
            <a:r>
              <a:rPr lang="en-US" sz="1700" dirty="0"/>
              <a:t>Ne, </a:t>
            </a:r>
            <a:r>
              <a:rPr lang="en-US" sz="1600" baseline="30000" dirty="0"/>
              <a:t>12</a:t>
            </a:r>
            <a:r>
              <a:rPr lang="en-US" sz="1600" dirty="0"/>
              <a:t>C/</a:t>
            </a:r>
            <a:r>
              <a:rPr lang="en-US" sz="1600" baseline="30000" dirty="0"/>
              <a:t>16</a:t>
            </a:r>
            <a:r>
              <a:rPr lang="en-US" sz="1600" dirty="0"/>
              <a:t>O,</a:t>
            </a:r>
            <a:r>
              <a:rPr lang="en-US" sz="2000" dirty="0"/>
              <a:t> </a:t>
            </a:r>
            <a:r>
              <a:rPr lang="en-US" sz="1700" baseline="30000" dirty="0"/>
              <a:t>58</a:t>
            </a:r>
            <a:r>
              <a:rPr lang="en-US" sz="1700" dirty="0"/>
              <a:t>Fe/</a:t>
            </a:r>
            <a:r>
              <a:rPr lang="en-US" sz="1700" baseline="30000" dirty="0"/>
              <a:t>56</a:t>
            </a:r>
            <a:r>
              <a:rPr lang="en-US" sz="1700" dirty="0"/>
              <a:t>Fe ratios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All isotopic ratios measured with ACE-CRIS are consistent with ∼20% of WR material mixed with ∼80% material with solar-system composition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Since most of WR stars are found in the </a:t>
            </a:r>
            <a:r>
              <a:rPr lang="en-US" sz="1700" b="1"/>
              <a:t>OB </a:t>
            </a:r>
            <a:r>
              <a:rPr lang="en-US" sz="1700" b="1" smtClean="0"/>
              <a:t>associations</a:t>
            </a:r>
            <a:r>
              <a:rPr lang="en-US" sz="1700" smtClean="0"/>
              <a:t>, they </a:t>
            </a:r>
            <a:r>
              <a:rPr lang="en-US" b="1" smtClean="0"/>
              <a:t>are </a:t>
            </a:r>
            <a:r>
              <a:rPr lang="en-US" b="1" dirty="0"/>
              <a:t>the likely sources of a substantial fraction of CRs </a:t>
            </a:r>
            <a:r>
              <a:rPr lang="en-US" dirty="0"/>
              <a:t>(</a:t>
            </a:r>
            <a:r>
              <a:rPr lang="en-US" sz="1700" dirty="0"/>
              <a:t>Scorpius–Centaurus is located about 400 light-years from the Sun)</a:t>
            </a:r>
            <a:endParaRPr lang="it-IT" sz="170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2251DE74-5947-42A1-4161-3B6E0A1E1B2C}"/>
              </a:ext>
            </a:extLst>
          </p:cNvPr>
          <p:cNvSpPr txBox="1">
            <a:spLocks/>
          </p:cNvSpPr>
          <p:nvPr/>
        </p:nvSpPr>
        <p:spPr>
          <a:xfrm>
            <a:off x="-34312" y="1"/>
            <a:ext cx="12226312" cy="478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2800" err="1">
                <a:solidFill>
                  <a:schemeClr val="bg1"/>
                </a:solidFill>
                <a:ea typeface="MS PGothic" panose="020B0600070205080204" pitchFamily="34" charset="-128"/>
              </a:rPr>
              <a:t>Aluminum</a:t>
            </a:r>
            <a:r>
              <a:rPr lang="en-GB" sz="280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n-GB" sz="2800" smtClean="0">
                <a:solidFill>
                  <a:schemeClr val="bg1"/>
                </a:solidFill>
                <a:ea typeface="MS PGothic" panose="020B0600070205080204" pitchFamily="34" charset="-128"/>
              </a:rPr>
              <a:t>Excess</a:t>
            </a:r>
            <a:endParaRPr lang="it-IT" sz="2800" dirty="0" err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9AF97F1-ECB3-486B-6B7D-008391A3DF15}"/>
              </a:ext>
            </a:extLst>
          </p:cNvPr>
          <p:cNvGrpSpPr/>
          <p:nvPr/>
        </p:nvGrpSpPr>
        <p:grpSpPr>
          <a:xfrm>
            <a:off x="504882" y="1315857"/>
            <a:ext cx="9261362" cy="2157616"/>
            <a:chOff x="687344" y="1746226"/>
            <a:chExt cx="9261362" cy="2157616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xmlns="" id="{E9798F28-BDF0-475E-8CD5-673729C372E4}"/>
                </a:ext>
              </a:extLst>
            </p:cNvPr>
            <p:cNvSpPr txBox="1"/>
            <p:nvPr/>
          </p:nvSpPr>
          <p:spPr>
            <a:xfrm>
              <a:off x="687344" y="1827493"/>
              <a:ext cx="69862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i</a:t>
              </a:r>
              <a:r>
                <a:rPr lang="en-US" dirty="0"/>
                <a:t>) an incorrect spectrum of </a:t>
              </a:r>
              <a:r>
                <a:rPr lang="en-US" baseline="30000" dirty="0"/>
                <a:t>28</a:t>
              </a:r>
              <a:r>
                <a:rPr lang="en-US" dirty="0"/>
                <a:t>Si, the major progenitor of </a:t>
              </a:r>
              <a:r>
                <a:rPr lang="en-US" baseline="30000" dirty="0"/>
                <a:t>26,27</a:t>
              </a:r>
              <a:r>
                <a:rPr lang="en-US" dirty="0"/>
                <a:t>Al</a:t>
              </a:r>
              <a:endParaRPr lang="it-IT" dirty="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FB950CFF-9648-4205-B25B-B6604D5A8AC6}"/>
                </a:ext>
              </a:extLst>
            </p:cNvPr>
            <p:cNvSpPr txBox="1"/>
            <p:nvPr/>
          </p:nvSpPr>
          <p:spPr>
            <a:xfrm>
              <a:off x="687344" y="2389162"/>
              <a:ext cx="60949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(ii) errors in the total inelastic cross sections of Al</a:t>
              </a:r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45F9DDF1-8B95-4308-8B73-330D733D7761}"/>
                </a:ext>
              </a:extLst>
            </p:cNvPr>
            <p:cNvSpPr txBox="1"/>
            <p:nvPr/>
          </p:nvSpPr>
          <p:spPr>
            <a:xfrm>
              <a:off x="687344" y="2950831"/>
              <a:ext cx="70788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(iii) errors in the isotopic production cross sections of </a:t>
              </a:r>
              <a:r>
                <a:rPr lang="en-US" baseline="30000" dirty="0"/>
                <a:t>26,27</a:t>
              </a:r>
              <a:r>
                <a:rPr lang="en-US" dirty="0"/>
                <a:t>Al</a:t>
              </a:r>
              <a:endParaRPr lang="it-IT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6363CA8B-D419-40E3-8784-EEA385149A35}"/>
                </a:ext>
              </a:extLst>
            </p:cNvPr>
            <p:cNvSpPr txBox="1"/>
            <p:nvPr/>
          </p:nvSpPr>
          <p:spPr>
            <a:xfrm>
              <a:off x="687344" y="3534510"/>
              <a:ext cx="60949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(iv) an additional local component of primary </a:t>
              </a:r>
              <a:r>
                <a:rPr lang="en-US" baseline="30000" dirty="0">
                  <a:solidFill>
                    <a:schemeClr val="accent2"/>
                  </a:solidFill>
                </a:rPr>
                <a:t>27</a:t>
              </a:r>
              <a:r>
                <a:rPr lang="en-US" dirty="0">
                  <a:solidFill>
                    <a:schemeClr val="accent2"/>
                  </a:solidFill>
                </a:rPr>
                <a:t>Al</a:t>
              </a:r>
              <a:endParaRPr lang="it-IT" dirty="0">
                <a:solidFill>
                  <a:schemeClr val="accent2"/>
                </a:solidFill>
              </a:endParaRPr>
            </a:p>
          </p:txBody>
        </p:sp>
        <p:sp>
          <p:nvSpPr>
            <p:cNvPr id="12" name="Parentesi graffa chiusa 11">
              <a:extLst>
                <a:ext uri="{FF2B5EF4-FFF2-40B4-BE49-F238E27FC236}">
                  <a16:creationId xmlns:a16="http://schemas.microsoft.com/office/drawing/2014/main" xmlns="" id="{D9A07550-FA65-4D81-8813-B5AB4793AEA4}"/>
                </a:ext>
              </a:extLst>
            </p:cNvPr>
            <p:cNvSpPr/>
            <p:nvPr/>
          </p:nvSpPr>
          <p:spPr>
            <a:xfrm>
              <a:off x="6801621" y="1746226"/>
              <a:ext cx="315098" cy="1710345"/>
            </a:xfrm>
            <a:prstGeom prst="rightBrac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D057C1C2-C887-440A-A176-18B55473AC75}"/>
                </a:ext>
              </a:extLst>
            </p:cNvPr>
            <p:cNvSpPr txBox="1"/>
            <p:nvPr/>
          </p:nvSpPr>
          <p:spPr>
            <a:xfrm>
              <a:off x="7385408" y="2267311"/>
              <a:ext cx="2563298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200">
                  <a:latin typeface="Arial Nova Light" panose="020B0304020202020204" pitchFamily="34" charset="0"/>
                </a:defRPr>
              </a:lvl1pPr>
            </a:lstStyle>
            <a:p>
              <a:r>
                <a:rPr lang="en-GB" sz="1800" b="1" dirty="0">
                  <a:latin typeface="+mj-lt"/>
                </a:rPr>
                <a:t>Hardly account </a:t>
              </a:r>
            </a:p>
            <a:p>
              <a:r>
                <a:rPr lang="en-GB" sz="1800" b="1" dirty="0">
                  <a:latin typeface="+mj-lt"/>
                </a:rPr>
                <a:t>for such excess</a:t>
              </a:r>
            </a:p>
          </p:txBody>
        </p:sp>
      </p:grp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E7FFC850-DB9B-B10A-6B84-5697CA4F64F7}"/>
              </a:ext>
            </a:extLst>
          </p:cNvPr>
          <p:cNvSpPr/>
          <p:nvPr/>
        </p:nvSpPr>
        <p:spPr>
          <a:xfrm>
            <a:off x="2304025" y="3473473"/>
            <a:ext cx="692458" cy="8055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6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AFFCCF-5EB6-4A53-9C16-ABD746AF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Sodium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374382B7-6FAE-42A3-87CC-661CB35EA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" y="1596715"/>
            <a:ext cx="3970760" cy="4538013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5C14001-F181-4BDC-8988-FB5E6A6A0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75" y="1596715"/>
            <a:ext cx="3970762" cy="45380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7BFEB0C-6485-4EFC-8CCE-A047D326F605}"/>
              </a:ext>
            </a:extLst>
          </p:cNvPr>
          <p:cNvSpPr txBox="1"/>
          <p:nvPr/>
        </p:nvSpPr>
        <p:spPr>
          <a:xfrm>
            <a:off x="8920259" y="1759350"/>
            <a:ext cx="2303017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just">
              <a:defRPr>
                <a:solidFill>
                  <a:schemeClr val="lt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r>
              <a:rPr lang="it-IT" sz="2400" dirty="0"/>
              <a:t>No excess found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xmlns="" id="{C7A5108A-FB18-F0EC-299A-5F635F1E5BA6}"/>
              </a:ext>
            </a:extLst>
          </p:cNvPr>
          <p:cNvSpPr txBox="1">
            <a:spLocks/>
          </p:cNvSpPr>
          <p:nvPr/>
        </p:nvSpPr>
        <p:spPr>
          <a:xfrm>
            <a:off x="-34312" y="1"/>
            <a:ext cx="12226312" cy="478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  <a:ea typeface="MS PGothic" panose="020B0600070205080204" pitchFamily="34" charset="-128"/>
              </a:rPr>
              <a:t>Recent AMS-02 spectra: Sodium and </a:t>
            </a:r>
            <a:r>
              <a:rPr lang="en-GB" sz="2800" dirty="0" err="1">
                <a:solidFill>
                  <a:schemeClr val="bg1"/>
                </a:solidFill>
                <a:ea typeface="MS PGothic" panose="020B0600070205080204" pitchFamily="34" charset="-128"/>
              </a:rPr>
              <a:t>Aluminum</a:t>
            </a:r>
            <a:endParaRPr lang="it-IT" sz="2800" dirty="0" err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A0688D0-3066-1D89-EC8C-A46AC644BF99}"/>
              </a:ext>
            </a:extLst>
          </p:cNvPr>
          <p:cNvGrpSpPr/>
          <p:nvPr/>
        </p:nvGrpSpPr>
        <p:grpSpPr>
          <a:xfrm>
            <a:off x="8118750" y="2471837"/>
            <a:ext cx="4073250" cy="2464148"/>
            <a:chOff x="7270750" y="2887663"/>
            <a:chExt cx="4537075" cy="2530949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xmlns="" id="{2F39F26A-3D31-5268-4862-1ED33B875E5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70750" y="2887663"/>
              <a:ext cx="4537075" cy="736600"/>
              <a:chOff x="4580" y="1819"/>
              <a:chExt cx="2858" cy="464"/>
            </a:xfrm>
          </p:grpSpPr>
          <p:sp>
            <p:nvSpPr>
              <p:cNvPr id="11" name="AutoShape 7">
                <a:extLst>
                  <a:ext uri="{FF2B5EF4-FFF2-40B4-BE49-F238E27FC236}">
                    <a16:creationId xmlns:a16="http://schemas.microsoft.com/office/drawing/2014/main" xmlns="" id="{76025342-A031-4D6E-1708-89A4E0485CD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580" y="1819"/>
                <a:ext cx="2858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1033" name="Picture 9">
                <a:extLst>
                  <a:ext uri="{FF2B5EF4-FFF2-40B4-BE49-F238E27FC236}">
                    <a16:creationId xmlns:a16="http://schemas.microsoft.com/office/drawing/2014/main" xmlns="" id="{12BD905C-E2FE-87C5-5405-9E1A1E4AD4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0" y="1819"/>
                <a:ext cx="2862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xmlns="" id="{C7925C21-B939-C2C2-E0BD-5F028D04AE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1"/>
            <a:stretch/>
          </p:blipFill>
          <p:spPr bwMode="auto">
            <a:xfrm>
              <a:off x="7299031" y="3551067"/>
              <a:ext cx="4451350" cy="186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Connettore diritto 18">
            <a:extLst>
              <a:ext uri="{FF2B5EF4-FFF2-40B4-BE49-F238E27FC236}">
                <a16:creationId xmlns:a16="http://schemas.microsoft.com/office/drawing/2014/main" xmlns="" id="{0F878EE4-E52F-BF13-D44A-0855A1D4AC62}"/>
              </a:ext>
            </a:extLst>
          </p:cNvPr>
          <p:cNvCxnSpPr>
            <a:cxnSpLocks/>
          </p:cNvCxnSpPr>
          <p:nvPr/>
        </p:nvCxnSpPr>
        <p:spPr>
          <a:xfrm>
            <a:off x="9086379" y="3696820"/>
            <a:ext cx="291301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xmlns="" id="{6210D399-6EF3-0ED5-CB9F-DFEB0A654156}"/>
              </a:ext>
            </a:extLst>
          </p:cNvPr>
          <p:cNvCxnSpPr>
            <a:cxnSpLocks/>
          </p:cNvCxnSpPr>
          <p:nvPr/>
        </p:nvCxnSpPr>
        <p:spPr>
          <a:xfrm>
            <a:off x="8144140" y="3874599"/>
            <a:ext cx="38552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diritto 18">
            <a:extLst>
              <a:ext uri="{FF2B5EF4-FFF2-40B4-BE49-F238E27FC236}">
                <a16:creationId xmlns:a16="http://schemas.microsoft.com/office/drawing/2014/main" xmlns="" id="{FEB99E6E-6D9C-4B8F-112A-AAFECA5FB91C}"/>
              </a:ext>
            </a:extLst>
          </p:cNvPr>
          <p:cNvCxnSpPr>
            <a:cxnSpLocks/>
          </p:cNvCxnSpPr>
          <p:nvPr/>
        </p:nvCxnSpPr>
        <p:spPr>
          <a:xfrm>
            <a:off x="8118750" y="4115551"/>
            <a:ext cx="388064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diritto 18">
            <a:extLst>
              <a:ext uri="{FF2B5EF4-FFF2-40B4-BE49-F238E27FC236}">
                <a16:creationId xmlns:a16="http://schemas.microsoft.com/office/drawing/2014/main" xmlns="" id="{038B3777-4520-BCFA-7202-6BB34C03CBDC}"/>
              </a:ext>
            </a:extLst>
          </p:cNvPr>
          <p:cNvCxnSpPr>
            <a:cxnSpLocks/>
          </p:cNvCxnSpPr>
          <p:nvPr/>
        </p:nvCxnSpPr>
        <p:spPr>
          <a:xfrm>
            <a:off x="8144140" y="4285706"/>
            <a:ext cx="24913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diritto 18">
            <a:extLst>
              <a:ext uri="{FF2B5EF4-FFF2-40B4-BE49-F238E27FC236}">
                <a16:creationId xmlns:a16="http://schemas.microsoft.com/office/drawing/2014/main" xmlns="" id="{9157EC77-EFFB-74F7-4AA5-B24518F7023B}"/>
              </a:ext>
            </a:extLst>
          </p:cNvPr>
          <p:cNvCxnSpPr>
            <a:cxnSpLocks/>
          </p:cNvCxnSpPr>
          <p:nvPr/>
        </p:nvCxnSpPr>
        <p:spPr>
          <a:xfrm>
            <a:off x="10136798" y="2913049"/>
            <a:ext cx="18625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diritto 18">
            <a:extLst>
              <a:ext uri="{FF2B5EF4-FFF2-40B4-BE49-F238E27FC236}">
                <a16:creationId xmlns:a16="http://schemas.microsoft.com/office/drawing/2014/main" xmlns="" id="{1C8E081C-8C6F-6296-D201-A6C4C2A573CE}"/>
              </a:ext>
            </a:extLst>
          </p:cNvPr>
          <p:cNvCxnSpPr>
            <a:cxnSpLocks/>
          </p:cNvCxnSpPr>
          <p:nvPr/>
        </p:nvCxnSpPr>
        <p:spPr>
          <a:xfrm flipV="1">
            <a:off x="8214782" y="3117731"/>
            <a:ext cx="3784615" cy="283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diritto 18">
            <a:extLst>
              <a:ext uri="{FF2B5EF4-FFF2-40B4-BE49-F238E27FC236}">
                <a16:creationId xmlns:a16="http://schemas.microsoft.com/office/drawing/2014/main" xmlns="" id="{63613E08-C624-1F2F-7634-7BB1D0BA71F4}"/>
              </a:ext>
            </a:extLst>
          </p:cNvPr>
          <p:cNvCxnSpPr>
            <a:cxnSpLocks/>
          </p:cNvCxnSpPr>
          <p:nvPr/>
        </p:nvCxnSpPr>
        <p:spPr>
          <a:xfrm flipV="1">
            <a:off x="8166765" y="3323844"/>
            <a:ext cx="1892308" cy="177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2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372" y="1132114"/>
            <a:ext cx="11682712" cy="5078451"/>
          </a:xfrm>
        </p:spPr>
        <p:txBody>
          <a:bodyPr>
            <a:normAutofit fontScale="92500" lnSpcReduction="10000"/>
          </a:bodyPr>
          <a:lstStyle/>
          <a:p>
            <a:pPr algn="just"/>
            <a:endParaRPr lang="it-IT" sz="800" dirty="0">
              <a:latin typeface="+mj-lt"/>
            </a:endParaRPr>
          </a:p>
          <a:p>
            <a:pPr algn="just"/>
            <a:r>
              <a:rPr lang="it-IT" sz="2400" dirty="0">
                <a:latin typeface="+mj-lt"/>
              </a:rPr>
              <a:t>The </a:t>
            </a:r>
            <a:r>
              <a:rPr lang="it-IT" sz="2400">
                <a:latin typeface="+mj-lt"/>
              </a:rPr>
              <a:t>analysis </a:t>
            </a:r>
            <a:r>
              <a:rPr lang="it-IT" sz="2400" smtClean="0">
                <a:latin typeface="+mj-lt"/>
              </a:rPr>
              <a:t>of nuclei </a:t>
            </a:r>
            <a:r>
              <a:rPr lang="it-IT" sz="2400" dirty="0">
                <a:latin typeface="+mj-lt"/>
              </a:rPr>
              <a:t>by AMS-02 within the GALPROP–HELMOD framework, together </a:t>
            </a:r>
            <a:r>
              <a:rPr lang="it-IT" sz="2400">
                <a:latin typeface="+mj-lt"/>
              </a:rPr>
              <a:t>with </a:t>
            </a:r>
            <a:r>
              <a:rPr lang="it-IT" sz="2400" smtClean="0">
                <a:latin typeface="+mj-lt"/>
              </a:rPr>
              <a:t>Voyager-1, HEAO-3-C2 and ACE-CRIS </a:t>
            </a:r>
            <a:r>
              <a:rPr lang="it-IT" sz="2400" dirty="0">
                <a:latin typeface="+mj-lt"/>
              </a:rPr>
              <a:t>data, provided updated local </a:t>
            </a:r>
            <a:r>
              <a:rPr lang="it-IT" sz="2400">
                <a:latin typeface="+mj-lt"/>
              </a:rPr>
              <a:t>interstellar </a:t>
            </a:r>
            <a:r>
              <a:rPr lang="it-IT" sz="2400" smtClean="0">
                <a:latin typeface="+mj-lt"/>
              </a:rPr>
              <a:t>spectra up to Z</a:t>
            </a:r>
            <a:r>
              <a:rPr lang="it-IT" sz="2400"/>
              <a:t> </a:t>
            </a:r>
            <a:r>
              <a:rPr lang="it-IT" sz="2400">
                <a:latin typeface="+mj-lt"/>
              </a:rPr>
              <a:t>≤ 28.</a:t>
            </a:r>
            <a:endParaRPr lang="it-IT" sz="2400" dirty="0">
              <a:latin typeface="+mj-lt"/>
            </a:endParaRPr>
          </a:p>
          <a:p>
            <a:pPr algn="just"/>
            <a:endParaRPr lang="it-IT" sz="800" dirty="0">
              <a:latin typeface="+mj-lt"/>
            </a:endParaRPr>
          </a:p>
          <a:p>
            <a:pPr algn="just"/>
            <a:r>
              <a:rPr lang="en-US" sz="2400" b="1" dirty="0">
                <a:latin typeface="+mj-lt"/>
              </a:rPr>
              <a:t>Al, F, Li and Fe spectra show significant excesses in some peculiar rigidity windows</a:t>
            </a:r>
            <a:r>
              <a:rPr lang="en-US" sz="2400" dirty="0">
                <a:latin typeface="+mj-lt"/>
              </a:rPr>
              <a:t>: contributions </a:t>
            </a:r>
            <a:r>
              <a:rPr lang="en-US" sz="2400">
                <a:latin typeface="+mj-lt"/>
              </a:rPr>
              <a:t>of local </a:t>
            </a:r>
            <a:r>
              <a:rPr lang="en-US" sz="2400" dirty="0">
                <a:latin typeface="+mj-lt"/>
              </a:rPr>
              <a:t>new sources are most likely. </a:t>
            </a:r>
          </a:p>
          <a:p>
            <a:pPr algn="just"/>
            <a:endParaRPr lang="en-US" sz="800" dirty="0">
              <a:latin typeface="+mj-lt"/>
            </a:endParaRPr>
          </a:p>
          <a:p>
            <a:pPr marL="228600" lvl="1" algn="just">
              <a:spcBef>
                <a:spcPts val="1000"/>
              </a:spcBef>
            </a:pPr>
            <a:r>
              <a:rPr lang="en-US" dirty="0">
                <a:latin typeface="+mj-lt"/>
              </a:rPr>
              <a:t>The </a:t>
            </a:r>
            <a:r>
              <a:rPr lang="en-US" b="1" dirty="0">
                <a:latin typeface="+mj-lt"/>
              </a:rPr>
              <a:t>WR hypothesis</a:t>
            </a:r>
            <a:r>
              <a:rPr lang="en-US" dirty="0">
                <a:latin typeface="+mj-lt"/>
              </a:rPr>
              <a:t>, that was invoked to reproduce the observed isotopic ratios, </a:t>
            </a:r>
            <a:r>
              <a:rPr lang="en-US" b="1" dirty="0">
                <a:latin typeface="+mj-lt"/>
              </a:rPr>
              <a:t>could be also consistent with the observed excesses in Li, F and Al, while excess in primary Fe should be connected with a past SN activity in the Local Bubble. </a:t>
            </a:r>
          </a:p>
          <a:p>
            <a:pPr marL="228600" lvl="1" algn="just">
              <a:spcBef>
                <a:spcPts val="1000"/>
              </a:spcBef>
            </a:pPr>
            <a:endParaRPr lang="en-US" sz="800" b="1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Absence of a corresponding excess in sodium supports this hypothesis, as the WR winds are not a significant source of sodium.</a:t>
            </a:r>
          </a:p>
          <a:p>
            <a:pPr algn="just"/>
            <a:endParaRPr lang="en-US" sz="8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The exploration </a:t>
            </a:r>
            <a:r>
              <a:rPr lang="en-US" sz="2400">
                <a:latin typeface="+mj-lt"/>
              </a:rPr>
              <a:t>of </a:t>
            </a:r>
            <a:r>
              <a:rPr lang="en-US" sz="2400" smtClean="0">
                <a:latin typeface="+mj-lt"/>
              </a:rPr>
              <a:t>fine features </a:t>
            </a:r>
            <a:r>
              <a:rPr lang="en-US" sz="2400" dirty="0">
                <a:latin typeface="+mj-lt"/>
              </a:rPr>
              <a:t>in CR species has just begun, thanks to the data from the interstellar probes Voyager 1-2, ACE-CRIS and precise measurements by AMS-02: </a:t>
            </a:r>
            <a:r>
              <a:rPr lang="en-US" sz="2400" b="1" dirty="0">
                <a:latin typeface="+mj-lt"/>
              </a:rPr>
              <a:t>these features harbor the keys to understanding our local Galactic environment and the history of formation </a:t>
            </a:r>
            <a:r>
              <a:rPr lang="it-IT" sz="2400" b="1" dirty="0">
                <a:latin typeface="+mj-lt"/>
              </a:rPr>
              <a:t>of the Solar System.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-12068"/>
            <a:ext cx="12192000" cy="6926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Conclusions</a:t>
            </a:r>
            <a:endParaRPr lang="it-IT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Backup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4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8603" y="1455610"/>
            <a:ext cx="11594794" cy="5402390"/>
          </a:xfrm>
        </p:spPr>
        <p:txBody>
          <a:bodyPr rtlCol="0"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it-IT" dirty="0"/>
              <a:t>Thanks to AMS-02 high precision data we can constrain CRs production and propagation </a:t>
            </a:r>
            <a:r>
              <a:rPr lang="en-US" altLang="it-IT" b="1" dirty="0"/>
              <a:t>at the % level</a:t>
            </a:r>
            <a:r>
              <a:rPr lang="it-IT" altLang="it-IT" dirty="0"/>
              <a:t>;</a:t>
            </a:r>
            <a:endParaRPr lang="it-IT" dirty="0"/>
          </a:p>
          <a:p>
            <a:pPr algn="just">
              <a:spcBef>
                <a:spcPts val="0"/>
              </a:spcBef>
              <a:defRPr/>
            </a:pPr>
            <a:endParaRPr lang="it-IT" dirty="0"/>
          </a:p>
          <a:p>
            <a:pPr algn="just">
              <a:spcBef>
                <a:spcPts val="0"/>
              </a:spcBef>
              <a:defRPr/>
            </a:pPr>
            <a:r>
              <a:rPr lang="it-IT" dirty="0"/>
              <a:t>AMS-02 published data can be fitted in the combined framework of GALPROP and HelMod (for Galactic and Heliosphere propagation, respectively) </a:t>
            </a:r>
            <a:r>
              <a:rPr lang="it-IT" b="1" dirty="0"/>
              <a:t>with a single model</a:t>
            </a:r>
            <a:r>
              <a:rPr lang="it-IT" dirty="0"/>
              <a:t>, capable of reproducing all primary and secondary spectra at the same time</a:t>
            </a:r>
            <a:r>
              <a:rPr lang="it-IT" sz="2600" dirty="0"/>
              <a:t> </a:t>
            </a:r>
            <a:r>
              <a:rPr lang="it-IT" sz="2000" dirty="0"/>
              <a:t>(</a:t>
            </a:r>
            <a:r>
              <a:rPr lang="it-IT" sz="1800" i="1" dirty="0"/>
              <a:t>see</a:t>
            </a:r>
            <a:r>
              <a:rPr lang="it-IT" sz="2000" dirty="0"/>
              <a:t> </a:t>
            </a:r>
            <a:r>
              <a:rPr lang="it-IT" sz="1800" dirty="0"/>
              <a:t>ApJ </a:t>
            </a:r>
            <a:r>
              <a:rPr lang="en-US" sz="1800" b="1" dirty="0"/>
              <a:t>840</a:t>
            </a:r>
            <a:r>
              <a:rPr lang="en-US" sz="1800" dirty="0"/>
              <a:t>:115 No 2, 2017; </a:t>
            </a:r>
            <a:r>
              <a:rPr lang="en-US" sz="1800" dirty="0" err="1"/>
              <a:t>ApJ</a:t>
            </a:r>
            <a:r>
              <a:rPr lang="en-US" sz="1800" dirty="0"/>
              <a:t> </a:t>
            </a:r>
            <a:r>
              <a:rPr lang="en-US" sz="1800" b="1" dirty="0"/>
              <a:t>854</a:t>
            </a:r>
            <a:r>
              <a:rPr lang="en-US" sz="1800" dirty="0"/>
              <a:t>:94 No 2, 2018; </a:t>
            </a:r>
            <a:r>
              <a:rPr lang="en-US" sz="1800" dirty="0" err="1"/>
              <a:t>ApJ</a:t>
            </a:r>
            <a:r>
              <a:rPr lang="en-US" sz="1800" dirty="0"/>
              <a:t> </a:t>
            </a:r>
            <a:r>
              <a:rPr lang="en-US" sz="1800" b="1" dirty="0"/>
              <a:t>858</a:t>
            </a:r>
            <a:r>
              <a:rPr lang="en-US" sz="1800" dirty="0"/>
              <a:t>:61 No 1, 2018; </a:t>
            </a:r>
            <a:r>
              <a:rPr lang="en-US" sz="1800" dirty="0" err="1"/>
              <a:t>ApJ</a:t>
            </a:r>
            <a:r>
              <a:rPr lang="en-US" sz="1800" dirty="0"/>
              <a:t> 889:167, 2020; </a:t>
            </a:r>
            <a:r>
              <a:rPr lang="en-US" sz="1800" dirty="0" err="1"/>
              <a:t>ApJS</a:t>
            </a:r>
            <a:r>
              <a:rPr lang="en-US" sz="1800" dirty="0"/>
              <a:t> </a:t>
            </a:r>
            <a:r>
              <a:rPr lang="en-US" sz="1800" b="1" dirty="0"/>
              <a:t>250</a:t>
            </a:r>
            <a:r>
              <a:rPr lang="en-US" sz="1800" dirty="0"/>
              <a:t> 27, 2020; </a:t>
            </a:r>
            <a:r>
              <a:rPr lang="en-US" sz="1800" dirty="0" err="1"/>
              <a:t>ApJ</a:t>
            </a:r>
            <a:r>
              <a:rPr lang="en-US" sz="1800" dirty="0"/>
              <a:t> </a:t>
            </a:r>
            <a:r>
              <a:rPr lang="en-US" sz="1800" b="1" dirty="0"/>
              <a:t>913</a:t>
            </a:r>
            <a:r>
              <a:rPr lang="en-US" sz="1800" dirty="0"/>
              <a:t> 5, 2021; </a:t>
            </a:r>
            <a:r>
              <a:rPr lang="it-IT" sz="1800" dirty="0"/>
              <a:t>ApJ </a:t>
            </a:r>
            <a:r>
              <a:rPr lang="it-IT" sz="1800" b="1" dirty="0"/>
              <a:t>925</a:t>
            </a:r>
            <a:r>
              <a:rPr lang="it-IT" sz="1800" dirty="0"/>
              <a:t> 108, 2022; </a:t>
            </a:r>
            <a:r>
              <a:rPr lang="it-IT" sz="1800"/>
              <a:t>ApJ </a:t>
            </a:r>
            <a:r>
              <a:rPr lang="it-IT" sz="1800" b="1" smtClean="0"/>
              <a:t>933</a:t>
            </a:r>
            <a:r>
              <a:rPr lang="it-IT" sz="1800" smtClean="0"/>
              <a:t> 147, 2022</a:t>
            </a:r>
            <a:r>
              <a:rPr lang="en-US" sz="1800" smtClean="0"/>
              <a:t>)</a:t>
            </a:r>
            <a:r>
              <a:rPr lang="en-US" sz="2200" smtClean="0"/>
              <a:t>;</a:t>
            </a:r>
            <a:endParaRPr lang="en-US" sz="2200" dirty="0"/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200" dirty="0"/>
          </a:p>
          <a:p>
            <a:pPr algn="just">
              <a:spcBef>
                <a:spcPts val="0"/>
              </a:spcBef>
              <a:defRPr/>
            </a:pPr>
            <a:r>
              <a:rPr lang="it-IT" altLang="it-IT" dirty="0"/>
              <a:t>The 28 proposed LISs fit Voyager-1, ACE-CRIS, </a:t>
            </a:r>
            <a:r>
              <a:rPr lang="it-IT" dirty="0"/>
              <a:t>HEAO-3-C2,</a:t>
            </a:r>
            <a:r>
              <a:rPr lang="it-IT" altLang="it-IT" dirty="0"/>
              <a:t> Pamela, AMS-02, CREAM, ATIC-2 and recent NUCLEON, CALET and DAMPE data, from 10 MeV/n up to 200 TeV/n, representing a </a:t>
            </a:r>
            <a:r>
              <a:rPr lang="it-IT" altLang="it-IT" b="1" dirty="0"/>
              <a:t>forecasting tool for astroparticle and solar physics.</a:t>
            </a:r>
            <a:endParaRPr lang="it-IT" dirty="0"/>
          </a:p>
          <a:p>
            <a:pPr algn="just">
              <a:spcBef>
                <a:spcPts val="0"/>
              </a:spcBef>
              <a:defRPr/>
            </a:pPr>
            <a:endParaRPr lang="it-IT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000" i="1" dirty="0"/>
          </a:p>
        </p:txBody>
      </p:sp>
      <p:sp>
        <p:nvSpPr>
          <p:cNvPr id="2" name="Rettangolo 1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err="1"/>
              <a:t>Explaining</a:t>
            </a:r>
            <a:r>
              <a:rPr lang="it-IT" sz="3200"/>
              <a:t> Z ≤ 28 CRs </a:t>
            </a:r>
            <a:r>
              <a:rPr lang="it-IT" sz="3200" dirty="0" err="1"/>
              <a:t>physics</a:t>
            </a:r>
            <a:r>
              <a:rPr lang="it-IT" sz="3200" dirty="0"/>
              <a:t> </a:t>
            </a:r>
          </a:p>
          <a:p>
            <a:pPr algn="ctr">
              <a:defRPr/>
            </a:pPr>
            <a:r>
              <a:rPr lang="it-IT" sz="3200" dirty="0"/>
              <a:t>by </a:t>
            </a:r>
            <a:r>
              <a:rPr lang="it-IT" sz="3200" dirty="0" err="1"/>
              <a:t>means</a:t>
            </a:r>
            <a:r>
              <a:rPr lang="it-IT" sz="3200" dirty="0"/>
              <a:t> of GALPROP and </a:t>
            </a:r>
            <a:r>
              <a:rPr lang="it-IT" sz="3200" dirty="0" err="1"/>
              <a:t>HelMod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83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67880" y="1073888"/>
            <a:ext cx="10845699" cy="4929558"/>
            <a:chOff x="551" y="837"/>
            <a:chExt cx="6464" cy="293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53" y="1070"/>
              <a:ext cx="4992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" y="837"/>
              <a:ext cx="6464" cy="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olo 1"/>
          <p:cNvSpPr txBox="1">
            <a:spLocks/>
          </p:cNvSpPr>
          <p:nvPr/>
        </p:nvSpPr>
        <p:spPr>
          <a:xfrm>
            <a:off x="0" y="-22225"/>
            <a:ext cx="12192000" cy="5984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/>
              <a:t>Updated secondary over primary ratio: B/C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021918" y="967205"/>
            <a:ext cx="204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Diffusive break case</a:t>
            </a:r>
          </a:p>
        </p:txBody>
      </p:sp>
    </p:spTree>
    <p:extLst>
      <p:ext uri="{BB962C8B-B14F-4D97-AF65-F5344CB8AC3E}">
        <p14:creationId xmlns:p14="http://schemas.microsoft.com/office/powerpoint/2010/main" val="22653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79572" y="1639957"/>
            <a:ext cx="10227460" cy="4890847"/>
            <a:chOff x="-4892" y="-2016"/>
            <a:chExt cx="5690" cy="2721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892" y="-2016"/>
              <a:ext cx="5690" cy="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2" y="-2016"/>
              <a:ext cx="5693" cy="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olo 1"/>
          <p:cNvSpPr txBox="1">
            <a:spLocks/>
          </p:cNvSpPr>
          <p:nvPr/>
        </p:nvSpPr>
        <p:spPr>
          <a:xfrm>
            <a:off x="0" y="-22225"/>
            <a:ext cx="121920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latin typeface="+mn-lt"/>
              </a:rPr>
              <a:t>LISs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validity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is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extended</a:t>
            </a:r>
            <a:r>
              <a:rPr lang="it-IT" dirty="0">
                <a:latin typeface="+mn-lt"/>
              </a:rPr>
              <a:t> up to </a:t>
            </a:r>
            <a:r>
              <a:rPr lang="it-IT" dirty="0" err="1">
                <a:latin typeface="+mn-lt"/>
              </a:rPr>
              <a:t>tens</a:t>
            </a:r>
            <a:r>
              <a:rPr lang="it-IT" dirty="0">
                <a:latin typeface="+mn-lt"/>
              </a:rPr>
              <a:t> (and </a:t>
            </a:r>
            <a:r>
              <a:rPr lang="it-IT" dirty="0" err="1">
                <a:latin typeface="+mn-lt"/>
              </a:rPr>
              <a:t>hundreds</a:t>
            </a:r>
            <a:r>
              <a:rPr lang="it-IT" dirty="0">
                <a:latin typeface="+mn-lt"/>
              </a:rPr>
              <a:t>) </a:t>
            </a:r>
            <a:r>
              <a:rPr lang="it-IT" dirty="0" err="1">
                <a:latin typeface="+mn-lt"/>
              </a:rPr>
              <a:t>TeV</a:t>
            </a:r>
            <a:r>
              <a:rPr lang="it-IT" dirty="0">
                <a:latin typeface="+mn-lt"/>
              </a:rPr>
              <a:t>/n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for </a:t>
            </a:r>
            <a:r>
              <a:rPr lang="it-IT" dirty="0" err="1">
                <a:latin typeface="+mn-lt"/>
              </a:rPr>
              <a:t>both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injection</a:t>
            </a:r>
            <a:r>
              <a:rPr lang="it-IT" dirty="0">
                <a:latin typeface="+mn-lt"/>
              </a:rPr>
              <a:t> and diffusive </a:t>
            </a:r>
            <a:r>
              <a:rPr lang="it-IT" dirty="0" err="1">
                <a:latin typeface="+mn-lt"/>
              </a:rPr>
              <a:t>scenarios</a:t>
            </a:r>
            <a:endParaRPr lang="it-IT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26364" y="1305724"/>
            <a:ext cx="2780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Injection breaks scenario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288695" y="1279605"/>
            <a:ext cx="2676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Diffusive break scenario</a:t>
            </a:r>
          </a:p>
        </p:txBody>
      </p:sp>
    </p:spTree>
    <p:extLst>
      <p:ext uri="{BB962C8B-B14F-4D97-AF65-F5344CB8AC3E}">
        <p14:creationId xmlns:p14="http://schemas.microsoft.com/office/powerpoint/2010/main" val="345421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433445" y="1165285"/>
            <a:ext cx="7475982" cy="5628360"/>
            <a:chOff x="236559" y="694035"/>
            <a:chExt cx="6902946" cy="5216596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64" t="79034"/>
            <a:stretch/>
          </p:blipFill>
          <p:spPr bwMode="auto">
            <a:xfrm>
              <a:off x="5649827" y="4615809"/>
              <a:ext cx="1489678" cy="129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07" b="36021"/>
            <a:stretch/>
          </p:blipFill>
          <p:spPr bwMode="auto">
            <a:xfrm>
              <a:off x="236559" y="694035"/>
              <a:ext cx="5480750" cy="394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34" r="32879"/>
            <a:stretch/>
          </p:blipFill>
          <p:spPr bwMode="auto">
            <a:xfrm>
              <a:off x="236559" y="4617693"/>
              <a:ext cx="5483012" cy="129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5" name="AutoShape 3"/>
          <p:cNvSpPr>
            <a:spLocks noChangeAspect="1" noChangeArrowheads="1" noTextEdit="1"/>
          </p:cNvSpPr>
          <p:nvPr/>
        </p:nvSpPr>
        <p:spPr bwMode="auto">
          <a:xfrm>
            <a:off x="115888" y="698500"/>
            <a:ext cx="8162925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9" name="AutoShape 3"/>
          <p:cNvSpPr>
            <a:spLocks noChangeAspect="1" noChangeArrowheads="1" noTextEdit="1"/>
          </p:cNvSpPr>
          <p:nvPr/>
        </p:nvSpPr>
        <p:spPr bwMode="auto">
          <a:xfrm>
            <a:off x="3078328" y="495300"/>
            <a:ext cx="883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84"/>
            <a:ext cx="12192000" cy="5032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/>
              <a:t>MCMC Matrix </a:t>
            </a:r>
            <a:r>
              <a:rPr lang="it-IT" sz="3600" dirty="0" err="1"/>
              <a:t>Approach</a:t>
            </a:r>
            <a:endParaRPr lang="it-IT" sz="3600" dirty="0"/>
          </a:p>
        </p:txBody>
      </p:sp>
      <p:sp>
        <p:nvSpPr>
          <p:cNvPr id="11273" name="Rettangolo 1"/>
          <p:cNvSpPr>
            <a:spLocks noChangeArrowheads="1"/>
          </p:cNvSpPr>
          <p:nvPr/>
        </p:nvSpPr>
        <p:spPr bwMode="auto">
          <a:xfrm>
            <a:off x="7727182" y="1610825"/>
            <a:ext cx="4327582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Calibri Light" panose="020F0302020204030204" pitchFamily="34" charset="0"/>
              <a:buAutoNum type="arabicPeriod"/>
            </a:pPr>
            <a:r>
              <a:rPr lang="en-US" altLang="it-IT" sz="1600" dirty="0"/>
              <a:t>The </a:t>
            </a:r>
            <a:r>
              <a:rPr lang="it-IT" altLang="it-IT" sz="1600" dirty="0"/>
              <a:t>Monte-Carlo-</a:t>
            </a:r>
            <a:r>
              <a:rPr lang="it-IT" altLang="it-IT" sz="1600" dirty="0" err="1"/>
              <a:t>Markov</a:t>
            </a:r>
            <a:r>
              <a:rPr lang="it-IT" altLang="it-IT" sz="1600" dirty="0"/>
              <a:t>-Chain</a:t>
            </a:r>
            <a:r>
              <a:rPr lang="en-US" altLang="it-IT" sz="1600" dirty="0"/>
              <a:t> interface to </a:t>
            </a:r>
            <a:r>
              <a:rPr lang="en-US" altLang="it-IT" sz="1600" b="1" dirty="0"/>
              <a:t>GALPROP </a:t>
            </a:r>
            <a:r>
              <a:rPr lang="en-US" altLang="it-IT" sz="1600" dirty="0"/>
              <a:t>was </a:t>
            </a:r>
            <a:r>
              <a:rPr lang="en-US" altLang="it-IT" b="1" dirty="0"/>
              <a:t>developed in Bologna </a:t>
            </a:r>
            <a:r>
              <a:rPr lang="en-US" altLang="it-IT" sz="1600" dirty="0"/>
              <a:t>from </a:t>
            </a:r>
            <a:r>
              <a:rPr lang="it-IT" altLang="it-IT" sz="1600" dirty="0" err="1"/>
              <a:t>CosRay</a:t>
            </a:r>
            <a:r>
              <a:rPr lang="it-IT" altLang="it-IT" sz="1600" dirty="0"/>
              <a:t>-MC and </a:t>
            </a:r>
            <a:r>
              <a:rPr lang="en-US" altLang="it-IT" sz="1600" dirty="0"/>
              <a:t>COSMOMC package, embedding GALPROP framework into the MCMC scheme;</a:t>
            </a:r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endParaRPr lang="en-US" altLang="it-IT" sz="1050" dirty="0"/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endParaRPr lang="en-US" altLang="it-IT" sz="500" dirty="0"/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r>
              <a:rPr lang="it-IT" altLang="it-IT" sz="1600" dirty="0"/>
              <a:t>The solar </a:t>
            </a:r>
            <a:r>
              <a:rPr lang="it-IT" altLang="it-IT" sz="1600" dirty="0" err="1"/>
              <a:t>modulation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en-US" altLang="it-IT" sz="1600" dirty="0"/>
              <a:t>made using </a:t>
            </a:r>
            <a:r>
              <a:rPr lang="en-US" altLang="it-IT" b="1" dirty="0" err="1"/>
              <a:t>HelMod</a:t>
            </a:r>
            <a:r>
              <a:rPr lang="en-US" altLang="it-IT" sz="1600" dirty="0"/>
              <a:t>;</a:t>
            </a:r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endParaRPr lang="en-US" altLang="it-IT" sz="1200" dirty="0"/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r>
              <a:rPr lang="en-US" altLang="it-IT" sz="1600" dirty="0"/>
              <a:t>The experimental observables used in the MCMC scan include all primary CRs AMS-02 data and B/C ratio.</a:t>
            </a:r>
          </a:p>
        </p:txBody>
      </p:sp>
      <p:sp>
        <p:nvSpPr>
          <p:cNvPr id="2" name="Rettangolo 1"/>
          <p:cNvSpPr/>
          <p:nvPr/>
        </p:nvSpPr>
        <p:spPr>
          <a:xfrm>
            <a:off x="1825115" y="633401"/>
            <a:ext cx="8541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 Of </a:t>
            </a:r>
            <a:r>
              <a:rPr lang="en-US" sz="16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Heliospheric</a:t>
            </a:r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Propagation: Unveiling The Local Interstellar Spectra Of Cosmic Ray Species,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Astrophysical Journal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840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:115 No 2, 2017</a:t>
            </a:r>
            <a:endParaRPr lang="it-IT" sz="1600" dirty="0"/>
          </a:p>
        </p:txBody>
      </p:sp>
      <p:grpSp>
        <p:nvGrpSpPr>
          <p:cNvPr id="4" name="Gruppo 3"/>
          <p:cNvGrpSpPr/>
          <p:nvPr/>
        </p:nvGrpSpPr>
        <p:grpSpPr>
          <a:xfrm>
            <a:off x="3992164" y="1610825"/>
            <a:ext cx="3505764" cy="1543387"/>
            <a:chOff x="4040067" y="1724556"/>
            <a:chExt cx="3505764" cy="1543387"/>
          </a:xfrm>
        </p:grpSpPr>
        <p:pic>
          <p:nvPicPr>
            <p:cNvPr id="1126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56" t="21669" r="1390" b="56973"/>
            <a:stretch>
              <a:fillRect/>
            </a:stretch>
          </p:blipFill>
          <p:spPr bwMode="auto">
            <a:xfrm>
              <a:off x="4086669" y="1724556"/>
              <a:ext cx="3459162" cy="12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CasellaDiTesto 2"/>
            <p:cNvSpPr txBox="1">
              <a:spLocks noChangeArrowheads="1"/>
            </p:cNvSpPr>
            <p:nvPr/>
          </p:nvSpPr>
          <p:spPr bwMode="auto">
            <a:xfrm>
              <a:off x="4040067" y="2898611"/>
              <a:ext cx="1944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it-IT" altLang="it-IT" dirty="0">
                  <a:solidFill>
                    <a:srgbClr val="0000FF"/>
                  </a:solidFill>
                </a:rPr>
                <a:t>V</a:t>
              </a:r>
              <a:r>
                <a:rPr lang="it-IT" altLang="it-IT" sz="1400" dirty="0">
                  <a:solidFill>
                    <a:srgbClr val="0000FF"/>
                  </a:solidFill>
                </a:rPr>
                <a:t>a</a:t>
              </a:r>
              <a:r>
                <a:rPr lang="it-IT" altLang="it-IT" dirty="0">
                  <a:solidFill>
                    <a:srgbClr val="0000FF"/>
                  </a:solidFill>
                </a:rPr>
                <a:t> : </a:t>
              </a:r>
              <a:r>
                <a:rPr lang="it-IT" altLang="it-IT" dirty="0" err="1">
                  <a:solidFill>
                    <a:srgbClr val="0000FF"/>
                  </a:solidFill>
                </a:rPr>
                <a:t>Alfvén</a:t>
              </a:r>
              <a:r>
                <a:rPr lang="it-IT" altLang="it-IT" dirty="0">
                  <a:solidFill>
                    <a:srgbClr val="0000FF"/>
                  </a:solidFill>
                </a:rPr>
                <a:t> </a:t>
              </a:r>
              <a:r>
                <a:rPr lang="it-IT" altLang="it-IT" dirty="0" err="1">
                  <a:solidFill>
                    <a:srgbClr val="0000FF"/>
                  </a:solidFill>
                </a:rPr>
                <a:t>velocity</a:t>
              </a:r>
              <a:endParaRPr lang="it-IT" altLang="it-IT" dirty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8039787" y="4969606"/>
            <a:ext cx="4014977" cy="1479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solidFill>
                  <a:schemeClr val="bg1"/>
                </a:solidFill>
              </a:rPr>
              <a:t>One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order</a:t>
            </a:r>
            <a:r>
              <a:rPr lang="it-IT" sz="2400" dirty="0">
                <a:solidFill>
                  <a:schemeClr val="bg1"/>
                </a:solidFill>
              </a:rPr>
              <a:t> of </a:t>
            </a:r>
            <a:r>
              <a:rPr lang="it-IT" sz="2400" dirty="0" err="1">
                <a:solidFill>
                  <a:schemeClr val="bg1"/>
                </a:solidFill>
              </a:rPr>
              <a:t>magnitude</a:t>
            </a:r>
            <a:r>
              <a:rPr lang="it-IT" sz="2400" dirty="0">
                <a:solidFill>
                  <a:schemeClr val="bg1"/>
                </a:solidFill>
              </a:rPr>
              <a:t> of </a:t>
            </a:r>
            <a:r>
              <a:rPr lang="it-IT" sz="2400" dirty="0" err="1">
                <a:solidFill>
                  <a:schemeClr val="bg1"/>
                </a:solidFill>
              </a:rPr>
              <a:t>improvement</a:t>
            </a:r>
            <a:r>
              <a:rPr lang="it-IT" sz="2400" dirty="0">
                <a:solidFill>
                  <a:schemeClr val="bg1"/>
                </a:solidFill>
              </a:rPr>
              <a:t> for </a:t>
            </a:r>
            <a:r>
              <a:rPr lang="it-IT" sz="2400" dirty="0" err="1">
                <a:solidFill>
                  <a:schemeClr val="bg1"/>
                </a:solidFill>
              </a:rPr>
              <a:t>fundamental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parameters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uncertainties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33269" y="165054"/>
            <a:ext cx="6372331" cy="6112855"/>
            <a:chOff x="2467" y="848"/>
            <a:chExt cx="1891" cy="181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67" y="848"/>
              <a:ext cx="1891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" y="848"/>
              <a:ext cx="1892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ttangolo 5"/>
          <p:cNvSpPr/>
          <p:nvPr/>
        </p:nvSpPr>
        <p:spPr>
          <a:xfrm>
            <a:off x="7572498" y="1420584"/>
            <a:ext cx="3574473" cy="28529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The Model confirms its prediction capability for all AMS-02 species with a single set of parameters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7C4CC7-E293-04B5-B6B6-7B8F99C8977A}"/>
              </a:ext>
            </a:extLst>
          </p:cNvPr>
          <p:cNvSpPr txBox="1"/>
          <p:nvPr/>
        </p:nvSpPr>
        <p:spPr>
          <a:xfrm>
            <a:off x="1905000" y="6323614"/>
            <a:ext cx="3897086" cy="36933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>
                <a:latin typeface="Arial Nova Light" panose="020B0304020202020204" pitchFamily="34" charset="0"/>
              </a:defRPr>
            </a:lvl1pPr>
          </a:lstStyle>
          <a:p>
            <a:r>
              <a:rPr lang="it-IT" dirty="0"/>
              <a:t>M. J. Boschini </a:t>
            </a:r>
            <a:r>
              <a:rPr lang="it-IT" i="1" dirty="0"/>
              <a:t>et al </a:t>
            </a:r>
            <a:r>
              <a:rPr lang="it-IT" dirty="0"/>
              <a:t>2020 ApJS </a:t>
            </a:r>
            <a:r>
              <a:rPr lang="it-IT" b="1" dirty="0"/>
              <a:t>250</a:t>
            </a:r>
            <a:r>
              <a:rPr lang="it-IT" dirty="0"/>
              <a:t> 27</a:t>
            </a:r>
          </a:p>
        </p:txBody>
      </p:sp>
    </p:spTree>
    <p:extLst>
      <p:ext uri="{BB962C8B-B14F-4D97-AF65-F5344CB8AC3E}">
        <p14:creationId xmlns:p14="http://schemas.microsoft.com/office/powerpoint/2010/main" val="1912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270148" y="309598"/>
            <a:ext cx="4615584" cy="65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1"/>
            <a:ext cx="12192000" cy="854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u="sng" dirty="0" err="1"/>
              <a:t>Injection</a:t>
            </a:r>
            <a:r>
              <a:rPr lang="it-IT" sz="2800" u="sng" dirty="0"/>
              <a:t> versus </a:t>
            </a:r>
            <a:r>
              <a:rPr lang="it-IT" sz="2800" u="sng" dirty="0" err="1"/>
              <a:t>Propagation</a:t>
            </a:r>
            <a:r>
              <a:rPr lang="it-IT" sz="2800" u="sng" dirty="0"/>
              <a:t> </a:t>
            </a:r>
            <a:r>
              <a:rPr lang="it-IT" sz="2800" u="sng" dirty="0" err="1"/>
              <a:t>scenarios</a:t>
            </a:r>
            <a:r>
              <a:rPr lang="it-IT" sz="2800" u="sng" dirty="0"/>
              <a:t> </a:t>
            </a:r>
            <a:r>
              <a:rPr lang="it-IT" sz="2800" dirty="0"/>
              <a:t>to </a:t>
            </a:r>
            <a:r>
              <a:rPr lang="it-IT" sz="2800" dirty="0" err="1"/>
              <a:t>explain</a:t>
            </a:r>
            <a:r>
              <a:rPr lang="it-IT" sz="2800" dirty="0"/>
              <a:t> </a:t>
            </a:r>
            <a:r>
              <a:rPr lang="it-IT" sz="2800" dirty="0" err="1"/>
              <a:t>CRs</a:t>
            </a:r>
            <a:r>
              <a:rPr lang="it-IT" sz="2800" dirty="0"/>
              <a:t> </a:t>
            </a:r>
            <a:r>
              <a:rPr lang="it-IT" sz="2800" dirty="0" err="1"/>
              <a:t>hardening</a:t>
            </a:r>
            <a:r>
              <a:rPr lang="it-IT" sz="2800" dirty="0"/>
              <a:t> </a:t>
            </a:r>
            <a:r>
              <a:rPr lang="it-IT" sz="2800" dirty="0" err="1"/>
              <a:t>above</a:t>
            </a:r>
            <a:r>
              <a:rPr lang="it-IT" sz="2800" dirty="0"/>
              <a:t> 300 GV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8" r="1135"/>
          <a:stretch/>
        </p:blipFill>
        <p:spPr bwMode="auto">
          <a:xfrm>
            <a:off x="6068542" y="1286189"/>
            <a:ext cx="4664233" cy="534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3" y="882545"/>
            <a:ext cx="4191320" cy="594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10429103" y="1286189"/>
            <a:ext cx="1099751" cy="8762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 or P?</a:t>
            </a:r>
          </a:p>
        </p:txBody>
      </p:sp>
    </p:spTree>
    <p:extLst>
      <p:ext uri="{BB962C8B-B14F-4D97-AF65-F5344CB8AC3E}">
        <p14:creationId xmlns:p14="http://schemas.microsoft.com/office/powerpoint/2010/main" val="4354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-22224"/>
            <a:ext cx="12218126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dirty="0">
                <a:latin typeface="+mn-lt"/>
              </a:rPr>
              <a:t>HEAO vs AMS-02 </a:t>
            </a:r>
            <a:r>
              <a:rPr lang="it-IT" dirty="0" err="1">
                <a:latin typeface="+mn-lt"/>
              </a:rPr>
              <a:t>normalization</a:t>
            </a:r>
            <a:r>
              <a:rPr lang="it-IT" dirty="0">
                <a:latin typeface="+mn-lt"/>
              </a:rPr>
              <a:t> </a:t>
            </a:r>
          </a:p>
          <a:p>
            <a:pPr>
              <a:defRPr/>
            </a:pPr>
            <a:r>
              <a:rPr lang="it-IT" dirty="0">
                <a:latin typeface="+mn-lt"/>
              </a:rPr>
              <a:t>to </a:t>
            </a:r>
            <a:r>
              <a:rPr lang="it-IT" dirty="0" err="1">
                <a:latin typeface="+mn-lt"/>
              </a:rPr>
              <a:t>forecast</a:t>
            </a:r>
            <a:r>
              <a:rPr lang="it-IT" dirty="0">
                <a:latin typeface="+mn-lt"/>
              </a:rPr>
              <a:t> Z &gt;14 nuclei 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255796" y="936303"/>
            <a:ext cx="11465958" cy="6223660"/>
            <a:chOff x="181179" y="570545"/>
            <a:chExt cx="11465958" cy="6223660"/>
          </a:xfrm>
        </p:grpSpPr>
        <p:pic>
          <p:nvPicPr>
            <p:cNvPr id="26" name="Picture 2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61" b="28038"/>
            <a:stretch/>
          </p:blipFill>
          <p:spPr bwMode="auto">
            <a:xfrm>
              <a:off x="5304420" y="4786581"/>
              <a:ext cx="2251573" cy="33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uppo 10"/>
            <p:cNvGrpSpPr/>
            <p:nvPr/>
          </p:nvGrpSpPr>
          <p:grpSpPr>
            <a:xfrm>
              <a:off x="181179" y="570545"/>
              <a:ext cx="11465958" cy="6223660"/>
              <a:chOff x="635515" y="570545"/>
              <a:chExt cx="11465958" cy="6223660"/>
            </a:xfrm>
          </p:grpSpPr>
          <p:grpSp>
            <p:nvGrpSpPr>
              <p:cNvPr id="5" name="Group 4"/>
              <p:cNvGrpSpPr>
                <a:grpSpLocks noChangeAspect="1"/>
              </p:cNvGrpSpPr>
              <p:nvPr/>
            </p:nvGrpSpPr>
            <p:grpSpPr bwMode="auto">
              <a:xfrm>
                <a:off x="4831461" y="570545"/>
                <a:ext cx="7270012" cy="5935505"/>
                <a:chOff x="1668" y="289"/>
                <a:chExt cx="3334" cy="2722"/>
              </a:xfrm>
            </p:grpSpPr>
            <p:sp>
              <p:nvSpPr>
                <p:cNvPr id="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68" y="289"/>
                  <a:ext cx="3334" cy="2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6" t="50859" r="62247"/>
                <a:stretch/>
              </p:blipFill>
              <p:spPr bwMode="auto">
                <a:xfrm>
                  <a:off x="3426" y="670"/>
                  <a:ext cx="1390" cy="15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" name="Gruppo 1"/>
              <p:cNvGrpSpPr/>
              <p:nvPr/>
            </p:nvGrpSpPr>
            <p:grpSpPr>
              <a:xfrm>
                <a:off x="635515" y="963333"/>
                <a:ext cx="3915378" cy="5830872"/>
                <a:chOff x="968375" y="1070512"/>
                <a:chExt cx="3739965" cy="5733967"/>
              </a:xfrm>
            </p:grpSpPr>
            <p:pic>
              <p:nvPicPr>
                <p:cNvPr id="13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5447" y="1070512"/>
                  <a:ext cx="3492893" cy="4093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AutoShape 1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285875" y="3692979"/>
                  <a:ext cx="2387656" cy="3111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7" name="AutoShape 1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68375" y="3768725"/>
                  <a:ext cx="347663" cy="2892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3" name="Rettangolo 2"/>
              <p:cNvSpPr/>
              <p:nvPr/>
            </p:nvSpPr>
            <p:spPr>
              <a:xfrm>
                <a:off x="3467548" y="4200378"/>
                <a:ext cx="551058" cy="242413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" name="Connettore 2 6"/>
              <p:cNvCxnSpPr/>
              <p:nvPr/>
            </p:nvCxnSpPr>
            <p:spPr>
              <a:xfrm flipH="1" flipV="1">
                <a:off x="4018606" y="4489891"/>
                <a:ext cx="1532149" cy="11804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ttangolo 19"/>
          <p:cNvSpPr/>
          <p:nvPr/>
        </p:nvSpPr>
        <p:spPr>
          <a:xfrm>
            <a:off x="3031384" y="5550646"/>
            <a:ext cx="6187919" cy="11607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AMS-02 and HEAO normalization coincide </a:t>
            </a:r>
            <a:r>
              <a:rPr lang="it-IT" sz="2000" smtClean="0">
                <a:solidFill>
                  <a:schemeClr val="bg1"/>
                </a:solidFill>
              </a:rPr>
              <a:t>at </a:t>
            </a:r>
            <a:r>
              <a:rPr lang="it-IT" sz="2000">
                <a:solidFill>
                  <a:schemeClr val="bg1"/>
                </a:solidFill>
              </a:rPr>
              <a:t>the % level in this region (2.65-10.6 GeV/n</a:t>
            </a:r>
            <a:r>
              <a:rPr lang="it-IT" sz="2000" smtClean="0">
                <a:solidFill>
                  <a:schemeClr val="bg1"/>
                </a:solidFill>
              </a:rPr>
              <a:t>) for not to heavy species</a:t>
            </a:r>
            <a:endParaRPr lang="it-IT" sz="2000">
              <a:solidFill>
                <a:schemeClr val="bg1"/>
              </a:solidFill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r="31368" b="49896"/>
          <a:stretch/>
        </p:blipFill>
        <p:spPr bwMode="auto">
          <a:xfrm>
            <a:off x="5361155" y="1628118"/>
            <a:ext cx="2661814" cy="347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61" b="28038"/>
          <a:stretch/>
        </p:blipFill>
        <p:spPr bwMode="auto">
          <a:xfrm>
            <a:off x="8678606" y="5178902"/>
            <a:ext cx="2251573" cy="3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7064942" y="4599798"/>
            <a:ext cx="518852" cy="242412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2 26"/>
          <p:cNvCxnSpPr/>
          <p:nvPr/>
        </p:nvCxnSpPr>
        <p:spPr>
          <a:xfrm flipV="1">
            <a:off x="6748046" y="4855648"/>
            <a:ext cx="454992" cy="694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10322677" y="4615006"/>
            <a:ext cx="518852" cy="240642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/>
          <p:cNvCxnSpPr/>
          <p:nvPr/>
        </p:nvCxnSpPr>
        <p:spPr>
          <a:xfrm flipV="1">
            <a:off x="7677678" y="4687342"/>
            <a:ext cx="2551115" cy="863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r="31368" b="97042"/>
          <a:stretch/>
        </p:blipFill>
        <p:spPr bwMode="auto">
          <a:xfrm>
            <a:off x="8680897" y="1635079"/>
            <a:ext cx="2661814" cy="2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r="31368" b="97042"/>
          <a:stretch/>
        </p:blipFill>
        <p:spPr bwMode="auto">
          <a:xfrm>
            <a:off x="1230714" y="1178036"/>
            <a:ext cx="2661814" cy="2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5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83" y="797989"/>
            <a:ext cx="6648303" cy="606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0" y="-22225"/>
            <a:ext cx="12192000" cy="5984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latin typeface="+mn-lt"/>
              </a:rPr>
              <a:t>Interstellar spectra measured by Voyager-1</a:t>
            </a:r>
            <a:endParaRPr lang="it-IT" dirty="0">
              <a:latin typeface="+mn-lt"/>
            </a:endParaRPr>
          </a:p>
        </p:txBody>
      </p:sp>
      <p:sp>
        <p:nvSpPr>
          <p:cNvPr id="3" name="Parentesi graffa chiusa 2"/>
          <p:cNvSpPr/>
          <p:nvPr/>
        </p:nvSpPr>
        <p:spPr>
          <a:xfrm>
            <a:off x="8438322" y="894522"/>
            <a:ext cx="775252" cy="556591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322904" y="3259320"/>
            <a:ext cx="2276061" cy="8363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schemeClr val="bg1"/>
                </a:solidFill>
              </a:rPr>
              <a:t>All Z ≤ 28 are well reproduced</a:t>
            </a:r>
          </a:p>
        </p:txBody>
      </p:sp>
      <p:sp>
        <p:nvSpPr>
          <p:cNvPr id="6" name="CasellaDiTesto 4">
            <a:extLst>
              <a:ext uri="{FF2B5EF4-FFF2-40B4-BE49-F238E27FC236}">
                <a16:creationId xmlns:a16="http://schemas.microsoft.com/office/drawing/2014/main" xmlns="" id="{FD98834A-76EB-B1FA-3D6F-71E634E11F09}"/>
              </a:ext>
            </a:extLst>
          </p:cNvPr>
          <p:cNvSpPr txBox="1"/>
          <p:nvPr/>
        </p:nvSpPr>
        <p:spPr>
          <a:xfrm>
            <a:off x="6488405" y="1560286"/>
            <a:ext cx="12582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primary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E945CAB-6FE7-732B-D059-41CBA3843F34}"/>
              </a:ext>
            </a:extLst>
          </p:cNvPr>
          <p:cNvSpPr txBox="1"/>
          <p:nvPr/>
        </p:nvSpPr>
        <p:spPr>
          <a:xfrm>
            <a:off x="5999943" y="5604748"/>
            <a:ext cx="14438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/>
              <a:t>secondary </a:t>
            </a:r>
          </a:p>
        </p:txBody>
      </p:sp>
      <p:sp>
        <p:nvSpPr>
          <p:cNvPr id="10" name="CasellaDiTesto 7">
            <a:extLst>
              <a:ext uri="{FF2B5EF4-FFF2-40B4-BE49-F238E27FC236}">
                <a16:creationId xmlns:a16="http://schemas.microsoft.com/office/drawing/2014/main" xmlns="" id="{07371A35-0B36-F951-6F20-2B4208D72DC5}"/>
              </a:ext>
            </a:extLst>
          </p:cNvPr>
          <p:cNvSpPr txBox="1"/>
          <p:nvPr/>
        </p:nvSpPr>
        <p:spPr>
          <a:xfrm>
            <a:off x="6078097" y="3416440"/>
            <a:ext cx="1600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/>
              <a:t>intermediate </a:t>
            </a:r>
          </a:p>
        </p:txBody>
      </p:sp>
    </p:spTree>
    <p:extLst>
      <p:ext uri="{BB962C8B-B14F-4D97-AF65-F5344CB8AC3E}">
        <p14:creationId xmlns:p14="http://schemas.microsoft.com/office/powerpoint/2010/main" val="9618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0048" t="11888" r="23200" b="10435"/>
          <a:stretch/>
        </p:blipFill>
        <p:spPr>
          <a:xfrm>
            <a:off x="476794" y="724319"/>
            <a:ext cx="7648897" cy="588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-22225"/>
            <a:ext cx="121920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err="1">
                <a:latin typeface="+mn-lt"/>
              </a:rPr>
              <a:t>Our</a:t>
            </a:r>
            <a:r>
              <a:rPr lang="it-IT" sz="2800" dirty="0">
                <a:latin typeface="+mn-lt"/>
              </a:rPr>
              <a:t> website </a:t>
            </a:r>
            <a:r>
              <a:rPr lang="it-IT" sz="2800" dirty="0" err="1">
                <a:latin typeface="+mn-lt"/>
              </a:rPr>
              <a:t>provides</a:t>
            </a:r>
            <a:r>
              <a:rPr lang="it-IT" sz="2800" dirty="0">
                <a:latin typeface="+mn-lt"/>
              </a:rPr>
              <a:t> </a:t>
            </a:r>
            <a:r>
              <a:rPr lang="it-IT" sz="2800" dirty="0" err="1">
                <a:latin typeface="+mn-lt"/>
              </a:rPr>
              <a:t>numerical</a:t>
            </a:r>
            <a:r>
              <a:rPr lang="it-IT" sz="2800" dirty="0">
                <a:latin typeface="+mn-lt"/>
              </a:rPr>
              <a:t> </a:t>
            </a:r>
            <a:r>
              <a:rPr lang="it-IT" sz="2800" dirty="0" err="1">
                <a:latin typeface="+mn-lt"/>
              </a:rPr>
              <a:t>LISs</a:t>
            </a:r>
            <a:r>
              <a:rPr lang="it-IT" sz="2800" dirty="0">
                <a:latin typeface="+mn-lt"/>
              </a:rPr>
              <a:t>, </a:t>
            </a:r>
            <a:r>
              <a:rPr lang="it-IT" sz="2800" dirty="0" err="1">
                <a:latin typeface="+mn-lt"/>
              </a:rPr>
              <a:t>formulas</a:t>
            </a:r>
            <a:r>
              <a:rPr lang="it-IT" sz="2800" dirty="0">
                <a:latin typeface="+mn-lt"/>
              </a:rPr>
              <a:t> and plots</a:t>
            </a:r>
          </a:p>
        </p:txBody>
      </p:sp>
      <p:sp>
        <p:nvSpPr>
          <p:cNvPr id="6" name="Rettangolo 5"/>
          <p:cNvSpPr/>
          <p:nvPr/>
        </p:nvSpPr>
        <p:spPr>
          <a:xfrm>
            <a:off x="8733312" y="912590"/>
            <a:ext cx="3012314" cy="15200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bg1"/>
                </a:solidFill>
              </a:rPr>
              <a:t>LISs will be futher </a:t>
            </a:r>
          </a:p>
          <a:p>
            <a:pPr algn="ctr"/>
            <a:r>
              <a:rPr lang="it-IT">
                <a:solidFill>
                  <a:schemeClr val="bg1"/>
                </a:solidFill>
              </a:rPr>
              <a:t>fine-tuned and updated on the website using incoming AMS-02 measurements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EB9C09-0516-1085-FBCE-76D3FAB1B7A3}"/>
              </a:ext>
            </a:extLst>
          </p:cNvPr>
          <p:cNvSpPr txBox="1"/>
          <p:nvPr/>
        </p:nvSpPr>
        <p:spPr>
          <a:xfrm>
            <a:off x="8441842" y="3163316"/>
            <a:ext cx="3595254" cy="31085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sz="2000" dirty="0"/>
              <a:t>Some CR ions still requires the injection of an additional primary spectrum in some rigidity windows:</a:t>
            </a:r>
          </a:p>
          <a:p>
            <a:pPr marL="0" indent="0" algn="just">
              <a:buNone/>
            </a:pP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Lithium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Iron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Fluorine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/>
              <a:t>Aluminum</a:t>
            </a:r>
          </a:p>
        </p:txBody>
      </p:sp>
    </p:spTree>
    <p:extLst>
      <p:ext uri="{BB962C8B-B14F-4D97-AF65-F5344CB8AC3E}">
        <p14:creationId xmlns:p14="http://schemas.microsoft.com/office/powerpoint/2010/main" val="4794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4">
            <a:extLst>
              <a:ext uri="{FF2B5EF4-FFF2-40B4-BE49-F238E27FC236}">
                <a16:creationId xmlns:a16="http://schemas.microsoft.com/office/drawing/2014/main" xmlns="" id="{98EF7A14-B468-5566-C925-DFBE3F473CC5}"/>
              </a:ext>
            </a:extLst>
          </p:cNvPr>
          <p:cNvSpPr txBox="1"/>
          <p:nvPr/>
        </p:nvSpPr>
        <p:spPr>
          <a:xfrm>
            <a:off x="5644324" y="4973801"/>
            <a:ext cx="35319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dirty="0"/>
          </a:p>
          <a:p>
            <a:pPr algn="just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0EDB55B-468E-E7AF-6468-B7E7317ACD26}"/>
              </a:ext>
            </a:extLst>
          </p:cNvPr>
          <p:cNvGrpSpPr/>
          <p:nvPr/>
        </p:nvGrpSpPr>
        <p:grpSpPr>
          <a:xfrm>
            <a:off x="145750" y="1024903"/>
            <a:ext cx="5336641" cy="5590770"/>
            <a:chOff x="362823" y="903154"/>
            <a:chExt cx="4801355" cy="53117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A29ED24-D67A-0854-83D2-713423B56C9D}"/>
                </a:ext>
              </a:extLst>
            </p:cNvPr>
            <p:cNvGrpSpPr/>
            <p:nvPr/>
          </p:nvGrpSpPr>
          <p:grpSpPr>
            <a:xfrm>
              <a:off x="362823" y="903154"/>
              <a:ext cx="4801355" cy="5311762"/>
              <a:chOff x="4794574" y="283063"/>
              <a:chExt cx="5748144" cy="6170703"/>
            </a:xfrm>
          </p:grpSpPr>
          <p:grpSp>
            <p:nvGrpSpPr>
              <p:cNvPr id="6" name="Group 8"/>
              <p:cNvGrpSpPr>
                <a:grpSpLocks noChangeAspect="1"/>
              </p:cNvGrpSpPr>
              <p:nvPr/>
            </p:nvGrpSpPr>
            <p:grpSpPr bwMode="auto">
              <a:xfrm>
                <a:off x="4794574" y="283063"/>
                <a:ext cx="5748144" cy="6170703"/>
                <a:chOff x="2126" y="320"/>
                <a:chExt cx="3428" cy="3680"/>
              </a:xfrm>
            </p:grpSpPr>
            <p:sp>
              <p:nvSpPr>
                <p:cNvPr id="7" name="AutoShape 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126" y="320"/>
                  <a:ext cx="3428" cy="3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pic>
              <p:nvPicPr>
                <p:cNvPr id="7177" name="Picture 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6" y="320"/>
                  <a:ext cx="3433" cy="368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3" name="Connettore 2 2"/>
              <p:cNvCxnSpPr/>
              <p:nvPr/>
            </p:nvCxnSpPr>
            <p:spPr>
              <a:xfrm>
                <a:off x="10073592" y="2067868"/>
                <a:ext cx="270" cy="717359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0F0244-93B5-4BAB-7D57-350A1757910F}"/>
                </a:ext>
              </a:extLst>
            </p:cNvPr>
            <p:cNvSpPr txBox="1"/>
            <p:nvPr/>
          </p:nvSpPr>
          <p:spPr>
            <a:xfrm>
              <a:off x="2905217" y="3005796"/>
              <a:ext cx="20218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25% lithium defect </a:t>
              </a:r>
              <a:endParaRPr lang="it-IT" dirty="0"/>
            </a:p>
          </p:txBody>
        </p:sp>
      </p:grpSp>
      <p:sp>
        <p:nvSpPr>
          <p:cNvPr id="26" name="CasellaDiTesto 5">
            <a:extLst>
              <a:ext uri="{FF2B5EF4-FFF2-40B4-BE49-F238E27FC236}">
                <a16:creationId xmlns:a16="http://schemas.microsoft.com/office/drawing/2014/main" xmlns="" id="{C5305198-23B4-B3CC-2202-C0E400BF5EA6}"/>
              </a:ext>
            </a:extLst>
          </p:cNvPr>
          <p:cNvSpPr txBox="1"/>
          <p:nvPr/>
        </p:nvSpPr>
        <p:spPr>
          <a:xfrm>
            <a:off x="145750" y="585051"/>
            <a:ext cx="309089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 Nova Light" panose="020B0304020202020204" pitchFamily="34" charset="0"/>
              </a:rPr>
              <a:t>Boschini </a:t>
            </a:r>
            <a:r>
              <a:rPr lang="it-IT" sz="1600" i="1" dirty="0">
                <a:latin typeface="Arial Nova Light" panose="020B0304020202020204" pitchFamily="34" charset="0"/>
              </a:rPr>
              <a:t>et al </a:t>
            </a:r>
            <a:r>
              <a:rPr lang="it-IT" sz="1600" dirty="0">
                <a:latin typeface="Arial Nova Light" panose="020B0304020202020204" pitchFamily="34" charset="0"/>
              </a:rPr>
              <a:t>ApJ </a:t>
            </a:r>
            <a:r>
              <a:rPr lang="it-IT" sz="1600" b="1" dirty="0">
                <a:latin typeface="Arial Nova Light" panose="020B0304020202020204" pitchFamily="34" charset="0"/>
              </a:rPr>
              <a:t>889</a:t>
            </a:r>
            <a:r>
              <a:rPr lang="it-IT" sz="1600" dirty="0">
                <a:latin typeface="Arial Nova Light" panose="020B0304020202020204" pitchFamily="34" charset="0"/>
              </a:rPr>
              <a:t>:167 2020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6F1EE809-BBEA-16A9-6927-EE6BBF2D8734}"/>
              </a:ext>
            </a:extLst>
          </p:cNvPr>
          <p:cNvSpPr txBox="1">
            <a:spLocks/>
          </p:cNvSpPr>
          <p:nvPr/>
        </p:nvSpPr>
        <p:spPr>
          <a:xfrm>
            <a:off x="0" y="-22225"/>
            <a:ext cx="121920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Primary Lithium</a:t>
            </a:r>
          </a:p>
        </p:txBody>
      </p:sp>
      <p:sp>
        <p:nvSpPr>
          <p:cNvPr id="13" name="CasellaDiTesto 4">
            <a:extLst>
              <a:ext uri="{FF2B5EF4-FFF2-40B4-BE49-F238E27FC236}">
                <a16:creationId xmlns:a16="http://schemas.microsoft.com/office/drawing/2014/main" xmlns="" id="{51900A0D-EE21-5423-D962-22099D427B7A}"/>
              </a:ext>
            </a:extLst>
          </p:cNvPr>
          <p:cNvSpPr txBox="1"/>
          <p:nvPr/>
        </p:nvSpPr>
        <p:spPr>
          <a:xfrm>
            <a:off x="5980134" y="2323364"/>
            <a:ext cx="595044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Primary </a:t>
            </a:r>
            <a:r>
              <a:rPr lang="it-IT" sz="1600" b="1" baseline="30000" dirty="0">
                <a:ea typeface="+mn-lt"/>
                <a:cs typeface="+mn-lt"/>
              </a:rPr>
              <a:t>7</a:t>
            </a:r>
            <a:r>
              <a:rPr lang="it-IT" sz="1600" b="1" dirty="0"/>
              <a:t>Li</a:t>
            </a:r>
            <a:r>
              <a:rPr lang="en-US" sz="1600" b="1" dirty="0">
                <a:ea typeface="+mn-lt"/>
                <a:cs typeface="+mn-lt"/>
              </a:rPr>
              <a:t> through the Cameron-Fowler mechanism </a:t>
            </a:r>
            <a:r>
              <a:rPr lang="en-US" sz="1600" dirty="0">
                <a:ea typeface="+mn-lt"/>
                <a:cs typeface="+mn-lt"/>
              </a:rPr>
              <a:t>for </a:t>
            </a:r>
            <a:r>
              <a:rPr lang="en-US" sz="1600" dirty="0" err="1">
                <a:ea typeface="+mn-lt"/>
                <a:cs typeface="+mn-lt"/>
              </a:rPr>
              <a:t>i</a:t>
            </a:r>
            <a:r>
              <a:rPr lang="it-IT" sz="1600" dirty="0">
                <a:ea typeface="+mn-lt"/>
                <a:cs typeface="+mn-lt"/>
              </a:rPr>
              <a:t>ntermediate-mass AGB (</a:t>
            </a:r>
            <a:r>
              <a:rPr lang="en-US" sz="1600" dirty="0"/>
              <a:t>asymptotic giant branch) stars and Novae</a:t>
            </a:r>
            <a:r>
              <a:rPr lang="en-US" sz="1600" dirty="0">
                <a:ea typeface="+mn-lt"/>
                <a:cs typeface="+mn-lt"/>
              </a:rPr>
              <a:t>:</a:t>
            </a:r>
          </a:p>
          <a:p>
            <a:pPr algn="just"/>
            <a:r>
              <a:rPr lang="en-US" sz="1600" dirty="0">
                <a:ea typeface="+mn-lt"/>
                <a:cs typeface="+mn-lt"/>
              </a:rPr>
              <a:t>   alpha-capture </a:t>
            </a:r>
            <a:r>
              <a:rPr lang="it-IT" sz="1600" baseline="30000" dirty="0">
                <a:ea typeface="+mn-lt"/>
                <a:cs typeface="+mn-lt"/>
              </a:rPr>
              <a:t>3</a:t>
            </a:r>
            <a:r>
              <a:rPr lang="it-IT" sz="1600" dirty="0"/>
              <a:t>He</a:t>
            </a:r>
            <a:r>
              <a:rPr lang="en-US" sz="1600" dirty="0">
                <a:ea typeface="+mn-lt"/>
                <a:cs typeface="+mn-lt"/>
              </a:rPr>
              <a:t>(α,γ) </a:t>
            </a:r>
            <a:r>
              <a:rPr lang="it-IT" sz="1600" baseline="30000" dirty="0">
                <a:ea typeface="+mn-lt"/>
                <a:cs typeface="+mn-lt"/>
              </a:rPr>
              <a:t>7</a:t>
            </a:r>
            <a:r>
              <a:rPr lang="it-IT" sz="1600" dirty="0"/>
              <a:t>Be</a:t>
            </a:r>
            <a:r>
              <a:rPr lang="en-US" sz="1600" dirty="0">
                <a:ea typeface="+mn-lt"/>
                <a:cs typeface="+mn-lt"/>
              </a:rPr>
              <a:t> </a:t>
            </a:r>
            <a:endParaRPr lang="it-IT" sz="1600" dirty="0">
              <a:ea typeface="+mn-lt"/>
              <a:cs typeface="+mn-lt"/>
            </a:endParaRPr>
          </a:p>
          <a:p>
            <a:pPr algn="just"/>
            <a:r>
              <a:rPr lang="en-US" sz="1600" dirty="0">
                <a:ea typeface="+mn-lt"/>
                <a:cs typeface="+mn-lt"/>
              </a:rPr>
              <a:t>   transport of </a:t>
            </a:r>
            <a:r>
              <a:rPr lang="it-IT" sz="1600" baseline="30000" dirty="0">
                <a:ea typeface="+mn-lt"/>
                <a:cs typeface="+mn-lt"/>
              </a:rPr>
              <a:t>7</a:t>
            </a:r>
            <a:r>
              <a:rPr lang="it-IT" sz="1600" dirty="0"/>
              <a:t>Be</a:t>
            </a:r>
            <a:r>
              <a:rPr lang="en-US" sz="1600" dirty="0">
                <a:ea typeface="+mn-lt"/>
                <a:cs typeface="+mn-lt"/>
              </a:rPr>
              <a:t> into cooler layers </a:t>
            </a:r>
            <a:endParaRPr lang="it-IT" sz="1600" dirty="0">
              <a:ea typeface="+mn-lt"/>
              <a:cs typeface="+mn-lt"/>
            </a:endParaRPr>
          </a:p>
          <a:p>
            <a:pPr algn="just"/>
            <a:r>
              <a:rPr lang="en-US" sz="1600" dirty="0">
                <a:ea typeface="+mn-lt"/>
                <a:cs typeface="+mn-lt"/>
              </a:rPr>
              <a:t>   </a:t>
            </a:r>
            <a:r>
              <a:rPr lang="it-IT" sz="1600" b="1" baseline="30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7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decay (53.22 days) → </a:t>
            </a:r>
            <a:r>
              <a:rPr lang="it-IT" sz="1600" b="1" baseline="300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7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Li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endParaRPr lang="it-IT" sz="1600" b="1" dirty="0">
              <a:solidFill>
                <a:schemeClr val="accent2">
                  <a:lumMod val="75000"/>
                </a:schemeClr>
              </a:solidFill>
              <a:ea typeface="+mn-lt"/>
              <a:cs typeface="+mn-lt"/>
            </a:endParaRPr>
          </a:p>
          <a:p>
            <a:pPr algn="just"/>
            <a:endParaRPr lang="en-US" sz="800" dirty="0">
              <a:ea typeface="+mn-lt"/>
              <a:cs typeface="+mn-lt"/>
            </a:endParaRPr>
          </a:p>
          <a:p>
            <a:pPr algn="just"/>
            <a:endParaRPr lang="en-US" sz="1600" dirty="0">
              <a:ea typeface="+mn-lt"/>
              <a:cs typeface="+mn-lt"/>
            </a:endParaRPr>
          </a:p>
          <a:p>
            <a:pPr algn="just"/>
            <a:r>
              <a:rPr lang="en-US" sz="1600" dirty="0">
                <a:ea typeface="+mn-lt"/>
                <a:cs typeface="+mn-lt"/>
              </a:rPr>
              <a:t>• </a:t>
            </a:r>
            <a:r>
              <a:rPr lang="en-US" sz="1600" b="1" dirty="0">
                <a:ea typeface="+mn-lt"/>
                <a:cs typeface="+mn-lt"/>
              </a:rPr>
              <a:t>Observation of blue-shifted absorption lines of partly ionized </a:t>
            </a:r>
            <a:r>
              <a:rPr lang="it-IT" sz="1600" b="1" baseline="30000" dirty="0">
                <a:ea typeface="+mn-lt"/>
                <a:cs typeface="+mn-lt"/>
              </a:rPr>
              <a:t>7</a:t>
            </a:r>
            <a:r>
              <a:rPr lang="it-IT" sz="1600" b="1" dirty="0"/>
              <a:t>Be</a:t>
            </a:r>
            <a:r>
              <a:rPr lang="en-US" sz="1600" b="1" dirty="0">
                <a:ea typeface="+mn-lt"/>
                <a:cs typeface="+mn-lt"/>
              </a:rPr>
              <a:t> in the spectrum of 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dirty="0">
                <a:ea typeface="+mn-lt"/>
                <a:cs typeface="+mn-lt"/>
              </a:rPr>
              <a:t>classical nova V339 Del</a:t>
            </a:r>
            <a:r>
              <a:rPr lang="en-US" sz="1600" dirty="0">
                <a:ea typeface="+mn-lt"/>
                <a:cs typeface="+mn-lt"/>
              </a:rPr>
              <a:t> about 40-50 days after the explosion is the first observational evidence that the mechanism proposed in 1970s is working indeed </a:t>
            </a:r>
            <a:endParaRPr lang="it-IT" sz="1600" dirty="0">
              <a:ea typeface="+mn-lt"/>
              <a:cs typeface="+mn-lt"/>
            </a:endParaRPr>
          </a:p>
          <a:p>
            <a:pPr algn="just"/>
            <a:endParaRPr lang="en-US" sz="1600" dirty="0">
              <a:ea typeface="+mn-lt"/>
              <a:cs typeface="+mn-lt"/>
            </a:endParaRPr>
          </a:p>
          <a:p>
            <a:pPr algn="just"/>
            <a:r>
              <a:rPr lang="en-US" sz="1600" dirty="0">
                <a:ea typeface="+mn-lt"/>
                <a:cs typeface="+mn-lt"/>
              </a:rPr>
              <a:t>• </a:t>
            </a:r>
            <a:r>
              <a:rPr lang="en-US" sz="1600" b="1" dirty="0">
                <a:ea typeface="+mn-lt"/>
                <a:cs typeface="+mn-lt"/>
              </a:rPr>
              <a:t>Consequent observations of other stars </a:t>
            </a:r>
            <a:r>
              <a:rPr lang="en-US" sz="1600" dirty="0">
                <a:ea typeface="+mn-lt"/>
                <a:cs typeface="+mn-lt"/>
              </a:rPr>
              <a:t>(V1369 Cen, V5668 </a:t>
            </a:r>
            <a:r>
              <a:rPr lang="en-US" sz="1600" dirty="0" err="1">
                <a:ea typeface="+mn-lt"/>
                <a:cs typeface="+mn-lt"/>
              </a:rPr>
              <a:t>Sgr</a:t>
            </a:r>
            <a:r>
              <a:rPr lang="en-US" sz="1600" dirty="0">
                <a:ea typeface="+mn-lt"/>
                <a:cs typeface="+mn-lt"/>
              </a:rPr>
              <a:t> and V2944 </a:t>
            </a:r>
            <a:r>
              <a:rPr lang="en-US" sz="1600" dirty="0" err="1">
                <a:ea typeface="+mn-lt"/>
                <a:cs typeface="+mn-lt"/>
              </a:rPr>
              <a:t>Oph</a:t>
            </a:r>
            <a:r>
              <a:rPr lang="en-US" sz="1600" dirty="0">
                <a:ea typeface="+mn-lt"/>
                <a:cs typeface="+mn-lt"/>
              </a:rPr>
              <a:t>, ASASSN-16kt [V407 Lupi], V838 Her) </a:t>
            </a:r>
            <a:r>
              <a:rPr lang="en-US" sz="1600" b="1" dirty="0">
                <a:ea typeface="+mn-lt"/>
                <a:cs typeface="+mn-lt"/>
              </a:rPr>
              <a:t>also reveal the presence of </a:t>
            </a:r>
            <a:r>
              <a:rPr lang="it-IT" sz="1600" b="1" baseline="30000" dirty="0">
                <a:ea typeface="+mn-lt"/>
                <a:cs typeface="+mn-lt"/>
              </a:rPr>
              <a:t>7</a:t>
            </a:r>
            <a:r>
              <a:rPr lang="it-IT" sz="1600" b="1" dirty="0"/>
              <a:t>Be</a:t>
            </a:r>
            <a:r>
              <a:rPr lang="en-US" sz="1600" b="1" dirty="0">
                <a:ea typeface="+mn-lt"/>
                <a:cs typeface="+mn-lt"/>
              </a:rPr>
              <a:t> lines</a:t>
            </a:r>
          </a:p>
          <a:p>
            <a:pPr algn="just"/>
            <a:endParaRPr lang="en-US" sz="1600" b="1" dirty="0">
              <a:ea typeface="+mn-lt"/>
              <a:cs typeface="+mn-lt"/>
            </a:endParaRPr>
          </a:p>
          <a:p>
            <a:pPr algn="just"/>
            <a:r>
              <a:rPr lang="en-US" sz="1600" dirty="0">
                <a:ea typeface="+mn-lt"/>
                <a:cs typeface="+mn-lt"/>
              </a:rPr>
              <a:t>• </a:t>
            </a:r>
            <a:r>
              <a:rPr lang="it-IT" sz="1600" dirty="0">
                <a:ea typeface="+mn-lt"/>
                <a:cs typeface="+mn-lt"/>
              </a:rPr>
              <a:t>Primary Lithium </a:t>
            </a:r>
            <a:r>
              <a:rPr lang="it-IT" sz="1600">
                <a:ea typeface="+mn-lt"/>
                <a:cs typeface="+mn-lt"/>
              </a:rPr>
              <a:t>from </a:t>
            </a:r>
            <a:r>
              <a:rPr lang="it-IT" sz="1600" smtClean="0">
                <a:ea typeface="+mn-lt"/>
                <a:cs typeface="+mn-lt"/>
              </a:rPr>
              <a:t>new stars processes </a:t>
            </a:r>
            <a:r>
              <a:rPr lang="it-IT" sz="1600" dirty="0">
                <a:ea typeface="+mn-lt"/>
                <a:cs typeface="+mn-lt"/>
              </a:rPr>
              <a:t>is mandatory to explain </a:t>
            </a:r>
            <a:r>
              <a:rPr lang="it-IT" sz="1600">
                <a:ea typeface="+mn-lt"/>
                <a:cs typeface="+mn-lt"/>
              </a:rPr>
              <a:t>AMS-02 </a:t>
            </a:r>
            <a:r>
              <a:rPr lang="it-IT" sz="1600" smtClean="0">
                <a:ea typeface="+mn-lt"/>
                <a:cs typeface="+mn-lt"/>
              </a:rPr>
              <a:t>measurement</a:t>
            </a:r>
            <a:endParaRPr lang="it-IT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9B7671-90C9-58C1-E52C-9618E8D51F86}"/>
              </a:ext>
            </a:extLst>
          </p:cNvPr>
          <p:cNvSpPr txBox="1"/>
          <p:nvPr/>
        </p:nvSpPr>
        <p:spPr>
          <a:xfrm>
            <a:off x="5980134" y="764374"/>
            <a:ext cx="5950449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285750" indent="-285750" algn="just">
              <a:buFont typeface="Arial" panose="020B0604020202020204" pitchFamily="34" charset="0"/>
              <a:buChar char="•"/>
              <a:defRPr sz="1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en-US" dirty="0"/>
              <a:t>Examination of the Li isotopes production (from C and O) shows that the main reaction channels are well-constrained: a 20% error in one of them would correspond to only 2%–3% correction.</a:t>
            </a:r>
          </a:p>
          <a:p>
            <a:pPr marL="0" indent="0">
              <a:buNone/>
            </a:pPr>
            <a:r>
              <a:rPr lang="en-US" dirty="0"/>
              <a:t>It is rather unlikely that cross-section errors are all biased on the same side leading to the observed 25% excess.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83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1309</Words>
  <Application>Microsoft Office PowerPoint</Application>
  <PresentationFormat>Widescreen</PresentationFormat>
  <Paragraphs>131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MS PGothic</vt:lpstr>
      <vt:lpstr>Arial</vt:lpstr>
      <vt:lpstr>Arial Bold Italic</vt:lpstr>
      <vt:lpstr>Arial Nova Light</vt:lpstr>
      <vt:lpstr>Calibri</vt:lpstr>
      <vt:lpstr>Calibri Light</vt:lpstr>
      <vt:lpstr>Cambria Math</vt:lpstr>
      <vt:lpstr>Times New Roman</vt:lpstr>
      <vt:lpstr>ヒラギノ角ゴ ProN W3</vt:lpstr>
      <vt:lpstr>Tema di Office</vt:lpstr>
      <vt:lpstr>Inference of the Local Interstellar Spectra of Cosmic-Ray Nuclei Z ≤ 28 with the GALPROP–HELMOD Framework: Prediction Capability and Hints of Excesses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Fluorine spectrum</vt:lpstr>
      <vt:lpstr>Presentazione standard di PowerPoint</vt:lpstr>
      <vt:lpstr>Aluminum</vt:lpstr>
      <vt:lpstr>Presentazione standard di PowerPoint</vt:lpstr>
      <vt:lpstr>Presentazione standard di PowerPoint</vt:lpstr>
      <vt:lpstr>Sodium</vt:lpstr>
      <vt:lpstr>Conclusions</vt:lpstr>
      <vt:lpstr>Backup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Nicolò Masi</dc:creator>
  <cp:lastModifiedBy>nic</cp:lastModifiedBy>
  <cp:revision>230</cp:revision>
  <dcterms:created xsi:type="dcterms:W3CDTF">2017-09-26T09:28:38Z</dcterms:created>
  <dcterms:modified xsi:type="dcterms:W3CDTF">2022-07-20T12:15:56Z</dcterms:modified>
</cp:coreProperties>
</file>