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WTXppHOvbb5ewVRnT26ftekfH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2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2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24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2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8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2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3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4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>
            <p:ph type="ctrTitle"/>
          </p:nvPr>
        </p:nvSpPr>
        <p:spPr>
          <a:xfrm>
            <a:off x="477980" y="0"/>
            <a:ext cx="4557007" cy="3204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/>
              <a:t>CREAM LED Data Analysis</a:t>
            </a:r>
            <a:endParaRPr/>
          </a:p>
        </p:txBody>
      </p:sp>
      <p:sp>
        <p:nvSpPr>
          <p:cNvPr id="164" name="Google Shape;164;p1"/>
          <p:cNvSpPr txBox="1"/>
          <p:nvPr>
            <p:ph idx="1" type="subTitle"/>
          </p:nvPr>
        </p:nvSpPr>
        <p:spPr>
          <a:xfrm>
            <a:off x="477980" y="3926541"/>
            <a:ext cx="4802232" cy="2677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200"/>
              <a:t>Shrey Aggarwal</a:t>
            </a:r>
            <a:r>
              <a:rPr b="1" baseline="30000" lang="en-US" sz="22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200"/>
              <a:t> and Eun-Suk Seo</a:t>
            </a:r>
            <a:r>
              <a:rPr b="1" baseline="30000" lang="en-US" sz="2200">
                <a:latin typeface="Calibri"/>
                <a:ea typeface="Calibri"/>
                <a:cs typeface="Calibri"/>
                <a:sym typeface="Calibri"/>
              </a:rPr>
              <a:t>a,b</a:t>
            </a:r>
            <a:r>
              <a:rPr lang="en-US" sz="22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200"/>
              <a:t>for the ISS-CREAM Collaboration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200"/>
              <a:t>27th European Cosmic Ray Symposium (ECRS 2022)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BFBFBF"/>
              </a:buClr>
              <a:buSzPts val="1400"/>
              <a:buNone/>
            </a:pPr>
            <a:r>
              <a:rPr baseline="30000" i="1" lang="en-US" sz="1400">
                <a:solidFill>
                  <a:srgbClr val="BFBFBF"/>
                </a:solidFill>
              </a:rPr>
              <a:t>a</a:t>
            </a:r>
            <a:r>
              <a:rPr i="1" lang="en-US" sz="1400">
                <a:solidFill>
                  <a:srgbClr val="BFBFBF"/>
                </a:solidFill>
              </a:rPr>
              <a:t>Department of Physics, University of Maryland, College Park, MD, USA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None/>
            </a:pPr>
            <a:r>
              <a:rPr baseline="30000" i="1" lang="en-US" sz="1400">
                <a:solidFill>
                  <a:srgbClr val="BFBFBF"/>
                </a:solidFill>
              </a:rPr>
              <a:t>b</a:t>
            </a:r>
            <a:r>
              <a:rPr i="1" lang="en-US" sz="1400">
                <a:solidFill>
                  <a:srgbClr val="BFBFBF"/>
                </a:solidFill>
              </a:rPr>
              <a:t>University of Maryland, Inst. for Phys. Sci. and Tech. 4254 Stadium Dr, College Park, MD, USA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i="1" sz="1400">
              <a:solidFill>
                <a:srgbClr val="BFBFBF"/>
              </a:solidFill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0213" y="0"/>
            <a:ext cx="69117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11"/>
          <p:cNvSpPr txBox="1"/>
          <p:nvPr/>
        </p:nvSpPr>
        <p:spPr>
          <a:xfrm>
            <a:off x="499473" y="1743910"/>
            <a:ext cx="6111129" cy="38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plot shows gains with bias on (blue) and off (red), and HV at 7.5 kV for a single LED channel (672)</a:t>
            </a:r>
            <a:endParaRPr/>
          </a:p>
          <a:p>
            <a:pPr indent="-285744" lvl="0" marL="285744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gains in both the bias increase for a certain range of DAC values</a:t>
            </a:r>
            <a:endParaRPr/>
          </a:p>
          <a:p>
            <a:pPr indent="-283464" lvl="0" marL="283464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curves for bias on and off are parallel for this DAC range, and their ratios are constant</a:t>
            </a:r>
            <a:endParaRPr/>
          </a:p>
          <a:p>
            <a:pPr indent="-283464" lvl="0" marL="283464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channel 672 at HV 7.5 kV, the bias on/off ratio is 11.92 ± 0.60</a:t>
            </a: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0" y="4607"/>
            <a:ext cx="12192000" cy="1149491"/>
          </a:xfrm>
          <a:prstGeom prst="rect">
            <a:avLst/>
          </a:prstGeom>
          <a:solidFill>
            <a:srgbClr val="24242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0" y="-1"/>
            <a:ext cx="12192000" cy="115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Gain vs DAC with bias on/off</a:t>
            </a:r>
            <a:endParaRPr/>
          </a:p>
        </p:txBody>
      </p:sp>
      <p:sp>
        <p:nvSpPr>
          <p:cNvPr id="259" name="Google Shape;259;p1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  <p:pic>
        <p:nvPicPr>
          <p:cNvPr id="260" name="Google Shape;2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7802" y="1222377"/>
            <a:ext cx="5343525" cy="51339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  <p:sp>
        <p:nvSpPr>
          <p:cNvPr id="266" name="Google Shape;266;p1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12"/>
          <p:cNvSpPr txBox="1"/>
          <p:nvPr/>
        </p:nvSpPr>
        <p:spPr>
          <a:xfrm>
            <a:off x="359072" y="2177382"/>
            <a:ext cx="635549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plot shows the bias on/off ratios for different HVs</a:t>
            </a:r>
            <a:endParaRPr/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Ratios from all the HVs are consistent among each other within 1 uncertainty</a:t>
            </a:r>
            <a:endParaRPr/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bias on/off ratio for channel 672 is 12.18 ± 0.20</a:t>
            </a:r>
            <a:endParaRPr/>
          </a:p>
        </p:txBody>
      </p:sp>
      <p:sp>
        <p:nvSpPr>
          <p:cNvPr id="268" name="Google Shape;268;p12"/>
          <p:cNvSpPr/>
          <p:nvPr/>
        </p:nvSpPr>
        <p:spPr>
          <a:xfrm>
            <a:off x="0" y="-11756"/>
            <a:ext cx="12192000" cy="1149491"/>
          </a:xfrm>
          <a:prstGeom prst="rect">
            <a:avLst/>
          </a:prstGeom>
          <a:solidFill>
            <a:srgbClr val="24242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0" y="-11757"/>
            <a:ext cx="12192000" cy="1149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Bias On/Off Ratio</a:t>
            </a:r>
            <a:endParaRPr/>
          </a:p>
        </p:txBody>
      </p:sp>
      <p:pic>
        <p:nvPicPr>
          <p:cNvPr id="270" name="Google Shape;2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4564" y="1425046"/>
            <a:ext cx="5181600" cy="4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0" y="0"/>
            <a:ext cx="12192000" cy="1149491"/>
          </a:xfrm>
          <a:prstGeom prst="rect">
            <a:avLst/>
          </a:prstGeom>
          <a:solidFill>
            <a:srgbClr val="24242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372057" y="1538526"/>
            <a:ext cx="63156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histogram on the left shows the bias on/off ratios from all the LED channels </a:t>
            </a:r>
            <a:endParaRPr/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ratio for most channels is 4.46 ± 2.28 with highest ratio over 80</a:t>
            </a:r>
            <a:endParaRPr/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average ratio is ~ 10</a:t>
            </a:r>
            <a:endParaRPr/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rgbClr val="24242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The bias on/off ratios can be used for </a:t>
            </a:r>
            <a:r>
              <a:rPr i="0" lang="en-US" sz="28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gain corrections when the CAL is operating without bias voltage </a:t>
            </a:r>
            <a:endParaRPr sz="2800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0" y="20962"/>
            <a:ext cx="12192000" cy="1149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Bias On/Off Ratio Distribution for all LED channels</a:t>
            </a:r>
            <a:b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0498" y="1451411"/>
            <a:ext cx="516255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  <p:sp>
        <p:nvSpPr>
          <p:cNvPr id="286" name="Google Shape;286;p1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14"/>
          <p:cNvSpPr/>
          <p:nvPr/>
        </p:nvSpPr>
        <p:spPr>
          <a:xfrm>
            <a:off x="0" y="4607"/>
            <a:ext cx="12192000" cy="1149491"/>
          </a:xfrm>
          <a:prstGeom prst="rect">
            <a:avLst/>
          </a:prstGeom>
          <a:solidFill>
            <a:srgbClr val="24242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4"/>
          <p:cNvSpPr txBox="1"/>
          <p:nvPr>
            <p:ph type="title"/>
          </p:nvPr>
        </p:nvSpPr>
        <p:spPr>
          <a:xfrm>
            <a:off x="0" y="0"/>
            <a:ext cx="12192000" cy="1149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Gain vs High Voltage</a:t>
            </a:r>
            <a:endParaRPr/>
          </a:p>
        </p:txBody>
      </p:sp>
      <p:cxnSp>
        <p:nvCxnSpPr>
          <p:cNvPr id="289" name="Google Shape;289;p14"/>
          <p:cNvCxnSpPr/>
          <p:nvPr/>
        </p:nvCxnSpPr>
        <p:spPr>
          <a:xfrm>
            <a:off x="2562226" y="2000251"/>
            <a:ext cx="238125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0" name="Google Shape;290;p14"/>
          <p:cNvPicPr preferRelativeResize="0"/>
          <p:nvPr/>
        </p:nvPicPr>
        <p:blipFill rotWithShape="1">
          <a:blip r:embed="rId3">
            <a:alphaModFix/>
          </a:blip>
          <a:srcRect b="984" l="0" r="0" t="632"/>
          <a:stretch/>
        </p:blipFill>
        <p:spPr>
          <a:xfrm>
            <a:off x="1001972" y="1158705"/>
            <a:ext cx="10188055" cy="526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15"/>
          <p:cNvSpPr txBox="1"/>
          <p:nvPr/>
        </p:nvSpPr>
        <p:spPr>
          <a:xfrm>
            <a:off x="327212" y="2255972"/>
            <a:ext cx="5543550" cy="4359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gains for LED channels increases with HV for all DAC values and bias setting as shown in this example</a:t>
            </a:r>
            <a:endParaRPr/>
          </a:p>
          <a:p>
            <a:pPr indent="-285744" lvl="0" marL="285744" marR="0" rtl="0" algn="l">
              <a:spcBef>
                <a:spcPts val="1800"/>
              </a:spcBef>
              <a:spcAft>
                <a:spcPts val="0"/>
              </a:spcAft>
              <a:buClr>
                <a:srgbClr val="24242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The linear fit results can be used to correct gains with different HV settings</a:t>
            </a:r>
            <a:endParaRPr>
              <a:solidFill>
                <a:srgbClr val="242424"/>
              </a:solidFill>
            </a:endParaRPr>
          </a:p>
          <a:p>
            <a:pPr indent="-107943" lvl="0" marL="285744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0" y="4607"/>
            <a:ext cx="12192000" cy="1149491"/>
          </a:xfrm>
          <a:prstGeom prst="rect">
            <a:avLst/>
          </a:prstGeom>
          <a:solidFill>
            <a:srgbClr val="24242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0" y="1"/>
            <a:ext cx="12192000" cy="1154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Gain as a linear function of High Voltage</a:t>
            </a:r>
            <a:endParaRPr/>
          </a:p>
        </p:txBody>
      </p:sp>
      <p:sp>
        <p:nvSpPr>
          <p:cNvPr id="299" name="Google Shape;299;p1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  <p:pic>
        <p:nvPicPr>
          <p:cNvPr id="300" name="Google Shape;3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4221" y="1604682"/>
            <a:ext cx="6060896" cy="475166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/>
          <p:nvPr>
            <p:ph idx="1" type="body"/>
          </p:nvPr>
        </p:nvSpPr>
        <p:spPr>
          <a:xfrm>
            <a:off x="894720" y="1835238"/>
            <a:ext cx="10459080" cy="4144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4" lvl="0" marL="228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Gains were measured for CAL Channels with various LED intensities (DAC values 6000 to 9000), HVs (3 kV to 10.5 kV) and bias voltage turned on and off</a:t>
            </a:r>
            <a:endParaRPr/>
          </a:p>
          <a:p>
            <a:pPr indent="-228594" lvl="0" marL="228594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bias on/off gain ratios for LED channels have the most probable value of 4.46 ± 2.28, and their average is ~ 10</a:t>
            </a:r>
            <a:endParaRPr/>
          </a:p>
          <a:p>
            <a:pPr indent="-228594" lvl="0" marL="228594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gains increase linearly with HV for LED Channels with all DAC and bias settings</a:t>
            </a:r>
            <a:endParaRPr/>
          </a:p>
          <a:p>
            <a:pPr indent="-228594" lvl="0" marL="228594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42424"/>
              </a:buClr>
              <a:buSzPts val="2400"/>
              <a:buChar char="•"/>
            </a:pPr>
            <a:r>
              <a:rPr lang="en-US" sz="2400">
                <a:solidFill>
                  <a:srgbClr val="242424"/>
                </a:solidFill>
              </a:rPr>
              <a:t>The results of this analysis can be used to convert gains with different HV and bias settings of the CAL</a:t>
            </a:r>
            <a:endParaRPr>
              <a:solidFill>
                <a:srgbClr val="242424"/>
              </a:solidFill>
            </a:endParaRPr>
          </a:p>
        </p:txBody>
      </p:sp>
      <p:sp>
        <p:nvSpPr>
          <p:cNvPr id="306" name="Google Shape;306;p1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0" y="4607"/>
            <a:ext cx="12192000" cy="1149491"/>
          </a:xfrm>
          <a:prstGeom prst="rect">
            <a:avLst/>
          </a:prstGeom>
          <a:solidFill>
            <a:srgbClr val="24242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6"/>
          <p:cNvSpPr txBox="1"/>
          <p:nvPr/>
        </p:nvSpPr>
        <p:spPr>
          <a:xfrm>
            <a:off x="0" y="1"/>
            <a:ext cx="12192000" cy="1154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/>
          </a:p>
        </p:txBody>
      </p:sp>
      <p:sp>
        <p:nvSpPr>
          <p:cNvPr id="309" name="Google Shape;309;p1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288" y="0"/>
            <a:ext cx="89452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3"/>
          <p:cNvSpPr txBox="1"/>
          <p:nvPr/>
        </p:nvSpPr>
        <p:spPr>
          <a:xfrm>
            <a:off x="0" y="0"/>
            <a:ext cx="12192000" cy="1149490"/>
          </a:xfrm>
          <a:prstGeom prst="rect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Cosmic Ray Energetic And Mass (CREAM) Experiment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7906" y="1733876"/>
            <a:ext cx="3973485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"/>
          <p:cNvSpPr txBox="1"/>
          <p:nvPr/>
        </p:nvSpPr>
        <p:spPr>
          <a:xfrm>
            <a:off x="4182035" y="1161155"/>
            <a:ext cx="38279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E. S. Seo et al, Adv. Space Res., 53/10, 1451, 2014</a:t>
            </a:r>
            <a:endParaRPr/>
          </a:p>
        </p:txBody>
      </p:sp>
      <p:sp>
        <p:nvSpPr>
          <p:cNvPr id="180" name="Google Shape;180;p3"/>
          <p:cNvSpPr txBox="1"/>
          <p:nvPr>
            <p:ph idx="1" type="body"/>
          </p:nvPr>
        </p:nvSpPr>
        <p:spPr>
          <a:xfrm>
            <a:off x="173962" y="1603708"/>
            <a:ext cx="7400925" cy="46178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18" l="-1317" r="-822" t="-19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  <p:sp>
        <p:nvSpPr>
          <p:cNvPr id="186" name="Google Shape;186;p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4"/>
          <p:cNvSpPr txBox="1"/>
          <p:nvPr/>
        </p:nvSpPr>
        <p:spPr>
          <a:xfrm>
            <a:off x="0" y="3068"/>
            <a:ext cx="12192000" cy="1149233"/>
          </a:xfrm>
          <a:prstGeom prst="rect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 Construction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7411363" y="6099784"/>
            <a:ext cx="36688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M.H. Lee et al</a:t>
            </a:r>
            <a:r>
              <a:rPr i="0" lang="en-US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, Proc. 29</a:t>
            </a:r>
            <a:r>
              <a:rPr baseline="30000" i="0" lang="en-US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i="0" lang="en-US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ICRC, </a:t>
            </a:r>
            <a:r>
              <a:rPr lang="en-US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3, 413-416, 2005 </a:t>
            </a:r>
            <a:endParaRPr i="0" sz="1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1827" y="1349725"/>
            <a:ext cx="5490857" cy="480126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"/>
          <p:cNvSpPr txBox="1"/>
          <p:nvPr/>
        </p:nvSpPr>
        <p:spPr>
          <a:xfrm>
            <a:off x="329681" y="1430094"/>
            <a:ext cx="6242146" cy="482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layers of tungsten interleaved with 20 active layers of 50 scintillating fiber ribbons (1 cm width each)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Layers are stacked perpendicular to one another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layer has ribbons readout at alternate ends using a Hybrid Photodiode (HPD) with 73 pixels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clear fiber bundle is separated into smaller bundles for low, mid, and high ranges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scintillating fiber ribbons per HPD, 20×2 = 40 HPDs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4670982" y="1152301"/>
            <a:ext cx="27403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Ahn et al., NIM A, 579, 1034, 2007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84477" y="1614645"/>
            <a:ext cx="11208363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76193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t/>
            </a:r>
            <a:endParaRPr/>
          </a:p>
        </p:txBody>
      </p:sp>
      <p:sp>
        <p:nvSpPr>
          <p:cNvPr id="197" name="Google Shape;197;p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0" y="-4988"/>
            <a:ext cx="12192000" cy="1149491"/>
          </a:xfrm>
          <a:prstGeom prst="rect">
            <a:avLst/>
          </a:prstGeom>
          <a:solidFill>
            <a:srgbClr val="24242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 txBox="1"/>
          <p:nvPr/>
        </p:nvSpPr>
        <p:spPr>
          <a:xfrm>
            <a:off x="0" y="-1"/>
            <a:ext cx="12192000" cy="115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HPD Readout</a:t>
            </a:r>
            <a:endParaRPr/>
          </a:p>
        </p:txBody>
      </p:sp>
      <p:sp>
        <p:nvSpPr>
          <p:cNvPr id="200" name="Google Shape;200;p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  <p:pic>
        <p:nvPicPr>
          <p:cNvPr id="201" name="Google Shape;201;p5"/>
          <p:cNvPicPr preferRelativeResize="0"/>
          <p:nvPr/>
        </p:nvPicPr>
        <p:blipFill rotWithShape="1">
          <a:blip r:embed="rId3">
            <a:alphaModFix/>
          </a:blip>
          <a:srcRect b="0" l="4993" r="6348" t="0"/>
          <a:stretch/>
        </p:blipFill>
        <p:spPr>
          <a:xfrm>
            <a:off x="8992847" y="2292853"/>
            <a:ext cx="3114675" cy="299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 txBox="1"/>
          <p:nvPr/>
        </p:nvSpPr>
        <p:spPr>
          <a:xfrm>
            <a:off x="4670982" y="1092874"/>
            <a:ext cx="60991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Ahn et al., NIM A, 579, 1034, 2007</a:t>
            </a:r>
            <a:endParaRPr/>
          </a:p>
        </p:txBody>
      </p:sp>
      <p:sp>
        <p:nvSpPr>
          <p:cNvPr id="203" name="Google Shape;203;p5"/>
          <p:cNvSpPr txBox="1"/>
          <p:nvPr/>
        </p:nvSpPr>
        <p:spPr>
          <a:xfrm>
            <a:off x="0" y="1570227"/>
            <a:ext cx="9163218" cy="4797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pair of 32-channel application specific integrated circuit (ASIC) chip is used for electronic channel readout </a:t>
            </a:r>
            <a:endParaRPr/>
          </a:p>
          <a:p>
            <a:pPr indent="-18288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HPD has 73 pixels, out of which 64 are readout as electronic channels</a:t>
            </a:r>
            <a:endParaRPr/>
          </a:p>
          <a:p>
            <a:pPr indent="-18288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Channels:</a:t>
            </a:r>
            <a:endParaRPr/>
          </a:p>
          <a:p>
            <a:pPr indent="-182879" lvl="2" marL="7315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 of 3 channels (grey) that receive optical inputs from Light Emitting Diode (LED) sources</a:t>
            </a:r>
            <a:endParaRPr/>
          </a:p>
          <a:p>
            <a:pPr indent="-182879" lvl="2" marL="731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 the 25-low (green), 25-mid (orange), and 5-high (pink) range channels (55 channels) that are used for measuring optical signals produced by cosmic ray interactions</a:t>
            </a:r>
            <a:endParaRPr/>
          </a:p>
          <a:p>
            <a:pPr indent="-182879" lvl="2" marL="731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remaining 6 channels have no optical inputs that are used for pedestal drifts and radio frequency noise measurements</a:t>
            </a:r>
            <a:endParaRPr/>
          </a:p>
          <a:p>
            <a:pPr indent="-182880" lvl="1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2560 readout Channels (64 per board)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  <p:sp>
        <p:nvSpPr>
          <p:cNvPr id="209" name="Google Shape;209;p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7"/>
          <p:cNvSpPr txBox="1"/>
          <p:nvPr/>
        </p:nvSpPr>
        <p:spPr>
          <a:xfrm>
            <a:off x="0" y="3068"/>
            <a:ext cx="12192000" cy="1149233"/>
          </a:xfrm>
          <a:prstGeom prst="rect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Electronic Inputs System</a:t>
            </a:r>
            <a:endParaRPr/>
          </a:p>
        </p:txBody>
      </p:sp>
      <p:sp>
        <p:nvSpPr>
          <p:cNvPr id="211" name="Google Shape;211;p7"/>
          <p:cNvSpPr txBox="1"/>
          <p:nvPr/>
        </p:nvSpPr>
        <p:spPr>
          <a:xfrm>
            <a:off x="198705" y="1152301"/>
            <a:ext cx="9429300" cy="57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 Settings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Controls the optical signal for the 3 LED channels in a board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Pulsed at 4 Hz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Intensity controlled by changing DAC values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Voltage (HV):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Accelerates photoelectrons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0-12 kV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Reverse bias voltage: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the depletion layer width to create more electron-hole pairs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0-60 V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 corrections need for HV and bias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not operate under a bias voltage due to a malfunction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HV settings used in calibration tests and flight data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Gains can be corrected by analyzing signals for different HV and bias setting with various LED inputs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11" y="2501153"/>
            <a:ext cx="3375878" cy="320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idx="1" type="body"/>
          </p:nvPr>
        </p:nvSpPr>
        <p:spPr>
          <a:xfrm>
            <a:off x="318246" y="1288979"/>
            <a:ext cx="7696201" cy="4923275"/>
          </a:xfrm>
          <a:prstGeom prst="rect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4" lvl="0" marL="228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LED Channels are used for:</a:t>
            </a:r>
            <a:endParaRPr/>
          </a:p>
          <a:p>
            <a:pPr indent="-228594" lvl="1" marL="68578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/>
              <a:t>In flight calibration and aliveness testing of the CAL</a:t>
            </a:r>
            <a:endParaRPr/>
          </a:p>
          <a:p>
            <a:pPr indent="-228594" lvl="1" marL="68578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/>
              <a:t>Optimizing pixel-to-fiber alignment for HPDs </a:t>
            </a:r>
            <a:endParaRPr/>
          </a:p>
          <a:p>
            <a:pPr indent="0" lvl="1" marL="457189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400"/>
              <a:buNone/>
            </a:pPr>
            <a:r>
              <a:rPr lang="en-US" sz="1400">
                <a:solidFill>
                  <a:srgbClr val="2F5496"/>
                </a:solidFill>
              </a:rPr>
              <a:t>(Ahn et al., NIM A, 579, 1034, 2007)</a:t>
            </a:r>
            <a:endParaRPr/>
          </a:p>
          <a:p>
            <a:pPr indent="-228594" lvl="0" marL="228594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For this presentation:</a:t>
            </a:r>
            <a:endParaRPr/>
          </a:p>
          <a:p>
            <a:pPr indent="-228594" lvl="1" marL="68578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/>
              <a:t>LED data were taken on the ground</a:t>
            </a:r>
            <a:endParaRPr/>
          </a:p>
          <a:p>
            <a:pPr indent="-228594" lvl="1" marL="68578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/>
              <a:t>Optical signals were given only to the LED channels</a:t>
            </a:r>
            <a:endParaRPr/>
          </a:p>
          <a:p>
            <a:pPr indent="-228594" lvl="1" marL="68578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>
                <a:solidFill>
                  <a:srgbClr val="000000"/>
                </a:solidFill>
              </a:rPr>
              <a:t>Channel gains were measured by varying high voltages (HV) from 3 to 10.5 kV, LED intensity (DAC values from 6000 to 9000), and bias voltage on and off</a:t>
            </a:r>
            <a:endParaRPr/>
          </a:p>
          <a:p>
            <a:pPr indent="-228594" lvl="1" marL="68578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/>
              <a:t>The behavior of LED channels was analyzed for correcting gains with different HV and bias settings</a:t>
            </a:r>
            <a:endParaRPr/>
          </a:p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0" y="-1"/>
            <a:ext cx="12192000" cy="1149491"/>
          </a:xfrm>
          <a:prstGeom prst="rect">
            <a:avLst/>
          </a:prstGeom>
          <a:solidFill>
            <a:srgbClr val="24242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0" y="-1"/>
            <a:ext cx="12192000" cy="115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LED Data Taken on the Ground</a:t>
            </a:r>
            <a:endParaRPr/>
          </a:p>
        </p:txBody>
      </p:sp>
      <p:sp>
        <p:nvSpPr>
          <p:cNvPr id="221" name="Google Shape;221;p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  <p:pic>
        <p:nvPicPr>
          <p:cNvPr id="222" name="Google Shape;22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22" y="2179573"/>
            <a:ext cx="3872753" cy="22611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8"/>
          <p:cNvCxnSpPr/>
          <p:nvPr/>
        </p:nvCxnSpPr>
        <p:spPr>
          <a:xfrm>
            <a:off x="9040725" y="3928925"/>
            <a:ext cx="70500" cy="112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8"/>
          <p:cNvSpPr txBox="1"/>
          <p:nvPr/>
        </p:nvSpPr>
        <p:spPr>
          <a:xfrm>
            <a:off x="8787250" y="4942825"/>
            <a:ext cx="171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LED Source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8"/>
          <p:cNvCxnSpPr/>
          <p:nvPr/>
        </p:nvCxnSpPr>
        <p:spPr>
          <a:xfrm>
            <a:off x="10137500" y="3532100"/>
            <a:ext cx="269100" cy="126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" name="Google Shape;226;p8"/>
          <p:cNvSpPr txBox="1"/>
          <p:nvPr/>
        </p:nvSpPr>
        <p:spPr>
          <a:xfrm>
            <a:off x="10137500" y="4661400"/>
            <a:ext cx="171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HPDs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/>
          <p:nvPr>
            <p:ph idx="1" type="body"/>
          </p:nvPr>
        </p:nvSpPr>
        <p:spPr>
          <a:xfrm>
            <a:off x="197644" y="2030780"/>
            <a:ext cx="4329111" cy="3939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For given HV and bias voltage, the LED intensity was changed from the lowest to highest value in steps of 100 DAC value</a:t>
            </a:r>
            <a:endParaRPr/>
          </a:p>
          <a:p>
            <a:pPr indent="-228594" lvl="0" marL="228594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left plot shows the distribution of gains from all LED Channels</a:t>
            </a:r>
            <a:endParaRPr/>
          </a:p>
          <a:p>
            <a:pPr indent="-228594" lvl="0" marL="228594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right plot shows gains for each channel </a:t>
            </a:r>
            <a:endParaRPr/>
          </a:p>
        </p:txBody>
      </p:sp>
      <p:sp>
        <p:nvSpPr>
          <p:cNvPr id="232" name="Google Shape;232;p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0" y="0"/>
            <a:ext cx="12192000" cy="1149491"/>
          </a:xfrm>
          <a:prstGeom prst="rect">
            <a:avLst/>
          </a:prstGeom>
          <a:solidFill>
            <a:srgbClr val="24242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0" y="1"/>
            <a:ext cx="12192000" cy="1154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Acquired</a:t>
            </a:r>
            <a:endParaRPr/>
          </a:p>
        </p:txBody>
      </p:sp>
      <p:sp>
        <p:nvSpPr>
          <p:cNvPr id="235" name="Google Shape;235;p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 b="0" l="0" r="0" t="-213"/>
          <a:stretch/>
        </p:blipFill>
        <p:spPr>
          <a:xfrm>
            <a:off x="4374356" y="1261675"/>
            <a:ext cx="7620000" cy="520225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Shrey Aggarwal</a:t>
            </a:r>
            <a:endParaRPr/>
          </a:p>
        </p:txBody>
      </p:sp>
      <p:sp>
        <p:nvSpPr>
          <p:cNvPr id="242" name="Google Shape;242;p1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10"/>
          <p:cNvSpPr/>
          <p:nvPr/>
        </p:nvSpPr>
        <p:spPr>
          <a:xfrm>
            <a:off x="0" y="-12515"/>
            <a:ext cx="12192000" cy="1149491"/>
          </a:xfrm>
          <a:prstGeom prst="rect">
            <a:avLst/>
          </a:prstGeom>
          <a:solidFill>
            <a:srgbClr val="24242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0" y="-45641"/>
            <a:ext cx="12192000" cy="1163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Gain vs DAC</a:t>
            </a:r>
            <a:endParaRPr/>
          </a:p>
        </p:txBody>
      </p:sp>
      <p:cxnSp>
        <p:nvCxnSpPr>
          <p:cNvPr id="245" name="Google Shape;245;p10"/>
          <p:cNvCxnSpPr/>
          <p:nvPr/>
        </p:nvCxnSpPr>
        <p:spPr>
          <a:xfrm>
            <a:off x="2686049" y="2057400"/>
            <a:ext cx="247651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"/>
          <p:cNvCxnSpPr/>
          <p:nvPr/>
        </p:nvCxnSpPr>
        <p:spPr>
          <a:xfrm>
            <a:off x="2419351" y="2057400"/>
            <a:ext cx="266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"/>
          <p:cNvCxnSpPr/>
          <p:nvPr/>
        </p:nvCxnSpPr>
        <p:spPr>
          <a:xfrm>
            <a:off x="2419351" y="1990725"/>
            <a:ext cx="390525" cy="66675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"/>
          <p:cNvCxnSpPr/>
          <p:nvPr/>
        </p:nvCxnSpPr>
        <p:spPr>
          <a:xfrm>
            <a:off x="2419351" y="1990725"/>
            <a:ext cx="2667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"/>
          <p:cNvCxnSpPr/>
          <p:nvPr/>
        </p:nvCxnSpPr>
        <p:spPr>
          <a:xfrm>
            <a:off x="2524126" y="2038349"/>
            <a:ext cx="361951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0"/>
          <p:cNvPicPr preferRelativeResize="0"/>
          <p:nvPr/>
        </p:nvPicPr>
        <p:blipFill rotWithShape="1">
          <a:blip r:embed="rId3">
            <a:alphaModFix/>
          </a:blip>
          <a:srcRect b="0" l="0" r="0" t="729"/>
          <a:stretch/>
        </p:blipFill>
        <p:spPr>
          <a:xfrm>
            <a:off x="838200" y="1156447"/>
            <a:ext cx="10188055" cy="5306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2021-10-20T09:30:49Z</dcterms:created>
  <dc:creator>shrey aggarwal</dc:creator>
</cp:coreProperties>
</file>