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Default Extension="wdp" ContentType="image/vnd.ms-photo"/>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docProps/custom.xml" ContentType="application/vnd.openxmlformats-officedocument.custom-properties+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48" r:id="rId1"/>
  </p:sldMasterIdLst>
  <p:notesMasterIdLst>
    <p:notesMasterId r:id="rId8"/>
  </p:notesMasterIdLst>
  <p:handoutMasterIdLst>
    <p:handoutMasterId r:id="rId9"/>
  </p:handoutMasterIdLst>
  <p:sldIdLst>
    <p:sldId id="256" r:id="rId2"/>
    <p:sldId id="476" r:id="rId3"/>
    <p:sldId id="477" r:id="rId4"/>
    <p:sldId id="478" r:id="rId5"/>
    <p:sldId id="480" r:id="rId6"/>
    <p:sldId id="479" r:id="rId7"/>
  </p:sldIdLst>
  <p:sldSz cx="12192000" cy="6858000"/>
  <p:notesSz cx="7023100" cy="93091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355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showPr>
  <p:clrMru>
    <a:srgbClr val="FF0000"/>
    <a:srgbClr val="FF6600"/>
    <a:srgbClr val="0066FF"/>
    <a:srgbClr val="FFFF00"/>
    <a:srgbClr val="66FF33"/>
    <a:srgbClr val="808080"/>
    <a:srgbClr val="FFFF66"/>
    <a:srgbClr val="CCFFFF"/>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8985" autoAdjust="0"/>
    <p:restoredTop sz="94954" autoAdjust="0"/>
  </p:normalViewPr>
  <p:slideViewPr>
    <p:cSldViewPr>
      <p:cViewPr varScale="1">
        <p:scale>
          <a:sx n="97" d="100"/>
          <a:sy n="97" d="100"/>
        </p:scale>
        <p:origin x="-120" y="-216"/>
      </p:cViewPr>
      <p:guideLst>
        <p:guide orient="horz" pos="3552"/>
        <p:guide pos="3840"/>
      </p:guideLst>
    </p:cSldViewPr>
  </p:slideViewPr>
  <p:outlineViewPr>
    <p:cViewPr>
      <p:scale>
        <a:sx n="25" d="100"/>
        <a:sy n="25" d="100"/>
      </p:scale>
      <p:origin x="0" y="-5938"/>
    </p:cViewPr>
  </p:outlineViewPr>
  <p:notesTextViewPr>
    <p:cViewPr>
      <p:scale>
        <a:sx n="50" d="100"/>
        <a:sy n="50" d="100"/>
      </p:scale>
      <p:origin x="0" y="0"/>
    </p:cViewPr>
  </p:notesTextViewPr>
  <p:sorterViewPr>
    <p:cViewPr>
      <p:scale>
        <a:sx n="100" d="100"/>
        <a:sy n="100" d="100"/>
      </p:scale>
      <p:origin x="0" y="-709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430213" y="703263"/>
            <a:ext cx="6183312" cy="3479800"/>
          </a:xfrm>
          <a:prstGeom prst="rect">
            <a:avLst/>
          </a:prstGeom>
          <a:noFill/>
          <a:ln w="12700">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2051" name="Rectangle 3"/>
          <p:cNvSpPr>
            <a:spLocks noGrp="1" noChangeArrowheads="1"/>
          </p:cNvSpPr>
          <p:nvPr>
            <p:ph type="body" sz="quarter" idx="3"/>
          </p:nvPr>
        </p:nvSpPr>
        <p:spPr bwMode="auto">
          <a:xfrm>
            <a:off x="935038" y="4422775"/>
            <a:ext cx="5151437" cy="4187825"/>
          </a:xfrm>
          <a:prstGeom prst="rect">
            <a:avLst/>
          </a:prstGeom>
          <a:noFill/>
          <a:ln w="12700">
            <a:noFill/>
            <a:miter lim="800000"/>
            <a:headEnd/>
            <a:tailEnd/>
          </a:ln>
          <a:effectLst/>
        </p:spPr>
        <p:txBody>
          <a:bodyPr vert="horz" wrap="square" lIns="94845" tIns="46622" rIns="94845" bIns="46622"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430213" y="703263"/>
            <a:ext cx="6183312" cy="3479800"/>
          </a:xfrm>
          <a:ln/>
        </p:spPr>
      </p:sp>
      <p:sp>
        <p:nvSpPr>
          <p:cNvPr id="4099" name="Rectangle 3"/>
          <p:cNvSpPr>
            <a:spLocks noGrp="1" noChangeArrowheads="1"/>
          </p:cNvSpPr>
          <p:nvPr>
            <p:ph type="body" idx="1"/>
          </p:nvPr>
        </p:nvSpPr>
        <p:spPr>
          <a:noFill/>
          <a:ln w="9525"/>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9117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17480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14623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6133" y="457200"/>
            <a:ext cx="2726267"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7333" y="457200"/>
            <a:ext cx="79756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07275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457200"/>
            <a:ext cx="10363200" cy="800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77334" y="1657350"/>
            <a:ext cx="5350933" cy="337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31467" y="1657350"/>
            <a:ext cx="5350933" cy="3371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172635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342900" indent="-342900">
              <a:buFontTx/>
              <a:buBlip>
                <a:blip r:embed="rId2"/>
              </a:buBlip>
              <a:defRPr/>
            </a:lvl1pPr>
            <a:lvl2pPr marL="742950" indent="-285750">
              <a:buFontTx/>
              <a:buBlip>
                <a:blip r:embed="rId2"/>
              </a:buBlip>
              <a:defRPr/>
            </a:lvl2pPr>
            <a:lvl3pPr marL="1143000" indent="-228600">
              <a:buFontTx/>
              <a:buBlip>
                <a:blip r:embed="rId2"/>
              </a:buBlip>
              <a:defRPr/>
            </a:lvl3pPr>
            <a:lvl4pPr marL="1600200" indent="-228600">
              <a:buFontTx/>
              <a:buBlip>
                <a:blip r:embed="rId2"/>
              </a:buBlip>
              <a:defRPr/>
            </a:lvl4pPr>
            <a:lvl5pPr marL="2057400" indent="-228600">
              <a:buFontTx/>
              <a:buBlip>
                <a:blip r:embed="rId2"/>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7201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7329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7282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7334" y="1657350"/>
            <a:ext cx="5350933" cy="337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31467" y="1657350"/>
            <a:ext cx="5350933" cy="337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091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0959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0"/>
            </a:lvl1pPr>
          </a:lstStyle>
          <a:p>
            <a:r>
              <a:rPr lang="en-US" dirty="0" smtClean="0"/>
              <a:t>Click to edit Master title style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724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9105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marL="342900" indent="-342900">
              <a:buFont typeface="Wingdings" panose="05000000000000000000" pitchFamily="2" charset="2"/>
              <a:buChar char="§"/>
              <a:defRPr sz="3200"/>
            </a:lvl1pPr>
            <a:lvl2pPr marL="742950" indent="-285750">
              <a:buClr>
                <a:schemeClr val="accent1"/>
              </a:buClr>
              <a:buFont typeface="Wingdings" panose="05000000000000000000" pitchFamily="2" charset="2"/>
              <a:buChar char="§"/>
              <a:defRPr sz="2800"/>
            </a:lvl2pPr>
            <a:lvl3pPr marL="1257300" indent="-342900">
              <a:buClr>
                <a:schemeClr val="accent1"/>
              </a:buClr>
              <a:buFont typeface="Wingdings" panose="05000000000000000000" pitchFamily="2" charset="2"/>
              <a:buChar char="§"/>
              <a:defRPr sz="2400"/>
            </a:lvl3pPr>
            <a:lvl4pPr marL="1714500" indent="-342900">
              <a:buClr>
                <a:schemeClr val="accent1"/>
              </a:buClr>
              <a:buFont typeface="Wingdings" panose="05000000000000000000" pitchFamily="2" charset="2"/>
              <a:buChar char="§"/>
              <a:defRPr sz="2000"/>
            </a:lvl4pPr>
            <a:lvl5pPr marL="2171700" indent="-342900">
              <a:buClr>
                <a:schemeClr val="accent1"/>
              </a:buClr>
              <a:buFont typeface="Wingdings" panose="05000000000000000000" pitchFamily="2" charset="2"/>
              <a:buChar cha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20458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48267" y="457200"/>
            <a:ext cx="10363200" cy="8001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77333" y="1657350"/>
            <a:ext cx="10905067" cy="33718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 </a:t>
            </a:r>
          </a:p>
        </p:txBody>
      </p:sp>
      <p:sp>
        <p:nvSpPr>
          <p:cNvPr id="1028" name="Rectangle 5"/>
          <p:cNvSpPr>
            <a:spLocks noChangeArrowheads="1"/>
          </p:cNvSpPr>
          <p:nvPr/>
        </p:nvSpPr>
        <p:spPr bwMode="auto">
          <a:xfrm>
            <a:off x="4343400" y="6305550"/>
            <a:ext cx="3962400" cy="4000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r>
              <a:rPr lang="en-GB" altLang="en-US" sz="1200" dirty="0" smtClean="0">
                <a:solidFill>
                  <a:schemeClr val="tx1"/>
                </a:solidFill>
                <a:latin typeface="Verdana"/>
                <a:cs typeface="Verdana"/>
              </a:rPr>
              <a:t>Peter</a:t>
            </a:r>
            <a:r>
              <a:rPr lang="en-GB" altLang="en-US" sz="1200" baseline="0" dirty="0" smtClean="0">
                <a:solidFill>
                  <a:schemeClr val="tx1"/>
                </a:solidFill>
                <a:latin typeface="Verdana"/>
                <a:cs typeface="Verdana"/>
              </a:rPr>
              <a:t> </a:t>
            </a:r>
            <a:r>
              <a:rPr lang="en-GB" altLang="en-US" sz="1200" baseline="0" dirty="0" err="1" smtClean="0">
                <a:solidFill>
                  <a:schemeClr val="tx1"/>
                </a:solidFill>
                <a:latin typeface="Verdana"/>
                <a:cs typeface="Verdana"/>
              </a:rPr>
              <a:t>Kluit</a:t>
            </a:r>
            <a:r>
              <a:rPr lang="en-GB" altLang="en-US" sz="1200" baseline="0" dirty="0" smtClean="0">
                <a:solidFill>
                  <a:schemeClr val="tx1"/>
                </a:solidFill>
                <a:latin typeface="Verdana"/>
                <a:cs typeface="Verdana"/>
              </a:rPr>
              <a:t> (</a:t>
            </a:r>
            <a:r>
              <a:rPr lang="en-GB" altLang="en-US" sz="1200" baseline="0" dirty="0" err="1" smtClean="0">
                <a:solidFill>
                  <a:schemeClr val="tx1"/>
                </a:solidFill>
                <a:latin typeface="Verdana"/>
                <a:cs typeface="Verdana"/>
              </a:rPr>
              <a:t>Nikhef</a:t>
            </a:r>
            <a:r>
              <a:rPr lang="en-GB" altLang="en-US" sz="1200" baseline="0" dirty="0" smtClean="0">
                <a:solidFill>
                  <a:schemeClr val="tx1"/>
                </a:solidFill>
                <a:latin typeface="Verdana"/>
                <a:cs typeface="Verdana"/>
              </a:rPr>
              <a:t>)</a:t>
            </a:r>
            <a:endParaRPr lang="en-GB" altLang="en-US" sz="1200" dirty="0" smtClean="0">
              <a:solidFill>
                <a:schemeClr val="tx1"/>
              </a:solidFill>
              <a:latin typeface="Verdana"/>
              <a:cs typeface="Verdana"/>
            </a:endParaRPr>
          </a:p>
        </p:txBody>
      </p:sp>
      <p:sp>
        <p:nvSpPr>
          <p:cNvPr id="1029" name="Rectangle 6"/>
          <p:cNvSpPr>
            <a:spLocks noChangeArrowheads="1"/>
          </p:cNvSpPr>
          <p:nvPr/>
        </p:nvSpPr>
        <p:spPr bwMode="auto">
          <a:xfrm>
            <a:off x="8940800" y="6229350"/>
            <a:ext cx="2540000" cy="457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0488" tIns="44450" rIns="90488" bIns="44450" anchor="b"/>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spcBef>
                <a:spcPct val="50000"/>
              </a:spcBef>
              <a:defRPr/>
            </a:pPr>
            <a:r>
              <a:rPr lang="en-GB" altLang="en-US" sz="800" smtClean="0">
                <a:solidFill>
                  <a:schemeClr val="bg2"/>
                </a:solidFill>
              </a:rPr>
              <a:t> </a:t>
            </a:r>
            <a:fld id="{50F9948D-FA28-478D-A82E-F93DDFBE36D5}" type="slidenum">
              <a:rPr lang="en-GB" altLang="en-US" sz="800" smtClean="0">
                <a:solidFill>
                  <a:schemeClr val="bg2"/>
                </a:solidFill>
              </a:rPr>
              <a:pPr algn="r">
                <a:spcBef>
                  <a:spcPct val="50000"/>
                </a:spcBef>
                <a:defRPr/>
              </a:pPr>
              <a:t>‹#›</a:t>
            </a:fld>
            <a:endParaRPr lang="en-GB" altLang="en-US" sz="800" smtClean="0">
              <a:solidFill>
                <a:schemeClr val="bg2"/>
              </a:solidFill>
            </a:endParaRPr>
          </a:p>
        </p:txBody>
      </p:sp>
      <p:sp>
        <p:nvSpPr>
          <p:cNvPr id="1030" name="Rectangle 8"/>
          <p:cNvSpPr>
            <a:spLocks noChangeArrowheads="1"/>
          </p:cNvSpPr>
          <p:nvPr/>
        </p:nvSpPr>
        <p:spPr bwMode="auto">
          <a:xfrm>
            <a:off x="533400" y="6460282"/>
            <a:ext cx="4906061" cy="24531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marL="0" marR="0" indent="0" algn="l" defTabSz="914400" rtl="0" eaLnBrk="0" fontAlgn="base" latinLnBrk="0" hangingPunct="0">
              <a:lnSpc>
                <a:spcPct val="100000"/>
              </a:lnSpc>
              <a:spcBef>
                <a:spcPct val="50000"/>
              </a:spcBef>
              <a:spcAft>
                <a:spcPct val="0"/>
              </a:spcAft>
              <a:buClrTx/>
              <a:buSzTx/>
              <a:buFontTx/>
              <a:buNone/>
              <a:tabLst/>
              <a:defRPr/>
            </a:pPr>
            <a:r>
              <a:rPr lang="en-GB" altLang="en-US" sz="700" dirty="0" smtClean="0">
                <a:solidFill>
                  <a:schemeClr val="bg2"/>
                </a:solidFill>
                <a:latin typeface="Verdana"/>
                <a:cs typeface="Verdana"/>
              </a:rPr>
              <a:t> </a:t>
            </a:r>
            <a:r>
              <a:rPr lang="en-US" altLang="en-US" sz="1200" kern="1200" dirty="0" err="1" smtClean="0">
                <a:solidFill>
                  <a:schemeClr val="tx1"/>
                </a:solidFill>
                <a:latin typeface="Verdana"/>
                <a:ea typeface="+mn-ea"/>
                <a:cs typeface="Verdana"/>
              </a:rPr>
              <a:t>Nikhef</a:t>
            </a:r>
            <a:r>
              <a:rPr lang="en-US" altLang="en-US" sz="1200" kern="1200" baseline="0" dirty="0" smtClean="0">
                <a:solidFill>
                  <a:schemeClr val="tx1"/>
                </a:solidFill>
                <a:latin typeface="Verdana"/>
                <a:ea typeface="+mn-ea"/>
                <a:cs typeface="Verdana"/>
              </a:rPr>
              <a:t> Lepton Collider</a:t>
            </a:r>
            <a:endParaRPr lang="en-GB" altLang="en-US" sz="900" dirty="0" smtClean="0">
              <a:latin typeface="Verdana"/>
              <a:cs typeface="Verdan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iming>
    <p:tnLst>
      <p:par>
        <p:cTn id="1" dur="indefinite" restart="never" nodeType="tmRoot"/>
      </p:par>
    </p:tnLst>
  </p:timing>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Times New Roman" pitchFamily="18" charset="0"/>
        </a:defRPr>
      </a:lvl2pPr>
      <a:lvl3pPr algn="ctr" rtl="0" eaLnBrk="0" fontAlgn="base" hangingPunct="0">
        <a:spcBef>
          <a:spcPct val="0"/>
        </a:spcBef>
        <a:spcAft>
          <a:spcPct val="0"/>
        </a:spcAft>
        <a:defRPr sz="2800" b="1">
          <a:solidFill>
            <a:schemeClr val="tx2"/>
          </a:solidFill>
          <a:latin typeface="Times New Roman" pitchFamily="18" charset="0"/>
        </a:defRPr>
      </a:lvl3pPr>
      <a:lvl4pPr algn="ctr" rtl="0" eaLnBrk="0" fontAlgn="base" hangingPunct="0">
        <a:spcBef>
          <a:spcPct val="0"/>
        </a:spcBef>
        <a:spcAft>
          <a:spcPct val="0"/>
        </a:spcAft>
        <a:defRPr sz="2800" b="1">
          <a:solidFill>
            <a:schemeClr val="tx2"/>
          </a:solidFill>
          <a:latin typeface="Times New Roman" pitchFamily="18" charset="0"/>
        </a:defRPr>
      </a:lvl4pPr>
      <a:lvl5pPr algn="ctr" rtl="0" eaLnBrk="0" fontAlgn="base" hangingPunct="0">
        <a:spcBef>
          <a:spcPct val="0"/>
        </a:spcBef>
        <a:spcAft>
          <a:spcPct val="0"/>
        </a:spcAft>
        <a:defRPr sz="2800" b="1">
          <a:solidFill>
            <a:schemeClr val="tx2"/>
          </a:solidFill>
          <a:latin typeface="Times New Roman" pitchFamily="18" charset="0"/>
        </a:defRPr>
      </a:lvl5pPr>
      <a:lvl6pPr marL="457200" algn="ctr" rtl="0" eaLnBrk="0" fontAlgn="base" hangingPunct="0">
        <a:spcBef>
          <a:spcPct val="0"/>
        </a:spcBef>
        <a:spcAft>
          <a:spcPct val="0"/>
        </a:spcAft>
        <a:defRPr sz="2800" b="1">
          <a:solidFill>
            <a:schemeClr val="tx2"/>
          </a:solidFill>
          <a:latin typeface="Times New Roman" pitchFamily="18" charset="0"/>
        </a:defRPr>
      </a:lvl6pPr>
      <a:lvl7pPr marL="914400" algn="ctr" rtl="0" eaLnBrk="0" fontAlgn="base" hangingPunct="0">
        <a:spcBef>
          <a:spcPct val="0"/>
        </a:spcBef>
        <a:spcAft>
          <a:spcPct val="0"/>
        </a:spcAft>
        <a:defRPr sz="2800" b="1">
          <a:solidFill>
            <a:schemeClr val="tx2"/>
          </a:solidFill>
          <a:latin typeface="Times New Roman" pitchFamily="18" charset="0"/>
        </a:defRPr>
      </a:lvl7pPr>
      <a:lvl8pPr marL="1371600" algn="ctr" rtl="0" eaLnBrk="0" fontAlgn="base" hangingPunct="0">
        <a:spcBef>
          <a:spcPct val="0"/>
        </a:spcBef>
        <a:spcAft>
          <a:spcPct val="0"/>
        </a:spcAft>
        <a:defRPr sz="2800" b="1">
          <a:solidFill>
            <a:schemeClr val="tx2"/>
          </a:solidFill>
          <a:latin typeface="Times New Roman" pitchFamily="18" charset="0"/>
        </a:defRPr>
      </a:lvl8pPr>
      <a:lvl9pPr marL="1828800" algn="ctr" rtl="0" eaLnBrk="0" fontAlgn="base" hangingPunct="0">
        <a:spcBef>
          <a:spcPct val="0"/>
        </a:spcBef>
        <a:spcAft>
          <a:spcPct val="0"/>
        </a:spcAft>
        <a:defRPr sz="28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00000"/>
        <a:buFont typeface="Monotype Sorts"/>
        <a:buChar char="u"/>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100000"/>
        <a:buFont typeface="Monotype Sorts"/>
        <a:buChar char="l"/>
        <a:defRPr sz="1600">
          <a:solidFill>
            <a:schemeClr val="tx1"/>
          </a:solidFill>
          <a:latin typeface="+mn-lt"/>
        </a:defRPr>
      </a:lvl2pPr>
      <a:lvl3pPr marL="1143000" indent="-228600" algn="l" rtl="0" eaLnBrk="0" fontAlgn="base" hangingPunct="0">
        <a:spcBef>
          <a:spcPct val="20000"/>
        </a:spcBef>
        <a:spcAft>
          <a:spcPct val="0"/>
        </a:spcAft>
        <a:buClr>
          <a:schemeClr val="folHlink"/>
        </a:buClr>
        <a:buSzPct val="100000"/>
        <a:buFont typeface="Monotype Sorts"/>
        <a:buChar char="n"/>
        <a:defRPr sz="1400">
          <a:solidFill>
            <a:schemeClr val="tx1"/>
          </a:solidFill>
          <a:latin typeface="+mn-lt"/>
        </a:defRPr>
      </a:lvl3pPr>
      <a:lvl4pPr marL="1600200" indent="-228600" algn="l" rtl="0" eaLnBrk="0" fontAlgn="base" hangingPunct="0">
        <a:spcBef>
          <a:spcPct val="20000"/>
        </a:spcBef>
        <a:spcAft>
          <a:spcPct val="0"/>
        </a:spcAft>
        <a:buClr>
          <a:schemeClr val="accent2"/>
        </a:buClr>
        <a:buSzPct val="100000"/>
        <a:buFont typeface="Monotype Sorts"/>
        <a:buChar char="u"/>
        <a:defRPr sz="1200">
          <a:solidFill>
            <a:schemeClr val="tx1"/>
          </a:solidFill>
          <a:latin typeface="+mn-lt"/>
        </a:defRPr>
      </a:lvl4pPr>
      <a:lvl5pPr marL="2057400" indent="-228600" algn="l" rtl="0" eaLnBrk="0" fontAlgn="base" hangingPunct="0">
        <a:spcBef>
          <a:spcPct val="20000"/>
        </a:spcBef>
        <a:spcAft>
          <a:spcPct val="0"/>
        </a:spcAft>
        <a:buClr>
          <a:schemeClr val="folHlink"/>
        </a:buClr>
        <a:buSzPct val="100000"/>
        <a:buFont typeface="Monotype Sorts"/>
        <a:buChar char="l"/>
        <a:defRPr sz="1000">
          <a:solidFill>
            <a:schemeClr val="tx1"/>
          </a:solidFill>
          <a:latin typeface="+mn-lt"/>
        </a:defRPr>
      </a:lvl5pPr>
      <a:lvl6pPr marL="25146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6pPr>
      <a:lvl7pPr marL="29718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7pPr>
      <a:lvl8pPr marL="34290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8pPr>
      <a:lvl9pPr marL="38862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3"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905000" y="304800"/>
            <a:ext cx="8839200" cy="1080120"/>
          </a:xfrm>
        </p:spPr>
        <p:txBody>
          <a:bodyPr anchor="ctr"/>
          <a:lstStyle/>
          <a:p>
            <a:r>
              <a:rPr lang="en-US" altLang="en-US" sz="4000" b="0" dirty="0" smtClean="0">
                <a:latin typeface="Verdana"/>
                <a:cs typeface="Verdana"/>
              </a:rPr>
              <a:t>Thoughts on a negative ion Pixel </a:t>
            </a:r>
            <a:br>
              <a:rPr lang="en-US" altLang="en-US" sz="4000" b="0" dirty="0" smtClean="0">
                <a:latin typeface="Verdana"/>
                <a:cs typeface="Verdana"/>
              </a:rPr>
            </a:br>
            <a:r>
              <a:rPr lang="en-US" altLang="en-US" sz="4000" b="0" dirty="0" smtClean="0">
                <a:latin typeface="Verdana"/>
                <a:cs typeface="Verdana"/>
              </a:rPr>
              <a:t>Time Projection Chamber</a:t>
            </a:r>
            <a:endParaRPr lang="en-GB" altLang="en-US" sz="4000" b="0" dirty="0" smtClean="0">
              <a:latin typeface="Verdana"/>
              <a:cs typeface="Verdana"/>
            </a:endParaRPr>
          </a:p>
        </p:txBody>
      </p:sp>
      <p:sp>
        <p:nvSpPr>
          <p:cNvPr id="3076" name="Rectangle 6"/>
          <p:cNvSpPr>
            <a:spLocks noGrp="1" noChangeArrowheads="1"/>
          </p:cNvSpPr>
          <p:nvPr>
            <p:ph type="subTitle" idx="1"/>
          </p:nvPr>
        </p:nvSpPr>
        <p:spPr>
          <a:xfrm>
            <a:off x="457200" y="1752600"/>
            <a:ext cx="3810000" cy="1828800"/>
          </a:xfrm>
        </p:spPr>
        <p:txBody>
          <a:bodyPr/>
          <a:lstStyle/>
          <a:p>
            <a:pPr indent="-457200">
              <a:lnSpc>
                <a:spcPct val="120000"/>
              </a:lnSpc>
              <a:spcBef>
                <a:spcPct val="0"/>
              </a:spcBef>
              <a:defRPr/>
            </a:pPr>
            <a:r>
              <a:rPr lang="en-GB" altLang="en-US" sz="2000" dirty="0" smtClean="0">
                <a:latin typeface="Verdana"/>
                <a:cs typeface="Verdana"/>
              </a:rPr>
              <a:t>Fred </a:t>
            </a:r>
            <a:r>
              <a:rPr lang="en-GB" altLang="en-US" sz="2000" dirty="0" err="1" smtClean="0">
                <a:latin typeface="Verdana"/>
                <a:cs typeface="Verdana"/>
              </a:rPr>
              <a:t>Hartjes</a:t>
            </a:r>
            <a:r>
              <a:rPr lang="en-GB" altLang="en-US" sz="2000" dirty="0" smtClean="0">
                <a:latin typeface="Verdana"/>
                <a:cs typeface="Verdana"/>
              </a:rPr>
              <a:t>, </a:t>
            </a:r>
          </a:p>
          <a:p>
            <a:pPr indent="-457200">
              <a:lnSpc>
                <a:spcPct val="120000"/>
              </a:lnSpc>
              <a:spcBef>
                <a:spcPct val="0"/>
              </a:spcBef>
              <a:defRPr/>
            </a:pPr>
            <a:r>
              <a:rPr lang="en-GB" altLang="en-US" sz="2000" dirty="0" smtClean="0">
                <a:latin typeface="Verdana"/>
                <a:cs typeface="Verdana"/>
              </a:rPr>
              <a:t>Peter </a:t>
            </a:r>
            <a:r>
              <a:rPr lang="en-GB" altLang="en-US" sz="2000" dirty="0" err="1" smtClean="0">
                <a:latin typeface="Verdana"/>
                <a:cs typeface="Verdana"/>
              </a:rPr>
              <a:t>Kluit</a:t>
            </a:r>
            <a:r>
              <a:rPr lang="en-GB" altLang="en-US" sz="2000" dirty="0" smtClean="0">
                <a:latin typeface="Verdana"/>
                <a:cs typeface="Verdana"/>
              </a:rPr>
              <a:t>, </a:t>
            </a:r>
          </a:p>
          <a:p>
            <a:pPr indent="-457200">
              <a:lnSpc>
                <a:spcPct val="120000"/>
              </a:lnSpc>
              <a:spcBef>
                <a:spcPct val="0"/>
              </a:spcBef>
              <a:defRPr/>
            </a:pPr>
            <a:r>
              <a:rPr lang="en-GB" altLang="en-US" sz="2000" dirty="0" err="1" smtClean="0">
                <a:latin typeface="Verdana"/>
                <a:cs typeface="Verdana"/>
              </a:rPr>
              <a:t>Kees</a:t>
            </a:r>
            <a:r>
              <a:rPr lang="en-GB" altLang="en-US" sz="2000" dirty="0" smtClean="0">
                <a:latin typeface="Verdana"/>
                <a:cs typeface="Verdana"/>
              </a:rPr>
              <a:t> </a:t>
            </a:r>
            <a:r>
              <a:rPr lang="en-GB" altLang="en-US" sz="2000" dirty="0" err="1" smtClean="0">
                <a:latin typeface="Verdana"/>
                <a:cs typeface="Verdana"/>
              </a:rPr>
              <a:t>Ligtenberg</a:t>
            </a:r>
            <a:r>
              <a:rPr lang="en-GB" altLang="en-US" sz="2000" dirty="0" smtClean="0">
                <a:latin typeface="Verdana"/>
                <a:cs typeface="Verdana"/>
              </a:rPr>
              <a:t>, </a:t>
            </a:r>
          </a:p>
          <a:p>
            <a:pPr indent="-457200">
              <a:lnSpc>
                <a:spcPct val="120000"/>
              </a:lnSpc>
              <a:spcBef>
                <a:spcPct val="0"/>
              </a:spcBef>
              <a:defRPr/>
            </a:pPr>
            <a:r>
              <a:rPr lang="en-GB" altLang="en-US" sz="2000" dirty="0" smtClean="0">
                <a:latin typeface="Verdana"/>
                <a:cs typeface="Verdana"/>
              </a:rPr>
              <a:t>Jan </a:t>
            </a:r>
            <a:r>
              <a:rPr lang="en-GB" altLang="en-US" sz="2000" dirty="0" err="1" smtClean="0">
                <a:latin typeface="Verdana"/>
                <a:cs typeface="Verdana"/>
              </a:rPr>
              <a:t>Timmermans</a:t>
            </a:r>
            <a:endParaRPr lang="en-GB" altLang="en-US" sz="2000" dirty="0" smtClean="0"/>
          </a:p>
        </p:txBody>
      </p:sp>
      <p:pic>
        <p:nvPicPr>
          <p:cNvPr id="3077" name="Picture 7"/>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9959975" y="5715000"/>
            <a:ext cx="1774825" cy="69301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pic>
        <p:nvPicPr>
          <p:cNvPr id="10" name="Picture 9" descr="LCTPClogo_simple.wb.png"/>
          <p:cNvPicPr>
            <a:picLocks noChangeAspect="1"/>
          </p:cNvPicPr>
          <p:nvPr/>
        </p:nvPicPr>
        <p:blipFill>
          <a:blip r:embed="rId4"/>
          <a:stretch>
            <a:fillRect/>
          </a:stretch>
        </p:blipFill>
        <p:spPr>
          <a:xfrm rot="10800000" flipH="1" flipV="1">
            <a:off x="762000" y="5867400"/>
            <a:ext cx="1371600" cy="784296"/>
          </a:xfrm>
          <a:prstGeom prst="rect">
            <a:avLst/>
          </a:prstGeom>
        </p:spPr>
      </p:pic>
      <p:sp>
        <p:nvSpPr>
          <p:cNvPr id="12" name="Rectangle 11"/>
          <p:cNvSpPr/>
          <p:nvPr/>
        </p:nvSpPr>
        <p:spPr>
          <a:xfrm>
            <a:off x="4800600" y="1905000"/>
            <a:ext cx="6096000" cy="3785652"/>
          </a:xfrm>
          <a:prstGeom prst="rect">
            <a:avLst/>
          </a:prstGeom>
        </p:spPr>
        <p:txBody>
          <a:bodyPr>
            <a:spAutoFit/>
          </a:bodyPr>
          <a:lstStyle/>
          <a:p>
            <a:pPr>
              <a:buFontTx/>
              <a:buBlip>
                <a:blip r:embed="rId5"/>
              </a:buBlip>
            </a:pPr>
            <a:r>
              <a:rPr lang="en-GB" altLang="en-US" dirty="0" smtClean="0">
                <a:latin typeface="Verdana"/>
                <a:cs typeface="Verdana"/>
              </a:rPr>
              <a:t> A negative Ion TPC has potentially a smaller diffusion than a TPC based on drifting electrons</a:t>
            </a:r>
          </a:p>
          <a:p>
            <a:pPr>
              <a:buFontTx/>
              <a:buBlip>
                <a:blip r:embed="rId5"/>
              </a:buBlip>
            </a:pPr>
            <a:r>
              <a:rPr lang="en-GB" altLang="en-US" dirty="0" smtClean="0">
                <a:latin typeface="Verdana"/>
                <a:cs typeface="Verdana"/>
              </a:rPr>
              <a:t> At ILC there is enough time collect also ion signals</a:t>
            </a:r>
          </a:p>
          <a:p>
            <a:pPr>
              <a:buFontTx/>
              <a:buBlip>
                <a:blip r:embed="rId5"/>
              </a:buBlip>
            </a:pPr>
            <a:r>
              <a:rPr lang="en-GB" altLang="en-US" dirty="0" smtClean="0">
                <a:latin typeface="Verdana"/>
                <a:cs typeface="Verdana"/>
              </a:rPr>
              <a:t> Currently </a:t>
            </a:r>
            <a:r>
              <a:rPr lang="en-GB" altLang="en-US" dirty="0" err="1" smtClean="0">
                <a:latin typeface="Verdana"/>
                <a:cs typeface="Verdana"/>
              </a:rPr>
              <a:t>NITPCs</a:t>
            </a:r>
            <a:r>
              <a:rPr lang="en-GB" altLang="en-US" dirty="0" smtClean="0">
                <a:latin typeface="Verdana"/>
                <a:cs typeface="Verdana"/>
              </a:rPr>
              <a:t> are used in dark matter searches (Drift I</a:t>
            </a:r>
            <a:r>
              <a:rPr lang="en-US" altLang="en-US" dirty="0" smtClean="0">
                <a:latin typeface="Verdana"/>
                <a:cs typeface="Verdana"/>
              </a:rPr>
              <a:t>I</a:t>
            </a:r>
            <a:r>
              <a:rPr lang="en-GB" altLang="en-US" dirty="0" err="1" smtClean="0">
                <a:latin typeface="Verdana"/>
                <a:cs typeface="Verdana"/>
              </a:rPr>
              <a:t>b</a:t>
            </a:r>
            <a:r>
              <a:rPr lang="en-GB" altLang="en-US" dirty="0" smtClean="0">
                <a:latin typeface="Verdana"/>
                <a:cs typeface="Verdana"/>
              </a:rPr>
              <a:t> NITPC)</a:t>
            </a:r>
          </a:p>
          <a:p>
            <a:pPr>
              <a:buFontTx/>
              <a:buBlip>
                <a:blip r:embed="rId5"/>
              </a:buBlip>
            </a:pPr>
            <a:r>
              <a:rPr lang="en-GB" altLang="en-US" dirty="0" smtClean="0">
                <a:latin typeface="Verdana"/>
                <a:cs typeface="Verdana"/>
              </a:rPr>
              <a:t> Pixel read out </a:t>
            </a:r>
            <a:r>
              <a:rPr lang="en-US" altLang="en-US" dirty="0" smtClean="0">
                <a:latin typeface="Verdana"/>
                <a:cs typeface="Verdana"/>
              </a:rPr>
              <a:t>–</a:t>
            </a:r>
            <a:r>
              <a:rPr lang="en-GB" altLang="en-US" dirty="0" smtClean="0">
                <a:latin typeface="Verdana"/>
                <a:cs typeface="Verdana"/>
              </a:rPr>
              <a:t> due to the fine granularity - allows to exploit high resolution regime</a:t>
            </a:r>
          </a:p>
        </p:txBody>
      </p:sp>
      <p:pic>
        <p:nvPicPr>
          <p:cNvPr id="7" name="Picture 6"/>
          <p:cNvPicPr>
            <a:picLocks noChangeAspect="1"/>
          </p:cNvPicPr>
          <p:nvPr/>
        </p:nvPicPr>
        <p:blipFill>
          <a:blip r:embed="rId6"/>
          <a:stretch>
            <a:fillRect/>
          </a:stretch>
        </p:blipFill>
        <p:spPr>
          <a:xfrm>
            <a:off x="990600" y="3416300"/>
            <a:ext cx="2667000" cy="2017472"/>
          </a:xfrm>
          <a:prstGeom prst="rect">
            <a:avLst/>
          </a:prstGeom>
        </p:spPr>
      </p:pic>
      <p:sp>
        <p:nvSpPr>
          <p:cNvPr id="8" name="Rectangle 7"/>
          <p:cNvSpPr/>
          <p:nvPr/>
        </p:nvSpPr>
        <p:spPr>
          <a:xfrm>
            <a:off x="1009977" y="5410200"/>
            <a:ext cx="2723823" cy="307777"/>
          </a:xfrm>
          <a:prstGeom prst="rect">
            <a:avLst/>
          </a:prstGeom>
        </p:spPr>
        <p:txBody>
          <a:bodyPr wrap="none">
            <a:spAutoFit/>
          </a:bodyPr>
          <a:lstStyle/>
          <a:p>
            <a:r>
              <a:rPr lang="en-US" sz="1400" dirty="0" smtClean="0"/>
              <a:t>https://arxiv.org/pdf/0911.0323.pdf</a:t>
            </a:r>
            <a:endParaRPr lang="en-US" sz="1400" dirty="0"/>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1"/>
          <p:cNvSpPr>
            <a:spLocks noGrp="1"/>
          </p:cNvSpPr>
          <p:nvPr>
            <p:ph type="title"/>
          </p:nvPr>
        </p:nvSpPr>
        <p:spPr>
          <a:xfrm>
            <a:off x="2209800" y="228600"/>
            <a:ext cx="7315200" cy="914400"/>
          </a:xfrm>
        </p:spPr>
        <p:txBody>
          <a:bodyPr/>
          <a:lstStyle/>
          <a:p>
            <a:r>
              <a:rPr lang="en-GB" altLang="en-US" sz="3600" b="0" dirty="0" smtClean="0">
                <a:latin typeface="Verdana"/>
                <a:cs typeface="Verdana"/>
              </a:rPr>
              <a:t> Negative Ion TPC</a:t>
            </a:r>
          </a:p>
        </p:txBody>
      </p:sp>
      <p:sp>
        <p:nvSpPr>
          <p:cNvPr id="5123" name="Content Placeholder 2"/>
          <p:cNvSpPr>
            <a:spLocks noGrp="1"/>
          </p:cNvSpPr>
          <p:nvPr>
            <p:ph idx="1"/>
          </p:nvPr>
        </p:nvSpPr>
        <p:spPr>
          <a:xfrm>
            <a:off x="1295400" y="1371600"/>
            <a:ext cx="9718820" cy="3200400"/>
          </a:xfrm>
        </p:spPr>
        <p:txBody>
          <a:bodyPr/>
          <a:lstStyle/>
          <a:p>
            <a:pPr>
              <a:buBlip>
                <a:blip r:embed="rId2"/>
              </a:buBlip>
            </a:pPr>
            <a:r>
              <a:rPr lang="en-GB" altLang="en-US" sz="2000" dirty="0" smtClean="0">
                <a:latin typeface="Verdana"/>
                <a:cs typeface="Verdana"/>
              </a:rPr>
              <a:t>In a Negative Ion TPC the negative ions drift and are detected. The drift process is slow the velocity (E field) about 1 </a:t>
            </a:r>
            <a:r>
              <a:rPr lang="en-GB" altLang="en-US" sz="2000" dirty="0" err="1" smtClean="0">
                <a:latin typeface="Verdana"/>
                <a:cs typeface="Verdana"/>
              </a:rPr>
              <a:t>m/s</a:t>
            </a:r>
            <a:r>
              <a:rPr lang="en-GB" altLang="en-US" sz="2000" dirty="0" smtClean="0">
                <a:latin typeface="Verdana"/>
                <a:cs typeface="Verdana"/>
              </a:rPr>
              <a:t>.</a:t>
            </a:r>
          </a:p>
          <a:p>
            <a:pPr>
              <a:buBlip>
                <a:blip r:embed="rId2"/>
              </a:buBlip>
            </a:pPr>
            <a:r>
              <a:rPr lang="en-GB" altLang="en-US" sz="2000" dirty="0" smtClean="0">
                <a:latin typeface="Verdana"/>
                <a:cs typeface="Verdana"/>
              </a:rPr>
              <a:t>The idea for this detector concept was presented by </a:t>
            </a:r>
            <a:r>
              <a:rPr lang="en-GB" altLang="en-US" sz="2000" dirty="0" err="1" smtClean="0">
                <a:latin typeface="Verdana"/>
                <a:cs typeface="Verdana"/>
              </a:rPr>
              <a:t>Martoff</a:t>
            </a:r>
            <a:r>
              <a:rPr lang="en-GB" altLang="en-US" sz="2000" dirty="0" smtClean="0">
                <a:latin typeface="Verdana"/>
                <a:cs typeface="Verdana"/>
              </a:rPr>
              <a:t> et al. in NIMA A 440 (2000) 355. In 2005 a detector concept running at 1 bar was studied and published by the authors  in NIM A 555 (2005) 55. For dark matter searches the NITPC usually runs at a lower pressure.</a:t>
            </a:r>
          </a:p>
          <a:p>
            <a:pPr>
              <a:buBlip>
                <a:blip r:embed="rId2"/>
              </a:buBlip>
            </a:pPr>
            <a:r>
              <a:rPr lang="en-GB" altLang="en-US" sz="2000" dirty="0" smtClean="0">
                <a:latin typeface="Verdana"/>
                <a:cs typeface="Verdana"/>
              </a:rPr>
              <a:t>For current NITPC detectors two main gasses are considered and studied: CS</a:t>
            </a:r>
            <a:r>
              <a:rPr lang="en-GB" altLang="en-US" sz="2000" baseline="-25000" dirty="0" smtClean="0">
                <a:latin typeface="Verdana"/>
                <a:cs typeface="Verdana"/>
              </a:rPr>
              <a:t>2</a:t>
            </a:r>
            <a:r>
              <a:rPr lang="en-GB" altLang="en-US" sz="2000" dirty="0" smtClean="0">
                <a:latin typeface="Verdana"/>
                <a:cs typeface="Verdana"/>
              </a:rPr>
              <a:t> and SF</a:t>
            </a:r>
            <a:r>
              <a:rPr lang="en-GB" altLang="en-US" sz="2000" baseline="-25000" dirty="0" smtClean="0">
                <a:latin typeface="Verdana"/>
                <a:cs typeface="Verdana"/>
              </a:rPr>
              <a:t>6</a:t>
            </a:r>
            <a:r>
              <a:rPr lang="en-GB" altLang="en-US" sz="2000" dirty="0" smtClean="0">
                <a:latin typeface="Verdana"/>
                <a:cs typeface="Verdana"/>
              </a:rPr>
              <a:t>. These gases are electronegative.</a:t>
            </a:r>
          </a:p>
          <a:p>
            <a:pPr>
              <a:buBlip>
                <a:blip r:embed="rId2"/>
              </a:buBlip>
            </a:pPr>
            <a:r>
              <a:rPr lang="en-GB" altLang="en-US" sz="2000" dirty="0" smtClean="0">
                <a:latin typeface="Verdana"/>
                <a:cs typeface="Verdana"/>
              </a:rPr>
              <a:t>W</a:t>
            </a:r>
            <a:r>
              <a:rPr lang="en-US" altLang="en-US" sz="2000" dirty="0" smtClean="0">
                <a:latin typeface="Verdana"/>
                <a:cs typeface="Verdana"/>
              </a:rPr>
              <a:t>ha</a:t>
            </a:r>
            <a:r>
              <a:rPr lang="en-GB" altLang="en-US" sz="2000" dirty="0" err="1" smtClean="0">
                <a:latin typeface="Verdana"/>
                <a:cs typeface="Verdana"/>
              </a:rPr>
              <a:t>t</a:t>
            </a:r>
            <a:r>
              <a:rPr lang="en-GB" altLang="en-US" sz="2000" dirty="0" smtClean="0">
                <a:latin typeface="Verdana"/>
                <a:cs typeface="Verdana"/>
              </a:rPr>
              <a:t> happens is that the track creates ionization; electron plus a positive ion; the electron is then captured by the  CS</a:t>
            </a:r>
            <a:r>
              <a:rPr lang="en-GB" altLang="en-US" sz="2000" baseline="-25000" dirty="0" smtClean="0">
                <a:latin typeface="Verdana"/>
                <a:cs typeface="Verdana"/>
              </a:rPr>
              <a:t>2</a:t>
            </a:r>
            <a:r>
              <a:rPr lang="en-GB" altLang="en-US" sz="2000" dirty="0" smtClean="0">
                <a:latin typeface="Verdana"/>
                <a:cs typeface="Verdana"/>
              </a:rPr>
              <a:t> and SF</a:t>
            </a:r>
            <a:r>
              <a:rPr lang="en-GB" altLang="en-US" sz="2000" baseline="-25000" dirty="0" smtClean="0">
                <a:latin typeface="Verdana"/>
                <a:cs typeface="Verdana"/>
              </a:rPr>
              <a:t>6 </a:t>
            </a:r>
            <a:r>
              <a:rPr lang="en-GB" altLang="en-US" sz="2000" dirty="0" smtClean="0">
                <a:latin typeface="Verdana"/>
                <a:cs typeface="Verdana"/>
              </a:rPr>
              <a:t> and forms a negative ion. This negative ion then drifts to the cathode. </a:t>
            </a:r>
          </a:p>
          <a:p>
            <a:pPr>
              <a:buBlip>
                <a:blip r:embed="rId2"/>
              </a:buBlip>
            </a:pPr>
            <a:r>
              <a:rPr lang="en-GB" altLang="en-US" sz="2000" dirty="0" smtClean="0">
                <a:latin typeface="Verdana"/>
                <a:cs typeface="Verdana"/>
              </a:rPr>
              <a:t>Near the readout plane the electric field is so strong that the electron is stripped off and starts a “standard” avalanche. The critical field density where this happens (SF</a:t>
            </a:r>
            <a:r>
              <a:rPr lang="en-GB" altLang="en-US" sz="2000" baseline="-25000" dirty="0" smtClean="0">
                <a:latin typeface="Verdana"/>
                <a:cs typeface="Verdana"/>
              </a:rPr>
              <a:t>6 </a:t>
            </a:r>
            <a:r>
              <a:rPr lang="en-GB" altLang="en-US" sz="2000" dirty="0" smtClean="0">
                <a:latin typeface="Verdana"/>
                <a:cs typeface="Verdana"/>
              </a:rPr>
              <a:t>) is E/</a:t>
            </a:r>
            <a:r>
              <a:rPr lang="en-GB" altLang="en-US" sz="2000" dirty="0" err="1" smtClean="0">
                <a:latin typeface="Verdana"/>
                <a:cs typeface="Verdana"/>
              </a:rPr>
              <a:t>n</a:t>
            </a:r>
            <a:r>
              <a:rPr lang="en-GB" altLang="en-US" sz="2000" dirty="0" smtClean="0">
                <a:latin typeface="Verdana"/>
                <a:cs typeface="Verdana"/>
              </a:rPr>
              <a:t> = 100 </a:t>
            </a:r>
            <a:r>
              <a:rPr lang="en-GB" altLang="en-US" sz="2000" dirty="0" err="1" smtClean="0">
                <a:latin typeface="Verdana"/>
                <a:cs typeface="Verdana"/>
              </a:rPr>
              <a:t>x</a:t>
            </a:r>
            <a:r>
              <a:rPr lang="en-GB" altLang="en-US" sz="2000" dirty="0" smtClean="0">
                <a:latin typeface="Verdana"/>
                <a:cs typeface="Verdana"/>
              </a:rPr>
              <a:t> 10</a:t>
            </a:r>
            <a:r>
              <a:rPr lang="en-GB" altLang="en-US" sz="2000" baseline="30000" dirty="0" smtClean="0">
                <a:latin typeface="Verdana"/>
                <a:cs typeface="Verdana"/>
              </a:rPr>
              <a:t>-17 </a:t>
            </a:r>
            <a:r>
              <a:rPr lang="en-GB" altLang="en-US" sz="2000" dirty="0" smtClean="0">
                <a:latin typeface="Verdana"/>
                <a:cs typeface="Verdana"/>
              </a:rPr>
              <a:t>V cm</a:t>
            </a:r>
            <a:r>
              <a:rPr lang="en-GB" altLang="en-US" sz="2000" baseline="30000" dirty="0" smtClean="0">
                <a:latin typeface="Verdana"/>
                <a:cs typeface="Verdana"/>
              </a:rPr>
              <a:t>2</a:t>
            </a:r>
            <a:r>
              <a:rPr lang="en-GB" altLang="en-US" sz="2000" dirty="0" smtClean="0">
                <a:latin typeface="Verdana"/>
                <a:cs typeface="Verdana"/>
              </a:rPr>
              <a:t>.</a:t>
            </a:r>
            <a:r>
              <a:rPr lang="en-GB" altLang="en-US" sz="2000" baseline="30000" dirty="0" smtClean="0">
                <a:latin typeface="Verdana"/>
                <a:cs typeface="Verdana"/>
              </a:rPr>
              <a:t> </a:t>
            </a:r>
            <a:r>
              <a:rPr lang="en-GB" altLang="en-US" sz="2000" dirty="0" smtClean="0">
                <a:latin typeface="Verdana"/>
                <a:cs typeface="Verdana"/>
              </a:rPr>
              <a:t> </a:t>
            </a:r>
          </a:p>
          <a:p>
            <a:pPr>
              <a:buNone/>
            </a:pPr>
            <a:endParaRPr lang="en-GB" alt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1"/>
          <p:cNvSpPr>
            <a:spLocks noGrp="1"/>
          </p:cNvSpPr>
          <p:nvPr>
            <p:ph type="title"/>
          </p:nvPr>
        </p:nvSpPr>
        <p:spPr>
          <a:xfrm>
            <a:off x="2209800" y="76200"/>
            <a:ext cx="7315200" cy="914400"/>
          </a:xfrm>
        </p:spPr>
        <p:txBody>
          <a:bodyPr/>
          <a:lstStyle/>
          <a:p>
            <a:r>
              <a:rPr lang="en-GB" altLang="en-US" sz="3600" b="0" dirty="0" smtClean="0">
                <a:latin typeface="Verdana"/>
                <a:cs typeface="Verdana"/>
              </a:rPr>
              <a:t> Negative Ion TPC</a:t>
            </a:r>
          </a:p>
        </p:txBody>
      </p:sp>
      <p:sp>
        <p:nvSpPr>
          <p:cNvPr id="5123" name="Content Placeholder 2"/>
          <p:cNvSpPr>
            <a:spLocks noGrp="1"/>
          </p:cNvSpPr>
          <p:nvPr>
            <p:ph idx="1"/>
          </p:nvPr>
        </p:nvSpPr>
        <p:spPr>
          <a:xfrm>
            <a:off x="1066800" y="1371600"/>
            <a:ext cx="10210800" cy="3200400"/>
          </a:xfrm>
        </p:spPr>
        <p:txBody>
          <a:bodyPr/>
          <a:lstStyle/>
          <a:p>
            <a:pPr>
              <a:buBlip>
                <a:blip r:embed="rId2"/>
              </a:buBlip>
            </a:pPr>
            <a:r>
              <a:rPr lang="en-GB" altLang="en-US" sz="2000" dirty="0" smtClean="0">
                <a:latin typeface="Verdana"/>
                <a:cs typeface="Verdana"/>
              </a:rPr>
              <a:t>There are detailed measurements of CS</a:t>
            </a:r>
            <a:r>
              <a:rPr lang="en-GB" altLang="en-US" sz="2000" baseline="-25000" dirty="0" smtClean="0">
                <a:latin typeface="Verdana"/>
                <a:cs typeface="Verdana"/>
              </a:rPr>
              <a:t>2</a:t>
            </a:r>
            <a:r>
              <a:rPr lang="en-GB" altLang="en-US" sz="2000" dirty="0" smtClean="0">
                <a:latin typeface="Verdana"/>
                <a:cs typeface="Verdana"/>
              </a:rPr>
              <a:t> and SF</a:t>
            </a:r>
            <a:r>
              <a:rPr lang="en-GB" altLang="en-US" sz="2000" baseline="-25000" dirty="0" smtClean="0">
                <a:latin typeface="Verdana"/>
                <a:cs typeface="Verdana"/>
              </a:rPr>
              <a:t>6  </a:t>
            </a:r>
            <a:r>
              <a:rPr lang="en-GB" altLang="en-US" sz="2000" dirty="0" smtClean="0">
                <a:latin typeface="Verdana"/>
                <a:cs typeface="Verdana"/>
              </a:rPr>
              <a:t>and of the mobility and the diffusion constant in a nice overview article: </a:t>
            </a:r>
            <a:r>
              <a:rPr lang="en-US" sz="2000" dirty="0" smtClean="0">
                <a:latin typeface="Verdana"/>
                <a:cs typeface="Verdana"/>
              </a:rPr>
              <a:t>N.S. </a:t>
            </a:r>
            <a:r>
              <a:rPr lang="en-US" sz="2000" dirty="0" err="1" smtClean="0">
                <a:latin typeface="Verdana"/>
                <a:cs typeface="Verdana"/>
              </a:rPr>
              <a:t>Phan</a:t>
            </a:r>
            <a:r>
              <a:rPr lang="en-US" sz="2000" dirty="0" smtClean="0">
                <a:latin typeface="Verdana"/>
                <a:cs typeface="Verdana"/>
              </a:rPr>
              <a:t> </a:t>
            </a:r>
            <a:r>
              <a:rPr lang="en-US" sz="2000" i="1" dirty="0" smtClean="0">
                <a:latin typeface="Verdana"/>
                <a:cs typeface="Verdana"/>
              </a:rPr>
              <a:t>et al. </a:t>
            </a:r>
            <a:r>
              <a:rPr lang="en-US" sz="2000" dirty="0" smtClean="0">
                <a:latin typeface="Verdana"/>
                <a:cs typeface="Verdana"/>
              </a:rPr>
              <a:t>2017 </a:t>
            </a:r>
            <a:r>
              <a:rPr lang="en-US" sz="2000" i="1" dirty="0" smtClean="0">
                <a:latin typeface="Verdana"/>
                <a:cs typeface="Verdana"/>
              </a:rPr>
              <a:t>JINST </a:t>
            </a:r>
            <a:r>
              <a:rPr lang="en-US" sz="2000" b="1" dirty="0" smtClean="0">
                <a:latin typeface="Verdana"/>
                <a:cs typeface="Verdana"/>
              </a:rPr>
              <a:t>12 </a:t>
            </a:r>
            <a:r>
              <a:rPr lang="en-US" sz="2000" dirty="0" smtClean="0">
                <a:latin typeface="Verdana"/>
                <a:cs typeface="Verdana"/>
              </a:rPr>
              <a:t>P02012</a:t>
            </a:r>
          </a:p>
          <a:p>
            <a:pPr>
              <a:buBlip>
                <a:blip r:embed="rId2"/>
              </a:buBlip>
            </a:pPr>
            <a:r>
              <a:rPr lang="en-US" sz="2000" dirty="0" smtClean="0">
                <a:latin typeface="Verdana"/>
                <a:cs typeface="Verdana"/>
              </a:rPr>
              <a:t>Drift velocity </a:t>
            </a:r>
            <a:r>
              <a:rPr lang="en-GB" altLang="en-US" sz="2000" dirty="0" err="1" smtClean="0">
                <a:latin typeface="Verdana"/>
                <a:cs typeface="Verdana"/>
              </a:rPr>
              <a:t>v</a:t>
            </a:r>
            <a:r>
              <a:rPr lang="en-GB" altLang="en-US" sz="2000" baseline="-25000" dirty="0" err="1" smtClean="0">
                <a:latin typeface="Verdana"/>
                <a:cs typeface="Verdana"/>
              </a:rPr>
              <a:t>d</a:t>
            </a:r>
            <a:r>
              <a:rPr lang="en-US" altLang="en-US" sz="2000" dirty="0" smtClean="0">
                <a:latin typeface="Verdana"/>
                <a:cs typeface="Verdana"/>
              </a:rPr>
              <a:t> = </a:t>
            </a:r>
            <a:r>
              <a:rPr lang="en-US" altLang="en-US" sz="2000" dirty="0" err="1" smtClean="0">
                <a:latin typeface="Verdana"/>
                <a:cs typeface="Verdana"/>
              </a:rPr>
              <a:t>μ</a:t>
            </a:r>
            <a:r>
              <a:rPr lang="en-GB" altLang="en-US" sz="2000" baseline="-25000" dirty="0" smtClean="0">
                <a:latin typeface="Verdana"/>
                <a:cs typeface="Verdana"/>
              </a:rPr>
              <a:t>0 </a:t>
            </a:r>
            <a:r>
              <a:rPr lang="en-US" altLang="en-US" sz="2000" dirty="0" smtClean="0">
                <a:latin typeface="Verdana"/>
                <a:cs typeface="Verdana"/>
              </a:rPr>
              <a:t>E </a:t>
            </a:r>
            <a:r>
              <a:rPr lang="en-GB" altLang="en-US" sz="2000" dirty="0" smtClean="0">
                <a:latin typeface="Verdana"/>
                <a:cs typeface="Verdana"/>
              </a:rPr>
              <a:t>N</a:t>
            </a:r>
            <a:r>
              <a:rPr lang="en-GB" altLang="en-US" sz="2000" baseline="-25000" dirty="0" smtClean="0">
                <a:latin typeface="Verdana"/>
                <a:cs typeface="Verdana"/>
              </a:rPr>
              <a:t>0</a:t>
            </a:r>
            <a:r>
              <a:rPr lang="en-GB" altLang="en-US" sz="2000" dirty="0" smtClean="0">
                <a:latin typeface="Verdana"/>
                <a:cs typeface="Verdana"/>
              </a:rPr>
              <a:t>/N   (N</a:t>
            </a:r>
            <a:r>
              <a:rPr lang="en-GB" altLang="en-US" sz="2000" baseline="-25000" dirty="0" smtClean="0">
                <a:latin typeface="Verdana"/>
                <a:cs typeface="Verdana"/>
              </a:rPr>
              <a:t>0 </a:t>
            </a:r>
            <a:r>
              <a:rPr lang="en-GB" altLang="en-US" sz="2000" dirty="0" smtClean="0">
                <a:latin typeface="Verdana"/>
                <a:cs typeface="Verdana"/>
              </a:rPr>
              <a:t>=2.687 10</a:t>
            </a:r>
            <a:r>
              <a:rPr lang="en-GB" altLang="en-US" sz="2000" baseline="30000" dirty="0" smtClean="0">
                <a:latin typeface="Verdana"/>
                <a:cs typeface="Verdana"/>
              </a:rPr>
              <a:t>19</a:t>
            </a:r>
            <a:r>
              <a:rPr lang="en-GB" altLang="en-US" sz="2000" dirty="0" smtClean="0">
                <a:latin typeface="Verdana"/>
                <a:cs typeface="Verdana"/>
              </a:rPr>
              <a:t> cm</a:t>
            </a:r>
            <a:r>
              <a:rPr lang="en-GB" altLang="en-US" sz="2000" baseline="30000" dirty="0" smtClean="0">
                <a:latin typeface="Verdana"/>
                <a:cs typeface="Verdana"/>
              </a:rPr>
              <a:t>-3</a:t>
            </a:r>
            <a:r>
              <a:rPr lang="en-GB" altLang="en-US" sz="2000" dirty="0" smtClean="0">
                <a:latin typeface="Verdana"/>
                <a:cs typeface="Verdana"/>
              </a:rPr>
              <a:t> at 273 K and 760 </a:t>
            </a:r>
            <a:r>
              <a:rPr lang="en-GB" altLang="en-US" sz="2000" dirty="0" err="1" smtClean="0">
                <a:latin typeface="Verdana"/>
                <a:cs typeface="Verdana"/>
              </a:rPr>
              <a:t>Torr</a:t>
            </a:r>
            <a:r>
              <a:rPr lang="en-GB" altLang="en-US" sz="2000" dirty="0" smtClean="0">
                <a:latin typeface="Verdana"/>
                <a:cs typeface="Verdana"/>
              </a:rPr>
              <a:t>).</a:t>
            </a:r>
            <a:endParaRPr lang="en-US" sz="2000" dirty="0" smtClean="0">
              <a:latin typeface="Verdana"/>
              <a:cs typeface="Verdana"/>
            </a:endParaRPr>
          </a:p>
          <a:p>
            <a:pPr>
              <a:buNone/>
            </a:pPr>
            <a:endParaRPr lang="en-GB" altLang="en-US" sz="2000" dirty="0" smtClean="0">
              <a:latin typeface="Verdana"/>
              <a:cs typeface="Verdana"/>
            </a:endParaRPr>
          </a:p>
          <a:p>
            <a:pPr>
              <a:buNone/>
            </a:pPr>
            <a:endParaRPr lang="en-GB" altLang="en-US" b="1" dirty="0" smtClean="0"/>
          </a:p>
        </p:txBody>
      </p:sp>
      <p:pic>
        <p:nvPicPr>
          <p:cNvPr id="4" name="Picture 3"/>
          <p:cNvPicPr>
            <a:picLocks noChangeAspect="1"/>
          </p:cNvPicPr>
          <p:nvPr/>
        </p:nvPicPr>
        <p:blipFill>
          <a:blip r:embed="rId3"/>
          <a:stretch>
            <a:fillRect/>
          </a:stretch>
        </p:blipFill>
        <p:spPr>
          <a:xfrm>
            <a:off x="4279900" y="2768600"/>
            <a:ext cx="3568700" cy="3251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1"/>
          <p:cNvSpPr>
            <a:spLocks noGrp="1"/>
          </p:cNvSpPr>
          <p:nvPr>
            <p:ph type="title"/>
          </p:nvPr>
        </p:nvSpPr>
        <p:spPr>
          <a:xfrm>
            <a:off x="2209800" y="0"/>
            <a:ext cx="7315200" cy="914400"/>
          </a:xfrm>
        </p:spPr>
        <p:txBody>
          <a:bodyPr/>
          <a:lstStyle/>
          <a:p>
            <a:r>
              <a:rPr lang="en-GB" altLang="en-US" sz="3600" b="0" dirty="0" smtClean="0">
                <a:latin typeface="Verdana"/>
                <a:cs typeface="Verdana"/>
              </a:rPr>
              <a:t> Negative Ion TPC</a:t>
            </a:r>
          </a:p>
        </p:txBody>
      </p:sp>
      <p:sp>
        <p:nvSpPr>
          <p:cNvPr id="5123" name="Content Placeholder 2"/>
          <p:cNvSpPr>
            <a:spLocks noGrp="1"/>
          </p:cNvSpPr>
          <p:nvPr>
            <p:ph idx="1"/>
          </p:nvPr>
        </p:nvSpPr>
        <p:spPr>
          <a:xfrm>
            <a:off x="1066800" y="1143000"/>
            <a:ext cx="10210800" cy="3200400"/>
          </a:xfrm>
        </p:spPr>
        <p:txBody>
          <a:bodyPr/>
          <a:lstStyle/>
          <a:p>
            <a:pPr>
              <a:buBlip>
                <a:blip r:embed="rId2"/>
              </a:buBlip>
            </a:pPr>
            <a:r>
              <a:rPr lang="en-US" sz="2000" dirty="0" smtClean="0">
                <a:latin typeface="Verdana"/>
                <a:cs typeface="Verdana"/>
              </a:rPr>
              <a:t>Here below the measurements for the longitudinal (</a:t>
            </a:r>
            <a:r>
              <a:rPr lang="en-US" sz="2000" dirty="0" err="1" smtClean="0">
                <a:latin typeface="Verdana"/>
                <a:cs typeface="Verdana"/>
              </a:rPr>
              <a:t>z</a:t>
            </a:r>
            <a:r>
              <a:rPr lang="en-US" sz="2000" dirty="0" smtClean="0">
                <a:latin typeface="Verdana"/>
                <a:cs typeface="Verdana"/>
              </a:rPr>
              <a:t>) resolution. For a drift length of 58.3 cm. </a:t>
            </a:r>
          </a:p>
          <a:p>
            <a:pPr>
              <a:buBlip>
                <a:blip r:embed="rId2"/>
              </a:buBlip>
            </a:pPr>
            <a:r>
              <a:rPr lang="en-US" sz="2000" dirty="0" smtClean="0">
                <a:latin typeface="Verdana"/>
                <a:cs typeface="Verdana"/>
              </a:rPr>
              <a:t>This corresponds to a diffusion constant of at 200 (400) V/cm of 160 (100) </a:t>
            </a:r>
            <a:r>
              <a:rPr lang="en-US" altLang="en-US" sz="2000" dirty="0" err="1" smtClean="0">
                <a:latin typeface="Verdana"/>
                <a:cs typeface="Verdana"/>
              </a:rPr>
              <a:t>μm</a:t>
            </a:r>
            <a:r>
              <a:rPr lang="en-US" altLang="en-US" sz="2000" dirty="0" smtClean="0">
                <a:latin typeface="Verdana"/>
                <a:cs typeface="Verdana"/>
              </a:rPr>
              <a:t>/√cm. </a:t>
            </a:r>
            <a:r>
              <a:rPr lang="en-US" sz="2000" dirty="0" smtClean="0">
                <a:latin typeface="Verdana"/>
                <a:cs typeface="Verdana"/>
              </a:rPr>
              <a:t> NB the Quad had a longitudinal diffusion of 212 and a transverse of 298 </a:t>
            </a:r>
            <a:r>
              <a:rPr lang="en-US" altLang="en-US" sz="2000" dirty="0" err="1" smtClean="0">
                <a:latin typeface="Verdana"/>
                <a:cs typeface="Verdana"/>
              </a:rPr>
              <a:t>μm</a:t>
            </a:r>
            <a:r>
              <a:rPr lang="en-US" altLang="en-US" sz="2000" dirty="0" smtClean="0">
                <a:latin typeface="Verdana"/>
                <a:cs typeface="Verdana"/>
              </a:rPr>
              <a:t>/√cm @ 400 V/cm.</a:t>
            </a:r>
            <a:endParaRPr lang="en-US" sz="2000" dirty="0" smtClean="0">
              <a:latin typeface="Verdana"/>
              <a:cs typeface="Verdana"/>
            </a:endParaRPr>
          </a:p>
          <a:p>
            <a:pPr>
              <a:buNone/>
            </a:pPr>
            <a:endParaRPr lang="en-GB" altLang="en-US" sz="2000" dirty="0" smtClean="0">
              <a:latin typeface="Verdana"/>
              <a:cs typeface="Verdana"/>
            </a:endParaRPr>
          </a:p>
          <a:p>
            <a:pPr>
              <a:buNone/>
            </a:pPr>
            <a:endParaRPr lang="en-GB" altLang="en-US" b="1" dirty="0" smtClean="0"/>
          </a:p>
        </p:txBody>
      </p:sp>
      <p:pic>
        <p:nvPicPr>
          <p:cNvPr id="5" name="Picture 4"/>
          <p:cNvPicPr>
            <a:picLocks noChangeAspect="1"/>
          </p:cNvPicPr>
          <p:nvPr/>
        </p:nvPicPr>
        <p:blipFill>
          <a:blip r:embed="rId3"/>
          <a:stretch>
            <a:fillRect/>
          </a:stretch>
        </p:blipFill>
        <p:spPr>
          <a:xfrm>
            <a:off x="914400" y="2971800"/>
            <a:ext cx="6010532" cy="2971800"/>
          </a:xfrm>
          <a:prstGeom prst="rect">
            <a:avLst/>
          </a:prstGeom>
        </p:spPr>
      </p:pic>
      <p:sp>
        <p:nvSpPr>
          <p:cNvPr id="6" name="Rectangle 5"/>
          <p:cNvSpPr/>
          <p:nvPr/>
        </p:nvSpPr>
        <p:spPr>
          <a:xfrm>
            <a:off x="6934200" y="2971800"/>
            <a:ext cx="5181600" cy="3170099"/>
          </a:xfrm>
          <a:prstGeom prst="rect">
            <a:avLst/>
          </a:prstGeom>
        </p:spPr>
        <p:txBody>
          <a:bodyPr wrap="square">
            <a:spAutoFit/>
          </a:bodyPr>
          <a:lstStyle/>
          <a:p>
            <a:pPr>
              <a:buBlip>
                <a:blip r:embed="rId2"/>
              </a:buBlip>
            </a:pPr>
            <a:r>
              <a:rPr lang="en-US" sz="2000" dirty="0" smtClean="0">
                <a:latin typeface="Verdana"/>
                <a:cs typeface="Verdana"/>
              </a:rPr>
              <a:t> In the plot there is a theoretical curve that corresponds to the ultimate performance limit that one can achieve, if the diffusion is coming only from the thermal fluctuations in the gas. Note that these gases come close to this limit at 40 </a:t>
            </a:r>
            <a:r>
              <a:rPr lang="en-US" sz="2000" dirty="0" err="1" smtClean="0">
                <a:latin typeface="Verdana"/>
                <a:cs typeface="Verdana"/>
              </a:rPr>
              <a:t>Torr</a:t>
            </a:r>
            <a:r>
              <a:rPr lang="en-US" sz="2000" dirty="0" smtClean="0">
                <a:latin typeface="Verdana"/>
                <a:cs typeface="Verdana"/>
              </a:rPr>
              <a:t>. E.g. the diffusion of the T2K gas is a factor 2-3 higher at </a:t>
            </a:r>
            <a:r>
              <a:rPr lang="en-US" altLang="en-US" sz="2000" dirty="0" smtClean="0">
                <a:latin typeface="Verdana"/>
                <a:cs typeface="Verdana"/>
              </a:rPr>
              <a:t>400 V/cm than this limit.</a:t>
            </a:r>
            <a:r>
              <a:rPr lang="en-US" sz="2000" dirty="0" smtClean="0">
                <a:latin typeface="Verdana"/>
                <a:cs typeface="Verdana"/>
              </a:rPr>
              <a:t> </a:t>
            </a:r>
          </a:p>
        </p:txBody>
      </p:sp>
      <p:pic>
        <p:nvPicPr>
          <p:cNvPr id="7" name="Picture 6"/>
          <p:cNvPicPr>
            <a:picLocks noChangeAspect="1"/>
          </p:cNvPicPr>
          <p:nvPr/>
        </p:nvPicPr>
        <p:blipFill>
          <a:blip r:embed="rId4"/>
          <a:stretch>
            <a:fillRect/>
          </a:stretch>
        </p:blipFill>
        <p:spPr>
          <a:xfrm>
            <a:off x="4572000" y="5930900"/>
            <a:ext cx="1765300" cy="469900"/>
          </a:xfrm>
          <a:prstGeom prst="rect">
            <a:avLst/>
          </a:prstGeom>
        </p:spPr>
      </p:pic>
      <p:sp>
        <p:nvSpPr>
          <p:cNvPr id="8" name="TextBox 7"/>
          <p:cNvSpPr txBox="1"/>
          <p:nvPr/>
        </p:nvSpPr>
        <p:spPr>
          <a:xfrm>
            <a:off x="1143000" y="5986046"/>
            <a:ext cx="5105400" cy="338554"/>
          </a:xfrm>
          <a:prstGeom prst="rect">
            <a:avLst/>
          </a:prstGeom>
          <a:noFill/>
        </p:spPr>
        <p:txBody>
          <a:bodyPr wrap="square" rtlCol="0">
            <a:spAutoFit/>
          </a:bodyPr>
          <a:lstStyle/>
          <a:p>
            <a:r>
              <a:rPr lang="en-US" sz="1600" dirty="0" smtClean="0">
                <a:latin typeface="Verdana"/>
                <a:cs typeface="Verdana"/>
              </a:rPr>
              <a:t>Curve Nernst-Townsend-Einstein</a:t>
            </a:r>
            <a:endParaRPr lang="en-US" sz="1600" dirty="0">
              <a:latin typeface="Verdana"/>
              <a:cs typeface="Verdan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1"/>
          <p:cNvSpPr>
            <a:spLocks noGrp="1"/>
          </p:cNvSpPr>
          <p:nvPr>
            <p:ph type="title"/>
          </p:nvPr>
        </p:nvSpPr>
        <p:spPr>
          <a:xfrm>
            <a:off x="2209800" y="0"/>
            <a:ext cx="7315200" cy="914400"/>
          </a:xfrm>
        </p:spPr>
        <p:txBody>
          <a:bodyPr/>
          <a:lstStyle/>
          <a:p>
            <a:r>
              <a:rPr lang="en-GB" altLang="en-US" sz="3600" b="0" dirty="0" smtClean="0">
                <a:latin typeface="Verdana"/>
                <a:cs typeface="Verdana"/>
              </a:rPr>
              <a:t> Negative Ion TPC</a:t>
            </a:r>
          </a:p>
        </p:txBody>
      </p:sp>
      <p:sp>
        <p:nvSpPr>
          <p:cNvPr id="5123" name="Content Placeholder 2"/>
          <p:cNvSpPr>
            <a:spLocks noGrp="1"/>
          </p:cNvSpPr>
          <p:nvPr>
            <p:ph idx="1"/>
          </p:nvPr>
        </p:nvSpPr>
        <p:spPr>
          <a:xfrm>
            <a:off x="762000" y="1219200"/>
            <a:ext cx="10287000" cy="4724400"/>
          </a:xfrm>
        </p:spPr>
        <p:txBody>
          <a:bodyPr/>
          <a:lstStyle/>
          <a:p>
            <a:pPr>
              <a:buBlip>
                <a:blip r:embed="rId2"/>
              </a:buBlip>
            </a:pPr>
            <a:r>
              <a:rPr lang="en-US" sz="2000" dirty="0" smtClean="0">
                <a:latin typeface="Verdana"/>
                <a:cs typeface="Verdana"/>
              </a:rPr>
              <a:t>Gas gain considerations. The results from </a:t>
            </a:r>
            <a:r>
              <a:rPr lang="en-US" sz="2000" dirty="0" err="1" smtClean="0">
                <a:latin typeface="Verdana"/>
                <a:cs typeface="Verdana"/>
              </a:rPr>
              <a:t>Phan</a:t>
            </a:r>
            <a:r>
              <a:rPr lang="en-US" sz="2000" dirty="0" smtClean="0">
                <a:latin typeface="Verdana"/>
                <a:cs typeface="Verdana"/>
              </a:rPr>
              <a:t> et al. for </a:t>
            </a:r>
            <a:r>
              <a:rPr lang="en-GB" altLang="en-US" sz="2000" dirty="0" smtClean="0">
                <a:latin typeface="Verdana"/>
                <a:cs typeface="Verdana"/>
              </a:rPr>
              <a:t>CS</a:t>
            </a:r>
            <a:r>
              <a:rPr lang="en-GB" altLang="en-US" sz="2000" baseline="-25000" dirty="0" smtClean="0">
                <a:latin typeface="Verdana"/>
                <a:cs typeface="Verdana"/>
              </a:rPr>
              <a:t>2</a:t>
            </a:r>
            <a:r>
              <a:rPr lang="en-US" sz="2000" dirty="0" smtClean="0">
                <a:latin typeface="Verdana"/>
                <a:cs typeface="Verdana"/>
              </a:rPr>
              <a:t> are:</a:t>
            </a:r>
          </a:p>
          <a:p>
            <a:pPr>
              <a:buNone/>
            </a:pPr>
            <a:endParaRPr lang="en-US" sz="2000" dirty="0" smtClean="0">
              <a:latin typeface="Verdana"/>
              <a:cs typeface="Verdana"/>
            </a:endParaRPr>
          </a:p>
          <a:p>
            <a:pPr>
              <a:buBlip>
                <a:blip r:embed="rId2"/>
              </a:buBlip>
            </a:pPr>
            <a:endParaRPr lang="en-US" sz="2000" dirty="0" smtClean="0">
              <a:latin typeface="Verdana"/>
              <a:cs typeface="Verdana"/>
            </a:endParaRPr>
          </a:p>
          <a:p>
            <a:pPr>
              <a:buBlip>
                <a:blip r:embed="rId2"/>
              </a:buBlip>
            </a:pPr>
            <a:endParaRPr lang="en-US" sz="2000" dirty="0" smtClean="0">
              <a:latin typeface="Verdana"/>
              <a:cs typeface="Verdana"/>
            </a:endParaRPr>
          </a:p>
          <a:p>
            <a:pPr>
              <a:buBlip>
                <a:blip r:embed="rId2"/>
              </a:buBlip>
            </a:pPr>
            <a:endParaRPr lang="en-US" sz="2000" dirty="0" smtClean="0">
              <a:latin typeface="Verdana"/>
              <a:cs typeface="Verdana"/>
            </a:endParaRPr>
          </a:p>
          <a:p>
            <a:pPr>
              <a:buBlip>
                <a:blip r:embed="rId2"/>
              </a:buBlip>
            </a:pPr>
            <a:r>
              <a:rPr lang="en-US" sz="2000" dirty="0" smtClean="0">
                <a:latin typeface="Verdana"/>
                <a:cs typeface="Verdana"/>
              </a:rPr>
              <a:t>The measurements are puzzling; the gas gain is only dependent on the pressure 1/p</a:t>
            </a:r>
            <a:r>
              <a:rPr lang="en-US" sz="2000" baseline="30000" dirty="0" smtClean="0">
                <a:latin typeface="Verdana"/>
                <a:cs typeface="Verdana"/>
              </a:rPr>
              <a:t>2</a:t>
            </a:r>
            <a:r>
              <a:rPr lang="en-US" sz="2000" dirty="0" smtClean="0">
                <a:latin typeface="Verdana"/>
                <a:cs typeface="Verdana"/>
              </a:rPr>
              <a:t>… and not so much on the E field</a:t>
            </a:r>
            <a:r>
              <a:rPr lang="en-US" sz="2000" dirty="0" smtClean="0">
                <a:latin typeface="Verdana"/>
                <a:cs typeface="Verdana"/>
              </a:rPr>
              <a:t>;</a:t>
            </a:r>
          </a:p>
          <a:p>
            <a:pPr lvl="1">
              <a:buBlip>
                <a:blip r:embed="rId2"/>
              </a:buBlip>
            </a:pPr>
            <a:r>
              <a:rPr lang="en-US" dirty="0" smtClean="0">
                <a:latin typeface="Verdana"/>
                <a:cs typeface="Verdana"/>
              </a:rPr>
              <a:t>One would </a:t>
            </a:r>
            <a:r>
              <a:rPr lang="en-US" smtClean="0">
                <a:latin typeface="Verdana"/>
                <a:cs typeface="Verdana"/>
              </a:rPr>
              <a:t>expect the gas </a:t>
            </a:r>
            <a:r>
              <a:rPr lang="en-US" dirty="0" smtClean="0">
                <a:latin typeface="Verdana"/>
                <a:cs typeface="Verdana"/>
              </a:rPr>
              <a:t>gain to increase with pressure and E field </a:t>
            </a:r>
            <a:r>
              <a:rPr lang="en-US" dirty="0" smtClean="0">
                <a:latin typeface="Verdana"/>
                <a:cs typeface="Verdana"/>
              </a:rPr>
              <a:t> </a:t>
            </a:r>
          </a:p>
          <a:p>
            <a:pPr>
              <a:buBlip>
                <a:blip r:embed="rId2"/>
              </a:buBlip>
            </a:pPr>
            <a:r>
              <a:rPr lang="en-US" sz="2000" dirty="0" smtClean="0">
                <a:latin typeface="Verdana"/>
                <a:cs typeface="Verdana"/>
              </a:rPr>
              <a:t>The resolution seems to scale like E/p</a:t>
            </a:r>
            <a:r>
              <a:rPr lang="en-US" sz="2000" baseline="30000" dirty="0" smtClean="0">
                <a:latin typeface="Verdana"/>
                <a:cs typeface="Verdana"/>
              </a:rPr>
              <a:t>2</a:t>
            </a:r>
            <a:endParaRPr lang="en-US" sz="2000" dirty="0" smtClean="0">
              <a:latin typeface="Verdana"/>
              <a:cs typeface="Verdana"/>
            </a:endParaRPr>
          </a:p>
          <a:p>
            <a:pPr>
              <a:buBlip>
                <a:blip r:embed="rId2"/>
              </a:buBlip>
            </a:pPr>
            <a:r>
              <a:rPr lang="en-US" sz="2000" dirty="0" smtClean="0">
                <a:latin typeface="Verdana"/>
                <a:cs typeface="Verdana"/>
              </a:rPr>
              <a:t>For our quad we have a typical E field of 400 V / 50 </a:t>
            </a:r>
            <a:r>
              <a:rPr lang="en-US" altLang="en-US" sz="2000" dirty="0" err="1" smtClean="0">
                <a:latin typeface="Verdana"/>
                <a:cs typeface="Verdana"/>
              </a:rPr>
              <a:t>μm</a:t>
            </a:r>
            <a:r>
              <a:rPr lang="en-US" altLang="en-US" sz="2000" dirty="0" smtClean="0">
                <a:latin typeface="Verdana"/>
                <a:cs typeface="Verdana"/>
              </a:rPr>
              <a:t>  or 80 kV/</a:t>
            </a:r>
            <a:r>
              <a:rPr lang="en-US" altLang="en-US" sz="2000" dirty="0" smtClean="0">
                <a:latin typeface="Verdana"/>
                <a:cs typeface="Verdana"/>
              </a:rPr>
              <a:t>cm</a:t>
            </a:r>
          </a:p>
          <a:p>
            <a:pPr lvl="1">
              <a:buBlip>
                <a:blip r:embed="rId2"/>
              </a:buBlip>
            </a:pPr>
            <a:r>
              <a:rPr lang="en-US" altLang="en-US" dirty="0" smtClean="0">
                <a:latin typeface="Verdana"/>
                <a:cs typeface="Verdana"/>
              </a:rPr>
              <a:t>Pressure will be 760 </a:t>
            </a:r>
            <a:r>
              <a:rPr lang="en-US" altLang="en-US" dirty="0" err="1" smtClean="0">
                <a:latin typeface="Verdana"/>
                <a:cs typeface="Verdana"/>
              </a:rPr>
              <a:t>Torr</a:t>
            </a:r>
            <a:r>
              <a:rPr lang="en-US" altLang="en-US" dirty="0" smtClean="0">
                <a:latin typeface="Verdana"/>
                <a:cs typeface="Verdana"/>
              </a:rPr>
              <a:t> </a:t>
            </a:r>
            <a:endParaRPr lang="en-US" altLang="en-US" dirty="0" smtClean="0">
              <a:latin typeface="Verdana"/>
              <a:cs typeface="Verdana"/>
            </a:endParaRPr>
          </a:p>
          <a:p>
            <a:pPr>
              <a:buBlip>
                <a:blip r:embed="rId2"/>
              </a:buBlip>
            </a:pPr>
            <a:r>
              <a:rPr lang="en-US" sz="2000" dirty="0" smtClean="0">
                <a:latin typeface="Verdana"/>
                <a:cs typeface="Verdana"/>
              </a:rPr>
              <a:t>This should be far above the threshold to strip the electrons from the ion</a:t>
            </a:r>
          </a:p>
          <a:p>
            <a:pPr>
              <a:buBlip>
                <a:blip r:embed="rId2"/>
              </a:buBlip>
            </a:pPr>
            <a:r>
              <a:rPr lang="en-US" sz="2000" dirty="0" smtClean="0">
                <a:latin typeface="Verdana"/>
                <a:cs typeface="Verdana"/>
              </a:rPr>
              <a:t>The measurements may imply that we need to use small fractions of </a:t>
            </a:r>
            <a:r>
              <a:rPr lang="en-GB" altLang="en-US" sz="2000" dirty="0" smtClean="0">
                <a:latin typeface="Verdana"/>
                <a:cs typeface="Verdana"/>
              </a:rPr>
              <a:t>CS</a:t>
            </a:r>
            <a:r>
              <a:rPr lang="en-GB" altLang="en-US" sz="2000" baseline="-25000" dirty="0" smtClean="0">
                <a:latin typeface="Verdana"/>
                <a:cs typeface="Verdana"/>
              </a:rPr>
              <a:t>2</a:t>
            </a:r>
            <a:endParaRPr lang="en-US" sz="2000" dirty="0" smtClean="0">
              <a:latin typeface="Verdana"/>
              <a:cs typeface="Verdana"/>
            </a:endParaRPr>
          </a:p>
          <a:p>
            <a:pPr>
              <a:buNone/>
            </a:pPr>
            <a:endParaRPr lang="en-US" sz="2000" dirty="0" smtClean="0">
              <a:latin typeface="Verdana"/>
              <a:cs typeface="Verdana"/>
            </a:endParaRPr>
          </a:p>
          <a:p>
            <a:pPr>
              <a:buNone/>
            </a:pPr>
            <a:endParaRPr lang="en-US" sz="2000" dirty="0" smtClean="0">
              <a:latin typeface="Verdana"/>
              <a:cs typeface="Verdana"/>
            </a:endParaRPr>
          </a:p>
          <a:p>
            <a:pPr>
              <a:buNone/>
            </a:pPr>
            <a:endParaRPr lang="en-US" sz="2000" dirty="0" smtClean="0">
              <a:latin typeface="Verdana"/>
              <a:cs typeface="Verdana"/>
            </a:endParaRPr>
          </a:p>
          <a:p>
            <a:pPr>
              <a:buNone/>
            </a:pPr>
            <a:r>
              <a:rPr lang="en-US" altLang="en-US" sz="2000" dirty="0" smtClean="0">
                <a:latin typeface="Verdana"/>
                <a:cs typeface="Verdana"/>
              </a:rPr>
              <a:t>  </a:t>
            </a:r>
          </a:p>
          <a:p>
            <a:pPr>
              <a:buNone/>
            </a:pPr>
            <a:r>
              <a:rPr lang="en-US" altLang="en-US" sz="2000" b="1" dirty="0" smtClean="0">
                <a:latin typeface="Verdana"/>
                <a:cs typeface="Verdana"/>
              </a:rPr>
              <a:t>   </a:t>
            </a:r>
            <a:endParaRPr lang="en-GB" altLang="en-US" b="1" dirty="0" smtClean="0"/>
          </a:p>
        </p:txBody>
      </p:sp>
      <p:pic>
        <p:nvPicPr>
          <p:cNvPr id="5" name="Picture 4"/>
          <p:cNvPicPr>
            <a:picLocks noChangeAspect="1"/>
          </p:cNvPicPr>
          <p:nvPr/>
        </p:nvPicPr>
        <p:blipFill>
          <a:blip r:embed="rId3"/>
          <a:stretch>
            <a:fillRect/>
          </a:stretch>
        </p:blipFill>
        <p:spPr>
          <a:xfrm>
            <a:off x="1460500" y="1727200"/>
            <a:ext cx="5778500" cy="1320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1"/>
          <p:cNvSpPr>
            <a:spLocks noGrp="1"/>
          </p:cNvSpPr>
          <p:nvPr>
            <p:ph type="title"/>
          </p:nvPr>
        </p:nvSpPr>
        <p:spPr>
          <a:xfrm>
            <a:off x="2209800" y="0"/>
            <a:ext cx="7315200" cy="914400"/>
          </a:xfrm>
        </p:spPr>
        <p:txBody>
          <a:bodyPr/>
          <a:lstStyle/>
          <a:p>
            <a:r>
              <a:rPr lang="en-GB" altLang="en-US" sz="3600" b="0" dirty="0" smtClean="0">
                <a:latin typeface="Verdana"/>
                <a:cs typeface="Verdana"/>
              </a:rPr>
              <a:t> Negative Ion TPC</a:t>
            </a:r>
          </a:p>
        </p:txBody>
      </p:sp>
      <p:sp>
        <p:nvSpPr>
          <p:cNvPr id="5123" name="Content Placeholder 2"/>
          <p:cNvSpPr>
            <a:spLocks noGrp="1"/>
          </p:cNvSpPr>
          <p:nvPr>
            <p:ph idx="1"/>
          </p:nvPr>
        </p:nvSpPr>
        <p:spPr>
          <a:xfrm>
            <a:off x="1066800" y="1143000"/>
            <a:ext cx="10287000" cy="4724400"/>
          </a:xfrm>
        </p:spPr>
        <p:txBody>
          <a:bodyPr/>
          <a:lstStyle/>
          <a:p>
            <a:pPr>
              <a:buBlip>
                <a:blip r:embed="rId2"/>
              </a:buBlip>
            </a:pPr>
            <a:r>
              <a:rPr lang="en-US" sz="2000" dirty="0" smtClean="0">
                <a:latin typeface="Verdana"/>
                <a:cs typeface="Verdana"/>
              </a:rPr>
              <a:t>So this calls for an experiment with a quad at e.g. </a:t>
            </a:r>
            <a:r>
              <a:rPr lang="en-US" altLang="en-US" sz="2000" dirty="0" smtClean="0">
                <a:latin typeface="Verdana"/>
                <a:cs typeface="Verdana"/>
              </a:rPr>
              <a:t>400 V/cm with different gas mixtures:     </a:t>
            </a:r>
          </a:p>
          <a:p>
            <a:pPr>
              <a:buNone/>
            </a:pPr>
            <a:r>
              <a:rPr lang="en-US" altLang="en-US" sz="2000" dirty="0" smtClean="0">
                <a:latin typeface="Verdana"/>
                <a:cs typeface="Verdana"/>
              </a:rPr>
              <a:t>     e.g. 40 Torr/760 </a:t>
            </a:r>
            <a:r>
              <a:rPr lang="en-US" altLang="en-US" sz="2000" dirty="0" err="1" smtClean="0">
                <a:latin typeface="Verdana"/>
                <a:cs typeface="Verdana"/>
              </a:rPr>
              <a:t>Torr</a:t>
            </a:r>
            <a:r>
              <a:rPr lang="en-US" altLang="en-US" sz="2000" dirty="0" smtClean="0">
                <a:latin typeface="Verdana"/>
                <a:cs typeface="Verdana"/>
              </a:rPr>
              <a:t>; 5% </a:t>
            </a:r>
            <a:r>
              <a:rPr lang="en-GB" altLang="en-US" sz="2000" dirty="0" smtClean="0">
                <a:latin typeface="Verdana"/>
                <a:cs typeface="Verdana"/>
              </a:rPr>
              <a:t>CS</a:t>
            </a:r>
            <a:r>
              <a:rPr lang="en-GB" altLang="en-US" sz="2000" baseline="-25000" dirty="0" smtClean="0">
                <a:latin typeface="Verdana"/>
                <a:cs typeface="Verdana"/>
              </a:rPr>
              <a:t>2 </a:t>
            </a:r>
            <a:r>
              <a:rPr lang="en-GB" altLang="en-US" sz="2000" dirty="0" smtClean="0">
                <a:latin typeface="Verdana"/>
                <a:cs typeface="Verdana"/>
              </a:rPr>
              <a:t> or SF</a:t>
            </a:r>
            <a:r>
              <a:rPr lang="en-GB" altLang="en-US" sz="2000" baseline="-25000" dirty="0" smtClean="0">
                <a:latin typeface="Verdana"/>
                <a:cs typeface="Verdana"/>
              </a:rPr>
              <a:t>6</a:t>
            </a:r>
            <a:r>
              <a:rPr lang="en-US" altLang="en-US" sz="2000" dirty="0" smtClean="0">
                <a:latin typeface="Verdana"/>
                <a:cs typeface="Verdana"/>
              </a:rPr>
              <a:t>  plus 720 </a:t>
            </a:r>
            <a:r>
              <a:rPr lang="en-US" altLang="en-US" sz="2000" dirty="0" err="1" smtClean="0">
                <a:latin typeface="Verdana"/>
                <a:cs typeface="Verdana"/>
              </a:rPr>
              <a:t>Torr</a:t>
            </a:r>
            <a:r>
              <a:rPr lang="en-US" altLang="en-US" sz="2000" dirty="0" smtClean="0">
                <a:latin typeface="Verdana"/>
                <a:cs typeface="Verdana"/>
              </a:rPr>
              <a:t>;  95% </a:t>
            </a:r>
            <a:r>
              <a:rPr lang="en-US" altLang="en-US" sz="2000" dirty="0" err="1" smtClean="0">
                <a:latin typeface="Verdana"/>
                <a:cs typeface="Verdana"/>
              </a:rPr>
              <a:t>Ar</a:t>
            </a:r>
            <a:r>
              <a:rPr lang="en-US" altLang="en-US" sz="2000" dirty="0" smtClean="0">
                <a:latin typeface="Verdana"/>
                <a:cs typeface="Verdana"/>
              </a:rPr>
              <a:t> or He.</a:t>
            </a:r>
          </a:p>
          <a:p>
            <a:pPr>
              <a:buNone/>
            </a:pPr>
            <a:r>
              <a:rPr lang="en-US" altLang="en-US" sz="2000" dirty="0" smtClean="0">
                <a:latin typeface="Verdana"/>
                <a:cs typeface="Verdana"/>
              </a:rPr>
              <a:t>     One could also add a few percent of </a:t>
            </a:r>
            <a:r>
              <a:rPr lang="en-US" sz="2000" dirty="0" smtClean="0">
                <a:latin typeface="Verdana"/>
                <a:cs typeface="Verdana"/>
              </a:rPr>
              <a:t>iC</a:t>
            </a:r>
            <a:r>
              <a:rPr lang="en-US" sz="2000" baseline="-25000" dirty="0" smtClean="0">
                <a:latin typeface="Verdana"/>
                <a:cs typeface="Verdana"/>
              </a:rPr>
              <a:t>4</a:t>
            </a:r>
            <a:r>
              <a:rPr lang="en-US" sz="2000" dirty="0" smtClean="0">
                <a:latin typeface="Verdana"/>
                <a:cs typeface="Verdana"/>
              </a:rPr>
              <a:t>H</a:t>
            </a:r>
            <a:r>
              <a:rPr lang="en-US" sz="2000" baseline="-25000" dirty="0" smtClean="0">
                <a:latin typeface="Verdana"/>
                <a:cs typeface="Verdana"/>
              </a:rPr>
              <a:t>10 </a:t>
            </a:r>
            <a:r>
              <a:rPr lang="en-US" sz="2000" dirty="0" smtClean="0">
                <a:latin typeface="Verdana"/>
                <a:cs typeface="Verdana"/>
              </a:rPr>
              <a:t>for the quenching.</a:t>
            </a:r>
          </a:p>
          <a:p>
            <a:pPr>
              <a:buNone/>
            </a:pPr>
            <a:r>
              <a:rPr lang="en-US" altLang="en-US" sz="2000" dirty="0" smtClean="0">
                <a:latin typeface="Verdana"/>
                <a:cs typeface="Verdana"/>
              </a:rPr>
              <a:t>     This clearly needs measurements of </a:t>
            </a:r>
            <a:r>
              <a:rPr lang="en-US" altLang="en-US" sz="2000" dirty="0" err="1" smtClean="0">
                <a:latin typeface="Verdana"/>
                <a:cs typeface="Verdana"/>
              </a:rPr>
              <a:t>v</a:t>
            </a:r>
            <a:r>
              <a:rPr lang="en-US" altLang="en-US" sz="2000" baseline="-25000" dirty="0" err="1" smtClean="0">
                <a:latin typeface="Verdana"/>
                <a:cs typeface="Verdana"/>
              </a:rPr>
              <a:t>d</a:t>
            </a:r>
            <a:r>
              <a:rPr lang="en-US" altLang="en-US" sz="2000" dirty="0" smtClean="0">
                <a:latin typeface="Verdana"/>
                <a:cs typeface="Verdana"/>
              </a:rPr>
              <a:t>, gas gain and diffusion.</a:t>
            </a:r>
          </a:p>
          <a:p>
            <a:pPr>
              <a:buBlip>
                <a:blip r:embed="rId2"/>
              </a:buBlip>
            </a:pPr>
            <a:r>
              <a:rPr lang="en-US" altLang="en-US" sz="2000" dirty="0" smtClean="0">
                <a:latin typeface="Verdana"/>
                <a:cs typeface="Verdana"/>
              </a:rPr>
              <a:t>Note that the ions will have a very low </a:t>
            </a:r>
            <a:r>
              <a:rPr lang="en-US" altLang="en-US" sz="2000" dirty="0" err="1" smtClean="0">
                <a:latin typeface="Verdana"/>
                <a:cs typeface="Verdana"/>
              </a:rPr>
              <a:t>ωτ</a:t>
            </a:r>
            <a:r>
              <a:rPr lang="en-US" altLang="en-US" sz="2000" dirty="0" smtClean="0">
                <a:latin typeface="Verdana"/>
                <a:cs typeface="Verdana"/>
              </a:rPr>
              <a:t> (</a:t>
            </a:r>
            <a:r>
              <a:rPr lang="en-US" altLang="en-US" sz="2000" dirty="0" err="1" smtClean="0">
                <a:latin typeface="Verdana"/>
                <a:cs typeface="Verdana"/>
              </a:rPr>
              <a:t>v</a:t>
            </a:r>
            <a:r>
              <a:rPr lang="en-US" altLang="en-US" sz="2000" baseline="-25000" dirty="0" err="1" smtClean="0">
                <a:latin typeface="Verdana"/>
                <a:cs typeface="Verdana"/>
              </a:rPr>
              <a:t>d</a:t>
            </a:r>
            <a:r>
              <a:rPr lang="en-US" altLang="en-US" sz="2000" dirty="0" smtClean="0">
                <a:latin typeface="Verdana"/>
                <a:cs typeface="Verdana"/>
              </a:rPr>
              <a:t> B/E) due to the low velocity. This means that the B field will not suppress the transverse diffusion (as it does for the T2K gas). This also means that E cross B effects are small:</a:t>
            </a:r>
          </a:p>
          <a:p>
            <a:pPr>
              <a:buBlip>
                <a:blip r:embed="rId2"/>
              </a:buBlip>
            </a:pPr>
            <a:endParaRPr lang="en-US" altLang="en-US" sz="2000" dirty="0" smtClean="0">
              <a:latin typeface="Verdana"/>
              <a:cs typeface="Verdana"/>
            </a:endParaRPr>
          </a:p>
          <a:p>
            <a:pPr>
              <a:buBlip>
                <a:blip r:embed="rId2"/>
              </a:buBlip>
            </a:pPr>
            <a:endParaRPr lang="en-US" altLang="en-US" sz="2000" dirty="0" smtClean="0">
              <a:latin typeface="Verdana"/>
              <a:cs typeface="Verdana"/>
            </a:endParaRPr>
          </a:p>
          <a:p>
            <a:pPr>
              <a:buBlip>
                <a:blip r:embed="rId2"/>
              </a:buBlip>
            </a:pPr>
            <a:r>
              <a:rPr lang="en-US" altLang="en-US" sz="2000" dirty="0" smtClean="0">
                <a:latin typeface="Verdana"/>
                <a:cs typeface="Verdana"/>
              </a:rPr>
              <a:t>From HEED </a:t>
            </a:r>
            <a:r>
              <a:rPr lang="en-US" altLang="en-US" sz="2000" dirty="0" err="1" smtClean="0">
                <a:latin typeface="Verdana"/>
                <a:cs typeface="Verdana"/>
              </a:rPr>
              <a:t>Kees</a:t>
            </a:r>
            <a:r>
              <a:rPr lang="en-US" altLang="en-US" sz="2000" dirty="0" smtClean="0">
                <a:latin typeface="Verdana"/>
                <a:cs typeface="Verdana"/>
              </a:rPr>
              <a:t> has extracted the number of electrons/cm for a 2.5 </a:t>
            </a:r>
            <a:r>
              <a:rPr lang="en-US" altLang="en-US" sz="2000" dirty="0" err="1" smtClean="0">
                <a:latin typeface="Verdana"/>
                <a:cs typeface="Verdana"/>
              </a:rPr>
              <a:t>GeV</a:t>
            </a:r>
            <a:r>
              <a:rPr lang="en-US" altLang="en-US" sz="2000" dirty="0" smtClean="0">
                <a:latin typeface="Verdana"/>
                <a:cs typeface="Verdana"/>
              </a:rPr>
              <a:t> electron at 1013 mbar and 21 C; </a:t>
            </a:r>
            <a:r>
              <a:rPr lang="en-US" altLang="en-US" sz="2000" dirty="0" err="1" smtClean="0">
                <a:latin typeface="Verdana"/>
                <a:cs typeface="Verdana"/>
              </a:rPr>
              <a:t>Ar</a:t>
            </a:r>
            <a:r>
              <a:rPr lang="en-US" altLang="en-US" sz="2000" dirty="0" smtClean="0">
                <a:latin typeface="Verdana"/>
                <a:cs typeface="Verdana"/>
              </a:rPr>
              <a:t>: 97, SF</a:t>
            </a:r>
            <a:r>
              <a:rPr lang="en-US" altLang="en-US" sz="2000" baseline="-25000" dirty="0" smtClean="0">
                <a:latin typeface="Verdana"/>
                <a:cs typeface="Verdana"/>
              </a:rPr>
              <a:t>6</a:t>
            </a:r>
            <a:r>
              <a:rPr lang="en-US" altLang="en-US" sz="2000" dirty="0" smtClean="0">
                <a:latin typeface="Verdana"/>
                <a:cs typeface="Verdana"/>
              </a:rPr>
              <a:t>: 275, CS</a:t>
            </a:r>
            <a:r>
              <a:rPr lang="en-US" altLang="en-US" sz="2000" baseline="-25000" dirty="0" smtClean="0">
                <a:latin typeface="Verdana"/>
                <a:cs typeface="Verdana"/>
              </a:rPr>
              <a:t>2</a:t>
            </a:r>
            <a:r>
              <a:rPr lang="en-US" altLang="en-US" sz="2000" dirty="0" smtClean="0">
                <a:latin typeface="Verdana"/>
                <a:cs typeface="Verdana"/>
              </a:rPr>
              <a:t>: 261</a:t>
            </a:r>
          </a:p>
          <a:p>
            <a:pPr>
              <a:buBlip>
                <a:blip r:embed="rId2"/>
              </a:buBlip>
            </a:pPr>
            <a:r>
              <a:rPr lang="en-US" altLang="en-US" sz="2000" dirty="0" smtClean="0">
                <a:latin typeface="Verdana"/>
                <a:cs typeface="Verdana"/>
              </a:rPr>
              <a:t>It would be interesting to observe the low diffusion and optimize the gas and operating point.</a:t>
            </a:r>
          </a:p>
          <a:p>
            <a:pPr>
              <a:buNone/>
            </a:pPr>
            <a:endParaRPr lang="en-US" sz="2000" dirty="0" smtClean="0">
              <a:latin typeface="Verdana"/>
              <a:cs typeface="Verdana"/>
            </a:endParaRPr>
          </a:p>
          <a:p>
            <a:pPr>
              <a:buNone/>
            </a:pPr>
            <a:endParaRPr lang="en-US" sz="2000" dirty="0" smtClean="0">
              <a:latin typeface="Verdana"/>
              <a:cs typeface="Verdana"/>
            </a:endParaRPr>
          </a:p>
          <a:p>
            <a:pPr>
              <a:buNone/>
            </a:pPr>
            <a:endParaRPr lang="en-US" sz="2000" dirty="0" smtClean="0">
              <a:latin typeface="Verdana"/>
              <a:cs typeface="Verdana"/>
            </a:endParaRPr>
          </a:p>
          <a:p>
            <a:pPr>
              <a:buNone/>
            </a:pPr>
            <a:endParaRPr lang="en-US" sz="2000" dirty="0" smtClean="0">
              <a:latin typeface="Verdana"/>
              <a:cs typeface="Verdana"/>
            </a:endParaRPr>
          </a:p>
          <a:p>
            <a:pPr>
              <a:buNone/>
            </a:pPr>
            <a:r>
              <a:rPr lang="en-US" altLang="en-US" sz="2000" dirty="0" smtClean="0">
                <a:latin typeface="Verdana"/>
                <a:cs typeface="Verdana"/>
              </a:rPr>
              <a:t>  </a:t>
            </a:r>
          </a:p>
          <a:p>
            <a:pPr>
              <a:buNone/>
            </a:pPr>
            <a:r>
              <a:rPr lang="en-US" altLang="en-US" sz="2000" b="1" dirty="0" smtClean="0">
                <a:latin typeface="Verdana"/>
                <a:cs typeface="Verdana"/>
              </a:rPr>
              <a:t>   </a:t>
            </a:r>
            <a:endParaRPr lang="en-GB" altLang="en-US" b="1" dirty="0" smtClean="0"/>
          </a:p>
        </p:txBody>
      </p:sp>
      <p:pic>
        <p:nvPicPr>
          <p:cNvPr id="4" name="Picture 3"/>
          <p:cNvPicPr>
            <a:picLocks noChangeAspect="1"/>
          </p:cNvPicPr>
          <p:nvPr/>
        </p:nvPicPr>
        <p:blipFill>
          <a:blip r:embed="rId3"/>
          <a:stretch>
            <a:fillRect/>
          </a:stretch>
        </p:blipFill>
        <p:spPr>
          <a:xfrm>
            <a:off x="3657600" y="3962400"/>
            <a:ext cx="5080000" cy="533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mo">
  <a:themeElements>
    <a:clrScheme name="">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m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9092173</TotalTime>
  <Pages>11</Pages>
  <Words>811</Words>
  <Application>Microsoft Office PowerPoint</Application>
  <PresentationFormat>Custom</PresentationFormat>
  <Paragraphs>58</Paragraphs>
  <Slides>6</Slides>
  <Notes>1</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Como</vt:lpstr>
      <vt:lpstr>Thoughts on a negative ion Pixel  Time Projection Chamber</vt:lpstr>
      <vt:lpstr> Negative Ion TPC</vt:lpstr>
      <vt:lpstr> Negative Ion TPC</vt:lpstr>
      <vt:lpstr> Negative Ion TPC</vt:lpstr>
      <vt:lpstr> Negative Ion TPC</vt:lpstr>
      <vt:lpstr> Negative Ion TPC</vt:lpstr>
    </vt:vector>
  </TitlesOfParts>
  <Manager/>
  <Company>NIKHEF</Company>
  <LinksUpToDate>false</LinksUpToDate>
  <SharedDoc>false</SharedDoc>
  <HyperlinkBase/>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gaseous QUAD pixel detector</dc:title>
  <dc:subject/>
  <dc:creator>Peter Kluit </dc:creator>
  <cp:keywords/>
  <dc:description/>
  <cp:lastModifiedBy>Peter Kluit</cp:lastModifiedBy>
  <cp:revision>2320</cp:revision>
  <cp:lastPrinted>2002-02-06T08:01:21Z</cp:lastPrinted>
  <dcterms:created xsi:type="dcterms:W3CDTF">2019-11-29T12:07:59Z</dcterms:created>
  <dcterms:modified xsi:type="dcterms:W3CDTF">2019-11-29T12:27:06Z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F.Hartjes@nikhef.nl</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\\Nikhefh\CT www\pub\techphys\diamond</vt:lpwstr>
  </property>
</Properties>
</file>