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6" r:id="rId1"/>
  </p:sldMasterIdLst>
  <p:notesMasterIdLst>
    <p:notesMasterId r:id="rId27"/>
  </p:notesMasterIdLst>
  <p:handoutMasterIdLst>
    <p:handoutMasterId r:id="rId28"/>
  </p:handoutMasterIdLst>
  <p:sldIdLst>
    <p:sldId id="270" r:id="rId2"/>
    <p:sldId id="337" r:id="rId3"/>
    <p:sldId id="338" r:id="rId4"/>
    <p:sldId id="286" r:id="rId5"/>
    <p:sldId id="351" r:id="rId6"/>
    <p:sldId id="350" r:id="rId7"/>
    <p:sldId id="359" r:id="rId8"/>
    <p:sldId id="340" r:id="rId9"/>
    <p:sldId id="341" r:id="rId10"/>
    <p:sldId id="321" r:id="rId11"/>
    <p:sldId id="342" r:id="rId12"/>
    <p:sldId id="285" r:id="rId13"/>
    <p:sldId id="322" r:id="rId14"/>
    <p:sldId id="348" r:id="rId15"/>
    <p:sldId id="358" r:id="rId16"/>
    <p:sldId id="356" r:id="rId17"/>
    <p:sldId id="357" r:id="rId18"/>
    <p:sldId id="345" r:id="rId19"/>
    <p:sldId id="353" r:id="rId20"/>
    <p:sldId id="303" r:id="rId21"/>
    <p:sldId id="328" r:id="rId22"/>
    <p:sldId id="352" r:id="rId23"/>
    <p:sldId id="354" r:id="rId24"/>
    <p:sldId id="355" r:id="rId25"/>
    <p:sldId id="360" r:id="rId26"/>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kumimoji="0" sz="2800" b="1" i="1"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228600" algn="l" defTabSz="457200" rtl="0" fontAlgn="auto" latinLnBrk="0" hangingPunct="0">
      <a:lnSpc>
        <a:spcPct val="100000"/>
      </a:lnSpc>
      <a:spcBef>
        <a:spcPts val="0"/>
      </a:spcBef>
      <a:spcAft>
        <a:spcPts val="0"/>
      </a:spcAft>
      <a:buClrTx/>
      <a:buSzTx/>
      <a:buFontTx/>
      <a:buNone/>
      <a:tabLst/>
      <a:defRPr kumimoji="0" sz="2800" b="1" i="1"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457200" algn="l" defTabSz="457200" rtl="0" fontAlgn="auto" latinLnBrk="0" hangingPunct="0">
      <a:lnSpc>
        <a:spcPct val="100000"/>
      </a:lnSpc>
      <a:spcBef>
        <a:spcPts val="0"/>
      </a:spcBef>
      <a:spcAft>
        <a:spcPts val="0"/>
      </a:spcAft>
      <a:buClrTx/>
      <a:buSzTx/>
      <a:buFontTx/>
      <a:buNone/>
      <a:tabLst/>
      <a:defRPr kumimoji="0" sz="2800" b="1" i="1"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685800" algn="l" defTabSz="457200" rtl="0" fontAlgn="auto" latinLnBrk="0" hangingPunct="0">
      <a:lnSpc>
        <a:spcPct val="100000"/>
      </a:lnSpc>
      <a:spcBef>
        <a:spcPts val="0"/>
      </a:spcBef>
      <a:spcAft>
        <a:spcPts val="0"/>
      </a:spcAft>
      <a:buClrTx/>
      <a:buSzTx/>
      <a:buFontTx/>
      <a:buNone/>
      <a:tabLst/>
      <a:defRPr kumimoji="0" sz="2800" b="1" i="1"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914400" algn="l" defTabSz="457200" rtl="0" fontAlgn="auto" latinLnBrk="0" hangingPunct="0">
      <a:lnSpc>
        <a:spcPct val="100000"/>
      </a:lnSpc>
      <a:spcBef>
        <a:spcPts val="0"/>
      </a:spcBef>
      <a:spcAft>
        <a:spcPts val="0"/>
      </a:spcAft>
      <a:buClrTx/>
      <a:buSzTx/>
      <a:buFontTx/>
      <a:buNone/>
      <a:tabLst/>
      <a:defRPr kumimoji="0" sz="2800" b="1" i="1"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1143000" algn="l" defTabSz="457200" rtl="0" fontAlgn="auto" latinLnBrk="0" hangingPunct="0">
      <a:lnSpc>
        <a:spcPct val="100000"/>
      </a:lnSpc>
      <a:spcBef>
        <a:spcPts val="0"/>
      </a:spcBef>
      <a:spcAft>
        <a:spcPts val="0"/>
      </a:spcAft>
      <a:buClrTx/>
      <a:buSzTx/>
      <a:buFontTx/>
      <a:buNone/>
      <a:tabLst/>
      <a:defRPr kumimoji="0" sz="2800" b="1" i="1"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1371600" algn="l" defTabSz="457200" rtl="0" fontAlgn="auto" latinLnBrk="0" hangingPunct="0">
      <a:lnSpc>
        <a:spcPct val="100000"/>
      </a:lnSpc>
      <a:spcBef>
        <a:spcPts val="0"/>
      </a:spcBef>
      <a:spcAft>
        <a:spcPts val="0"/>
      </a:spcAft>
      <a:buClrTx/>
      <a:buSzTx/>
      <a:buFontTx/>
      <a:buNone/>
      <a:tabLst/>
      <a:defRPr kumimoji="0" sz="2800" b="1" i="1"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1600200" algn="l" defTabSz="457200" rtl="0" fontAlgn="auto" latinLnBrk="0" hangingPunct="0">
      <a:lnSpc>
        <a:spcPct val="100000"/>
      </a:lnSpc>
      <a:spcBef>
        <a:spcPts val="0"/>
      </a:spcBef>
      <a:spcAft>
        <a:spcPts val="0"/>
      </a:spcAft>
      <a:buClrTx/>
      <a:buSzTx/>
      <a:buFontTx/>
      <a:buNone/>
      <a:tabLst/>
      <a:defRPr kumimoji="0" sz="2800" b="1" i="1"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1828800" algn="l" defTabSz="457200" rtl="0" fontAlgn="auto" latinLnBrk="0" hangingPunct="0">
      <a:lnSpc>
        <a:spcPct val="100000"/>
      </a:lnSpc>
      <a:spcBef>
        <a:spcPts val="0"/>
      </a:spcBef>
      <a:spcAft>
        <a:spcPts val="0"/>
      </a:spcAft>
      <a:buClrTx/>
      <a:buSzTx/>
      <a:buFontTx/>
      <a:buNone/>
      <a:tabLst/>
      <a:defRPr kumimoji="0" sz="2800" b="1" i="1" u="none" strike="noStrike" cap="none" spc="0" normalizeH="0" baseline="0">
        <a:ln>
          <a:noFill/>
        </a:ln>
        <a:solidFill>
          <a:srgbClr val="000000"/>
        </a:solidFill>
        <a:effectLst/>
        <a:uFillTx/>
        <a:latin typeface="Helvetica Neue"/>
        <a:ea typeface="Helvetica Neue"/>
        <a:cs typeface="Helvetica Neue"/>
        <a:sym typeface="Helvetica Neue"/>
      </a:defRPr>
    </a:lvl9pPr>
  </p:defaultTextStyle>
  <p:extLst>
    <p:ext uri="{EFAFB233-063F-42B5-8137-9DF3F51BA10A}">
      <p15:sldGuideLst xmlns:p15="http://schemas.microsoft.com/office/powerpoint/2012/main">
        <p15:guide id="1" orient="horz" pos="4320">
          <p15:clr>
            <a:srgbClr val="A4A3A4"/>
          </p15:clr>
        </p15:guide>
        <p15:guide id="2" pos="76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clrMru>
    <a:srgbClr val="E6344C"/>
    <a:srgbClr val="1100FF"/>
    <a:srgbClr val="E6A0AA"/>
    <a:srgbClr val="FFFFFF"/>
    <a:srgbClr val="000000"/>
    <a:srgbClr val="FF0101"/>
    <a:srgbClr val="008100"/>
    <a:srgbClr val="7F60A0"/>
    <a:srgbClr val="4674AA"/>
    <a:srgbClr val="BD4B4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8F44A2F1-9E1F-4B54-A3A2-5F16C0AD49E2}" styleName="">
    <a:tblBg/>
    <a:wholeTbl>
      <a:tcTxStyle b="off" i="off">
        <a:font>
          <a:latin typeface="Arial"/>
          <a:ea typeface="Arial"/>
          <a:cs typeface="Arial"/>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C5C7C9">
              <a:alpha val="30000"/>
            </a:srgbClr>
          </a:solidFill>
        </a:fill>
      </a:tcStyle>
    </a:band2H>
    <a:firstCol>
      <a:tcTxStyle b="off" i="off">
        <a:font>
          <a:latin typeface="Arial"/>
          <a:ea typeface="Arial"/>
          <a:cs typeface="Arial"/>
        </a:font>
        <a:srgbClr val="000000"/>
      </a:tcTxStyle>
      <a:tcStyle>
        <a:tcBdr>
          <a:left>
            <a:ln w="28575"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Col>
    <a:lastRow>
      <a:tcTxStyle b="off" i="off">
        <a:font>
          <a:latin typeface="Arial"/>
          <a:ea typeface="Arial"/>
          <a:cs typeface="Arial"/>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28575"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lastRow>
    <a:firstRow>
      <a:tcTxStyle b="off" i="off">
        <a:font>
          <a:latin typeface="Arial"/>
          <a:ea typeface="Arial"/>
          <a:cs typeface="Arial"/>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8575"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Row>
  </a:tblStyle>
  <a:tblStyle styleId="{D51ADE6A-740E-44AE-83CC-AE7238B6C88D}" styleName="">
    <a:tblBg/>
    <a:wholeTbl>
      <a:tcTxStyle b="off" i="off">
        <a:font>
          <a:latin typeface="Arial"/>
          <a:ea typeface="Arial"/>
          <a:cs typeface="Arial"/>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C5C7C9">
              <a:alpha val="30000"/>
            </a:srgbClr>
          </a:solidFill>
        </a:fill>
      </a:tcStyle>
    </a:band2H>
    <a:firstCol>
      <a:tcTxStyle b="off" i="off">
        <a:font>
          <a:latin typeface="Arial"/>
          <a:ea typeface="Arial"/>
          <a:cs typeface="Arial"/>
        </a:font>
        <a:srgbClr val="000000"/>
      </a:tcTxStyle>
      <a:tcStyle>
        <a:tcBdr>
          <a:left>
            <a:ln w="28575"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Col>
    <a:lastRow>
      <a:tcTxStyle b="off" i="off">
        <a:font>
          <a:latin typeface="Arial"/>
          <a:ea typeface="Arial"/>
          <a:cs typeface="Arial"/>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28575"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lastRow>
    <a:firstRow>
      <a:tcTxStyle b="off" i="off">
        <a:font>
          <a:latin typeface="Arial"/>
          <a:ea typeface="Arial"/>
          <a:cs typeface="Arial"/>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8575"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Row>
  </a:tblStyle>
  <a:tblStyle styleId="{4A9BC294-FFE2-49D5-8D69-9E1BD2C41BD5}" styleName="">
    <a:tblBg/>
    <a:wholeTbl>
      <a:tcTxStyle b="off" i="off">
        <a:font>
          <a:latin typeface="Calibri"/>
          <a:ea typeface="Calibri"/>
          <a:cs typeface="Calibri"/>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1EAF4"/>
          </a:solidFill>
        </a:fill>
      </a:tcStyle>
    </a:wholeTbl>
    <a:band2H>
      <a:tcTxStyle/>
      <a:tcStyle>
        <a:tcBdr/>
        <a:fill>
          <a:solidFill>
            <a:srgbClr val="F1F5FA"/>
          </a:solidFill>
        </a:fill>
      </a:tcStyle>
    </a:band2H>
    <a:firstCol>
      <a:tcTxStyle b="on" i="off">
        <a:font>
          <a:latin typeface="Calibri"/>
          <a:ea typeface="Calibri"/>
          <a:cs typeface="Calibri"/>
        </a:font>
        <a:srgbClr val="FFFFFF"/>
      </a:tcTxStyle>
      <a:tcStyle>
        <a:tcBdr>
          <a:left>
            <a:ln w="12700" cap="flat">
              <a:solidFill>
                <a:srgbClr val="FFFFFF"/>
              </a:solidFill>
              <a:prstDash val="solid"/>
              <a:round/>
            </a:ln>
          </a:left>
          <a:right>
            <a:ln w="381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6095C9"/>
          </a:solidFill>
        </a:fill>
      </a:tcStyle>
    </a:firstCol>
    <a:lastRow>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6095C9"/>
          </a:solidFill>
        </a:fill>
      </a:tcStyle>
    </a:lastRow>
    <a:firstRow>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6095C9"/>
          </a:solidFill>
        </a:fill>
      </a:tcStyle>
    </a:firstRow>
  </a:tblStyle>
  <a:tblStyle styleId="{CF821DB8-F4EB-4A41-A1BA-3FCAFE7338EE}" styleName="">
    <a:tblBg/>
    <a:wholeTbl>
      <a:tcTxStyle>
        <a:font>
          <a:latin typeface="Helvetica"/>
          <a:ea typeface="Helvetica"/>
          <a:cs typeface="Helvetica"/>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a:tcStyle>
        <a:tcBdr/>
        <a:fill>
          <a:solidFill>
            <a:srgbClr val="DCE5E6"/>
          </a:solidFill>
        </a:fill>
      </a:tcStyle>
    </a:band2H>
    <a:firstCol>
      <a:tcTxStyle>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a:font>
          <a:latin typeface="Helvetica"/>
          <a:ea typeface="Helvetica"/>
          <a:cs typeface="Helvetica"/>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a:tcStyle>
        <a:tcBdr/>
        <a:fill>
          <a:solidFill>
            <a:srgbClr val="DEDEDF"/>
          </a:solidFill>
        </a:fill>
      </a:tcStyle>
    </a:band2H>
    <a:firstCol>
      <a:tcTxStyle>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 styleId="{4C3C2611-4C71-4FC5-86AE-919BDF0F9419}" styleName="">
    <a:tblBg/>
    <a:wholeTbl>
      <a:tcTxStyle>
        <a:font>
          <a:latin typeface="Helvetica"/>
          <a:ea typeface="Helvetica"/>
          <a:cs typeface="Helvetica"/>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a:font>
          <a:latin typeface="Helvetica"/>
          <a:ea typeface="Helvetica"/>
          <a:cs typeface="Helvetica"/>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Row>
  </a:tblStyle>
  <a:tblStyle styleId="{C7B018BB-80A7-4F77-B60F-C8B233D01FF8}" styleName="">
    <a:tblBg/>
    <a:wholeTbl>
      <a:tcTxStyle>
        <a:font>
          <a:latin typeface="Helvetica"/>
          <a:ea typeface="Helvetica"/>
          <a:cs typeface="Helvetica"/>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a:font>
          <a:latin typeface="Helvetica"/>
          <a:ea typeface="Helvetica"/>
          <a:cs typeface="Helvetica"/>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2"/>
          </a:solidFill>
        </a:fill>
      </a:tcStyle>
    </a:firstRow>
  </a:tblStyle>
  <a:tblStyle styleId="{EEE7283C-3CF3-47DC-8721-378D4A62B228}" styleName="">
    <a:tblBg/>
    <a:wholeTbl>
      <a:tcTxStyle>
        <a:font>
          <a:latin typeface="Helvetica"/>
          <a:ea typeface="Helvetica"/>
          <a:cs typeface="Helvetica"/>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3D7"/>
          </a:solidFill>
        </a:fill>
      </a:tcStyle>
    </a:wholeTbl>
    <a:band2H>
      <a:tcTxStyle/>
      <a:tcStyle>
        <a:tcBdr/>
        <a:fill>
          <a:solidFill>
            <a:srgbClr val="C3C2C2"/>
          </a:solidFill>
        </a:fill>
      </a:tcStyle>
    </a:band2H>
    <a:firstCol>
      <a:tcTxStyle>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868"/>
    <p:restoredTop sz="89286" autoAdjust="0"/>
  </p:normalViewPr>
  <p:slideViewPr>
    <p:cSldViewPr snapToGrid="0" snapToObjects="1">
      <p:cViewPr varScale="1">
        <p:scale>
          <a:sx n="54" d="100"/>
          <a:sy n="54" d="100"/>
        </p:scale>
        <p:origin x="800" y="224"/>
      </p:cViewPr>
      <p:guideLst>
        <p:guide orient="horz" pos="4320"/>
        <p:guide pos="768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A74D0B4-2B3C-C145-A15E-12665CF78FE4}" type="datetimeFigureOut">
              <a:rPr lang="en-US" smtClean="0"/>
              <a:t>12/19/19</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98BEDD0-F8BB-F043-B1AD-C6F813F2E2CB}" type="slidenum">
              <a:rPr lang="en-US" smtClean="0"/>
              <a:t>‹#›</a:t>
            </a:fld>
            <a:endParaRPr lang="en-US"/>
          </a:p>
        </p:txBody>
      </p:sp>
    </p:spTree>
    <p:extLst>
      <p:ext uri="{BB962C8B-B14F-4D97-AF65-F5344CB8AC3E}">
        <p14:creationId xmlns:p14="http://schemas.microsoft.com/office/powerpoint/2010/main" val="286307320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9" name="Shape 109"/>
          <p:cNvSpPr>
            <a:spLocks noGrp="1" noRot="1" noChangeAspect="1"/>
          </p:cNvSpPr>
          <p:nvPr>
            <p:ph type="sldImg"/>
          </p:nvPr>
        </p:nvSpPr>
        <p:spPr>
          <a:xfrm>
            <a:off x="1143000" y="685800"/>
            <a:ext cx="4572000" cy="3429000"/>
          </a:xfrm>
          <a:prstGeom prst="rect">
            <a:avLst/>
          </a:prstGeom>
        </p:spPr>
        <p:txBody>
          <a:bodyPr/>
          <a:lstStyle/>
          <a:p>
            <a:endParaRPr/>
          </a:p>
        </p:txBody>
      </p:sp>
      <p:sp>
        <p:nvSpPr>
          <p:cNvPr id="110" name="Shape 110"/>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1521906132"/>
      </p:ext>
    </p:extLst>
  </p:cSld>
  <p:clrMap bg1="lt1" tx1="dk1" bg2="lt2" tx2="dk2" accent1="accent1" accent2="accent2" accent3="accent3" accent4="accent4" accent5="accent5" accent6="accent6" hlink="hlink" folHlink="folHlink"/>
  <p:hf hdr="0" ftr="0" dt="0"/>
  <p:notesStyle>
    <a:lvl1pPr defTabSz="584200" latinLnBrk="0">
      <a:defRPr sz="4200">
        <a:latin typeface="Lucida Grande"/>
        <a:ea typeface="Lucida Grande"/>
        <a:cs typeface="Lucida Grande"/>
        <a:sym typeface="Lucida Grande"/>
      </a:defRPr>
    </a:lvl1pPr>
    <a:lvl2pPr indent="228600" defTabSz="584200" latinLnBrk="0">
      <a:defRPr sz="4200">
        <a:latin typeface="Lucida Grande"/>
        <a:ea typeface="Lucida Grande"/>
        <a:cs typeface="Lucida Grande"/>
        <a:sym typeface="Lucida Grande"/>
      </a:defRPr>
    </a:lvl2pPr>
    <a:lvl3pPr indent="457200" defTabSz="584200" latinLnBrk="0">
      <a:defRPr sz="4200">
        <a:latin typeface="Lucida Grande"/>
        <a:ea typeface="Lucida Grande"/>
        <a:cs typeface="Lucida Grande"/>
        <a:sym typeface="Lucida Grande"/>
      </a:defRPr>
    </a:lvl3pPr>
    <a:lvl4pPr indent="685800" defTabSz="584200" latinLnBrk="0">
      <a:defRPr sz="4200">
        <a:latin typeface="Lucida Grande"/>
        <a:ea typeface="Lucida Grande"/>
        <a:cs typeface="Lucida Grande"/>
        <a:sym typeface="Lucida Grande"/>
      </a:defRPr>
    </a:lvl4pPr>
    <a:lvl5pPr indent="914400" defTabSz="584200" latinLnBrk="0">
      <a:defRPr sz="4200">
        <a:latin typeface="Lucida Grande"/>
        <a:ea typeface="Lucida Grande"/>
        <a:cs typeface="Lucida Grande"/>
        <a:sym typeface="Lucida Grande"/>
      </a:defRPr>
    </a:lvl5pPr>
    <a:lvl6pPr indent="1143000" defTabSz="584200" latinLnBrk="0">
      <a:defRPr sz="4200">
        <a:latin typeface="Lucida Grande"/>
        <a:ea typeface="Lucida Grande"/>
        <a:cs typeface="Lucida Grande"/>
        <a:sym typeface="Lucida Grande"/>
      </a:defRPr>
    </a:lvl6pPr>
    <a:lvl7pPr indent="1371600" defTabSz="584200" latinLnBrk="0">
      <a:defRPr sz="4200">
        <a:latin typeface="Lucida Grande"/>
        <a:ea typeface="Lucida Grande"/>
        <a:cs typeface="Lucida Grande"/>
        <a:sym typeface="Lucida Grande"/>
      </a:defRPr>
    </a:lvl7pPr>
    <a:lvl8pPr indent="1600200" defTabSz="584200" latinLnBrk="0">
      <a:defRPr sz="4200">
        <a:latin typeface="Lucida Grande"/>
        <a:ea typeface="Lucida Grande"/>
        <a:cs typeface="Lucida Grande"/>
        <a:sym typeface="Lucida Grande"/>
      </a:defRPr>
    </a:lvl8pPr>
    <a:lvl9pPr indent="1828800" defTabSz="584200" latinLnBrk="0">
      <a:defRPr sz="4200">
        <a:latin typeface="Lucida Grande"/>
        <a:ea typeface="Lucida Grande"/>
        <a:cs typeface="Lucida Grande"/>
        <a:sym typeface="Lucida Grand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8328409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On the hadronic interaction front at UHE, we see an excess of muons that is not easily explained while also remaining compatible with LHC results.</a:t>
            </a:r>
          </a:p>
          <a:p>
            <a:r>
              <a:rPr lang="en-US" dirty="0"/>
              <a:t>The reason for the excess may be something we have not understood in the SM, or it may be new physics beyond the SM.</a:t>
            </a:r>
          </a:p>
          <a:p>
            <a:r>
              <a:rPr lang="en-US" dirty="0"/>
              <a:t>One of the main limitations in figuring out what is going on, is that we do not even know what the incident projectile is.</a:t>
            </a:r>
          </a:p>
        </p:txBody>
      </p:sp>
    </p:spTree>
    <p:extLst>
      <p:ext uri="{BB962C8B-B14F-4D97-AF65-F5344CB8AC3E}">
        <p14:creationId xmlns:p14="http://schemas.microsoft.com/office/powerpoint/2010/main" val="619201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573518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Short description of the functionality of the upgrade.</a:t>
            </a:r>
          </a:p>
          <a:p>
            <a:r>
              <a:rPr lang="en-US" dirty="0"/>
              <a:t>In the SSD upgrade, the Nikhef group plays a very significant role, the RD upgrade is completely dominated by Nikhef.</a:t>
            </a:r>
          </a:p>
        </p:txBody>
      </p:sp>
    </p:spTree>
    <p:extLst>
      <p:ext uri="{BB962C8B-B14F-4D97-AF65-F5344CB8AC3E}">
        <p14:creationId xmlns:p14="http://schemas.microsoft.com/office/powerpoint/2010/main" val="5828381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Some more impression pictures and the statement that the design is well advanced, a 10 station prototype is in the field and that we expect flat out production in the course  2020, with installation in 2020 and 2021.</a:t>
            </a:r>
          </a:p>
        </p:txBody>
      </p:sp>
    </p:spTree>
    <p:extLst>
      <p:ext uri="{BB962C8B-B14F-4D97-AF65-F5344CB8AC3E}">
        <p14:creationId xmlns:p14="http://schemas.microsoft.com/office/powerpoint/2010/main" val="8535569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Some more impression pictures and the statement that the design is well advanced, a 10 station prototype is in the field and that we expect flat out production in the course  2020, with installation in 2020 and 2021.</a:t>
            </a:r>
          </a:p>
        </p:txBody>
      </p:sp>
    </p:spTree>
    <p:extLst>
      <p:ext uri="{BB962C8B-B14F-4D97-AF65-F5344CB8AC3E}">
        <p14:creationId xmlns:p14="http://schemas.microsoft.com/office/powerpoint/2010/main" val="17910162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Pictures of RD electronics.</a:t>
            </a:r>
          </a:p>
        </p:txBody>
      </p:sp>
    </p:spTree>
    <p:extLst>
      <p:ext uri="{BB962C8B-B14F-4D97-AF65-F5344CB8AC3E}">
        <p14:creationId xmlns:p14="http://schemas.microsoft.com/office/powerpoint/2010/main" val="35318289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Electronics board design in first pass ready.</a:t>
            </a:r>
          </a:p>
        </p:txBody>
      </p:sp>
    </p:spTree>
    <p:extLst>
      <p:ext uri="{BB962C8B-B14F-4D97-AF65-F5344CB8AC3E}">
        <p14:creationId xmlns:p14="http://schemas.microsoft.com/office/powerpoint/2010/main" val="11434581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Recent Auger results on gamma and neutrino, introducing the need to go much larger in detection surface.</a:t>
            </a:r>
          </a:p>
        </p:txBody>
      </p:sp>
    </p:spTree>
    <p:extLst>
      <p:ext uri="{BB962C8B-B14F-4D97-AF65-F5344CB8AC3E}">
        <p14:creationId xmlns:p14="http://schemas.microsoft.com/office/powerpoint/2010/main" val="11524914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Recent Auger results on gamma and neutrino, introducing the need to go much larger in detection surface.</a:t>
            </a:r>
          </a:p>
        </p:txBody>
      </p:sp>
    </p:spTree>
    <p:extLst>
      <p:ext uri="{BB962C8B-B14F-4D97-AF65-F5344CB8AC3E}">
        <p14:creationId xmlns:p14="http://schemas.microsoft.com/office/powerpoint/2010/main" val="10814246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Introduction of GRAND, the principle, the reach, the multipurpose character. Emphasis on using UHE gammas and neutrinos to figure out the particle type and sources of UHE CR, and the prospects for proton astronomy and multi-messenger due to the large aperture.</a:t>
            </a:r>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B9570A9D-0ADD-F24C-8E03-A712EC47FA96}" type="slidenum">
              <a:rPr lang="en-US" smtClean="0"/>
              <a:t>20</a:t>
            </a:fld>
            <a:endParaRPr lang="en-US"/>
          </a:p>
        </p:txBody>
      </p:sp>
    </p:spTree>
    <p:extLst>
      <p:ext uri="{BB962C8B-B14F-4D97-AF65-F5344CB8AC3E}">
        <p14:creationId xmlns:p14="http://schemas.microsoft.com/office/powerpoint/2010/main" val="40819578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If you got a beam of 100 </a:t>
            </a:r>
            <a:r>
              <a:rPr lang="en-US" dirty="0" err="1"/>
              <a:t>EeV</a:t>
            </a:r>
            <a:r>
              <a:rPr lang="en-US" dirty="0"/>
              <a:t> (100 billion GeV!) from a black box, would you not want to see into the box how this is done ?</a:t>
            </a:r>
          </a:p>
        </p:txBody>
      </p:sp>
    </p:spTree>
    <p:extLst>
      <p:ext uri="{BB962C8B-B14F-4D97-AF65-F5344CB8AC3E}">
        <p14:creationId xmlns:p14="http://schemas.microsoft.com/office/powerpoint/2010/main" val="17075150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Stages of GRAND.</a:t>
            </a:r>
          </a:p>
        </p:txBody>
      </p:sp>
    </p:spTree>
    <p:extLst>
      <p:ext uri="{BB962C8B-B14F-4D97-AF65-F5344CB8AC3E}">
        <p14:creationId xmlns:p14="http://schemas.microsoft.com/office/powerpoint/2010/main" val="4398445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 suitable site in China has been identified for GRAND300, which may be converted into the first hotspot, GRAND10k</a:t>
            </a:r>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B9570A9D-0ADD-F24C-8E03-A712EC47FA96}" type="slidenum">
              <a:rPr lang="en-US" smtClean="0"/>
              <a:t>22</a:t>
            </a:fld>
            <a:endParaRPr lang="en-US"/>
          </a:p>
        </p:txBody>
      </p:sp>
    </p:spTree>
    <p:extLst>
      <p:ext uri="{BB962C8B-B14F-4D97-AF65-F5344CB8AC3E}">
        <p14:creationId xmlns:p14="http://schemas.microsoft.com/office/powerpoint/2010/main" val="33238384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central DAQ infrastructure !</a:t>
            </a:r>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B9570A9D-0ADD-F24C-8E03-A712EC47FA96}" type="slidenum">
              <a:rPr lang="en-US" smtClean="0"/>
              <a:t>23</a:t>
            </a:fld>
            <a:endParaRPr lang="en-US"/>
          </a:p>
        </p:txBody>
      </p:sp>
    </p:spTree>
    <p:extLst>
      <p:ext uri="{BB962C8B-B14F-4D97-AF65-F5344CB8AC3E}">
        <p14:creationId xmlns:p14="http://schemas.microsoft.com/office/powerpoint/2010/main" val="206495161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Our group, using the Radboud University Techno Center, delivered the digitizer and auxiliary electronics and the mechanical design of the stations.</a:t>
            </a:r>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B9570A9D-0ADD-F24C-8E03-A712EC47FA96}" type="slidenum">
              <a:rPr lang="en-US" smtClean="0"/>
              <a:t>24</a:t>
            </a:fld>
            <a:endParaRPr lang="en-US"/>
          </a:p>
        </p:txBody>
      </p:sp>
    </p:spTree>
    <p:extLst>
      <p:ext uri="{BB962C8B-B14F-4D97-AF65-F5344CB8AC3E}">
        <p14:creationId xmlns:p14="http://schemas.microsoft.com/office/powerpoint/2010/main" val="155484457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706622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If y can have particle interactions at an invariant mass of 300 </a:t>
            </a:r>
            <a:r>
              <a:rPr lang="en-US" dirty="0" err="1"/>
              <a:t>TeV</a:t>
            </a:r>
            <a:r>
              <a:rPr lang="en-US" dirty="0"/>
              <a:t> would you not want to study them ?</a:t>
            </a:r>
          </a:p>
        </p:txBody>
      </p:sp>
    </p:spTree>
    <p:extLst>
      <p:ext uri="{BB962C8B-B14F-4D97-AF65-F5344CB8AC3E}">
        <p14:creationId xmlns:p14="http://schemas.microsoft.com/office/powerpoint/2010/main" val="8696632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If, in the process, you could find out how ultra-high-energy particles swerve through the universe, wouldn’t you want to know ?</a:t>
            </a:r>
          </a:p>
        </p:txBody>
      </p:sp>
    </p:spTree>
    <p:extLst>
      <p:ext uri="{BB962C8B-B14F-4D97-AF65-F5344CB8AC3E}">
        <p14:creationId xmlns:p14="http://schemas.microsoft.com/office/powerpoint/2010/main" val="8566522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If you can do your research on a vast remote location surrounded by spectacular nature and dominated by good weather, wouldn’t you want to go there ?</a:t>
            </a:r>
          </a:p>
        </p:txBody>
      </p:sp>
    </p:spTree>
    <p:extLst>
      <p:ext uri="{BB962C8B-B14F-4D97-AF65-F5344CB8AC3E}">
        <p14:creationId xmlns:p14="http://schemas.microsoft.com/office/powerpoint/2010/main" val="22386190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So why did you not join Auger yet ?</a:t>
            </a:r>
          </a:p>
          <a:p>
            <a:r>
              <a:rPr lang="en-US" dirty="0"/>
              <a:t>(This picture was taken at the 20 year anniversary of Auger a month ago, and the observatory is rejuvenating.)</a:t>
            </a:r>
          </a:p>
        </p:txBody>
      </p:sp>
    </p:spTree>
    <p:extLst>
      <p:ext uri="{BB962C8B-B14F-4D97-AF65-F5344CB8AC3E}">
        <p14:creationId xmlns:p14="http://schemas.microsoft.com/office/powerpoint/2010/main" val="38281600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To set the stage: Real life is more complicated, say more interesting. Never forget to read the fine print at the bottom of the page.</a:t>
            </a:r>
          </a:p>
        </p:txBody>
      </p:sp>
    </p:spTree>
    <p:extLst>
      <p:ext uri="{BB962C8B-B14F-4D97-AF65-F5344CB8AC3E}">
        <p14:creationId xmlns:p14="http://schemas.microsoft.com/office/powerpoint/2010/main" val="4757951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Magnetic fields in the universe are weak, but distances enormous and the bending proportional to </a:t>
            </a:r>
            <a:r>
              <a:rPr lang="en-US" dirty="0" err="1"/>
              <a:t>Bdl</a:t>
            </a:r>
            <a:r>
              <a:rPr lang="en-US" dirty="0"/>
              <a:t> is still very large.</a:t>
            </a:r>
          </a:p>
          <a:p>
            <a:r>
              <a:rPr lang="en-US" dirty="0"/>
              <a:t>Only protons at the maximum observed energy point back to their source.</a:t>
            </a:r>
          </a:p>
          <a:p>
            <a:r>
              <a:rPr lang="en-US" dirty="0"/>
              <a:t>Another complication is that these UHE protons may not even make it to be detected, because they meet an cosmic microwave background photon on their way and break up in lower energy particles. On the up side of that, the resulting UHE photons and neutrinos may be excellent probes to see what is going on.</a:t>
            </a:r>
          </a:p>
        </p:txBody>
      </p:sp>
    </p:spTree>
    <p:extLst>
      <p:ext uri="{BB962C8B-B14F-4D97-AF65-F5344CB8AC3E}">
        <p14:creationId xmlns:p14="http://schemas.microsoft.com/office/powerpoint/2010/main" val="4655913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explanation of the highest energy particle spectrum is still unresolved: is there a maximum acceleration in the universe or is the end of the spectrum mainly due to the interactions with the cosmic microwave background. The key is in particle identification, which is presently </a:t>
            </a:r>
            <a:r>
              <a:rPr lang="en-US" i="0" dirty="0"/>
              <a:t>very difficult with the observatory that we have, To fix this we need an upgrade.</a:t>
            </a:r>
          </a:p>
        </p:txBody>
      </p:sp>
    </p:spTree>
    <p:extLst>
      <p:ext uri="{BB962C8B-B14F-4D97-AF65-F5344CB8AC3E}">
        <p14:creationId xmlns:p14="http://schemas.microsoft.com/office/powerpoint/2010/main" val="6636721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ffice-thema">
    <p:spTree>
      <p:nvGrpSpPr>
        <p:cNvPr id="1" name=""/>
        <p:cNvGrpSpPr/>
        <p:nvPr/>
      </p:nvGrpSpPr>
      <p:grpSpPr>
        <a:xfrm>
          <a:off x="0" y="0"/>
          <a:ext cx="0" cy="0"/>
          <a:chOff x="0" y="0"/>
          <a:chExt cx="0" cy="0"/>
        </a:xfrm>
      </p:grpSpPr>
      <p:sp>
        <p:nvSpPr>
          <p:cNvPr id="14" name="Title Text"/>
          <p:cNvSpPr txBox="1">
            <a:spLocks noGrp="1"/>
          </p:cNvSpPr>
          <p:nvPr>
            <p:ph type="title"/>
          </p:nvPr>
        </p:nvSpPr>
        <p:spPr>
          <a:prstGeom prst="rect">
            <a:avLst/>
          </a:prstGeom>
        </p:spPr>
        <p:txBody>
          <a:bodyPr anchor="ctr" anchorCtr="0"/>
          <a:lstStyle/>
          <a:p>
            <a:r>
              <a:rPr dirty="0"/>
              <a:t>Title Text</a:t>
            </a: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angepaste indel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Titelstijl van model bewerken</a:t>
            </a: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1_Office-thema">
    <p:spTree>
      <p:nvGrpSpPr>
        <p:cNvPr id="1" name=""/>
        <p:cNvGrpSpPr/>
        <p:nvPr/>
      </p:nvGrpSpPr>
      <p:grpSpPr>
        <a:xfrm>
          <a:off x="0" y="0"/>
          <a:ext cx="0" cy="0"/>
          <a:chOff x="0" y="0"/>
          <a:chExt cx="0" cy="0"/>
        </a:xfrm>
      </p:grpSpPr>
      <p:sp>
        <p:nvSpPr>
          <p:cNvPr id="14" name="Title Text"/>
          <p:cNvSpPr txBox="1">
            <a:spLocks noGrp="1"/>
          </p:cNvSpPr>
          <p:nvPr>
            <p:ph type="title"/>
          </p:nvPr>
        </p:nvSpPr>
        <p:spPr>
          <a:prstGeom prst="rect">
            <a:avLst/>
          </a:prstGeom>
        </p:spPr>
        <p:txBody>
          <a:bodyPr/>
          <a:lstStyle/>
          <a:p>
            <a:r>
              <a:t>Title Text</a:t>
            </a: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Aangepaste indel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Titelstijl van model bewerken</a:t>
            </a:r>
          </a:p>
        </p:txBody>
      </p:sp>
    </p:spTree>
    <p:extLst>
      <p:ext uri="{BB962C8B-B14F-4D97-AF65-F5344CB8AC3E}">
        <p14:creationId xmlns:p14="http://schemas.microsoft.com/office/powerpoint/2010/main" val="2033905125"/>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1219200" y="3200403"/>
            <a:ext cx="21945600" cy="9051925"/>
          </a:xfrm>
          <a:prstGeom prst="rect">
            <a:avLst/>
          </a:prstGeom>
        </p:spPr>
        <p:txBody>
          <a:bodyPr lIns="243834" tIns="121917" rIns="243834" bIns="121917"/>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324062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DCDEE0"/>
        </a:solidFill>
        <a:effectLst/>
      </p:bgPr>
    </p:bg>
    <p:spTree>
      <p:nvGrpSpPr>
        <p:cNvPr id="1" name=""/>
        <p:cNvGrpSpPr/>
        <p:nvPr/>
      </p:nvGrpSpPr>
      <p:grpSpPr>
        <a:xfrm>
          <a:off x="0" y="0"/>
          <a:ext cx="0" cy="0"/>
          <a:chOff x="0" y="0"/>
          <a:chExt cx="0" cy="0"/>
        </a:xfrm>
      </p:grpSpPr>
      <p:sp>
        <p:nvSpPr>
          <p:cNvPr id="3" name="Rechthoek"/>
          <p:cNvSpPr/>
          <p:nvPr/>
        </p:nvSpPr>
        <p:spPr>
          <a:xfrm>
            <a:off x="0" y="-17508"/>
            <a:ext cx="24405659" cy="1878965"/>
          </a:xfrm>
          <a:prstGeom prst="rect">
            <a:avLst/>
          </a:prstGeom>
          <a:solidFill>
            <a:srgbClr val="E3D88A"/>
          </a:solidFill>
          <a:ln w="12700">
            <a:miter lim="400000"/>
          </a:ln>
        </p:spPr>
        <p:txBody>
          <a:bodyPr lIns="101600" tIns="101600" rIns="101600" bIns="101600" anchor="ctr"/>
          <a:lstStyle/>
          <a:p>
            <a:pPr marL="40639" marR="40639" defTabSz="914400">
              <a:defRPr sz="3200" b="0" i="0">
                <a:uFill>
                  <a:solidFill>
                    <a:srgbClr val="000000"/>
                  </a:solidFill>
                </a:uFill>
                <a:latin typeface="Arial"/>
                <a:ea typeface="Arial"/>
                <a:cs typeface="Arial"/>
                <a:sym typeface="Arial"/>
              </a:defRPr>
            </a:pPr>
            <a:endParaRPr/>
          </a:p>
        </p:txBody>
      </p:sp>
      <p:sp>
        <p:nvSpPr>
          <p:cNvPr id="4" name="Dianummer"/>
          <p:cNvSpPr txBox="1">
            <a:spLocks noGrp="1"/>
          </p:cNvSpPr>
          <p:nvPr>
            <p:ph type="sldNum" sz="quarter" idx="2"/>
          </p:nvPr>
        </p:nvSpPr>
        <p:spPr>
          <a:xfrm>
            <a:off x="23562389" y="13102037"/>
            <a:ext cx="498067" cy="612776"/>
          </a:xfrm>
          <a:prstGeom prst="rect">
            <a:avLst/>
          </a:prstGeom>
          <a:ln w="12700">
            <a:miter lim="400000"/>
          </a:ln>
        </p:spPr>
        <p:txBody>
          <a:bodyPr wrap="none" lIns="71437" tIns="71437" rIns="71437" bIns="71437">
            <a:spAutoFit/>
          </a:bodyPr>
          <a:lstStyle>
            <a:lvl1pPr algn="ctr" defTabSz="825500">
              <a:defRPr sz="3000" b="0" i="0">
                <a:uFill>
                  <a:solidFill>
                    <a:srgbClr val="000000"/>
                  </a:solidFill>
                </a:uFill>
                <a:latin typeface="+mn-lt"/>
                <a:ea typeface="+mn-ea"/>
                <a:cs typeface="+mn-cs"/>
                <a:sym typeface="Candara"/>
              </a:defRPr>
            </a:lvl1pPr>
          </a:lstStyle>
          <a:p>
            <a:fld id="{86CB4B4D-7CA3-9044-876B-883B54F8677D}" type="slidenum">
              <a:rPr/>
              <a:t>‹#›</a:t>
            </a:fld>
            <a:endParaRPr/>
          </a:p>
        </p:txBody>
      </p:sp>
      <p:sp>
        <p:nvSpPr>
          <p:cNvPr id="5" name="Title Text"/>
          <p:cNvSpPr txBox="1">
            <a:spLocks noGrp="1"/>
          </p:cNvSpPr>
          <p:nvPr>
            <p:ph type="title"/>
          </p:nvPr>
        </p:nvSpPr>
        <p:spPr>
          <a:xfrm>
            <a:off x="428059" y="145515"/>
            <a:ext cx="24384000" cy="1552918"/>
          </a:xfrm>
          <a:prstGeom prst="rect">
            <a:avLst/>
          </a:prstGeom>
          <a:ln w="12700">
            <a:miter lim="400000"/>
          </a:ln>
          <a:extLst>
            <a:ext uri="{C572A759-6A51-4108-AA02-DFA0A04FC94B}">
              <ma14:wrappingTextBoxFlag xmlns:ma14="http://schemas.microsoft.com/office/mac/drawingml/2011/main" xmlns="" val="1"/>
            </a:ext>
          </a:extLst>
        </p:spPr>
        <p:txBody>
          <a:bodyPr lIns="71437" tIns="71437" rIns="71437" bIns="71437" anchor="t" anchorCtr="1"/>
          <a:lstStyle/>
          <a:p>
            <a:r>
              <a:rPr dirty="0"/>
              <a:t>Title Text</a:t>
            </a:r>
          </a:p>
        </p:txBody>
      </p:sp>
      <p:pic>
        <p:nvPicPr>
          <p:cNvPr id="9" name="Afbeelding 8"/>
          <p:cNvPicPr>
            <a:picLocks noChangeAspect="1"/>
          </p:cNvPicPr>
          <p:nvPr userDrawn="1"/>
        </p:nvPicPr>
        <p:blipFill>
          <a:blip r:embed="rId7"/>
          <a:stretch>
            <a:fillRect/>
          </a:stretch>
        </p:blipFill>
        <p:spPr>
          <a:xfrm>
            <a:off x="0" y="12736284"/>
            <a:ext cx="24384000" cy="1009975"/>
          </a:xfrm>
          <a:prstGeom prst="rect">
            <a:avLst/>
          </a:prstGeom>
        </p:spPr>
      </p:pic>
      <p:pic>
        <p:nvPicPr>
          <p:cNvPr id="12" name="Afbeelding 11"/>
          <p:cNvPicPr>
            <a:picLocks noChangeAspect="1"/>
          </p:cNvPicPr>
          <p:nvPr userDrawn="1"/>
        </p:nvPicPr>
        <p:blipFill>
          <a:blip r:embed="rId8"/>
          <a:stretch>
            <a:fillRect/>
          </a:stretch>
        </p:blipFill>
        <p:spPr>
          <a:xfrm flipH="1" flipV="1">
            <a:off x="18512859" y="15149"/>
            <a:ext cx="5892800" cy="3695700"/>
          </a:xfrm>
          <a:prstGeom prst="rect">
            <a:avLst/>
          </a:prstGeom>
        </p:spPr>
      </p:pic>
      <p:sp>
        <p:nvSpPr>
          <p:cNvPr id="14" name="Tekstvak 13"/>
          <p:cNvSpPr txBox="1"/>
          <p:nvPr userDrawn="1"/>
        </p:nvSpPr>
        <p:spPr>
          <a:xfrm>
            <a:off x="428060" y="12903428"/>
            <a:ext cx="11849200" cy="63299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01600" tIns="101600" rIns="101600" bIns="10160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nl-NL" sz="2780" b="1" i="0" u="none" strike="noStrike" cap="none" spc="0" normalizeH="0" baseline="0">
                <a:ln>
                  <a:noFill/>
                </a:ln>
                <a:solidFill>
                  <a:schemeClr val="bg1"/>
                </a:solidFill>
                <a:effectLst/>
                <a:uFillTx/>
                <a:latin typeface="Arial" panose="020B0604020202020204" pitchFamily="34" charset="0"/>
                <a:ea typeface="Helvetica Neue"/>
                <a:cs typeface="Arial" panose="020B0604020202020204" pitchFamily="34" charset="0"/>
                <a:sym typeface="Helvetica Neue"/>
              </a:rPr>
              <a:t>Nikhef Jamboree 2019 (</a:t>
            </a:r>
            <a:r>
              <a:rPr kumimoji="0" lang="nl-NL" sz="2780" b="1" i="0" u="none" strike="noStrike" cap="none" spc="0" normalizeH="0" baseline="0" err="1">
                <a:ln>
                  <a:noFill/>
                </a:ln>
                <a:solidFill>
                  <a:schemeClr val="bg1"/>
                </a:solidFill>
                <a:effectLst/>
                <a:uFillTx/>
                <a:latin typeface="Arial" panose="020B0604020202020204" pitchFamily="34" charset="0"/>
                <a:ea typeface="Helvetica Neue"/>
                <a:cs typeface="Arial" panose="020B0604020202020204" pitchFamily="34" charset="0"/>
                <a:sym typeface="Helvetica Neue"/>
              </a:rPr>
              <a:t>SdJ</a:t>
            </a:r>
            <a:r>
              <a:rPr kumimoji="0" lang="nl-NL" sz="2780" b="1" i="0" u="none" strike="noStrike" cap="none" spc="0" normalizeH="0" baseline="0">
                <a:ln>
                  <a:noFill/>
                </a:ln>
                <a:solidFill>
                  <a:schemeClr val="bg1"/>
                </a:solidFill>
                <a:effectLst/>
                <a:uFillTx/>
                <a:latin typeface="Arial" panose="020B0604020202020204" pitchFamily="34" charset="0"/>
                <a:ea typeface="Helvetica Neue"/>
                <a:cs typeface="Arial" panose="020B0604020202020204" pitchFamily="34" charset="0"/>
                <a:sym typeface="Helvetica Neue"/>
              </a:rPr>
              <a:t>)</a:t>
            </a:r>
          </a:p>
        </p:txBody>
      </p:sp>
      <p:sp>
        <p:nvSpPr>
          <p:cNvPr id="10" name="Tekstvak 13"/>
          <p:cNvSpPr txBox="1"/>
          <p:nvPr userDrawn="1"/>
        </p:nvSpPr>
        <p:spPr>
          <a:xfrm>
            <a:off x="22084955" y="12912761"/>
            <a:ext cx="1364150" cy="63299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01600" tIns="101600" rIns="101600" bIns="101600" numCol="1" spcCol="38100" rtlCol="0" anchor="ctr">
            <a:spAutoFit/>
          </a:bodyPr>
          <a:lstStyle/>
          <a:p>
            <a:pPr marL="0" marR="0" indent="0" algn="r" defTabSz="457200" rtl="0" fontAlgn="auto" latinLnBrk="0" hangingPunct="0">
              <a:lnSpc>
                <a:spcPct val="100000"/>
              </a:lnSpc>
              <a:spcBef>
                <a:spcPts val="0"/>
              </a:spcBef>
              <a:spcAft>
                <a:spcPts val="0"/>
              </a:spcAft>
              <a:buClrTx/>
              <a:buSzTx/>
              <a:buFontTx/>
              <a:buNone/>
              <a:tabLst/>
            </a:pPr>
            <a:fld id="{889B2154-94DE-EF49-B64D-662D6A16F0BC}" type="slidenum">
              <a:rPr kumimoji="0" lang="nl-NL" sz="2780" b="1" i="0" u="none" strike="noStrike" cap="none" spc="0" normalizeH="0" baseline="0" smtClean="0">
                <a:ln>
                  <a:noFill/>
                </a:ln>
                <a:solidFill>
                  <a:schemeClr val="bg1"/>
                </a:solidFill>
                <a:effectLst/>
                <a:uFillTx/>
                <a:latin typeface="Arial" panose="020B0604020202020204" pitchFamily="34" charset="0"/>
                <a:ea typeface="Helvetica Neue"/>
                <a:cs typeface="Arial" panose="020B0604020202020204" pitchFamily="34" charset="0"/>
                <a:sym typeface="Helvetica Neue"/>
              </a:rPr>
              <a:pPr marL="0" marR="0" indent="0" algn="r" defTabSz="457200" rtl="0" fontAlgn="auto" latinLnBrk="0" hangingPunct="0">
                <a:lnSpc>
                  <a:spcPct val="100000"/>
                </a:lnSpc>
                <a:spcBef>
                  <a:spcPts val="0"/>
                </a:spcBef>
                <a:spcAft>
                  <a:spcPts val="0"/>
                </a:spcAft>
                <a:buClrTx/>
                <a:buSzTx/>
                <a:buFontTx/>
                <a:buNone/>
                <a:tabLst/>
              </a:pPr>
              <a:t>‹#›</a:t>
            </a:fld>
            <a:endParaRPr kumimoji="0" lang="nl-NL" sz="2780" b="1" i="0" u="none" strike="noStrike" cap="none" spc="0" normalizeH="0" baseline="0">
              <a:ln>
                <a:noFill/>
              </a:ln>
              <a:solidFill>
                <a:schemeClr val="bg1"/>
              </a:solidFill>
              <a:effectLst/>
              <a:uFillTx/>
              <a:latin typeface="Arial" panose="020B0604020202020204" pitchFamily="34" charset="0"/>
              <a:ea typeface="Helvetica Neue"/>
              <a:cs typeface="Arial" panose="020B0604020202020204" pitchFamily="34" charset="0"/>
              <a:sym typeface="Helvetica Neue"/>
            </a:endParaRPr>
          </a:p>
        </p:txBody>
      </p:sp>
    </p:spTree>
    <p:extLst>
      <p:ext uri="{BB962C8B-B14F-4D97-AF65-F5344CB8AC3E}">
        <p14:creationId xmlns:p14="http://schemas.microsoft.com/office/powerpoint/2010/main" val="570534501"/>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49" r:id="rId3"/>
    <p:sldLayoutId id="2147483653" r:id="rId4"/>
    <p:sldLayoutId id="2147483669" r:id="rId5"/>
  </p:sldLayoutIdLst>
  <p:transition spd="med"/>
  <p:hf sldNum="0" hdr="0" ftr="0" dt="0"/>
  <p:txStyles>
    <p:titleStyle>
      <a:lvl1pPr marL="57799" marR="57799" indent="0" algn="l" defTabSz="1295400" latinLnBrk="0">
        <a:lnSpc>
          <a:spcPct val="100000"/>
        </a:lnSpc>
        <a:spcBef>
          <a:spcPts val="0"/>
        </a:spcBef>
        <a:spcAft>
          <a:spcPts val="0"/>
        </a:spcAft>
        <a:buClrTx/>
        <a:buSzTx/>
        <a:buFontTx/>
        <a:buNone/>
        <a:tabLst/>
        <a:defRPr sz="8900" b="0" i="0" u="none" strike="noStrike" cap="none" spc="0" baseline="0">
          <a:ln>
            <a:noFill/>
          </a:ln>
          <a:solidFill>
            <a:schemeClr val="tx1"/>
          </a:solidFill>
          <a:uFill>
            <a:solidFill>
              <a:srgbClr val="000000"/>
            </a:solidFill>
          </a:uFill>
          <a:latin typeface="Akkurat Std Mono"/>
          <a:ea typeface="Akkurat Std Mono"/>
          <a:cs typeface="Akkurat Std Mono"/>
          <a:sym typeface="Akkurat Std Mono"/>
        </a:defRPr>
      </a:lvl1pPr>
      <a:lvl2pPr marL="57799" marR="57799" indent="228600" algn="l" defTabSz="1295400" latinLnBrk="0">
        <a:lnSpc>
          <a:spcPct val="100000"/>
        </a:lnSpc>
        <a:spcBef>
          <a:spcPts val="0"/>
        </a:spcBef>
        <a:spcAft>
          <a:spcPts val="0"/>
        </a:spcAft>
        <a:buClrTx/>
        <a:buSzTx/>
        <a:buFontTx/>
        <a:buNone/>
        <a:tabLst/>
        <a:defRPr sz="8900" b="0" i="0" u="none" strike="noStrike" cap="none" spc="0" baseline="0">
          <a:ln>
            <a:noFill/>
          </a:ln>
          <a:solidFill>
            <a:srgbClr val="FFFFFF"/>
          </a:solidFill>
          <a:uFill>
            <a:solidFill>
              <a:srgbClr val="000000"/>
            </a:solidFill>
          </a:uFill>
          <a:latin typeface="Akkurat Std Mono"/>
          <a:ea typeface="Akkurat Std Mono"/>
          <a:cs typeface="Akkurat Std Mono"/>
          <a:sym typeface="Akkurat Std Mono"/>
        </a:defRPr>
      </a:lvl2pPr>
      <a:lvl3pPr marL="57799" marR="57799" indent="457200" algn="l" defTabSz="1295400" latinLnBrk="0">
        <a:lnSpc>
          <a:spcPct val="100000"/>
        </a:lnSpc>
        <a:spcBef>
          <a:spcPts val="0"/>
        </a:spcBef>
        <a:spcAft>
          <a:spcPts val="0"/>
        </a:spcAft>
        <a:buClrTx/>
        <a:buSzTx/>
        <a:buFontTx/>
        <a:buNone/>
        <a:tabLst/>
        <a:defRPr sz="8900" b="0" i="0" u="none" strike="noStrike" cap="none" spc="0" baseline="0">
          <a:ln>
            <a:noFill/>
          </a:ln>
          <a:solidFill>
            <a:srgbClr val="FFFFFF"/>
          </a:solidFill>
          <a:uFill>
            <a:solidFill>
              <a:srgbClr val="000000"/>
            </a:solidFill>
          </a:uFill>
          <a:latin typeface="Akkurat Std Mono"/>
          <a:ea typeface="Akkurat Std Mono"/>
          <a:cs typeface="Akkurat Std Mono"/>
          <a:sym typeface="Akkurat Std Mono"/>
        </a:defRPr>
      </a:lvl3pPr>
      <a:lvl4pPr marL="57799" marR="57799" indent="685800" algn="l" defTabSz="1295400" latinLnBrk="0">
        <a:lnSpc>
          <a:spcPct val="100000"/>
        </a:lnSpc>
        <a:spcBef>
          <a:spcPts val="0"/>
        </a:spcBef>
        <a:spcAft>
          <a:spcPts val="0"/>
        </a:spcAft>
        <a:buClrTx/>
        <a:buSzTx/>
        <a:buFontTx/>
        <a:buNone/>
        <a:tabLst/>
        <a:defRPr sz="8900" b="0" i="0" u="none" strike="noStrike" cap="none" spc="0" baseline="0">
          <a:ln>
            <a:noFill/>
          </a:ln>
          <a:solidFill>
            <a:srgbClr val="FFFFFF"/>
          </a:solidFill>
          <a:uFill>
            <a:solidFill>
              <a:srgbClr val="000000"/>
            </a:solidFill>
          </a:uFill>
          <a:latin typeface="Akkurat Std Mono"/>
          <a:ea typeface="Akkurat Std Mono"/>
          <a:cs typeface="Akkurat Std Mono"/>
          <a:sym typeface="Akkurat Std Mono"/>
        </a:defRPr>
      </a:lvl4pPr>
      <a:lvl5pPr marL="57799" marR="57799" indent="914400" algn="l" defTabSz="1295400" latinLnBrk="0">
        <a:lnSpc>
          <a:spcPct val="100000"/>
        </a:lnSpc>
        <a:spcBef>
          <a:spcPts val="0"/>
        </a:spcBef>
        <a:spcAft>
          <a:spcPts val="0"/>
        </a:spcAft>
        <a:buClrTx/>
        <a:buSzTx/>
        <a:buFontTx/>
        <a:buNone/>
        <a:tabLst/>
        <a:defRPr sz="8900" b="0" i="0" u="none" strike="noStrike" cap="none" spc="0" baseline="0">
          <a:ln>
            <a:noFill/>
          </a:ln>
          <a:solidFill>
            <a:srgbClr val="FFFFFF"/>
          </a:solidFill>
          <a:uFill>
            <a:solidFill>
              <a:srgbClr val="000000"/>
            </a:solidFill>
          </a:uFill>
          <a:latin typeface="Akkurat Std Mono"/>
          <a:ea typeface="Akkurat Std Mono"/>
          <a:cs typeface="Akkurat Std Mono"/>
          <a:sym typeface="Akkurat Std Mono"/>
        </a:defRPr>
      </a:lvl5pPr>
      <a:lvl6pPr marL="57799" marR="57799" indent="1143000" algn="l" defTabSz="1295400" latinLnBrk="0">
        <a:lnSpc>
          <a:spcPct val="100000"/>
        </a:lnSpc>
        <a:spcBef>
          <a:spcPts val="0"/>
        </a:spcBef>
        <a:spcAft>
          <a:spcPts val="0"/>
        </a:spcAft>
        <a:buClrTx/>
        <a:buSzTx/>
        <a:buFontTx/>
        <a:buNone/>
        <a:tabLst/>
        <a:defRPr sz="8900" b="0" i="0" u="none" strike="noStrike" cap="none" spc="0" baseline="0">
          <a:ln>
            <a:noFill/>
          </a:ln>
          <a:solidFill>
            <a:srgbClr val="FFFFFF"/>
          </a:solidFill>
          <a:uFill>
            <a:solidFill>
              <a:srgbClr val="000000"/>
            </a:solidFill>
          </a:uFill>
          <a:latin typeface="Akkurat Std Mono"/>
          <a:ea typeface="Akkurat Std Mono"/>
          <a:cs typeface="Akkurat Std Mono"/>
          <a:sym typeface="Akkurat Std Mono"/>
        </a:defRPr>
      </a:lvl6pPr>
      <a:lvl7pPr marL="57799" marR="57799" indent="1371600" algn="l" defTabSz="1295400" latinLnBrk="0">
        <a:lnSpc>
          <a:spcPct val="100000"/>
        </a:lnSpc>
        <a:spcBef>
          <a:spcPts val="0"/>
        </a:spcBef>
        <a:spcAft>
          <a:spcPts val="0"/>
        </a:spcAft>
        <a:buClrTx/>
        <a:buSzTx/>
        <a:buFontTx/>
        <a:buNone/>
        <a:tabLst/>
        <a:defRPr sz="8900" b="0" i="0" u="none" strike="noStrike" cap="none" spc="0" baseline="0">
          <a:ln>
            <a:noFill/>
          </a:ln>
          <a:solidFill>
            <a:srgbClr val="FFFFFF"/>
          </a:solidFill>
          <a:uFill>
            <a:solidFill>
              <a:srgbClr val="000000"/>
            </a:solidFill>
          </a:uFill>
          <a:latin typeface="Akkurat Std Mono"/>
          <a:ea typeface="Akkurat Std Mono"/>
          <a:cs typeface="Akkurat Std Mono"/>
          <a:sym typeface="Akkurat Std Mono"/>
        </a:defRPr>
      </a:lvl7pPr>
      <a:lvl8pPr marL="57799" marR="57799" indent="1600200" algn="l" defTabSz="1295400" latinLnBrk="0">
        <a:lnSpc>
          <a:spcPct val="100000"/>
        </a:lnSpc>
        <a:spcBef>
          <a:spcPts val="0"/>
        </a:spcBef>
        <a:spcAft>
          <a:spcPts val="0"/>
        </a:spcAft>
        <a:buClrTx/>
        <a:buSzTx/>
        <a:buFontTx/>
        <a:buNone/>
        <a:tabLst/>
        <a:defRPr sz="8900" b="0" i="0" u="none" strike="noStrike" cap="none" spc="0" baseline="0">
          <a:ln>
            <a:noFill/>
          </a:ln>
          <a:solidFill>
            <a:srgbClr val="FFFFFF"/>
          </a:solidFill>
          <a:uFill>
            <a:solidFill>
              <a:srgbClr val="000000"/>
            </a:solidFill>
          </a:uFill>
          <a:latin typeface="Akkurat Std Mono"/>
          <a:ea typeface="Akkurat Std Mono"/>
          <a:cs typeface="Akkurat Std Mono"/>
          <a:sym typeface="Akkurat Std Mono"/>
        </a:defRPr>
      </a:lvl8pPr>
      <a:lvl9pPr marL="57799" marR="57799" indent="1828800" algn="l" defTabSz="1295400" latinLnBrk="0">
        <a:lnSpc>
          <a:spcPct val="100000"/>
        </a:lnSpc>
        <a:spcBef>
          <a:spcPts val="0"/>
        </a:spcBef>
        <a:spcAft>
          <a:spcPts val="0"/>
        </a:spcAft>
        <a:buClrTx/>
        <a:buSzTx/>
        <a:buFontTx/>
        <a:buNone/>
        <a:tabLst/>
        <a:defRPr sz="8900" b="0" i="0" u="none" strike="noStrike" cap="none" spc="0" baseline="0">
          <a:ln>
            <a:noFill/>
          </a:ln>
          <a:solidFill>
            <a:srgbClr val="FFFFFF"/>
          </a:solidFill>
          <a:uFill>
            <a:solidFill>
              <a:srgbClr val="000000"/>
            </a:solidFill>
          </a:uFill>
          <a:latin typeface="Akkurat Std Mono"/>
          <a:ea typeface="Akkurat Std Mono"/>
          <a:cs typeface="Akkurat Std Mono"/>
          <a:sym typeface="Akkurat Std Mono"/>
        </a:defRPr>
      </a:lvl9pPr>
    </p:titleStyle>
    <p:bodyStyle>
      <a:lvl1pPr marL="627179" marR="57799" indent="-586539" algn="l" defTabSz="1295400" latinLnBrk="0">
        <a:lnSpc>
          <a:spcPct val="100000"/>
        </a:lnSpc>
        <a:spcBef>
          <a:spcPts val="1000"/>
        </a:spcBef>
        <a:spcAft>
          <a:spcPts val="0"/>
        </a:spcAft>
        <a:buClrTx/>
        <a:buSzPct val="100000"/>
        <a:buFontTx/>
        <a:buChar char="•"/>
        <a:tabLst/>
        <a:defRPr sz="6500" b="0" i="0" u="none" strike="noStrike" cap="none" spc="0" baseline="0">
          <a:ln>
            <a:noFill/>
          </a:ln>
          <a:solidFill>
            <a:srgbClr val="000000"/>
          </a:solidFill>
          <a:uFill>
            <a:solidFill>
              <a:srgbClr val="000000"/>
            </a:solidFill>
          </a:uFill>
          <a:latin typeface="Minion Pro"/>
          <a:ea typeface="Minion Pro"/>
          <a:cs typeface="Minion Pro"/>
          <a:sym typeface="Minion Pro"/>
        </a:defRPr>
      </a:lvl1pPr>
      <a:lvl2pPr marL="1044126" marR="57799" indent="-546286" algn="l" defTabSz="1295400" latinLnBrk="0">
        <a:lnSpc>
          <a:spcPct val="100000"/>
        </a:lnSpc>
        <a:spcBef>
          <a:spcPts val="1000"/>
        </a:spcBef>
        <a:spcAft>
          <a:spcPts val="0"/>
        </a:spcAft>
        <a:buClrTx/>
        <a:buSzPct val="100000"/>
        <a:buFontTx/>
        <a:buChar char="•"/>
        <a:tabLst/>
        <a:defRPr sz="6500" b="0" i="0" u="none" strike="noStrike" cap="none" spc="0" baseline="0">
          <a:ln>
            <a:noFill/>
          </a:ln>
          <a:solidFill>
            <a:srgbClr val="000000"/>
          </a:solidFill>
          <a:uFill>
            <a:solidFill>
              <a:srgbClr val="000000"/>
            </a:solidFill>
          </a:uFill>
          <a:latin typeface="Minion Pro"/>
          <a:ea typeface="Minion Pro"/>
          <a:cs typeface="Minion Pro"/>
          <a:sym typeface="Minion Pro"/>
        </a:defRPr>
      </a:lvl2pPr>
      <a:lvl3pPr marL="1485718" marR="57799" indent="-530678" algn="l" defTabSz="1295400" latinLnBrk="0">
        <a:lnSpc>
          <a:spcPct val="100000"/>
        </a:lnSpc>
        <a:spcBef>
          <a:spcPts val="1000"/>
        </a:spcBef>
        <a:spcAft>
          <a:spcPts val="0"/>
        </a:spcAft>
        <a:buClrTx/>
        <a:buSzPct val="100000"/>
        <a:buFontTx/>
        <a:buChar char="•"/>
        <a:tabLst/>
        <a:defRPr sz="6500" b="0" i="0" u="none" strike="noStrike" cap="none" spc="0" baseline="0">
          <a:ln>
            <a:noFill/>
          </a:ln>
          <a:solidFill>
            <a:srgbClr val="000000"/>
          </a:solidFill>
          <a:uFill>
            <a:solidFill>
              <a:srgbClr val="000000"/>
            </a:solidFill>
          </a:uFill>
          <a:latin typeface="Minion Pro"/>
          <a:ea typeface="Minion Pro"/>
          <a:cs typeface="Minion Pro"/>
          <a:sym typeface="Minion Pro"/>
        </a:defRPr>
      </a:lvl3pPr>
      <a:lvl4pPr marL="2031364" marR="57799" indent="-619125" algn="l" defTabSz="1295400" latinLnBrk="0">
        <a:lnSpc>
          <a:spcPct val="100000"/>
        </a:lnSpc>
        <a:spcBef>
          <a:spcPts val="1000"/>
        </a:spcBef>
        <a:spcAft>
          <a:spcPts val="0"/>
        </a:spcAft>
        <a:buClrTx/>
        <a:buSzPct val="100000"/>
        <a:buFontTx/>
        <a:buChar char="•"/>
        <a:tabLst/>
        <a:defRPr sz="6500" b="0" i="0" u="none" strike="noStrike" cap="none" spc="0" baseline="0">
          <a:ln>
            <a:noFill/>
          </a:ln>
          <a:solidFill>
            <a:srgbClr val="000000"/>
          </a:solidFill>
          <a:uFill>
            <a:solidFill>
              <a:srgbClr val="000000"/>
            </a:solidFill>
          </a:uFill>
          <a:latin typeface="Minion Pro"/>
          <a:ea typeface="Minion Pro"/>
          <a:cs typeface="Minion Pro"/>
          <a:sym typeface="Minion Pro"/>
        </a:defRPr>
      </a:lvl4pPr>
      <a:lvl5pPr marL="2488564" marR="57799" indent="-619125" algn="l" defTabSz="1295400" latinLnBrk="0">
        <a:lnSpc>
          <a:spcPct val="100000"/>
        </a:lnSpc>
        <a:spcBef>
          <a:spcPts val="1000"/>
        </a:spcBef>
        <a:spcAft>
          <a:spcPts val="0"/>
        </a:spcAft>
        <a:buClrTx/>
        <a:buSzPct val="100000"/>
        <a:buFontTx/>
        <a:buChar char="•"/>
        <a:tabLst/>
        <a:defRPr sz="6500" b="0" i="0" u="none" strike="noStrike" cap="none" spc="0" baseline="0">
          <a:ln>
            <a:noFill/>
          </a:ln>
          <a:solidFill>
            <a:srgbClr val="000000"/>
          </a:solidFill>
          <a:uFill>
            <a:solidFill>
              <a:srgbClr val="000000"/>
            </a:solidFill>
          </a:uFill>
          <a:latin typeface="Minion Pro"/>
          <a:ea typeface="Minion Pro"/>
          <a:cs typeface="Minion Pro"/>
          <a:sym typeface="Minion Pro"/>
        </a:defRPr>
      </a:lvl5pPr>
      <a:lvl6pPr marL="2488564" marR="57799" indent="-619125" algn="l" defTabSz="1295400" latinLnBrk="0">
        <a:lnSpc>
          <a:spcPct val="100000"/>
        </a:lnSpc>
        <a:spcBef>
          <a:spcPts val="1000"/>
        </a:spcBef>
        <a:spcAft>
          <a:spcPts val="0"/>
        </a:spcAft>
        <a:buClrTx/>
        <a:buSzPct val="100000"/>
        <a:buFontTx/>
        <a:buChar char="•"/>
        <a:tabLst/>
        <a:defRPr sz="6500" b="0" i="0" u="none" strike="noStrike" cap="none" spc="0" baseline="0">
          <a:ln>
            <a:noFill/>
          </a:ln>
          <a:solidFill>
            <a:srgbClr val="000000"/>
          </a:solidFill>
          <a:uFill>
            <a:solidFill>
              <a:srgbClr val="000000"/>
            </a:solidFill>
          </a:uFill>
          <a:latin typeface="Minion Pro"/>
          <a:ea typeface="Minion Pro"/>
          <a:cs typeface="Minion Pro"/>
          <a:sym typeface="Minion Pro"/>
        </a:defRPr>
      </a:lvl6pPr>
      <a:lvl7pPr marL="2488564" marR="57799" indent="-619125" algn="l" defTabSz="1295400" latinLnBrk="0">
        <a:lnSpc>
          <a:spcPct val="100000"/>
        </a:lnSpc>
        <a:spcBef>
          <a:spcPts val="1000"/>
        </a:spcBef>
        <a:spcAft>
          <a:spcPts val="0"/>
        </a:spcAft>
        <a:buClrTx/>
        <a:buSzPct val="100000"/>
        <a:buFontTx/>
        <a:buChar char="•"/>
        <a:tabLst/>
        <a:defRPr sz="6500" b="0" i="0" u="none" strike="noStrike" cap="none" spc="0" baseline="0">
          <a:ln>
            <a:noFill/>
          </a:ln>
          <a:solidFill>
            <a:srgbClr val="000000"/>
          </a:solidFill>
          <a:uFill>
            <a:solidFill>
              <a:srgbClr val="000000"/>
            </a:solidFill>
          </a:uFill>
          <a:latin typeface="Minion Pro"/>
          <a:ea typeface="Minion Pro"/>
          <a:cs typeface="Minion Pro"/>
          <a:sym typeface="Minion Pro"/>
        </a:defRPr>
      </a:lvl7pPr>
      <a:lvl8pPr marL="2488564" marR="57799" indent="-619125" algn="l" defTabSz="1295400" latinLnBrk="0">
        <a:lnSpc>
          <a:spcPct val="100000"/>
        </a:lnSpc>
        <a:spcBef>
          <a:spcPts val="1000"/>
        </a:spcBef>
        <a:spcAft>
          <a:spcPts val="0"/>
        </a:spcAft>
        <a:buClrTx/>
        <a:buSzPct val="100000"/>
        <a:buFontTx/>
        <a:buChar char="•"/>
        <a:tabLst/>
        <a:defRPr sz="6500" b="0" i="0" u="none" strike="noStrike" cap="none" spc="0" baseline="0">
          <a:ln>
            <a:noFill/>
          </a:ln>
          <a:solidFill>
            <a:srgbClr val="000000"/>
          </a:solidFill>
          <a:uFill>
            <a:solidFill>
              <a:srgbClr val="000000"/>
            </a:solidFill>
          </a:uFill>
          <a:latin typeface="Minion Pro"/>
          <a:ea typeface="Minion Pro"/>
          <a:cs typeface="Minion Pro"/>
          <a:sym typeface="Minion Pro"/>
        </a:defRPr>
      </a:lvl8pPr>
      <a:lvl9pPr marL="2488564" marR="57799" indent="-619125" algn="l" defTabSz="1295400" latinLnBrk="0">
        <a:lnSpc>
          <a:spcPct val="100000"/>
        </a:lnSpc>
        <a:spcBef>
          <a:spcPts val="1000"/>
        </a:spcBef>
        <a:spcAft>
          <a:spcPts val="0"/>
        </a:spcAft>
        <a:buClrTx/>
        <a:buSzPct val="100000"/>
        <a:buFontTx/>
        <a:buChar char="•"/>
        <a:tabLst/>
        <a:defRPr sz="6500" b="0" i="0" u="none" strike="noStrike" cap="none" spc="0" baseline="0">
          <a:ln>
            <a:noFill/>
          </a:ln>
          <a:solidFill>
            <a:srgbClr val="000000"/>
          </a:solidFill>
          <a:uFill>
            <a:solidFill>
              <a:srgbClr val="000000"/>
            </a:solidFill>
          </a:uFill>
          <a:latin typeface="Minion Pro"/>
          <a:ea typeface="Minion Pro"/>
          <a:cs typeface="Minion Pro"/>
          <a:sym typeface="Minion Pro"/>
        </a:defRPr>
      </a:lvl9pPr>
    </p:bodyStyle>
    <p:otherStyle>
      <a:lvl1pPr marL="0" marR="0" indent="0" algn="ctr" defTabSz="825500" latinLnBrk="0">
        <a:lnSpc>
          <a:spcPct val="100000"/>
        </a:lnSpc>
        <a:spcBef>
          <a:spcPts val="0"/>
        </a:spcBef>
        <a:spcAft>
          <a:spcPts val="0"/>
        </a:spcAft>
        <a:buClrTx/>
        <a:buSzTx/>
        <a:buFontTx/>
        <a:buNone/>
        <a:tabLst/>
        <a:defRPr sz="3000" b="0" i="0" u="none" strike="noStrike" cap="none" spc="0" baseline="0">
          <a:ln>
            <a:noFill/>
          </a:ln>
          <a:solidFill>
            <a:schemeClr val="tx1"/>
          </a:solidFill>
          <a:uFill>
            <a:solidFill>
              <a:srgbClr val="000000"/>
            </a:solidFill>
          </a:uFill>
          <a:latin typeface="+mn-lt"/>
          <a:ea typeface="+mn-ea"/>
          <a:cs typeface="+mn-cs"/>
          <a:sym typeface="Candara"/>
        </a:defRPr>
      </a:lvl1pPr>
      <a:lvl2pPr marL="0" marR="0" indent="228600" algn="ctr" defTabSz="825500" latinLnBrk="0">
        <a:lnSpc>
          <a:spcPct val="100000"/>
        </a:lnSpc>
        <a:spcBef>
          <a:spcPts val="0"/>
        </a:spcBef>
        <a:spcAft>
          <a:spcPts val="0"/>
        </a:spcAft>
        <a:buClrTx/>
        <a:buSzTx/>
        <a:buFontTx/>
        <a:buNone/>
        <a:tabLst/>
        <a:defRPr sz="3000" b="0" i="0" u="none" strike="noStrike" cap="none" spc="0" baseline="0">
          <a:ln>
            <a:noFill/>
          </a:ln>
          <a:solidFill>
            <a:schemeClr val="tx1"/>
          </a:solidFill>
          <a:uFill>
            <a:solidFill>
              <a:srgbClr val="000000"/>
            </a:solidFill>
          </a:uFill>
          <a:latin typeface="+mn-lt"/>
          <a:ea typeface="+mn-ea"/>
          <a:cs typeface="+mn-cs"/>
          <a:sym typeface="Candara"/>
        </a:defRPr>
      </a:lvl2pPr>
      <a:lvl3pPr marL="0" marR="0" indent="457200" algn="ctr" defTabSz="825500" latinLnBrk="0">
        <a:lnSpc>
          <a:spcPct val="100000"/>
        </a:lnSpc>
        <a:spcBef>
          <a:spcPts val="0"/>
        </a:spcBef>
        <a:spcAft>
          <a:spcPts val="0"/>
        </a:spcAft>
        <a:buClrTx/>
        <a:buSzTx/>
        <a:buFontTx/>
        <a:buNone/>
        <a:tabLst/>
        <a:defRPr sz="3000" b="0" i="0" u="none" strike="noStrike" cap="none" spc="0" baseline="0">
          <a:ln>
            <a:noFill/>
          </a:ln>
          <a:solidFill>
            <a:schemeClr val="tx1"/>
          </a:solidFill>
          <a:uFill>
            <a:solidFill>
              <a:srgbClr val="000000"/>
            </a:solidFill>
          </a:uFill>
          <a:latin typeface="+mn-lt"/>
          <a:ea typeface="+mn-ea"/>
          <a:cs typeface="+mn-cs"/>
          <a:sym typeface="Candara"/>
        </a:defRPr>
      </a:lvl3pPr>
      <a:lvl4pPr marL="0" marR="0" indent="685800" algn="ctr" defTabSz="825500" latinLnBrk="0">
        <a:lnSpc>
          <a:spcPct val="100000"/>
        </a:lnSpc>
        <a:spcBef>
          <a:spcPts val="0"/>
        </a:spcBef>
        <a:spcAft>
          <a:spcPts val="0"/>
        </a:spcAft>
        <a:buClrTx/>
        <a:buSzTx/>
        <a:buFontTx/>
        <a:buNone/>
        <a:tabLst/>
        <a:defRPr sz="3000" b="0" i="0" u="none" strike="noStrike" cap="none" spc="0" baseline="0">
          <a:ln>
            <a:noFill/>
          </a:ln>
          <a:solidFill>
            <a:schemeClr val="tx1"/>
          </a:solidFill>
          <a:uFill>
            <a:solidFill>
              <a:srgbClr val="000000"/>
            </a:solidFill>
          </a:uFill>
          <a:latin typeface="+mn-lt"/>
          <a:ea typeface="+mn-ea"/>
          <a:cs typeface="+mn-cs"/>
          <a:sym typeface="Candara"/>
        </a:defRPr>
      </a:lvl4pPr>
      <a:lvl5pPr marL="0" marR="0" indent="914400" algn="ctr" defTabSz="825500" latinLnBrk="0">
        <a:lnSpc>
          <a:spcPct val="100000"/>
        </a:lnSpc>
        <a:spcBef>
          <a:spcPts val="0"/>
        </a:spcBef>
        <a:spcAft>
          <a:spcPts val="0"/>
        </a:spcAft>
        <a:buClrTx/>
        <a:buSzTx/>
        <a:buFontTx/>
        <a:buNone/>
        <a:tabLst/>
        <a:defRPr sz="3000" b="0" i="0" u="none" strike="noStrike" cap="none" spc="0" baseline="0">
          <a:ln>
            <a:noFill/>
          </a:ln>
          <a:solidFill>
            <a:schemeClr val="tx1"/>
          </a:solidFill>
          <a:uFill>
            <a:solidFill>
              <a:srgbClr val="000000"/>
            </a:solidFill>
          </a:uFill>
          <a:latin typeface="+mn-lt"/>
          <a:ea typeface="+mn-ea"/>
          <a:cs typeface="+mn-cs"/>
          <a:sym typeface="Candara"/>
        </a:defRPr>
      </a:lvl5pPr>
      <a:lvl6pPr marL="0" marR="0" indent="1143000" algn="ctr" defTabSz="825500" latinLnBrk="0">
        <a:lnSpc>
          <a:spcPct val="100000"/>
        </a:lnSpc>
        <a:spcBef>
          <a:spcPts val="0"/>
        </a:spcBef>
        <a:spcAft>
          <a:spcPts val="0"/>
        </a:spcAft>
        <a:buClrTx/>
        <a:buSzTx/>
        <a:buFontTx/>
        <a:buNone/>
        <a:tabLst/>
        <a:defRPr sz="3000" b="0" i="0" u="none" strike="noStrike" cap="none" spc="0" baseline="0">
          <a:ln>
            <a:noFill/>
          </a:ln>
          <a:solidFill>
            <a:schemeClr val="tx1"/>
          </a:solidFill>
          <a:uFill>
            <a:solidFill>
              <a:srgbClr val="000000"/>
            </a:solidFill>
          </a:uFill>
          <a:latin typeface="+mn-lt"/>
          <a:ea typeface="+mn-ea"/>
          <a:cs typeface="+mn-cs"/>
          <a:sym typeface="Candara"/>
        </a:defRPr>
      </a:lvl6pPr>
      <a:lvl7pPr marL="0" marR="0" indent="1371600" algn="ctr" defTabSz="825500" latinLnBrk="0">
        <a:lnSpc>
          <a:spcPct val="100000"/>
        </a:lnSpc>
        <a:spcBef>
          <a:spcPts val="0"/>
        </a:spcBef>
        <a:spcAft>
          <a:spcPts val="0"/>
        </a:spcAft>
        <a:buClrTx/>
        <a:buSzTx/>
        <a:buFontTx/>
        <a:buNone/>
        <a:tabLst/>
        <a:defRPr sz="3000" b="0" i="0" u="none" strike="noStrike" cap="none" spc="0" baseline="0">
          <a:ln>
            <a:noFill/>
          </a:ln>
          <a:solidFill>
            <a:schemeClr val="tx1"/>
          </a:solidFill>
          <a:uFill>
            <a:solidFill>
              <a:srgbClr val="000000"/>
            </a:solidFill>
          </a:uFill>
          <a:latin typeface="+mn-lt"/>
          <a:ea typeface="+mn-ea"/>
          <a:cs typeface="+mn-cs"/>
          <a:sym typeface="Candara"/>
        </a:defRPr>
      </a:lvl7pPr>
      <a:lvl8pPr marL="0" marR="0" indent="1600200" algn="ctr" defTabSz="825500" latinLnBrk="0">
        <a:lnSpc>
          <a:spcPct val="100000"/>
        </a:lnSpc>
        <a:spcBef>
          <a:spcPts val="0"/>
        </a:spcBef>
        <a:spcAft>
          <a:spcPts val="0"/>
        </a:spcAft>
        <a:buClrTx/>
        <a:buSzTx/>
        <a:buFontTx/>
        <a:buNone/>
        <a:tabLst/>
        <a:defRPr sz="3000" b="0" i="0" u="none" strike="noStrike" cap="none" spc="0" baseline="0">
          <a:ln>
            <a:noFill/>
          </a:ln>
          <a:solidFill>
            <a:schemeClr val="tx1"/>
          </a:solidFill>
          <a:uFill>
            <a:solidFill>
              <a:srgbClr val="000000"/>
            </a:solidFill>
          </a:uFill>
          <a:latin typeface="+mn-lt"/>
          <a:ea typeface="+mn-ea"/>
          <a:cs typeface="+mn-cs"/>
          <a:sym typeface="Candara"/>
        </a:defRPr>
      </a:lvl8pPr>
      <a:lvl9pPr marL="0" marR="0" indent="1828800" algn="ctr" defTabSz="825500" latinLnBrk="0">
        <a:lnSpc>
          <a:spcPct val="100000"/>
        </a:lnSpc>
        <a:spcBef>
          <a:spcPts val="0"/>
        </a:spcBef>
        <a:spcAft>
          <a:spcPts val="0"/>
        </a:spcAft>
        <a:buClrTx/>
        <a:buSzTx/>
        <a:buFontTx/>
        <a:buNone/>
        <a:tabLst/>
        <a:defRPr sz="3000" b="0" i="0" u="none" strike="noStrike" cap="none" spc="0" baseline="0">
          <a:ln>
            <a:noFill/>
          </a:ln>
          <a:solidFill>
            <a:schemeClr val="tx1"/>
          </a:solidFill>
          <a:uFill>
            <a:solidFill>
              <a:srgbClr val="000000"/>
            </a:solidFill>
          </a:uFill>
          <a:latin typeface="+mn-lt"/>
          <a:ea typeface="+mn-ea"/>
          <a:cs typeface="+mn-cs"/>
          <a:sym typeface="Candara"/>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emf"/><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13.png"/><Relationship Id="rId5" Type="http://schemas.openxmlformats.org/officeDocument/2006/relationships/image" Target="../media/image5.png"/><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image" Target="../media/image13.png"/><Relationship Id="rId5" Type="http://schemas.openxmlformats.org/officeDocument/2006/relationships/image" Target="../media/image26.emf"/><Relationship Id="rId4" Type="http://schemas.openxmlformats.org/officeDocument/2006/relationships/image" Target="../media/image25.jpeg"/></Relationships>
</file>

<file path=ppt/slides/_rels/slide15.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5.xml"/><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image" Target="../media/image33.png"/><Relationship Id="rId5" Type="http://schemas.openxmlformats.org/officeDocument/2006/relationships/image" Target="../media/image32.emf"/><Relationship Id="rId4" Type="http://schemas.openxmlformats.org/officeDocument/2006/relationships/image" Target="../media/image31.emf"/></Relationships>
</file>

<file path=ppt/slides/_rels/slide18.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image" Target="../media/image13.png"/><Relationship Id="rId5" Type="http://schemas.openxmlformats.org/officeDocument/2006/relationships/image" Target="../media/image17.png"/><Relationship Id="rId4" Type="http://schemas.openxmlformats.org/officeDocument/2006/relationships/image" Target="../media/image34.emf"/></Relationships>
</file>

<file path=ppt/slides/_rels/slide19.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18.xml"/><Relationship Id="rId1" Type="http://schemas.openxmlformats.org/officeDocument/2006/relationships/slideLayout" Target="../slideLayouts/slideLayout5.xml"/><Relationship Id="rId4" Type="http://schemas.openxmlformats.org/officeDocument/2006/relationships/image" Target="../media/image36.jpeg"/></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19.xml"/><Relationship Id="rId1" Type="http://schemas.openxmlformats.org/officeDocument/2006/relationships/slideLayout" Target="../slideLayouts/slideLayout5.xml"/><Relationship Id="rId5" Type="http://schemas.openxmlformats.org/officeDocument/2006/relationships/image" Target="../media/image13.png"/><Relationship Id="rId4" Type="http://schemas.openxmlformats.org/officeDocument/2006/relationships/image" Target="../media/image6.emf"/></Relationships>
</file>

<file path=ppt/slides/_rels/slide21.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20.xml"/><Relationship Id="rId1" Type="http://schemas.openxmlformats.org/officeDocument/2006/relationships/slideLayout" Target="../slideLayouts/slideLayout5.xml"/><Relationship Id="rId4" Type="http://schemas.openxmlformats.org/officeDocument/2006/relationships/image" Target="../media/image38.png"/></Relationships>
</file>

<file path=ppt/slides/_rels/slide2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1.xml"/><Relationship Id="rId1" Type="http://schemas.openxmlformats.org/officeDocument/2006/relationships/slideLayout" Target="../slideLayouts/slideLayout5.xml"/><Relationship Id="rId4" Type="http://schemas.openxmlformats.org/officeDocument/2006/relationships/image" Target="../media/image6.emf"/></Relationships>
</file>

<file path=ppt/slides/_rels/slide23.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22.xml"/><Relationship Id="rId1" Type="http://schemas.openxmlformats.org/officeDocument/2006/relationships/slideLayout" Target="../slideLayouts/slideLayout5.xml"/><Relationship Id="rId4" Type="http://schemas.openxmlformats.org/officeDocument/2006/relationships/image" Target="../media/image40.jpe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42.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1.jpeg"/><Relationship Id="rId5" Type="http://schemas.openxmlformats.org/officeDocument/2006/relationships/image" Target="../media/image6.emf"/><Relationship Id="rId4" Type="http://schemas.openxmlformats.org/officeDocument/2006/relationships/notesSlide" Target="../notesSlides/notesSlide23.xml"/></Relationships>
</file>

<file path=ppt/slides/_rels/slide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5.xml"/><Relationship Id="rId5" Type="http://schemas.openxmlformats.org/officeDocument/2006/relationships/image" Target="../media/image16.png"/><Relationship Id="rId4" Type="http://schemas.openxmlformats.org/officeDocument/2006/relationships/image" Target="../media/image15.jpe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5.xml"/><Relationship Id="rId5" Type="http://schemas.openxmlformats.org/officeDocument/2006/relationships/image" Target="../media/image18.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rotWithShape="1">
          <a:blip r:embed="rId3">
            <a:extLst>
              <a:ext uri="{28A0092B-C50C-407E-A947-70E740481C1C}">
                <a14:useLocalDpi xmlns:a14="http://schemas.microsoft.com/office/drawing/2010/main"/>
              </a:ext>
            </a:extLst>
          </a:blip>
          <a:srcRect l="4999"/>
          <a:stretch/>
        </p:blipFill>
        <p:spPr>
          <a:xfrm>
            <a:off x="-7910" y="1044365"/>
            <a:ext cx="16325403" cy="11581038"/>
          </a:xfrm>
          <a:prstGeom prst="rect">
            <a:avLst/>
          </a:prstGeom>
        </p:spPr>
      </p:pic>
      <p:sp>
        <p:nvSpPr>
          <p:cNvPr id="189" name="Driehoek"/>
          <p:cNvSpPr/>
          <p:nvPr/>
        </p:nvSpPr>
        <p:spPr>
          <a:xfrm rot="10800000" flipH="1">
            <a:off x="-201712" y="1700767"/>
            <a:ext cx="24593622" cy="805219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21600"/>
                </a:lnTo>
                <a:lnTo>
                  <a:pt x="0" y="21600"/>
                </a:lnTo>
                <a:close/>
              </a:path>
            </a:pathLst>
          </a:custGeom>
          <a:solidFill>
            <a:srgbClr val="E4D889"/>
          </a:solidFill>
          <a:ln w="12700">
            <a:miter lim="400000"/>
          </a:ln>
        </p:spPr>
        <p:txBody>
          <a:bodyPr lIns="101600" tIns="101600" rIns="101600" bIns="101600" anchor="ctr"/>
          <a:lstStyle/>
          <a:p>
            <a:pPr marL="40639" marR="40639" defTabSz="914400">
              <a:defRPr sz="3200" b="0" i="0">
                <a:uFill>
                  <a:solidFill>
                    <a:srgbClr val="000000"/>
                  </a:solidFill>
                </a:uFill>
                <a:latin typeface="Arial"/>
                <a:ea typeface="Arial"/>
                <a:cs typeface="Arial"/>
                <a:sym typeface="Arial"/>
              </a:defRPr>
            </a:pPr>
            <a:endParaRPr lang="en-GB" dirty="0"/>
          </a:p>
        </p:txBody>
      </p:sp>
      <p:sp>
        <p:nvSpPr>
          <p:cNvPr id="190" name="Rechthoek"/>
          <p:cNvSpPr/>
          <p:nvPr/>
        </p:nvSpPr>
        <p:spPr>
          <a:xfrm>
            <a:off x="-201712" y="-17508"/>
            <a:ext cx="5226258" cy="1732439"/>
          </a:xfrm>
          <a:prstGeom prst="rect">
            <a:avLst/>
          </a:prstGeom>
          <a:solidFill>
            <a:srgbClr val="FFFFFF"/>
          </a:solidFill>
          <a:ln w="12700">
            <a:miter lim="400000"/>
          </a:ln>
        </p:spPr>
        <p:txBody>
          <a:bodyPr lIns="101600" tIns="101600" rIns="101600" bIns="101600" anchor="ctr"/>
          <a:lstStyle/>
          <a:p>
            <a:pPr marL="40639" marR="40639" defTabSz="914400">
              <a:defRPr sz="3200" b="0" i="0">
                <a:uFill>
                  <a:solidFill>
                    <a:srgbClr val="000000"/>
                  </a:solidFill>
                </a:uFill>
                <a:latin typeface="Arial"/>
                <a:ea typeface="Arial"/>
                <a:cs typeface="Arial"/>
                <a:sym typeface="Arial"/>
              </a:defRPr>
            </a:pPr>
            <a:endParaRPr lang="en-GB" dirty="0"/>
          </a:p>
        </p:txBody>
      </p:sp>
      <p:sp>
        <p:nvSpPr>
          <p:cNvPr id="191" name="Rechthoek"/>
          <p:cNvSpPr/>
          <p:nvPr/>
        </p:nvSpPr>
        <p:spPr>
          <a:xfrm>
            <a:off x="-201712" y="-17508"/>
            <a:ext cx="24585711" cy="1732439"/>
          </a:xfrm>
          <a:prstGeom prst="rect">
            <a:avLst/>
          </a:prstGeom>
          <a:solidFill>
            <a:srgbClr val="E4D889"/>
          </a:solidFill>
          <a:ln w="12700">
            <a:miter lim="400000"/>
          </a:ln>
        </p:spPr>
        <p:txBody>
          <a:bodyPr lIns="101600" tIns="101600" rIns="101600" bIns="101600" anchor="ctr"/>
          <a:lstStyle/>
          <a:p>
            <a:pPr marL="40639" marR="40639" defTabSz="914400">
              <a:defRPr sz="3200" b="0" i="0">
                <a:uFill>
                  <a:solidFill>
                    <a:srgbClr val="000000"/>
                  </a:solidFill>
                </a:uFill>
                <a:latin typeface="Arial"/>
                <a:ea typeface="Arial"/>
                <a:cs typeface="Arial"/>
                <a:sym typeface="Arial"/>
              </a:defRPr>
            </a:pPr>
            <a:endParaRPr lang="en-GB" dirty="0"/>
          </a:p>
        </p:txBody>
      </p:sp>
      <p:sp>
        <p:nvSpPr>
          <p:cNvPr id="199" name="Physics Data Processing…"/>
          <p:cNvSpPr txBox="1">
            <a:spLocks noGrp="1"/>
          </p:cNvSpPr>
          <p:nvPr>
            <p:ph type="title"/>
          </p:nvPr>
        </p:nvSpPr>
        <p:spPr>
          <a:xfrm>
            <a:off x="-2134" y="238888"/>
            <a:ext cx="24388267" cy="3725341"/>
          </a:xfrm>
          <a:prstGeom prst="rect">
            <a:avLst/>
          </a:prstGeom>
        </p:spPr>
        <p:txBody>
          <a:bodyPr/>
          <a:lstStyle>
            <a:lvl1pPr algn="ctr"/>
            <a:lvl2pPr algn="ctr">
              <a:defRPr sz="7200">
                <a:latin typeface="Akkurat Std"/>
                <a:ea typeface="Akkurat Std"/>
                <a:cs typeface="Akkurat Std"/>
                <a:sym typeface="Akkurat Std"/>
              </a:defRPr>
            </a:lvl2pPr>
          </a:lstStyle>
          <a:p>
            <a:r>
              <a:rPr lang="en-GB" dirty="0">
                <a:latin typeface="Arial" panose="020B0604020202020204" pitchFamily="34" charset="0"/>
                <a:cs typeface="Arial" panose="020B0604020202020204" pitchFamily="34" charset="0"/>
              </a:rPr>
              <a:t>Ultra-high-energy cosmic rays</a:t>
            </a:r>
            <a:br>
              <a:rPr lang="en-GB" dirty="0">
                <a:solidFill>
                  <a:schemeClr val="tx1"/>
                </a:solidFill>
                <a:latin typeface="Arial" panose="020B0604020202020204" pitchFamily="34" charset="0"/>
                <a:cs typeface="Arial" panose="020B0604020202020204" pitchFamily="34" charset="0"/>
              </a:rPr>
            </a:br>
            <a:endParaRPr lang="en-GB" dirty="0">
              <a:solidFill>
                <a:schemeClr val="tx1"/>
              </a:solidFill>
              <a:latin typeface="Arial" panose="020B0604020202020204" pitchFamily="34" charset="0"/>
              <a:cs typeface="Arial" panose="020B0604020202020204" pitchFamily="34" charset="0"/>
            </a:endParaRPr>
          </a:p>
        </p:txBody>
      </p:sp>
      <p:sp>
        <p:nvSpPr>
          <p:cNvPr id="193" name="Rechthoek"/>
          <p:cNvSpPr/>
          <p:nvPr/>
        </p:nvSpPr>
        <p:spPr>
          <a:xfrm>
            <a:off x="-2198" y="12466653"/>
            <a:ext cx="24386197" cy="1270001"/>
          </a:xfrm>
          <a:prstGeom prst="rect">
            <a:avLst/>
          </a:prstGeom>
          <a:solidFill>
            <a:srgbClr val="E6344C"/>
          </a:solidFill>
          <a:ln w="12700">
            <a:miter lim="400000"/>
          </a:ln>
        </p:spPr>
        <p:txBody>
          <a:bodyPr lIns="101600" tIns="101600" rIns="101600" bIns="101600" anchor="ctr"/>
          <a:lstStyle/>
          <a:p>
            <a:pPr marL="40639" marR="40639" defTabSz="914400">
              <a:defRPr sz="3200" b="0" i="0">
                <a:uFill>
                  <a:solidFill>
                    <a:srgbClr val="000000"/>
                  </a:solidFill>
                </a:uFill>
                <a:latin typeface="Arial"/>
                <a:ea typeface="Arial"/>
                <a:cs typeface="Arial"/>
                <a:sym typeface="Arial"/>
              </a:defRPr>
            </a:pPr>
            <a:endParaRPr lang="en-GB" dirty="0"/>
          </a:p>
        </p:txBody>
      </p:sp>
      <p:sp>
        <p:nvSpPr>
          <p:cNvPr id="194" name="Driehoek"/>
          <p:cNvSpPr/>
          <p:nvPr/>
        </p:nvSpPr>
        <p:spPr>
          <a:xfrm rot="5400000">
            <a:off x="817741" y="889280"/>
            <a:ext cx="3675353" cy="5326656"/>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FFFFF"/>
          </a:solidFill>
          <a:ln w="12700">
            <a:miter lim="400000"/>
          </a:ln>
        </p:spPr>
        <p:txBody>
          <a:bodyPr lIns="101600" tIns="101600" rIns="101600" bIns="101600" anchor="ctr"/>
          <a:lstStyle/>
          <a:p>
            <a:pPr marL="40639" marR="40639" defTabSz="914400">
              <a:defRPr sz="3200" b="0" i="0">
                <a:uFill>
                  <a:solidFill>
                    <a:srgbClr val="000000"/>
                  </a:solidFill>
                </a:uFill>
                <a:latin typeface="Arial"/>
                <a:ea typeface="Arial"/>
                <a:cs typeface="Arial"/>
                <a:sym typeface="Arial"/>
              </a:defRPr>
            </a:pPr>
            <a:endParaRPr lang="en-GB" dirty="0"/>
          </a:p>
        </p:txBody>
      </p:sp>
      <p:sp>
        <p:nvSpPr>
          <p:cNvPr id="195" name="Driehoek"/>
          <p:cNvSpPr/>
          <p:nvPr/>
        </p:nvSpPr>
        <p:spPr>
          <a:xfrm>
            <a:off x="-7910" y="4467268"/>
            <a:ext cx="24399820" cy="8052197"/>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21600"/>
                </a:lnTo>
                <a:lnTo>
                  <a:pt x="0" y="21600"/>
                </a:lnTo>
                <a:close/>
              </a:path>
            </a:pathLst>
          </a:custGeom>
          <a:solidFill>
            <a:srgbClr val="E6344C"/>
          </a:solidFill>
          <a:ln w="12700">
            <a:miter lim="400000"/>
          </a:ln>
        </p:spPr>
        <p:txBody>
          <a:bodyPr lIns="101600" tIns="101600" rIns="101600" bIns="101600" anchor="ctr"/>
          <a:lstStyle/>
          <a:p>
            <a:pPr marL="40639" marR="40639" defTabSz="914400">
              <a:defRPr sz="3200" b="0" i="0">
                <a:uFill>
                  <a:solidFill>
                    <a:srgbClr val="000000"/>
                  </a:solidFill>
                </a:uFill>
                <a:latin typeface="Arial"/>
                <a:ea typeface="Arial"/>
                <a:cs typeface="Arial"/>
                <a:sym typeface="Arial"/>
              </a:defRPr>
            </a:pPr>
            <a:endParaRPr lang="en-GB" dirty="0"/>
          </a:p>
        </p:txBody>
      </p:sp>
      <p:pic>
        <p:nvPicPr>
          <p:cNvPr id="196" name="pasted-image.png" descr="pasted-image.png"/>
          <p:cNvPicPr>
            <a:picLocks noChangeAspect="1"/>
          </p:cNvPicPr>
          <p:nvPr/>
        </p:nvPicPr>
        <p:blipFill>
          <a:blip r:embed="rId4"/>
          <a:stretch>
            <a:fillRect/>
          </a:stretch>
        </p:blipFill>
        <p:spPr>
          <a:xfrm>
            <a:off x="20605135" y="5744099"/>
            <a:ext cx="3711800" cy="1675366"/>
          </a:xfrm>
          <a:prstGeom prst="rect">
            <a:avLst/>
          </a:prstGeom>
          <a:ln w="12700"/>
        </p:spPr>
      </p:pic>
      <p:sp>
        <p:nvSpPr>
          <p:cNvPr id="197" name="Jeff Templon"/>
          <p:cNvSpPr txBox="1"/>
          <p:nvPr/>
        </p:nvSpPr>
        <p:spPr>
          <a:xfrm>
            <a:off x="13509008" y="2101558"/>
            <a:ext cx="6370334" cy="1190069"/>
          </a:xfrm>
          <a:prstGeom prst="rect">
            <a:avLst/>
          </a:prstGeom>
          <a:ln w="12700">
            <a:miter lim="400000"/>
          </a:ln>
          <a:extLst>
            <a:ext uri="{C572A759-6A51-4108-AA02-DFA0A04FC94B}">
              <ma14:wrappingTextBoxFlag xmlns:ma14="http://schemas.microsoft.com/office/mac/drawingml/2011/main" xmlns="" val="1"/>
            </a:ext>
          </a:extLst>
        </p:spPr>
        <p:txBody>
          <a:bodyPr wrap="none" lIns="101600" tIns="101600" rIns="101600" bIns="101600" anchor="ctr">
            <a:spAutoFit/>
          </a:bodyPr>
          <a:lstStyle/>
          <a:p>
            <a:pPr algn="ctr">
              <a:defRPr sz="6400" b="0" i="0">
                <a:solidFill>
                  <a:srgbClr val="FFFFFF"/>
                </a:solidFill>
                <a:latin typeface="Akkurat Std"/>
                <a:ea typeface="Akkurat Std"/>
                <a:cs typeface="Akkurat Std"/>
                <a:sym typeface="Akkurat Std"/>
              </a:defRPr>
            </a:pPr>
            <a:r>
              <a:rPr lang="en-GB" dirty="0">
                <a:solidFill>
                  <a:schemeClr val="tx1"/>
                </a:solidFill>
                <a:latin typeface="Arial" panose="020B0604020202020204" pitchFamily="34" charset="0"/>
                <a:cs typeface="Arial" panose="020B0604020202020204" pitchFamily="34" charset="0"/>
              </a:rPr>
              <a:t>Sijbrand de Jong</a:t>
            </a:r>
          </a:p>
        </p:txBody>
      </p:sp>
      <p:sp>
        <p:nvSpPr>
          <p:cNvPr id="201" name="NWO site Visit - Monday September 18 - 2017"/>
          <p:cNvSpPr txBox="1"/>
          <p:nvPr/>
        </p:nvSpPr>
        <p:spPr>
          <a:xfrm>
            <a:off x="390935" y="13024248"/>
            <a:ext cx="4784964" cy="636072"/>
          </a:xfrm>
          <a:prstGeom prst="rect">
            <a:avLst/>
          </a:prstGeom>
          <a:ln w="12700">
            <a:miter lim="400000"/>
          </a:ln>
          <a:extLst>
            <a:ext uri="{C572A759-6A51-4108-AA02-DFA0A04FC94B}">
              <ma14:wrappingTextBoxFlag xmlns:ma14="http://schemas.microsoft.com/office/mac/drawingml/2011/main" xmlns="" val="1"/>
            </a:ext>
          </a:extLst>
        </p:spPr>
        <p:txBody>
          <a:bodyPr wrap="none" lIns="101600" tIns="101600" rIns="101600" bIns="101600" anchor="ctr">
            <a:spAutoFit/>
          </a:bodyPr>
          <a:lstStyle>
            <a:lvl1pPr>
              <a:defRPr b="0" i="0">
                <a:solidFill>
                  <a:srgbClr val="FFFFFF"/>
                </a:solidFill>
                <a:latin typeface="Akkurat Std"/>
                <a:ea typeface="Akkurat Std"/>
                <a:cs typeface="Akkurat Std"/>
                <a:sym typeface="Akkurat Std"/>
              </a:defRPr>
            </a:lvl1pPr>
          </a:lstStyle>
          <a:p>
            <a:r>
              <a:rPr lang="en-GB" dirty="0">
                <a:latin typeface="Arial" panose="020B0604020202020204" pitchFamily="34" charset="0"/>
                <a:cs typeface="Arial" panose="020B0604020202020204" pitchFamily="34" charset="0"/>
              </a:rPr>
              <a:t>Nikhef Jamboree 2018 (</a:t>
            </a:r>
            <a:r>
              <a:rPr lang="en-GB" dirty="0" err="1">
                <a:latin typeface="Arial" panose="020B0604020202020204" pitchFamily="34" charset="0"/>
                <a:cs typeface="Arial" panose="020B0604020202020204" pitchFamily="34" charset="0"/>
              </a:rPr>
              <a:t>SdJ</a:t>
            </a:r>
            <a:r>
              <a:rPr lang="en-GB" dirty="0">
                <a:latin typeface="Arial" panose="020B0604020202020204" pitchFamily="34" charset="0"/>
                <a:cs typeface="Arial" panose="020B0604020202020204" pitchFamily="34" charset="0"/>
              </a:rPr>
              <a:t>)</a:t>
            </a:r>
          </a:p>
        </p:txBody>
      </p:sp>
      <p:sp>
        <p:nvSpPr>
          <p:cNvPr id="16" name="2011-2016…"/>
          <p:cNvSpPr txBox="1"/>
          <p:nvPr/>
        </p:nvSpPr>
        <p:spPr>
          <a:xfrm>
            <a:off x="7786254" y="10334199"/>
            <a:ext cx="16385323" cy="913070"/>
          </a:xfrm>
          <a:prstGeom prst="rect">
            <a:avLst/>
          </a:prstGeom>
          <a:ln w="12700">
            <a:miter lim="400000"/>
          </a:ln>
          <a:extLst>
            <a:ext uri="{C572A759-6A51-4108-AA02-DFA0A04FC94B}">
              <ma14:wrappingTextBoxFlag xmlns:ma14="http://schemas.microsoft.com/office/mac/drawingml/2011/main" xmlns="" val="1"/>
            </a:ext>
          </a:extLst>
        </p:spPr>
        <p:txBody>
          <a:bodyPr wrap="square" lIns="101600" tIns="101600" rIns="101600" bIns="101600" anchor="ctr">
            <a:spAutoFit/>
          </a:bodyPr>
          <a:lstStyle/>
          <a:p>
            <a:pPr algn="r">
              <a:defRPr sz="4800" b="0" i="0">
                <a:solidFill>
                  <a:srgbClr val="FFFFFF"/>
                </a:solidFill>
                <a:latin typeface="Akkurat Std"/>
                <a:ea typeface="Akkurat Std"/>
                <a:cs typeface="Akkurat Std"/>
                <a:sym typeface="Akkurat Std"/>
              </a:defRPr>
            </a:pPr>
            <a:endParaRPr lang="en-GB" sz="4600">
              <a:solidFill>
                <a:srgbClr val="E6344C"/>
              </a:solidFill>
              <a:latin typeface="Arial" panose="020B0604020202020204" pitchFamily="34" charset="0"/>
              <a:cs typeface="Arial" panose="020B0604020202020204" pitchFamily="34" charset="0"/>
            </a:endParaRPr>
          </a:p>
        </p:txBody>
      </p:sp>
      <p:pic>
        <p:nvPicPr>
          <p:cNvPr id="15" name="Picture 14">
            <a:extLst>
              <a:ext uri="{FF2B5EF4-FFF2-40B4-BE49-F238E27FC236}">
                <a16:creationId xmlns:a16="http://schemas.microsoft.com/office/drawing/2014/main" id="{241A2B22-FF2A-E24A-B1F8-18AE286AB49D}"/>
              </a:ext>
            </a:extLst>
          </p:cNvPr>
          <p:cNvPicPr>
            <a:picLocks noChangeAspect="1"/>
          </p:cNvPicPr>
          <p:nvPr/>
        </p:nvPicPr>
        <p:blipFill>
          <a:blip r:embed="rId5"/>
          <a:stretch>
            <a:fillRect/>
          </a:stretch>
        </p:blipFill>
        <p:spPr>
          <a:xfrm>
            <a:off x="23739" y="-1"/>
            <a:ext cx="995426" cy="1972974"/>
          </a:xfrm>
          <a:prstGeom prst="rect">
            <a:avLst/>
          </a:prstGeom>
        </p:spPr>
      </p:pic>
      <p:pic>
        <p:nvPicPr>
          <p:cNvPr id="17" name="Picture 16">
            <a:extLst>
              <a:ext uri="{FF2B5EF4-FFF2-40B4-BE49-F238E27FC236}">
                <a16:creationId xmlns:a16="http://schemas.microsoft.com/office/drawing/2014/main" id="{BAD03961-9358-4841-BEDC-E7191DB24FE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960505" y="0"/>
            <a:ext cx="2423495" cy="1698433"/>
          </a:xfrm>
          <a:prstGeom prst="rect">
            <a:avLst/>
          </a:prstGeom>
        </p:spPr>
      </p:pic>
      <p:sp>
        <p:nvSpPr>
          <p:cNvPr id="18" name="Jeff Templon">
            <a:extLst>
              <a:ext uri="{FF2B5EF4-FFF2-40B4-BE49-F238E27FC236}">
                <a16:creationId xmlns:a16="http://schemas.microsoft.com/office/drawing/2014/main" id="{97F05648-0ECD-2344-9FDB-20C28FE3028A}"/>
              </a:ext>
            </a:extLst>
          </p:cNvPr>
          <p:cNvSpPr txBox="1"/>
          <p:nvPr/>
        </p:nvSpPr>
        <p:spPr>
          <a:xfrm>
            <a:off x="4162285" y="8656377"/>
            <a:ext cx="19949372" cy="4514056"/>
          </a:xfrm>
          <a:prstGeom prst="rect">
            <a:avLst/>
          </a:prstGeom>
          <a:ln w="12700">
            <a:miter lim="400000"/>
          </a:ln>
          <a:extLst>
            <a:ext uri="{C572A759-6A51-4108-AA02-DFA0A04FC94B}">
              <ma14:wrappingTextBoxFlag xmlns:ma14="http://schemas.microsoft.com/office/mac/drawingml/2011/main" xmlns="" val="1"/>
            </a:ext>
          </a:extLst>
        </p:spPr>
        <p:txBody>
          <a:bodyPr wrap="none" lIns="101600" tIns="101600" rIns="101600" bIns="101600" anchor="ctr">
            <a:spAutoFit/>
          </a:bodyPr>
          <a:lstStyle/>
          <a:p>
            <a:pPr algn="r">
              <a:defRPr sz="6400" b="0" i="0">
                <a:solidFill>
                  <a:srgbClr val="FFFFFF"/>
                </a:solidFill>
                <a:latin typeface="Akkurat Std"/>
                <a:ea typeface="Akkurat Std"/>
                <a:cs typeface="Akkurat Std"/>
                <a:sym typeface="Akkurat Std"/>
              </a:defRPr>
            </a:pPr>
            <a:r>
              <a:rPr lang="en-GB" sz="7000" u="sng" dirty="0">
                <a:solidFill>
                  <a:schemeClr val="bg1"/>
                </a:solidFill>
                <a:latin typeface="Arial" panose="020B0604020202020204" pitchFamily="34" charset="0"/>
                <a:cs typeface="Arial" panose="020B0604020202020204" pitchFamily="34" charset="0"/>
              </a:rPr>
              <a:t>Take home message:</a:t>
            </a:r>
          </a:p>
          <a:p>
            <a:pPr algn="r">
              <a:defRPr sz="6400" b="0" i="0">
                <a:solidFill>
                  <a:srgbClr val="FFFFFF"/>
                </a:solidFill>
                <a:latin typeface="Akkurat Std"/>
                <a:ea typeface="Akkurat Std"/>
                <a:cs typeface="Akkurat Std"/>
                <a:sym typeface="Akkurat Std"/>
              </a:defRPr>
            </a:pPr>
            <a:r>
              <a:rPr lang="en-GB" sz="7000" dirty="0">
                <a:solidFill>
                  <a:schemeClr val="bg1"/>
                </a:solidFill>
                <a:latin typeface="Arial" panose="020B0604020202020204" pitchFamily="34" charset="0"/>
                <a:cs typeface="Arial" panose="020B0604020202020204" pitchFamily="34" charset="0"/>
              </a:rPr>
              <a:t>Highest energy accelerators &amp; interactions</a:t>
            </a:r>
          </a:p>
          <a:p>
            <a:pPr algn="r">
              <a:defRPr sz="6400" b="0" i="0">
                <a:solidFill>
                  <a:srgbClr val="FFFFFF"/>
                </a:solidFill>
                <a:latin typeface="Akkurat Std"/>
                <a:ea typeface="Akkurat Std"/>
                <a:cs typeface="Akkurat Std"/>
                <a:sym typeface="Akkurat Std"/>
              </a:defRPr>
            </a:pPr>
            <a:r>
              <a:rPr lang="en-GB" sz="7000" dirty="0">
                <a:solidFill>
                  <a:schemeClr val="bg1"/>
                </a:solidFill>
                <a:latin typeface="Arial" panose="020B0604020202020204" pitchFamily="34" charset="0"/>
                <a:cs typeface="Arial" panose="020B0604020202020204" pitchFamily="34" charset="0"/>
              </a:rPr>
              <a:t>Multi-messenger astroparticle physics</a:t>
            </a:r>
          </a:p>
          <a:p>
            <a:pPr algn="r">
              <a:defRPr sz="6400" b="0" i="0">
                <a:solidFill>
                  <a:srgbClr val="FFFFFF"/>
                </a:solidFill>
                <a:latin typeface="Akkurat Std"/>
                <a:ea typeface="Akkurat Std"/>
                <a:cs typeface="Akkurat Std"/>
                <a:sym typeface="Akkurat Std"/>
              </a:defRPr>
            </a:pPr>
            <a:r>
              <a:rPr lang="en-GB" sz="7000" dirty="0">
                <a:solidFill>
                  <a:schemeClr val="bg1"/>
                </a:solidFill>
                <a:latin typeface="Arial" panose="020B0604020202020204" pitchFamily="34" charset="0"/>
                <a:cs typeface="Arial" panose="020B0604020202020204" pitchFamily="34" charset="0"/>
              </a:rPr>
              <a:t>Coherent long term programme: Auger &amp; GRAND</a:t>
            </a:r>
          </a:p>
        </p:txBody>
      </p:sp>
    </p:spTree>
    <p:extLst>
      <p:ext uri="{BB962C8B-B14F-4D97-AF65-F5344CB8AC3E}">
        <p14:creationId xmlns:p14="http://schemas.microsoft.com/office/powerpoint/2010/main" val="1745349177"/>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727786-FC89-F145-8716-D456A0F6B425}"/>
              </a:ext>
            </a:extLst>
          </p:cNvPr>
          <p:cNvSpPr>
            <a:spLocks noGrp="1"/>
          </p:cNvSpPr>
          <p:nvPr>
            <p:ph type="title"/>
          </p:nvPr>
        </p:nvSpPr>
        <p:spPr/>
        <p:txBody>
          <a:bodyPr/>
          <a:lstStyle/>
          <a:p>
            <a:r>
              <a:rPr lang="en-US" b="1" dirty="0"/>
              <a:t>Where are the sources ?</a:t>
            </a:r>
          </a:p>
        </p:txBody>
      </p:sp>
      <p:sp>
        <p:nvSpPr>
          <p:cNvPr id="3" name="Content Placeholder 2">
            <a:extLst>
              <a:ext uri="{FF2B5EF4-FFF2-40B4-BE49-F238E27FC236}">
                <a16:creationId xmlns:a16="http://schemas.microsoft.com/office/drawing/2014/main" id="{A4CA9652-57DF-D74E-B5E4-7BDB10A0091A}"/>
              </a:ext>
            </a:extLst>
          </p:cNvPr>
          <p:cNvSpPr>
            <a:spLocks noGrp="1"/>
          </p:cNvSpPr>
          <p:nvPr>
            <p:ph idx="1"/>
          </p:nvPr>
        </p:nvSpPr>
        <p:spPr>
          <a:xfrm>
            <a:off x="414977" y="1762119"/>
            <a:ext cx="22826736" cy="11077896"/>
          </a:xfrm>
        </p:spPr>
        <p:txBody>
          <a:bodyPr>
            <a:normAutofit lnSpcReduction="10000"/>
          </a:bodyPr>
          <a:lstStyle/>
          <a:p>
            <a:pPr marL="0" indent="0" algn="ctr">
              <a:buNone/>
            </a:pPr>
            <a:r>
              <a:rPr lang="en-US" dirty="0">
                <a:latin typeface="Arial" panose="020B0604020202020204" pitchFamily="34" charset="0"/>
                <a:cs typeface="Arial" panose="020B0604020202020204" pitchFamily="34" charset="0"/>
              </a:rPr>
              <a:t>Two scenarios as Auger results</a:t>
            </a:r>
          </a:p>
          <a:p>
            <a:pPr marL="0" indent="0">
              <a:buNone/>
            </a:pPr>
            <a:endParaRPr lang="en-US" dirty="0">
              <a:latin typeface="Arial" panose="020B0604020202020204" pitchFamily="34" charset="0"/>
              <a:cs typeface="Arial" panose="020B0604020202020204" pitchFamily="34" charset="0"/>
            </a:endParaRPr>
          </a:p>
          <a:p>
            <a:pPr marL="0" indent="0">
              <a:buNone/>
            </a:pPr>
            <a:endParaRPr lang="en-US" dirty="0">
              <a:latin typeface="Arial" panose="020B0604020202020204" pitchFamily="34" charset="0"/>
              <a:cs typeface="Arial" panose="020B0604020202020204" pitchFamily="34" charset="0"/>
            </a:endParaRPr>
          </a:p>
          <a:p>
            <a:pPr marL="0" indent="0">
              <a:buNone/>
            </a:pPr>
            <a:endParaRPr lang="en-US" dirty="0">
              <a:latin typeface="Arial" panose="020B0604020202020204" pitchFamily="34" charset="0"/>
              <a:cs typeface="Arial" panose="020B0604020202020204" pitchFamily="34" charset="0"/>
            </a:endParaRPr>
          </a:p>
          <a:p>
            <a:pPr marL="0" indent="0">
              <a:buNone/>
            </a:pPr>
            <a:endParaRPr lang="en-US" sz="5500" dirty="0">
              <a:latin typeface="Arial" panose="020B0604020202020204" pitchFamily="34" charset="0"/>
              <a:cs typeface="Arial" panose="020B0604020202020204" pitchFamily="34" charset="0"/>
            </a:endParaRPr>
          </a:p>
          <a:p>
            <a:pPr marL="0" indent="0">
              <a:buNone/>
            </a:pPr>
            <a:endParaRPr lang="en-US" dirty="0">
              <a:latin typeface="Arial" panose="020B0604020202020204" pitchFamily="34" charset="0"/>
              <a:cs typeface="Arial" panose="020B0604020202020204" pitchFamily="34" charset="0"/>
            </a:endParaRPr>
          </a:p>
          <a:p>
            <a:pPr marL="0" indent="0">
              <a:buNone/>
            </a:pPr>
            <a:endParaRPr lang="en-US" dirty="0">
              <a:latin typeface="Arial" panose="020B0604020202020204" pitchFamily="34" charset="0"/>
              <a:cs typeface="Arial" panose="020B0604020202020204" pitchFamily="34" charset="0"/>
            </a:endParaRPr>
          </a:p>
          <a:p>
            <a:pPr marL="0" indent="0">
              <a:buNone/>
            </a:pPr>
            <a:endParaRPr lang="en-US" dirty="0">
              <a:latin typeface="Arial" panose="020B0604020202020204" pitchFamily="34" charset="0"/>
              <a:cs typeface="Arial" panose="020B0604020202020204" pitchFamily="34" charset="0"/>
            </a:endParaRPr>
          </a:p>
          <a:p>
            <a:pPr marL="0" indent="0">
              <a:buNone/>
            </a:pPr>
            <a:endParaRPr lang="en-US" dirty="0">
              <a:latin typeface="Arial" panose="020B0604020202020204" pitchFamily="34" charset="0"/>
              <a:cs typeface="Arial" panose="020B0604020202020204" pitchFamily="34" charset="0"/>
            </a:endParaRPr>
          </a:p>
          <a:p>
            <a:pPr marL="0" indent="0">
              <a:buNone/>
            </a:pPr>
            <a:endParaRPr lang="en-US" sz="2800" dirty="0">
              <a:latin typeface="Arial" panose="020B0604020202020204" pitchFamily="34" charset="0"/>
              <a:cs typeface="Arial" panose="020B0604020202020204" pitchFamily="34" charset="0"/>
            </a:endParaRPr>
          </a:p>
          <a:p>
            <a:pPr marL="0" indent="0">
              <a:buNone/>
            </a:pPr>
            <a:r>
              <a:rPr lang="en-US" dirty="0">
                <a:latin typeface="Arial" panose="020B0604020202020204" pitchFamily="34" charset="0"/>
                <a:cs typeface="Arial" panose="020B0604020202020204" pitchFamily="34" charset="0"/>
              </a:rPr>
              <a:t>		Maximum acceleration			Cosmic Horizon</a:t>
            </a:r>
          </a:p>
        </p:txBody>
      </p:sp>
      <p:grpSp>
        <p:nvGrpSpPr>
          <p:cNvPr id="8" name="Group 7">
            <a:extLst>
              <a:ext uri="{FF2B5EF4-FFF2-40B4-BE49-F238E27FC236}">
                <a16:creationId xmlns:a16="http://schemas.microsoft.com/office/drawing/2014/main" id="{FD203289-4DC2-0E41-97AA-800B02436DE6}"/>
              </a:ext>
            </a:extLst>
          </p:cNvPr>
          <p:cNvGrpSpPr>
            <a:grpSpLocks noChangeAspect="1"/>
          </p:cNvGrpSpPr>
          <p:nvPr/>
        </p:nvGrpSpPr>
        <p:grpSpPr>
          <a:xfrm>
            <a:off x="2005566" y="2188743"/>
            <a:ext cx="19990490" cy="9476856"/>
            <a:chOff x="3685554" y="955421"/>
            <a:chExt cx="5219702" cy="1917701"/>
          </a:xfrm>
        </p:grpSpPr>
        <p:pic>
          <p:nvPicPr>
            <p:cNvPr id="9" name="Picture 8" descr="scenarios.pdf">
              <a:extLst>
                <a:ext uri="{FF2B5EF4-FFF2-40B4-BE49-F238E27FC236}">
                  <a16:creationId xmlns:a16="http://schemas.microsoft.com/office/drawing/2014/main" id="{336D936C-7D82-B54F-9D3E-6E358D78B1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85554" y="955421"/>
              <a:ext cx="5219702" cy="1917701"/>
            </a:xfrm>
            <a:prstGeom prst="rect">
              <a:avLst/>
            </a:prstGeom>
          </p:spPr>
        </p:pic>
        <p:sp>
          <p:nvSpPr>
            <p:cNvPr id="10" name="TextBox 9">
              <a:extLst>
                <a:ext uri="{FF2B5EF4-FFF2-40B4-BE49-F238E27FC236}">
                  <a16:creationId xmlns:a16="http://schemas.microsoft.com/office/drawing/2014/main" id="{B83D3DA8-B011-BD48-8772-DB3EAB16D840}"/>
                </a:ext>
              </a:extLst>
            </p:cNvPr>
            <p:cNvSpPr txBox="1"/>
            <p:nvPr/>
          </p:nvSpPr>
          <p:spPr>
            <a:xfrm>
              <a:off x="4253495" y="1625400"/>
              <a:ext cx="162903" cy="193070"/>
            </a:xfrm>
            <a:prstGeom prst="rect">
              <a:avLst/>
            </a:prstGeom>
            <a:noFill/>
          </p:spPr>
          <p:txBody>
            <a:bodyPr wrap="none" rtlCol="0">
              <a:spAutoFit/>
            </a:bodyPr>
            <a:lstStyle/>
            <a:p>
              <a:r>
                <a:rPr lang="en-US" sz="5600">
                  <a:solidFill>
                    <a:srgbClr val="000090"/>
                  </a:solidFill>
                </a:rPr>
                <a:t>p</a:t>
              </a:r>
            </a:p>
          </p:txBody>
        </p:sp>
        <p:sp>
          <p:nvSpPr>
            <p:cNvPr id="11" name="TextBox 10">
              <a:extLst>
                <a:ext uri="{FF2B5EF4-FFF2-40B4-BE49-F238E27FC236}">
                  <a16:creationId xmlns:a16="http://schemas.microsoft.com/office/drawing/2014/main" id="{0EAA6387-56C0-4447-B01E-7F8DE25ED953}"/>
                </a:ext>
              </a:extLst>
            </p:cNvPr>
            <p:cNvSpPr txBox="1"/>
            <p:nvPr/>
          </p:nvSpPr>
          <p:spPr>
            <a:xfrm>
              <a:off x="4885782" y="1630837"/>
              <a:ext cx="294749" cy="193070"/>
            </a:xfrm>
            <a:prstGeom prst="rect">
              <a:avLst/>
            </a:prstGeom>
            <a:noFill/>
          </p:spPr>
          <p:txBody>
            <a:bodyPr wrap="none" rtlCol="0">
              <a:spAutoFit/>
            </a:bodyPr>
            <a:lstStyle/>
            <a:p>
              <a:r>
                <a:rPr lang="en-US" sz="5600">
                  <a:solidFill>
                    <a:schemeClr val="bg1">
                      <a:lumMod val="50000"/>
                    </a:schemeClr>
                  </a:solidFill>
                </a:rPr>
                <a:t>He</a:t>
              </a:r>
            </a:p>
          </p:txBody>
        </p:sp>
        <p:sp>
          <p:nvSpPr>
            <p:cNvPr id="12" name="TextBox 11">
              <a:extLst>
                <a:ext uri="{FF2B5EF4-FFF2-40B4-BE49-F238E27FC236}">
                  <a16:creationId xmlns:a16="http://schemas.microsoft.com/office/drawing/2014/main" id="{A2B1750A-ABEB-4D45-A806-4A7F4C2D4405}"/>
                </a:ext>
              </a:extLst>
            </p:cNvPr>
            <p:cNvSpPr txBox="1"/>
            <p:nvPr/>
          </p:nvSpPr>
          <p:spPr>
            <a:xfrm>
              <a:off x="5205017" y="1243431"/>
              <a:ext cx="187180" cy="193070"/>
            </a:xfrm>
            <a:prstGeom prst="rect">
              <a:avLst/>
            </a:prstGeom>
            <a:noFill/>
          </p:spPr>
          <p:txBody>
            <a:bodyPr wrap="none" rtlCol="0">
              <a:spAutoFit/>
            </a:bodyPr>
            <a:lstStyle/>
            <a:p>
              <a:r>
                <a:rPr lang="en-US" sz="5600">
                  <a:solidFill>
                    <a:srgbClr val="00FF00"/>
                  </a:solidFill>
                </a:rPr>
                <a:t>N</a:t>
              </a:r>
            </a:p>
          </p:txBody>
        </p:sp>
        <p:sp>
          <p:nvSpPr>
            <p:cNvPr id="13" name="TextBox 12">
              <a:extLst>
                <a:ext uri="{FF2B5EF4-FFF2-40B4-BE49-F238E27FC236}">
                  <a16:creationId xmlns:a16="http://schemas.microsoft.com/office/drawing/2014/main" id="{2BF0B10C-48EF-6D4D-ACAC-15B8C65E78C3}"/>
                </a:ext>
              </a:extLst>
            </p:cNvPr>
            <p:cNvSpPr txBox="1"/>
            <p:nvPr/>
          </p:nvSpPr>
          <p:spPr>
            <a:xfrm>
              <a:off x="5929217" y="1718706"/>
              <a:ext cx="267124" cy="193070"/>
            </a:xfrm>
            <a:prstGeom prst="rect">
              <a:avLst/>
            </a:prstGeom>
            <a:noFill/>
          </p:spPr>
          <p:txBody>
            <a:bodyPr wrap="none" rtlCol="0">
              <a:spAutoFit/>
            </a:bodyPr>
            <a:lstStyle/>
            <a:p>
              <a:r>
                <a:rPr lang="en-US" sz="5600">
                  <a:solidFill>
                    <a:srgbClr val="FF0000"/>
                  </a:solidFill>
                </a:rPr>
                <a:t>Fe</a:t>
              </a:r>
            </a:p>
          </p:txBody>
        </p:sp>
        <p:sp>
          <p:nvSpPr>
            <p:cNvPr id="14" name="TextBox 13">
              <a:extLst>
                <a:ext uri="{FF2B5EF4-FFF2-40B4-BE49-F238E27FC236}">
                  <a16:creationId xmlns:a16="http://schemas.microsoft.com/office/drawing/2014/main" id="{DCEC1741-DF82-AE47-A0DE-44568AC7FB47}"/>
                </a:ext>
              </a:extLst>
            </p:cNvPr>
            <p:cNvSpPr txBox="1"/>
            <p:nvPr/>
          </p:nvSpPr>
          <p:spPr>
            <a:xfrm>
              <a:off x="7899932" y="1303694"/>
              <a:ext cx="162903" cy="193070"/>
            </a:xfrm>
            <a:prstGeom prst="rect">
              <a:avLst/>
            </a:prstGeom>
            <a:noFill/>
          </p:spPr>
          <p:txBody>
            <a:bodyPr wrap="none" rtlCol="0">
              <a:spAutoFit/>
            </a:bodyPr>
            <a:lstStyle/>
            <a:p>
              <a:r>
                <a:rPr lang="en-US" sz="5600">
                  <a:solidFill>
                    <a:srgbClr val="000090"/>
                  </a:solidFill>
                </a:rPr>
                <a:t>p</a:t>
              </a:r>
            </a:p>
          </p:txBody>
        </p:sp>
        <p:sp>
          <p:nvSpPr>
            <p:cNvPr id="15" name="TextBox 14">
              <a:extLst>
                <a:ext uri="{FF2B5EF4-FFF2-40B4-BE49-F238E27FC236}">
                  <a16:creationId xmlns:a16="http://schemas.microsoft.com/office/drawing/2014/main" id="{41037BFC-FF87-E549-B9F4-308E90DE17B2}"/>
                </a:ext>
              </a:extLst>
            </p:cNvPr>
            <p:cNvSpPr txBox="1"/>
            <p:nvPr/>
          </p:nvSpPr>
          <p:spPr>
            <a:xfrm>
              <a:off x="7477800" y="2088037"/>
              <a:ext cx="294749" cy="193070"/>
            </a:xfrm>
            <a:prstGeom prst="rect">
              <a:avLst/>
            </a:prstGeom>
            <a:noFill/>
          </p:spPr>
          <p:txBody>
            <a:bodyPr wrap="none" rtlCol="0">
              <a:spAutoFit/>
            </a:bodyPr>
            <a:lstStyle/>
            <a:p>
              <a:r>
                <a:rPr lang="en-US" sz="5600">
                  <a:solidFill>
                    <a:schemeClr val="bg1">
                      <a:lumMod val="50000"/>
                    </a:schemeClr>
                  </a:solidFill>
                </a:rPr>
                <a:t>He</a:t>
              </a:r>
            </a:p>
          </p:txBody>
        </p:sp>
        <p:sp>
          <p:nvSpPr>
            <p:cNvPr id="16" name="TextBox 15">
              <a:extLst>
                <a:ext uri="{FF2B5EF4-FFF2-40B4-BE49-F238E27FC236}">
                  <a16:creationId xmlns:a16="http://schemas.microsoft.com/office/drawing/2014/main" id="{97E81851-9E08-6047-9F16-76C580BE0E10}"/>
                </a:ext>
              </a:extLst>
            </p:cNvPr>
            <p:cNvSpPr txBox="1"/>
            <p:nvPr/>
          </p:nvSpPr>
          <p:spPr>
            <a:xfrm>
              <a:off x="7144130" y="1455306"/>
              <a:ext cx="187180" cy="193070"/>
            </a:xfrm>
            <a:prstGeom prst="rect">
              <a:avLst/>
            </a:prstGeom>
            <a:noFill/>
          </p:spPr>
          <p:txBody>
            <a:bodyPr wrap="none" rtlCol="0">
              <a:spAutoFit/>
            </a:bodyPr>
            <a:lstStyle/>
            <a:p>
              <a:r>
                <a:rPr lang="en-US" sz="5600">
                  <a:solidFill>
                    <a:srgbClr val="00FF00"/>
                  </a:solidFill>
                </a:rPr>
                <a:t>N</a:t>
              </a:r>
            </a:p>
          </p:txBody>
        </p:sp>
        <p:sp>
          <p:nvSpPr>
            <p:cNvPr id="17" name="TextBox 16">
              <a:extLst>
                <a:ext uri="{FF2B5EF4-FFF2-40B4-BE49-F238E27FC236}">
                  <a16:creationId xmlns:a16="http://schemas.microsoft.com/office/drawing/2014/main" id="{17221F9A-8132-AD49-9FDD-232AACF729B9}"/>
                </a:ext>
              </a:extLst>
            </p:cNvPr>
            <p:cNvSpPr txBox="1"/>
            <p:nvPr/>
          </p:nvSpPr>
          <p:spPr>
            <a:xfrm>
              <a:off x="7917201" y="1949051"/>
              <a:ext cx="267124" cy="193070"/>
            </a:xfrm>
            <a:prstGeom prst="rect">
              <a:avLst/>
            </a:prstGeom>
            <a:noFill/>
          </p:spPr>
          <p:txBody>
            <a:bodyPr wrap="none" rtlCol="0">
              <a:spAutoFit/>
            </a:bodyPr>
            <a:lstStyle/>
            <a:p>
              <a:r>
                <a:rPr lang="en-US" sz="5600">
                  <a:solidFill>
                    <a:srgbClr val="FF0000"/>
                  </a:solidFill>
                </a:rPr>
                <a:t>Fe</a:t>
              </a:r>
            </a:p>
          </p:txBody>
        </p:sp>
      </p:grpSp>
      <p:grpSp>
        <p:nvGrpSpPr>
          <p:cNvPr id="22" name="Group 21">
            <a:extLst>
              <a:ext uri="{FF2B5EF4-FFF2-40B4-BE49-F238E27FC236}">
                <a16:creationId xmlns:a16="http://schemas.microsoft.com/office/drawing/2014/main" id="{26CA4016-A4BD-474B-A9AD-08ED934F04AE}"/>
              </a:ext>
            </a:extLst>
          </p:cNvPr>
          <p:cNvGrpSpPr/>
          <p:nvPr/>
        </p:nvGrpSpPr>
        <p:grpSpPr>
          <a:xfrm>
            <a:off x="6942967" y="3082319"/>
            <a:ext cx="14540240" cy="7373460"/>
            <a:chOff x="3845555" y="1588655"/>
            <a:chExt cx="7270120" cy="3686730"/>
          </a:xfrm>
        </p:grpSpPr>
        <p:sp>
          <p:nvSpPr>
            <p:cNvPr id="18" name="Rectangle 17">
              <a:extLst>
                <a:ext uri="{FF2B5EF4-FFF2-40B4-BE49-F238E27FC236}">
                  <a16:creationId xmlns:a16="http://schemas.microsoft.com/office/drawing/2014/main" id="{83B623B4-2EB4-3147-959F-173EB7764C4C}"/>
                </a:ext>
              </a:extLst>
            </p:cNvPr>
            <p:cNvSpPr/>
            <p:nvPr/>
          </p:nvSpPr>
          <p:spPr>
            <a:xfrm>
              <a:off x="3845555" y="1602724"/>
              <a:ext cx="2349924" cy="3672661"/>
            </a:xfrm>
            <a:prstGeom prst="rect">
              <a:avLst/>
            </a:prstGeom>
            <a:gradFill flip="none" rotWithShape="1">
              <a:gsLst>
                <a:gs pos="0">
                  <a:schemeClr val="tx1">
                    <a:alpha val="0"/>
                  </a:schemeClr>
                </a:gs>
                <a:gs pos="22000">
                  <a:srgbClr val="000000">
                    <a:alpha val="50000"/>
                  </a:srgbClr>
                </a:gs>
                <a:gs pos="50000">
                  <a:schemeClr val="tx1"/>
                </a:gs>
                <a:gs pos="100000">
                  <a:srgbClr val="000000"/>
                </a:gs>
              </a:gsLst>
              <a:lin ang="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5600"/>
            </a:p>
          </p:txBody>
        </p:sp>
        <p:sp>
          <p:nvSpPr>
            <p:cNvPr id="21" name="Rectangle 20">
              <a:extLst>
                <a:ext uri="{FF2B5EF4-FFF2-40B4-BE49-F238E27FC236}">
                  <a16:creationId xmlns:a16="http://schemas.microsoft.com/office/drawing/2014/main" id="{58B49BD3-1425-D443-AFD4-CC62B0E37254}"/>
                </a:ext>
              </a:extLst>
            </p:cNvPr>
            <p:cNvSpPr/>
            <p:nvPr/>
          </p:nvSpPr>
          <p:spPr>
            <a:xfrm>
              <a:off x="8765751" y="1588655"/>
              <a:ext cx="2349924" cy="3672661"/>
            </a:xfrm>
            <a:prstGeom prst="rect">
              <a:avLst/>
            </a:prstGeom>
            <a:gradFill flip="none" rotWithShape="1">
              <a:gsLst>
                <a:gs pos="0">
                  <a:schemeClr val="tx1">
                    <a:alpha val="0"/>
                  </a:schemeClr>
                </a:gs>
                <a:gs pos="22000">
                  <a:srgbClr val="000000">
                    <a:alpha val="50000"/>
                  </a:srgbClr>
                </a:gs>
                <a:gs pos="50000">
                  <a:schemeClr val="tx1"/>
                </a:gs>
                <a:gs pos="100000">
                  <a:srgbClr val="000000"/>
                </a:gs>
              </a:gsLst>
              <a:lin ang="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5600"/>
            </a:p>
          </p:txBody>
        </p:sp>
      </p:grpSp>
      <p:grpSp>
        <p:nvGrpSpPr>
          <p:cNvPr id="19" name="Group 18">
            <a:extLst>
              <a:ext uri="{FF2B5EF4-FFF2-40B4-BE49-F238E27FC236}">
                <a16:creationId xmlns:a16="http://schemas.microsoft.com/office/drawing/2014/main" id="{010E4187-90D7-A642-8FB6-8E5853CAEC02}"/>
              </a:ext>
            </a:extLst>
          </p:cNvPr>
          <p:cNvGrpSpPr/>
          <p:nvPr/>
        </p:nvGrpSpPr>
        <p:grpSpPr>
          <a:xfrm>
            <a:off x="9005087" y="3001380"/>
            <a:ext cx="12570088" cy="838198"/>
            <a:chOff x="4876615" y="1804745"/>
            <a:chExt cx="6285044" cy="419099"/>
          </a:xfrm>
        </p:grpSpPr>
        <p:sp>
          <p:nvSpPr>
            <p:cNvPr id="7" name="TextBox 6">
              <a:extLst>
                <a:ext uri="{FF2B5EF4-FFF2-40B4-BE49-F238E27FC236}">
                  <a16:creationId xmlns:a16="http://schemas.microsoft.com/office/drawing/2014/main" id="{D07795BD-9076-0F45-BC3F-641A4DBF54FE}"/>
                </a:ext>
              </a:extLst>
            </p:cNvPr>
            <p:cNvSpPr txBox="1"/>
            <p:nvPr/>
          </p:nvSpPr>
          <p:spPr>
            <a:xfrm>
              <a:off x="4876615" y="1808345"/>
              <a:ext cx="1341874" cy="415499"/>
            </a:xfrm>
            <a:prstGeom prst="rect">
              <a:avLst/>
            </a:prstGeom>
            <a:noFill/>
          </p:spPr>
          <p:txBody>
            <a:bodyPr wrap="none" rtlCol="0">
              <a:spAutoFit/>
            </a:bodyPr>
            <a:lstStyle/>
            <a:p>
              <a:r>
                <a:rPr lang="en-US" sz="4800">
                  <a:solidFill>
                    <a:srgbClr val="E7183D"/>
                  </a:solidFill>
                  <a:latin typeface="Arial" panose="020B0604020202020204" pitchFamily="34" charset="0"/>
                  <a:cs typeface="Arial" panose="020B0604020202020204" pitchFamily="34" charset="0"/>
                </a:rPr>
                <a:t>Upgrade</a:t>
              </a:r>
            </a:p>
          </p:txBody>
        </p:sp>
        <p:sp>
          <p:nvSpPr>
            <p:cNvPr id="23" name="TextBox 22">
              <a:extLst>
                <a:ext uri="{FF2B5EF4-FFF2-40B4-BE49-F238E27FC236}">
                  <a16:creationId xmlns:a16="http://schemas.microsoft.com/office/drawing/2014/main" id="{CDD2CBDD-5DF4-B040-ACF4-49D40FF93EFD}"/>
                </a:ext>
              </a:extLst>
            </p:cNvPr>
            <p:cNvSpPr txBox="1"/>
            <p:nvPr/>
          </p:nvSpPr>
          <p:spPr>
            <a:xfrm>
              <a:off x="9819785" y="1804745"/>
              <a:ext cx="1341874" cy="415499"/>
            </a:xfrm>
            <a:prstGeom prst="rect">
              <a:avLst/>
            </a:prstGeom>
            <a:noFill/>
          </p:spPr>
          <p:txBody>
            <a:bodyPr wrap="none" rtlCol="0">
              <a:spAutoFit/>
            </a:bodyPr>
            <a:lstStyle/>
            <a:p>
              <a:r>
                <a:rPr lang="en-US" sz="4800">
                  <a:solidFill>
                    <a:srgbClr val="E7183D"/>
                  </a:solidFill>
                  <a:latin typeface="Arial" panose="020B0604020202020204" pitchFamily="34" charset="0"/>
                  <a:cs typeface="Arial" panose="020B0604020202020204" pitchFamily="34" charset="0"/>
                </a:rPr>
                <a:t>Upgrade</a:t>
              </a:r>
            </a:p>
          </p:txBody>
        </p:sp>
      </p:grpSp>
      <p:grpSp>
        <p:nvGrpSpPr>
          <p:cNvPr id="20" name="Group 19"/>
          <p:cNvGrpSpPr/>
          <p:nvPr/>
        </p:nvGrpSpPr>
        <p:grpSpPr>
          <a:xfrm>
            <a:off x="3315122" y="3082320"/>
            <a:ext cx="12416594" cy="7373454"/>
            <a:chOff x="2031632" y="1845215"/>
            <a:chExt cx="6208297" cy="3686727"/>
          </a:xfrm>
        </p:grpSpPr>
        <p:sp>
          <p:nvSpPr>
            <p:cNvPr id="24" name="Rectangle 23">
              <a:extLst>
                <a:ext uri="{FF2B5EF4-FFF2-40B4-BE49-F238E27FC236}">
                  <a16:creationId xmlns:a16="http://schemas.microsoft.com/office/drawing/2014/main" id="{83B623B4-2EB4-3147-959F-173EB7764C4C}"/>
                </a:ext>
              </a:extLst>
            </p:cNvPr>
            <p:cNvSpPr/>
            <p:nvPr/>
          </p:nvSpPr>
          <p:spPr>
            <a:xfrm rot="10800000">
              <a:off x="2031632" y="1859281"/>
              <a:ext cx="1293033" cy="3672661"/>
            </a:xfrm>
            <a:prstGeom prst="rect">
              <a:avLst/>
            </a:prstGeom>
            <a:gradFill flip="none" rotWithShape="1">
              <a:gsLst>
                <a:gs pos="0">
                  <a:schemeClr val="tx1">
                    <a:alpha val="0"/>
                  </a:schemeClr>
                </a:gs>
                <a:gs pos="100000">
                  <a:srgbClr val="000000">
                    <a:alpha val="75000"/>
                  </a:srgbClr>
                </a:gs>
              </a:gsLst>
              <a:lin ang="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5600"/>
            </a:p>
          </p:txBody>
        </p:sp>
        <p:sp>
          <p:nvSpPr>
            <p:cNvPr id="25" name="Rectangle 24">
              <a:extLst>
                <a:ext uri="{FF2B5EF4-FFF2-40B4-BE49-F238E27FC236}">
                  <a16:creationId xmlns:a16="http://schemas.microsoft.com/office/drawing/2014/main" id="{83B623B4-2EB4-3147-959F-173EB7764C4C}"/>
                </a:ext>
              </a:extLst>
            </p:cNvPr>
            <p:cNvSpPr/>
            <p:nvPr/>
          </p:nvSpPr>
          <p:spPr>
            <a:xfrm rot="10800000">
              <a:off x="6946896" y="1845215"/>
              <a:ext cx="1293033" cy="3672661"/>
            </a:xfrm>
            <a:prstGeom prst="rect">
              <a:avLst/>
            </a:prstGeom>
            <a:gradFill flip="none" rotWithShape="1">
              <a:gsLst>
                <a:gs pos="0">
                  <a:schemeClr val="tx1">
                    <a:alpha val="0"/>
                  </a:schemeClr>
                </a:gs>
                <a:gs pos="100000">
                  <a:srgbClr val="000000">
                    <a:alpha val="75000"/>
                  </a:srgbClr>
                </a:gs>
              </a:gsLst>
              <a:lin ang="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5600"/>
            </a:p>
          </p:txBody>
        </p:sp>
      </p:grpSp>
      <p:pic>
        <p:nvPicPr>
          <p:cNvPr id="26" name="Picture 25">
            <a:extLst>
              <a:ext uri="{FF2B5EF4-FFF2-40B4-BE49-F238E27FC236}">
                <a16:creationId xmlns:a16="http://schemas.microsoft.com/office/drawing/2014/main" id="{121B718F-F01F-094B-93F4-F84BEF2E2E71}"/>
              </a:ext>
            </a:extLst>
          </p:cNvPr>
          <p:cNvPicPr>
            <a:picLocks noChangeAspect="1"/>
          </p:cNvPicPr>
          <p:nvPr/>
        </p:nvPicPr>
        <p:blipFill>
          <a:blip r:embed="rId4"/>
          <a:stretch>
            <a:fillRect/>
          </a:stretch>
        </p:blipFill>
        <p:spPr>
          <a:xfrm>
            <a:off x="23739" y="-1"/>
            <a:ext cx="995426" cy="1972974"/>
          </a:xfrm>
          <a:prstGeom prst="rect">
            <a:avLst/>
          </a:prstGeom>
        </p:spPr>
      </p:pic>
      <p:sp>
        <p:nvSpPr>
          <p:cNvPr id="27" name="TextBox 26">
            <a:extLst>
              <a:ext uri="{FF2B5EF4-FFF2-40B4-BE49-F238E27FC236}">
                <a16:creationId xmlns:a16="http://schemas.microsoft.com/office/drawing/2014/main" id="{D8D0FCB5-DB7D-5544-8A11-346CB21A2FC6}"/>
              </a:ext>
            </a:extLst>
          </p:cNvPr>
          <p:cNvSpPr txBox="1"/>
          <p:nvPr/>
        </p:nvSpPr>
        <p:spPr>
          <a:xfrm>
            <a:off x="2162085" y="12155909"/>
            <a:ext cx="13530948" cy="63607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101600" tIns="101600" rIns="101600" bIns="10160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b="0" i="0" u="none" strike="noStrike" cap="none" spc="0" normalizeH="0" baseline="0" dirty="0">
                <a:ln>
                  <a:noFill/>
                </a:ln>
                <a:solidFill>
                  <a:schemeClr val="tx1"/>
                </a:solidFill>
                <a:effectLst/>
                <a:uFillTx/>
                <a:latin typeface="Helvetica Neue"/>
                <a:ea typeface="Helvetica Neue"/>
                <a:cs typeface="Helvetica Neue"/>
                <a:sym typeface="Helvetica Neue"/>
              </a:rPr>
              <a:t>* Secretly Auger is getting warm on identifying sources and they may be surprising.</a:t>
            </a:r>
          </a:p>
        </p:txBody>
      </p:sp>
    </p:spTree>
    <p:extLst>
      <p:ext uri="{BB962C8B-B14F-4D97-AF65-F5344CB8AC3E}">
        <p14:creationId xmlns:p14="http://schemas.microsoft.com/office/powerpoint/2010/main" val="3731020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nodeType="click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dissolve">
                                      <p:cBhvr>
                                        <p:cTn id="11" dur="500"/>
                                        <p:tgtEl>
                                          <p:spTgt spid="22"/>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xit" presetSubtype="0" fill="hold" nodeType="clickEffect">
                                  <p:stCondLst>
                                    <p:cond delay="0"/>
                                  </p:stCondLst>
                                  <p:childTnLst>
                                    <p:animEffect transition="out" filter="dissolve">
                                      <p:cBhvr>
                                        <p:cTn id="15" dur="500"/>
                                        <p:tgtEl>
                                          <p:spTgt spid="22"/>
                                        </p:tgtEl>
                                      </p:cBhvr>
                                    </p:animEffect>
                                    <p:set>
                                      <p:cBhvr>
                                        <p:cTn id="16" dur="1" fill="hold">
                                          <p:stCondLst>
                                            <p:cond delay="499"/>
                                          </p:stCondLst>
                                        </p:cTn>
                                        <p:tgtEl>
                                          <p:spTgt spid="22"/>
                                        </p:tgtEl>
                                        <p:attrNameLst>
                                          <p:attrName>style.visibility</p:attrName>
                                        </p:attrNameLst>
                                      </p:cBhvr>
                                      <p:to>
                                        <p:strVal val="hidden"/>
                                      </p:to>
                                    </p:set>
                                  </p:childTnLst>
                                </p:cTn>
                              </p:par>
                              <p:par>
                                <p:cTn id="17" presetID="9" presetClass="entr" presetSubtype="0"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dissolve">
                                      <p:cBhvr>
                                        <p:cTn id="1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AF0566-33E0-6D4D-A760-C367EF0B8982}"/>
              </a:ext>
            </a:extLst>
          </p:cNvPr>
          <p:cNvSpPr>
            <a:spLocks noGrp="1"/>
          </p:cNvSpPr>
          <p:nvPr>
            <p:ph type="title"/>
          </p:nvPr>
        </p:nvSpPr>
        <p:spPr>
          <a:xfrm>
            <a:off x="0" y="0"/>
            <a:ext cx="24384000" cy="1552918"/>
          </a:xfrm>
        </p:spPr>
        <p:txBody>
          <a:bodyPr/>
          <a:lstStyle/>
          <a:p>
            <a:r>
              <a:rPr lang="en-US" dirty="0"/>
              <a:t>Hadronic interactions and MC muon deficit</a:t>
            </a:r>
          </a:p>
        </p:txBody>
      </p:sp>
      <p:pic>
        <p:nvPicPr>
          <p:cNvPr id="5" name="Picture 4">
            <a:extLst>
              <a:ext uri="{FF2B5EF4-FFF2-40B4-BE49-F238E27FC236}">
                <a16:creationId xmlns:a16="http://schemas.microsoft.com/office/drawing/2014/main" id="{8670F3EB-C21F-EA44-A255-897B166F97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6" y="1829298"/>
            <a:ext cx="12676205" cy="10942707"/>
          </a:xfrm>
          <a:prstGeom prst="rect">
            <a:avLst/>
          </a:prstGeom>
          <a:solidFill>
            <a:schemeClr val="bg1"/>
          </a:solidFill>
        </p:spPr>
      </p:pic>
      <p:sp>
        <p:nvSpPr>
          <p:cNvPr id="6" name="TextBox 5">
            <a:extLst>
              <a:ext uri="{FF2B5EF4-FFF2-40B4-BE49-F238E27FC236}">
                <a16:creationId xmlns:a16="http://schemas.microsoft.com/office/drawing/2014/main" id="{E2674180-8CD7-5C44-B6C4-41526906C0B5}"/>
              </a:ext>
            </a:extLst>
          </p:cNvPr>
          <p:cNvSpPr txBox="1"/>
          <p:nvPr/>
        </p:nvSpPr>
        <p:spPr>
          <a:xfrm>
            <a:off x="13143567" y="3735572"/>
            <a:ext cx="10351433" cy="713015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01600" tIns="101600" rIns="101600" bIns="101600" numCol="1" spcCol="38100" rtlCol="0" anchor="ctr">
            <a:spAutoFit/>
          </a:bodyPr>
          <a:lstStyle/>
          <a:p>
            <a:r>
              <a:rPr kumimoji="0" lang="en-US" sz="5000" b="0" i="0" u="sng" strike="noStrike" cap="none" spc="0" normalizeH="0" baseline="0" dirty="0">
                <a:ln>
                  <a:noFill/>
                </a:ln>
                <a:solidFill>
                  <a:srgbClr val="000000"/>
                </a:solidFill>
                <a:effectLst/>
                <a:uFillTx/>
                <a:latin typeface="Helvetica Neue"/>
                <a:ea typeface="Helvetica Neue"/>
                <a:cs typeface="Helvetica Neue"/>
                <a:sym typeface="Helvetica Neue"/>
              </a:rPr>
              <a:t>Rate of muon production:</a:t>
            </a:r>
          </a:p>
          <a:p>
            <a:endParaRPr kumimoji="0" lang="en-US" sz="5000" b="0" i="0" u="sng" strike="noStrike" cap="none" spc="0" normalizeH="0" baseline="0" dirty="0">
              <a:ln>
                <a:noFill/>
              </a:ln>
              <a:solidFill>
                <a:srgbClr val="000000"/>
              </a:solidFill>
              <a:effectLst/>
              <a:uFillTx/>
              <a:latin typeface="Helvetica Neue"/>
              <a:ea typeface="Helvetica Neue"/>
              <a:cs typeface="Helvetica Neue"/>
              <a:sym typeface="Helvetica Neue"/>
            </a:endParaRPr>
          </a:p>
          <a:p>
            <a:pPr marL="685800" indent="-685800">
              <a:buFont typeface="Arial" panose="020B0604020202020204" pitchFamily="34" charset="0"/>
              <a:buChar char="•"/>
            </a:pPr>
            <a:r>
              <a:rPr lang="en-US" sz="5000" b="0" i="0" dirty="0"/>
              <a:t>Corresponds to LHC models at √s = 10 </a:t>
            </a:r>
            <a:r>
              <a:rPr lang="en-US" sz="5000" b="0" i="0" dirty="0" err="1"/>
              <a:t>TeV</a:t>
            </a:r>
            <a:endParaRPr lang="en-US" sz="5000" b="0" i="0" dirty="0"/>
          </a:p>
          <a:p>
            <a:pPr marL="685800" indent="-685800">
              <a:buFont typeface="Arial" panose="020B0604020202020204" pitchFamily="34" charset="0"/>
              <a:buChar char="•"/>
            </a:pPr>
            <a:endParaRPr lang="en-US" sz="5000" b="0" i="0" dirty="0"/>
          </a:p>
          <a:p>
            <a:pPr marL="685800" indent="-685800">
              <a:buFont typeface="Arial" panose="020B0604020202020204" pitchFamily="34" charset="0"/>
              <a:buChar char="•"/>
            </a:pPr>
            <a:r>
              <a:rPr lang="en-US" sz="5000" b="0" i="0" dirty="0"/>
              <a:t>Has significant discrepancy with LHC extrapolations at               √s = 300 </a:t>
            </a:r>
            <a:r>
              <a:rPr lang="en-US" sz="5000" b="0" i="0" dirty="0" err="1"/>
              <a:t>TeV</a:t>
            </a:r>
            <a:endParaRPr lang="en-US" sz="5000" b="0" i="0" dirty="0"/>
          </a:p>
          <a:p>
            <a:endParaRPr lang="en-US" sz="5000" b="0" i="0" dirty="0"/>
          </a:p>
        </p:txBody>
      </p:sp>
      <p:sp>
        <p:nvSpPr>
          <p:cNvPr id="7" name="TextBox 6">
            <a:extLst>
              <a:ext uri="{FF2B5EF4-FFF2-40B4-BE49-F238E27FC236}">
                <a16:creationId xmlns:a16="http://schemas.microsoft.com/office/drawing/2014/main" id="{CF1959AC-D548-8E4D-8AFF-7610E55FCB5A}"/>
              </a:ext>
            </a:extLst>
          </p:cNvPr>
          <p:cNvSpPr txBox="1"/>
          <p:nvPr/>
        </p:nvSpPr>
        <p:spPr>
          <a:xfrm>
            <a:off x="2030713" y="2271326"/>
            <a:ext cx="6173165" cy="97462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101600" tIns="101600" rIns="101600" bIns="101600" numCol="1" spcCol="38100" rtlCol="0" anchor="ctr">
            <a:spAutoFit/>
          </a:bodyPr>
          <a:lstStyle/>
          <a:p>
            <a:r>
              <a:rPr kumimoji="0" lang="en-US" sz="5000" b="0" i="0" u="none" strike="noStrike" cap="none" spc="0" normalizeH="0" baseline="0" dirty="0">
                <a:ln>
                  <a:noFill/>
                </a:ln>
                <a:solidFill>
                  <a:srgbClr val="000000"/>
                </a:solidFill>
                <a:effectLst/>
                <a:uFillTx/>
                <a:latin typeface="Helvetica Neue"/>
                <a:ea typeface="Helvetica Neue"/>
                <a:cs typeface="Helvetica Neue"/>
                <a:sym typeface="Helvetica Neue"/>
              </a:rPr>
              <a:t>N</a:t>
            </a:r>
            <a:r>
              <a:rPr kumimoji="0" lang="en-US" sz="5000" b="0" i="0" u="none" strike="noStrike" cap="none" spc="0" normalizeH="0" baseline="-25000" dirty="0">
                <a:ln>
                  <a:noFill/>
                </a:ln>
                <a:solidFill>
                  <a:srgbClr val="000000"/>
                </a:solidFill>
                <a:effectLst/>
                <a:uFillTx/>
                <a:latin typeface="Symbol" pitchFamily="2" charset="2"/>
                <a:sym typeface="Helvetica Neue"/>
              </a:rPr>
              <a:t>m</a:t>
            </a:r>
            <a:r>
              <a:rPr kumimoji="0" lang="en-US" sz="5000" b="0" i="0" u="none" strike="noStrike" cap="none" spc="0" normalizeH="0" baseline="0" dirty="0">
                <a:ln>
                  <a:noFill/>
                </a:ln>
                <a:solidFill>
                  <a:srgbClr val="000000"/>
                </a:solidFill>
                <a:effectLst/>
                <a:uFillTx/>
                <a:latin typeface="Helvetica Neue"/>
                <a:ea typeface="Helvetica Neue"/>
                <a:cs typeface="Helvetica Neue"/>
                <a:sym typeface="Helvetica Neue"/>
              </a:rPr>
              <a:t>=R</a:t>
            </a:r>
            <a:r>
              <a:rPr lang="en-US" sz="5000" b="0" i="0" baseline="-25000" dirty="0">
                <a:latin typeface="Symbol" pitchFamily="2" charset="2"/>
              </a:rPr>
              <a:t>m</a:t>
            </a:r>
            <a:r>
              <a:rPr kumimoji="0" lang="en-US" sz="5000" b="0" i="0" u="none" strike="noStrike" cap="none" spc="0" normalizeH="0" baseline="0" dirty="0">
                <a:ln>
                  <a:noFill/>
                </a:ln>
                <a:solidFill>
                  <a:srgbClr val="000000"/>
                </a:solidFill>
                <a:effectLst/>
                <a:uFillTx/>
                <a:latin typeface="Helvetica Neue"/>
                <a:ea typeface="Helvetica Neue"/>
                <a:cs typeface="Helvetica Neue"/>
                <a:sym typeface="Helvetica Neue"/>
              </a:rPr>
              <a:t> </a:t>
            </a:r>
            <a:r>
              <a:rPr lang="en-US" sz="5000" b="0" i="0" dirty="0"/>
              <a:t>× </a:t>
            </a:r>
            <a:r>
              <a:rPr kumimoji="0" lang="en-US" sz="5000" b="0" i="0" u="none" strike="noStrike" cap="none" spc="0" normalizeH="0" baseline="0" dirty="0">
                <a:ln>
                  <a:noFill/>
                </a:ln>
                <a:solidFill>
                  <a:srgbClr val="000000"/>
                </a:solidFill>
                <a:effectLst/>
                <a:uFillTx/>
                <a:latin typeface="Helvetica Neue"/>
                <a:ea typeface="Helvetica Neue"/>
                <a:cs typeface="Helvetica Neue"/>
                <a:sym typeface="Helvetica Neue"/>
              </a:rPr>
              <a:t>(</a:t>
            </a:r>
            <a:r>
              <a:rPr lang="en-US" sz="5000" b="0" i="0" dirty="0"/>
              <a:t>2.148×10</a:t>
            </a:r>
            <a:r>
              <a:rPr lang="en-US" sz="5000" b="0" i="0" baseline="30000" dirty="0"/>
              <a:t>7</a:t>
            </a:r>
            <a:r>
              <a:rPr lang="en-US" sz="5000" b="0" i="0" dirty="0"/>
              <a:t>) </a:t>
            </a:r>
          </a:p>
        </p:txBody>
      </p:sp>
      <p:sp>
        <p:nvSpPr>
          <p:cNvPr id="8" name="TextBox 7">
            <a:extLst>
              <a:ext uri="{FF2B5EF4-FFF2-40B4-BE49-F238E27FC236}">
                <a16:creationId xmlns:a16="http://schemas.microsoft.com/office/drawing/2014/main" id="{C29B068B-E1FF-AA44-A4AA-62F74F30DBCF}"/>
              </a:ext>
            </a:extLst>
          </p:cNvPr>
          <p:cNvSpPr txBox="1"/>
          <p:nvPr/>
        </p:nvSpPr>
        <p:spPr>
          <a:xfrm>
            <a:off x="12674599" y="11705046"/>
            <a:ext cx="10914847" cy="106695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101600" tIns="101600" rIns="101600" bIns="10160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b="0" i="0" u="none" strike="noStrike" cap="none" spc="0" normalizeH="0" baseline="0" dirty="0">
                <a:ln>
                  <a:noFill/>
                </a:ln>
                <a:solidFill>
                  <a:schemeClr val="tx1"/>
                </a:solidFill>
                <a:effectLst/>
                <a:uFillTx/>
                <a:latin typeface="Helvetica Neue"/>
                <a:ea typeface="Helvetica Neue"/>
                <a:cs typeface="Helvetica Neue"/>
                <a:sym typeface="Helvetica Neue"/>
              </a:rPr>
              <a:t>* Understanding hadronic interactions up to ultra-high energy</a:t>
            </a:r>
          </a:p>
          <a:p>
            <a:pPr marL="0" marR="0" indent="0" algn="l" defTabSz="457200" rtl="0" fontAlgn="auto" latinLnBrk="0" hangingPunct="0">
              <a:lnSpc>
                <a:spcPct val="100000"/>
              </a:lnSpc>
              <a:spcBef>
                <a:spcPts val="0"/>
              </a:spcBef>
              <a:spcAft>
                <a:spcPts val="0"/>
              </a:spcAft>
              <a:buClrTx/>
              <a:buSzTx/>
              <a:buFontTx/>
              <a:buNone/>
              <a:tabLst/>
            </a:pPr>
            <a:r>
              <a:rPr kumimoji="0" lang="en-US" b="0" i="0" u="none" strike="noStrike" cap="none" spc="0" normalizeH="0" baseline="0" dirty="0">
                <a:ln>
                  <a:noFill/>
                </a:ln>
                <a:solidFill>
                  <a:schemeClr val="tx1"/>
                </a:solidFill>
                <a:effectLst/>
                <a:uFillTx/>
                <a:latin typeface="Helvetica Neue"/>
                <a:ea typeface="Helvetica Neue"/>
                <a:cs typeface="Helvetica Neue"/>
                <a:sym typeface="Helvetica Neue"/>
              </a:rPr>
              <a:t>  is fully entangled with understanding the cosmic ray particle type.</a:t>
            </a:r>
          </a:p>
        </p:txBody>
      </p:sp>
    </p:spTree>
    <p:extLst>
      <p:ext uri="{BB962C8B-B14F-4D97-AF65-F5344CB8AC3E}">
        <p14:creationId xmlns:p14="http://schemas.microsoft.com/office/powerpoint/2010/main" val="24105273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5" descr="AirShowerOrig.jpg">
            <a:extLst>
              <a:ext uri="{FF2B5EF4-FFF2-40B4-BE49-F238E27FC236}">
                <a16:creationId xmlns:a16="http://schemas.microsoft.com/office/drawing/2014/main" id="{7CE3C437-3EEE-3C4E-A880-822D57395802}"/>
              </a:ext>
            </a:extLst>
          </p:cNvPr>
          <p:cNvPicPr>
            <a:picLocks noChangeAspect="1"/>
          </p:cNvPicPr>
          <p:nvPr/>
        </p:nvPicPr>
        <p:blipFill>
          <a:blip r:embed="rId3"/>
          <a:srcRect l="17717"/>
          <a:stretch>
            <a:fillRect/>
          </a:stretch>
        </p:blipFill>
        <p:spPr bwMode="auto">
          <a:xfrm>
            <a:off x="1" y="-19072"/>
            <a:ext cx="24511910" cy="12784096"/>
          </a:xfrm>
          <a:prstGeom prst="rect">
            <a:avLst/>
          </a:prstGeom>
          <a:noFill/>
          <a:ln w="9525">
            <a:noFill/>
            <a:miter lim="800000"/>
            <a:headEnd/>
            <a:tailEnd/>
          </a:ln>
        </p:spPr>
      </p:pic>
      <p:pic>
        <p:nvPicPr>
          <p:cNvPr id="8" name="Picture 4" descr="agn3">
            <a:extLst>
              <a:ext uri="{FF2B5EF4-FFF2-40B4-BE49-F238E27FC236}">
                <a16:creationId xmlns:a16="http://schemas.microsoft.com/office/drawing/2014/main" id="{BB3E71F8-B5C2-FA40-A9F5-C067F68B8F1F}"/>
              </a:ext>
            </a:extLst>
          </p:cNvPr>
          <p:cNvPicPr>
            <a:picLocks noChangeAspect="1" noChangeArrowheads="1"/>
          </p:cNvPicPr>
          <p:nvPr/>
        </p:nvPicPr>
        <p:blipFill>
          <a:blip r:embed="rId4">
            <a:alphaModFix amt="69000"/>
          </a:blip>
          <a:srcRect/>
          <a:stretch>
            <a:fillRect/>
          </a:stretch>
        </p:blipFill>
        <p:spPr bwMode="auto">
          <a:xfrm rot="18858299">
            <a:off x="11697158" y="282759"/>
            <a:ext cx="4014592" cy="2461478"/>
          </a:xfrm>
          <a:prstGeom prst="rect">
            <a:avLst/>
          </a:prstGeom>
          <a:noFill/>
          <a:ln w="9525">
            <a:noFill/>
            <a:miter lim="800000"/>
            <a:headEnd/>
            <a:tailEnd/>
          </a:ln>
        </p:spPr>
      </p:pic>
      <p:sp>
        <p:nvSpPr>
          <p:cNvPr id="4" name="Date Placeholder 3">
            <a:extLst>
              <a:ext uri="{FF2B5EF4-FFF2-40B4-BE49-F238E27FC236}">
                <a16:creationId xmlns:a16="http://schemas.microsoft.com/office/drawing/2014/main" id="{01D99030-218F-A84F-81B0-1D48E4EC6546}"/>
              </a:ext>
            </a:extLst>
          </p:cNvPr>
          <p:cNvSpPr>
            <a:spLocks noGrp="1"/>
          </p:cNvSpPr>
          <p:nvPr>
            <p:ph type="dt" sz="half" idx="10"/>
          </p:nvPr>
        </p:nvSpPr>
        <p:spPr/>
        <p:txBody>
          <a:bodyPr/>
          <a:lstStyle/>
          <a:p>
            <a:r>
              <a:rPr lang="en-US"/>
              <a:t>11/04/2018</a:t>
            </a:r>
          </a:p>
        </p:txBody>
      </p:sp>
      <p:sp>
        <p:nvSpPr>
          <p:cNvPr id="5" name="Footer Placeholder 4">
            <a:extLst>
              <a:ext uri="{FF2B5EF4-FFF2-40B4-BE49-F238E27FC236}">
                <a16:creationId xmlns:a16="http://schemas.microsoft.com/office/drawing/2014/main" id="{C382F8A4-562B-5B43-917C-E84B17556A67}"/>
              </a:ext>
            </a:extLst>
          </p:cNvPr>
          <p:cNvSpPr>
            <a:spLocks noGrp="1"/>
          </p:cNvSpPr>
          <p:nvPr>
            <p:ph type="ftr" sz="quarter" idx="11"/>
          </p:nvPr>
        </p:nvSpPr>
        <p:spPr/>
        <p:txBody>
          <a:bodyPr/>
          <a:lstStyle/>
          <a:p>
            <a:r>
              <a:rPr lang="nl-NL" noProof="0"/>
              <a:t>NWO Groot evaluation</a:t>
            </a:r>
          </a:p>
        </p:txBody>
      </p:sp>
      <p:sp>
        <p:nvSpPr>
          <p:cNvPr id="6" name="Slide Number Placeholder 5">
            <a:extLst>
              <a:ext uri="{FF2B5EF4-FFF2-40B4-BE49-F238E27FC236}">
                <a16:creationId xmlns:a16="http://schemas.microsoft.com/office/drawing/2014/main" id="{3A974B89-D2D4-5748-8118-75C5F6AAE475}"/>
              </a:ext>
            </a:extLst>
          </p:cNvPr>
          <p:cNvSpPr>
            <a:spLocks noGrp="1"/>
          </p:cNvSpPr>
          <p:nvPr>
            <p:ph type="sldNum" sz="quarter" idx="12"/>
          </p:nvPr>
        </p:nvSpPr>
        <p:spPr/>
        <p:txBody>
          <a:bodyPr/>
          <a:lstStyle/>
          <a:p>
            <a:fld id="{E505CF09-DCF1-964B-9401-3585AB212A75}" type="slidenum">
              <a:rPr lang="en-US" smtClean="0"/>
              <a:t>12</a:t>
            </a:fld>
            <a:endParaRPr lang="en-US"/>
          </a:p>
        </p:txBody>
      </p:sp>
      <p:sp>
        <p:nvSpPr>
          <p:cNvPr id="38" name="Content Placeholder 17">
            <a:extLst>
              <a:ext uri="{FF2B5EF4-FFF2-40B4-BE49-F238E27FC236}">
                <a16:creationId xmlns:a16="http://schemas.microsoft.com/office/drawing/2014/main" id="{5E5E58B4-B3B5-FB49-A31A-19DEDBF86C84}"/>
              </a:ext>
            </a:extLst>
          </p:cNvPr>
          <p:cNvSpPr txBox="1">
            <a:spLocks/>
          </p:cNvSpPr>
          <p:nvPr/>
        </p:nvSpPr>
        <p:spPr>
          <a:xfrm>
            <a:off x="9553512" y="10539262"/>
            <a:ext cx="12216444" cy="2612716"/>
          </a:xfrm>
          <a:prstGeom prst="rect">
            <a:avLst/>
          </a:prstGeom>
          <a:ln w="57150" cap="flat" algn="ctr">
            <a:solidFill>
              <a:srgbClr val="FFFF00">
                <a:alpha val="79608"/>
              </a:srgbClr>
            </a:solidFill>
            <a:headEnd type="none" w="med" len="med"/>
            <a:tailEnd type="none" w="med" len="med"/>
          </a:ln>
        </p:spPr>
        <p:txBody>
          <a:bodyPr vert="horz" lIns="182880" tIns="91440" rIns="182880" bIns="9144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defRPr/>
            </a:pPr>
            <a:r>
              <a:rPr lang="en-GB" sz="7200">
                <a:solidFill>
                  <a:srgbClr val="FFFF00"/>
                </a:solidFill>
              </a:rPr>
              <a:t>Particle type is the key !</a:t>
            </a:r>
          </a:p>
          <a:p>
            <a:pPr marL="0" indent="0">
              <a:buNone/>
              <a:defRPr/>
            </a:pPr>
            <a:r>
              <a:rPr lang="en-GB" sz="7200">
                <a:solidFill>
                  <a:srgbClr val="FFFF00"/>
                </a:solidFill>
              </a:rPr>
              <a:t>We are installing the detector !</a:t>
            </a:r>
          </a:p>
        </p:txBody>
      </p:sp>
      <p:sp>
        <p:nvSpPr>
          <p:cNvPr id="39" name="TextBox 38">
            <a:extLst>
              <a:ext uri="{FF2B5EF4-FFF2-40B4-BE49-F238E27FC236}">
                <a16:creationId xmlns:a16="http://schemas.microsoft.com/office/drawing/2014/main" id="{88311C45-D478-BA47-B77E-CCBB5913AC1E}"/>
              </a:ext>
            </a:extLst>
          </p:cNvPr>
          <p:cNvSpPr txBox="1"/>
          <p:nvPr/>
        </p:nvSpPr>
        <p:spPr>
          <a:xfrm>
            <a:off x="15360559" y="4070232"/>
            <a:ext cx="8520281" cy="1815882"/>
          </a:xfrm>
          <a:prstGeom prst="rect">
            <a:avLst/>
          </a:prstGeom>
          <a:noFill/>
        </p:spPr>
        <p:txBody>
          <a:bodyPr wrap="none">
            <a:spAutoFit/>
          </a:bodyPr>
          <a:lstStyle/>
          <a:p>
            <a:pPr>
              <a:defRPr/>
            </a:pPr>
            <a:r>
              <a:rPr lang="en-GB" sz="5600">
                <a:solidFill>
                  <a:srgbClr val="FFFF00"/>
                </a:solidFill>
                <a:latin typeface="Arial" panose="020B0604020202020204" pitchFamily="34" charset="0"/>
                <a:ea typeface="ヒラギノ明朝 ProN W3" pitchFamily="1" charset="-128"/>
                <a:cs typeface="Arial" panose="020B0604020202020204" pitchFamily="34" charset="0"/>
                <a:sym typeface="American Typewriter" pitchFamily="1" charset="0"/>
              </a:rPr>
              <a:t>Origin of highest-energy</a:t>
            </a:r>
          </a:p>
          <a:p>
            <a:pPr>
              <a:defRPr/>
            </a:pPr>
            <a:r>
              <a:rPr lang="en-GB" sz="5600">
                <a:solidFill>
                  <a:srgbClr val="FFFF00"/>
                </a:solidFill>
                <a:latin typeface="Arial" panose="020B0604020202020204" pitchFamily="34" charset="0"/>
                <a:ea typeface="ヒラギノ明朝 ProN W3" pitchFamily="1" charset="-128"/>
                <a:cs typeface="Arial" panose="020B0604020202020204" pitchFamily="34" charset="0"/>
                <a:sym typeface="American Typewriter" pitchFamily="1" charset="0"/>
              </a:rPr>
              <a:t>particles in the Universe</a:t>
            </a:r>
            <a:endParaRPr lang="en-GB" sz="5600">
              <a:latin typeface="Arial" panose="020B0604020202020204" pitchFamily="34" charset="0"/>
              <a:ea typeface="ヒラギノ明朝 ProN W3" pitchFamily="1" charset="-128"/>
              <a:cs typeface="Arial" panose="020B0604020202020204" pitchFamily="34" charset="0"/>
              <a:sym typeface="American Typewriter" pitchFamily="1" charset="0"/>
            </a:endParaRPr>
          </a:p>
        </p:txBody>
      </p:sp>
      <p:sp>
        <p:nvSpPr>
          <p:cNvPr id="40" name="TextBox 38">
            <a:extLst>
              <a:ext uri="{FF2B5EF4-FFF2-40B4-BE49-F238E27FC236}">
                <a16:creationId xmlns:a16="http://schemas.microsoft.com/office/drawing/2014/main" id="{AB2E8DFE-E60E-7D48-A5E3-ACAAB512789A}"/>
              </a:ext>
            </a:extLst>
          </p:cNvPr>
          <p:cNvSpPr txBox="1">
            <a:spLocks noChangeArrowheads="1"/>
          </p:cNvSpPr>
          <p:nvPr/>
        </p:nvSpPr>
        <p:spPr bwMode="auto">
          <a:xfrm>
            <a:off x="562307" y="2855518"/>
            <a:ext cx="7404591" cy="2677656"/>
          </a:xfrm>
          <a:prstGeom prst="rect">
            <a:avLst/>
          </a:prstGeom>
          <a:noFill/>
          <a:ln w="9525">
            <a:noFill/>
            <a:miter lim="800000"/>
            <a:headEnd/>
            <a:tailEnd/>
          </a:ln>
        </p:spPr>
        <p:txBody>
          <a:bodyPr wrap="none">
            <a:prstTxWarp prst="textNoShape">
              <a:avLst/>
            </a:prstTxWarp>
            <a:spAutoFit/>
          </a:bodyPr>
          <a:lstStyle/>
          <a:p>
            <a:r>
              <a:rPr lang="en-GB" sz="5600">
                <a:solidFill>
                  <a:srgbClr val="FFFF00"/>
                </a:solidFill>
                <a:latin typeface="Arial" panose="020B0604020202020204" pitchFamily="34" charset="0"/>
                <a:cs typeface="Arial" panose="020B0604020202020204" pitchFamily="34" charset="0"/>
              </a:rPr>
              <a:t>Particle interactions</a:t>
            </a:r>
          </a:p>
          <a:p>
            <a:r>
              <a:rPr lang="en-GB" sz="5600">
                <a:solidFill>
                  <a:srgbClr val="FFFF00"/>
                </a:solidFill>
                <a:latin typeface="Arial" panose="020B0604020202020204" pitchFamily="34" charset="0"/>
                <a:cs typeface="Arial" panose="020B0604020202020204" pitchFamily="34" charset="0"/>
              </a:rPr>
              <a:t>at the highest energy</a:t>
            </a:r>
          </a:p>
          <a:p>
            <a:r>
              <a:rPr lang="en-GB" sz="5600">
                <a:solidFill>
                  <a:srgbClr val="FFFF00"/>
                </a:solidFill>
                <a:latin typeface="Arial" panose="020B0604020202020204" pitchFamily="34" charset="0"/>
                <a:cs typeface="Arial" panose="020B0604020202020204" pitchFamily="34" charset="0"/>
              </a:rPr>
              <a:t>ever seen</a:t>
            </a:r>
          </a:p>
        </p:txBody>
      </p:sp>
      <p:sp>
        <p:nvSpPr>
          <p:cNvPr id="42" name="TextBox 41">
            <a:extLst>
              <a:ext uri="{FF2B5EF4-FFF2-40B4-BE49-F238E27FC236}">
                <a16:creationId xmlns:a16="http://schemas.microsoft.com/office/drawing/2014/main" id="{6D6AE821-59AC-E643-8000-22DA6E2C9BBB}"/>
              </a:ext>
            </a:extLst>
          </p:cNvPr>
          <p:cNvSpPr txBox="1"/>
          <p:nvPr/>
        </p:nvSpPr>
        <p:spPr>
          <a:xfrm>
            <a:off x="2309616" y="5050168"/>
            <a:ext cx="1053494" cy="3046988"/>
          </a:xfrm>
          <a:prstGeom prst="rect">
            <a:avLst/>
          </a:prstGeom>
          <a:noFill/>
        </p:spPr>
        <p:txBody>
          <a:bodyPr wrap="none">
            <a:spAutoFit/>
          </a:bodyPr>
          <a:lstStyle/>
          <a:p>
            <a:pPr>
              <a:defRPr/>
            </a:pPr>
            <a:r>
              <a:rPr lang="nl-NL" sz="19200">
                <a:solidFill>
                  <a:srgbClr val="FFFF00"/>
                </a:solidFill>
                <a:latin typeface="+mn-lt"/>
                <a:ea typeface="ヒラギノ明朝 ProN W3" pitchFamily="1" charset="-128"/>
                <a:cs typeface="ヒラギノ明朝 ProN W3" pitchFamily="1" charset="-128"/>
                <a:sym typeface="American Typewriter" pitchFamily="1" charset="0"/>
              </a:rPr>
              <a:t>?</a:t>
            </a:r>
            <a:endParaRPr lang="en-US" sz="19200">
              <a:latin typeface="+mn-lt"/>
              <a:ea typeface="ヒラギノ明朝 ProN W3" pitchFamily="1" charset="-128"/>
              <a:cs typeface="ヒラギノ明朝 ProN W3" pitchFamily="1" charset="-128"/>
              <a:sym typeface="American Typewriter" pitchFamily="1" charset="0"/>
            </a:endParaRPr>
          </a:p>
        </p:txBody>
      </p:sp>
      <p:cxnSp>
        <p:nvCxnSpPr>
          <p:cNvPr id="44" name="Straight Arrow Connector 42">
            <a:extLst>
              <a:ext uri="{FF2B5EF4-FFF2-40B4-BE49-F238E27FC236}">
                <a16:creationId xmlns:a16="http://schemas.microsoft.com/office/drawing/2014/main" id="{EE1393F3-B713-5D40-A1B0-C21DB46E8F5A}"/>
              </a:ext>
            </a:extLst>
          </p:cNvPr>
          <p:cNvCxnSpPr>
            <a:cxnSpLocks noChangeShapeType="1"/>
          </p:cNvCxnSpPr>
          <p:nvPr/>
        </p:nvCxnSpPr>
        <p:spPr bwMode="auto">
          <a:xfrm>
            <a:off x="13456910" y="1899229"/>
            <a:ext cx="2530352" cy="2055530"/>
          </a:xfrm>
          <a:prstGeom prst="straightConnector1">
            <a:avLst/>
          </a:prstGeom>
          <a:noFill/>
          <a:ln w="57150">
            <a:solidFill>
              <a:srgbClr val="FFFF00"/>
            </a:solidFill>
            <a:round/>
            <a:headEnd/>
            <a:tailEnd type="arrow" w="med" len="med"/>
          </a:ln>
        </p:spPr>
      </p:cxnSp>
      <p:cxnSp>
        <p:nvCxnSpPr>
          <p:cNvPr id="45" name="Straight Arrow Connector 42">
            <a:extLst>
              <a:ext uri="{FF2B5EF4-FFF2-40B4-BE49-F238E27FC236}">
                <a16:creationId xmlns:a16="http://schemas.microsoft.com/office/drawing/2014/main" id="{B065A8D3-FB9B-4F41-A919-E350D13B7ED1}"/>
              </a:ext>
            </a:extLst>
          </p:cNvPr>
          <p:cNvCxnSpPr>
            <a:cxnSpLocks noChangeShapeType="1"/>
          </p:cNvCxnSpPr>
          <p:nvPr/>
        </p:nvCxnSpPr>
        <p:spPr bwMode="auto">
          <a:xfrm>
            <a:off x="5145627" y="5575477"/>
            <a:ext cx="4407885" cy="4610845"/>
          </a:xfrm>
          <a:prstGeom prst="straightConnector1">
            <a:avLst/>
          </a:prstGeom>
          <a:noFill/>
          <a:ln w="57150">
            <a:solidFill>
              <a:srgbClr val="FFFF00"/>
            </a:solidFill>
            <a:round/>
            <a:headEnd/>
            <a:tailEnd type="arrow" w="med" len="med"/>
          </a:ln>
          <a:effectLst>
            <a:outerShdw blurRad="50800" dist="38100" dir="4920000" sx="101000" sy="101000" algn="tl" rotWithShape="0">
              <a:schemeClr val="tx1">
                <a:alpha val="43000"/>
              </a:schemeClr>
            </a:outerShdw>
          </a:effectLst>
        </p:spPr>
      </p:cxnSp>
      <p:cxnSp>
        <p:nvCxnSpPr>
          <p:cNvPr id="46" name="Straight Arrow Connector 42">
            <a:extLst>
              <a:ext uri="{FF2B5EF4-FFF2-40B4-BE49-F238E27FC236}">
                <a16:creationId xmlns:a16="http://schemas.microsoft.com/office/drawing/2014/main" id="{47778438-C84A-A24D-B6EA-110013533CEE}"/>
              </a:ext>
            </a:extLst>
          </p:cNvPr>
          <p:cNvCxnSpPr>
            <a:cxnSpLocks noChangeShapeType="1"/>
          </p:cNvCxnSpPr>
          <p:nvPr/>
        </p:nvCxnSpPr>
        <p:spPr bwMode="auto">
          <a:xfrm flipH="1">
            <a:off x="12255956" y="6191124"/>
            <a:ext cx="6578354" cy="3918420"/>
          </a:xfrm>
          <a:prstGeom prst="straightConnector1">
            <a:avLst/>
          </a:prstGeom>
          <a:noFill/>
          <a:ln w="57150">
            <a:solidFill>
              <a:srgbClr val="FFFF00"/>
            </a:solidFill>
            <a:round/>
            <a:headEnd/>
            <a:tailEnd type="arrow" w="med" len="med"/>
          </a:ln>
        </p:spPr>
      </p:cxnSp>
      <p:pic>
        <p:nvPicPr>
          <p:cNvPr id="79" name="Picture 78">
            <a:extLst>
              <a:ext uri="{FF2B5EF4-FFF2-40B4-BE49-F238E27FC236}">
                <a16:creationId xmlns:a16="http://schemas.microsoft.com/office/drawing/2014/main" id="{9B939018-2123-A944-913C-F50DC792C149}"/>
              </a:ext>
            </a:extLst>
          </p:cNvPr>
          <p:cNvPicPr>
            <a:picLocks noChangeAspect="1"/>
          </p:cNvPicPr>
          <p:nvPr/>
        </p:nvPicPr>
        <p:blipFill>
          <a:blip r:embed="rId5"/>
          <a:stretch>
            <a:fillRect/>
          </a:stretch>
        </p:blipFill>
        <p:spPr>
          <a:xfrm>
            <a:off x="23739" y="-1"/>
            <a:ext cx="995426" cy="1972974"/>
          </a:xfrm>
          <a:prstGeom prst="rect">
            <a:avLst/>
          </a:prstGeom>
        </p:spPr>
      </p:pic>
      <p:sp>
        <p:nvSpPr>
          <p:cNvPr id="80" name="Rectangle 79">
            <a:extLst>
              <a:ext uri="{FF2B5EF4-FFF2-40B4-BE49-F238E27FC236}">
                <a16:creationId xmlns:a16="http://schemas.microsoft.com/office/drawing/2014/main" id="{FE2D4B32-A68B-3643-89EF-8D5E06F74B15}"/>
              </a:ext>
            </a:extLst>
          </p:cNvPr>
          <p:cNvSpPr/>
          <p:nvPr/>
        </p:nvSpPr>
        <p:spPr>
          <a:xfrm>
            <a:off x="12913113" y="-1"/>
            <a:ext cx="3250158" cy="892102"/>
          </a:xfrm>
          <a:prstGeom prst="rect">
            <a:avLst/>
          </a:prstGeom>
          <a:solidFill>
            <a:srgbClr val="000000">
              <a:alpha val="7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600"/>
          </a:p>
        </p:txBody>
      </p:sp>
      <p:sp>
        <p:nvSpPr>
          <p:cNvPr id="2" name="Title 1">
            <a:extLst>
              <a:ext uri="{FF2B5EF4-FFF2-40B4-BE49-F238E27FC236}">
                <a16:creationId xmlns:a16="http://schemas.microsoft.com/office/drawing/2014/main" id="{97156BC1-C74B-9846-A445-A4D0C6EB752D}"/>
              </a:ext>
            </a:extLst>
          </p:cNvPr>
          <p:cNvSpPr>
            <a:spLocks noGrp="1"/>
          </p:cNvSpPr>
          <p:nvPr>
            <p:ph type="title"/>
          </p:nvPr>
        </p:nvSpPr>
        <p:spPr/>
        <p:txBody>
          <a:bodyPr/>
          <a:lstStyle/>
          <a:p>
            <a:r>
              <a:rPr lang="en-US" b="1">
                <a:solidFill>
                  <a:schemeClr val="bg1"/>
                </a:solidFill>
              </a:rPr>
              <a:t>Ultra-High-Energy Cosmic Rays</a:t>
            </a:r>
            <a:endParaRPr lang="en-US">
              <a:solidFill>
                <a:schemeClr val="bg1"/>
              </a:solidFill>
            </a:endParaRPr>
          </a:p>
        </p:txBody>
      </p:sp>
      <p:cxnSp>
        <p:nvCxnSpPr>
          <p:cNvPr id="60" name="Straight Arrow Connector 42">
            <a:extLst>
              <a:ext uri="{FF2B5EF4-FFF2-40B4-BE49-F238E27FC236}">
                <a16:creationId xmlns:a16="http://schemas.microsoft.com/office/drawing/2014/main" id="{EE1393F3-B713-5D40-A1B0-C21DB46E8F5A}"/>
              </a:ext>
            </a:extLst>
          </p:cNvPr>
          <p:cNvCxnSpPr>
            <a:cxnSpLocks noChangeShapeType="1"/>
          </p:cNvCxnSpPr>
          <p:nvPr/>
        </p:nvCxnSpPr>
        <p:spPr bwMode="auto">
          <a:xfrm flipH="1" flipV="1">
            <a:off x="8190037" y="4008411"/>
            <a:ext cx="2200170" cy="230934"/>
          </a:xfrm>
          <a:prstGeom prst="straightConnector1">
            <a:avLst/>
          </a:prstGeom>
          <a:noFill/>
          <a:ln w="57150">
            <a:solidFill>
              <a:srgbClr val="FFFF00"/>
            </a:solidFill>
            <a:round/>
            <a:headEnd/>
            <a:tailEnd type="arrow" w="med" len="med"/>
          </a:ln>
        </p:spPr>
      </p:cxnSp>
      <p:sp>
        <p:nvSpPr>
          <p:cNvPr id="73" name="TextBox 72">
            <a:extLst>
              <a:ext uri="{FF2B5EF4-FFF2-40B4-BE49-F238E27FC236}">
                <a16:creationId xmlns:a16="http://schemas.microsoft.com/office/drawing/2014/main" id="{6D6AE821-59AC-E643-8000-22DA6E2C9BBB}"/>
              </a:ext>
            </a:extLst>
          </p:cNvPr>
          <p:cNvSpPr txBox="1"/>
          <p:nvPr/>
        </p:nvSpPr>
        <p:spPr>
          <a:xfrm>
            <a:off x="20251746" y="5215118"/>
            <a:ext cx="1053494" cy="3046988"/>
          </a:xfrm>
          <a:prstGeom prst="rect">
            <a:avLst/>
          </a:prstGeom>
          <a:noFill/>
        </p:spPr>
        <p:txBody>
          <a:bodyPr wrap="none">
            <a:spAutoFit/>
          </a:bodyPr>
          <a:lstStyle/>
          <a:p>
            <a:pPr>
              <a:defRPr/>
            </a:pPr>
            <a:r>
              <a:rPr lang="nl-NL" sz="19200">
                <a:solidFill>
                  <a:srgbClr val="FFFF00"/>
                </a:solidFill>
                <a:latin typeface="+mn-lt"/>
                <a:ea typeface="ヒラギノ明朝 ProN W3" pitchFamily="1" charset="-128"/>
                <a:cs typeface="ヒラギノ明朝 ProN W3" pitchFamily="1" charset="-128"/>
                <a:sym typeface="American Typewriter" pitchFamily="1" charset="0"/>
              </a:rPr>
              <a:t>?</a:t>
            </a:r>
            <a:endParaRPr lang="en-US" sz="19200">
              <a:latin typeface="+mn-lt"/>
              <a:ea typeface="ヒラギノ明朝 ProN W3" pitchFamily="1" charset="-128"/>
              <a:cs typeface="ヒラギノ明朝 ProN W3" pitchFamily="1" charset="-128"/>
              <a:sym typeface="American Typewriter" pitchFamily="1" charset="0"/>
            </a:endParaRPr>
          </a:p>
        </p:txBody>
      </p:sp>
      <p:sp>
        <p:nvSpPr>
          <p:cNvPr id="21" name="TextBox 20">
            <a:extLst>
              <a:ext uri="{FF2B5EF4-FFF2-40B4-BE49-F238E27FC236}">
                <a16:creationId xmlns:a16="http://schemas.microsoft.com/office/drawing/2014/main" id="{5C036DB6-934A-204C-BD2E-86E59DE90735}"/>
              </a:ext>
            </a:extLst>
          </p:cNvPr>
          <p:cNvSpPr txBox="1"/>
          <p:nvPr/>
        </p:nvSpPr>
        <p:spPr>
          <a:xfrm>
            <a:off x="334075" y="12155460"/>
            <a:ext cx="5004575" cy="63607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101600" tIns="101600" rIns="101600" bIns="10160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b="0" i="0" u="none" strike="noStrike" cap="none" spc="0" normalizeH="0" baseline="0" dirty="0">
                <a:ln>
                  <a:noFill/>
                </a:ln>
                <a:solidFill>
                  <a:schemeClr val="bg1"/>
                </a:solidFill>
                <a:effectLst/>
                <a:uFillTx/>
                <a:latin typeface="Helvetica Neue"/>
                <a:ea typeface="Helvetica Neue"/>
                <a:cs typeface="Helvetica Neue"/>
                <a:sym typeface="Helvetica Neue"/>
              </a:rPr>
              <a:t>* This is the simplified picture.</a:t>
            </a:r>
          </a:p>
        </p:txBody>
      </p:sp>
      <p:pic>
        <p:nvPicPr>
          <p:cNvPr id="9" name="Picture 8">
            <a:extLst>
              <a:ext uri="{FF2B5EF4-FFF2-40B4-BE49-F238E27FC236}">
                <a16:creationId xmlns:a16="http://schemas.microsoft.com/office/drawing/2014/main" id="{67B62ED0-ED63-714F-81C0-AB250D2C03F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715620" y="6444"/>
            <a:ext cx="1766798" cy="2306653"/>
          </a:xfrm>
          <a:prstGeom prst="rect">
            <a:avLst/>
          </a:prstGeom>
        </p:spPr>
      </p:pic>
    </p:spTree>
    <p:extLst>
      <p:ext uri="{BB962C8B-B14F-4D97-AF65-F5344CB8AC3E}">
        <p14:creationId xmlns:p14="http://schemas.microsoft.com/office/powerpoint/2010/main" val="12716374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7F77B59-C969-9B49-9A92-5D0466B5E4BF}"/>
              </a:ext>
            </a:extLst>
          </p:cNvPr>
          <p:cNvPicPr>
            <a:picLocks noChangeAspect="1"/>
          </p:cNvPicPr>
          <p:nvPr/>
        </p:nvPicPr>
        <p:blipFill rotWithShape="1">
          <a:blip r:embed="rId3">
            <a:alphaModFix/>
          </a:blip>
          <a:srcRect t="14080" b="6204"/>
          <a:stretch/>
        </p:blipFill>
        <p:spPr>
          <a:xfrm>
            <a:off x="0" y="-2"/>
            <a:ext cx="24766896" cy="12954161"/>
          </a:xfrm>
          <a:prstGeom prst="rect">
            <a:avLst/>
          </a:prstGeom>
        </p:spPr>
      </p:pic>
      <p:sp>
        <p:nvSpPr>
          <p:cNvPr id="2" name="Title 1">
            <a:extLst>
              <a:ext uri="{FF2B5EF4-FFF2-40B4-BE49-F238E27FC236}">
                <a16:creationId xmlns:a16="http://schemas.microsoft.com/office/drawing/2014/main" id="{C04EDB97-F957-BA4C-A847-45BBA7D81C94}"/>
              </a:ext>
            </a:extLst>
          </p:cNvPr>
          <p:cNvSpPr>
            <a:spLocks noGrp="1"/>
          </p:cNvSpPr>
          <p:nvPr>
            <p:ph type="title"/>
          </p:nvPr>
        </p:nvSpPr>
        <p:spPr/>
        <p:txBody>
          <a:bodyPr/>
          <a:lstStyle/>
          <a:p>
            <a:r>
              <a:rPr lang="en-US" b="1" dirty="0">
                <a:solidFill>
                  <a:srgbClr val="E6344C"/>
                </a:solidFill>
              </a:rPr>
              <a:t>Particle-ID</a:t>
            </a:r>
            <a:r>
              <a:rPr lang="en-US" b="1" dirty="0"/>
              <a:t> at highest energies</a:t>
            </a:r>
          </a:p>
        </p:txBody>
      </p:sp>
      <p:pic>
        <p:nvPicPr>
          <p:cNvPr id="13" name="Picture 12">
            <a:extLst>
              <a:ext uri="{FF2B5EF4-FFF2-40B4-BE49-F238E27FC236}">
                <a16:creationId xmlns:a16="http://schemas.microsoft.com/office/drawing/2014/main" id="{CE526CCA-B7A8-DE4F-9852-4BD8832E705B}"/>
              </a:ext>
            </a:extLst>
          </p:cNvPr>
          <p:cNvPicPr>
            <a:picLocks noChangeAspect="1"/>
          </p:cNvPicPr>
          <p:nvPr/>
        </p:nvPicPr>
        <p:blipFill>
          <a:blip r:embed="rId4"/>
          <a:stretch>
            <a:fillRect/>
          </a:stretch>
        </p:blipFill>
        <p:spPr>
          <a:xfrm>
            <a:off x="23739" y="-1"/>
            <a:ext cx="995426" cy="1972974"/>
          </a:xfrm>
          <a:prstGeom prst="rect">
            <a:avLst/>
          </a:prstGeom>
        </p:spPr>
      </p:pic>
      <p:grpSp>
        <p:nvGrpSpPr>
          <p:cNvPr id="8" name="Group 7">
            <a:extLst>
              <a:ext uri="{FF2B5EF4-FFF2-40B4-BE49-F238E27FC236}">
                <a16:creationId xmlns:a16="http://schemas.microsoft.com/office/drawing/2014/main" id="{1B879299-F2F6-6942-9E19-0F7782457407}"/>
              </a:ext>
            </a:extLst>
          </p:cNvPr>
          <p:cNvGrpSpPr/>
          <p:nvPr/>
        </p:nvGrpSpPr>
        <p:grpSpPr>
          <a:xfrm>
            <a:off x="648118" y="5136628"/>
            <a:ext cx="12078608" cy="7352500"/>
            <a:chOff x="324059" y="2568314"/>
            <a:chExt cx="6039304" cy="3676250"/>
          </a:xfrm>
        </p:grpSpPr>
        <p:sp>
          <p:nvSpPr>
            <p:cNvPr id="11" name="Down Arrow 10">
              <a:extLst>
                <a:ext uri="{FF2B5EF4-FFF2-40B4-BE49-F238E27FC236}">
                  <a16:creationId xmlns:a16="http://schemas.microsoft.com/office/drawing/2014/main" id="{CA3E47D4-4218-F740-ADF0-33BF3A0BB60D}"/>
                </a:ext>
              </a:extLst>
            </p:cNvPr>
            <p:cNvSpPr/>
            <p:nvPr/>
          </p:nvSpPr>
          <p:spPr>
            <a:xfrm rot="16200000">
              <a:off x="2950882" y="1202594"/>
              <a:ext cx="581891" cy="5835538"/>
            </a:xfrm>
            <a:prstGeom prst="downArrow">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600"/>
            </a:p>
          </p:txBody>
        </p:sp>
        <p:sp>
          <p:nvSpPr>
            <p:cNvPr id="12" name="TextBox 11">
              <a:extLst>
                <a:ext uri="{FF2B5EF4-FFF2-40B4-BE49-F238E27FC236}">
                  <a16:creationId xmlns:a16="http://schemas.microsoft.com/office/drawing/2014/main" id="{DEEC8202-1D8B-464B-A053-59F73363D515}"/>
                </a:ext>
              </a:extLst>
            </p:cNvPr>
            <p:cNvSpPr txBox="1"/>
            <p:nvPr/>
          </p:nvSpPr>
          <p:spPr>
            <a:xfrm>
              <a:off x="4655203" y="4536404"/>
              <a:ext cx="1708160" cy="1708160"/>
            </a:xfrm>
            <a:prstGeom prst="rect">
              <a:avLst/>
            </a:prstGeom>
            <a:noFill/>
          </p:spPr>
          <p:txBody>
            <a:bodyPr wrap="none" rtlCol="0">
              <a:spAutoFit/>
            </a:bodyPr>
            <a:lstStyle/>
            <a:p>
              <a:r>
                <a:rPr lang="en-US" sz="7200">
                  <a:solidFill>
                    <a:schemeClr val="bg1"/>
                  </a:solidFill>
                  <a:latin typeface="Symbol" charset="2"/>
                  <a:cs typeface="Symbol" charset="2"/>
                </a:rPr>
                <a:t>m</a:t>
              </a:r>
              <a:r>
                <a:rPr lang="en-US" sz="7200">
                  <a:solidFill>
                    <a:schemeClr val="bg1"/>
                  </a:solidFill>
                  <a:latin typeface="Arial"/>
                  <a:cs typeface="Arial"/>
                </a:rPr>
                <a:t> in</a:t>
              </a:r>
            </a:p>
            <a:p>
              <a:r>
                <a:rPr lang="en-US" sz="7200">
                  <a:solidFill>
                    <a:schemeClr val="bg1"/>
                  </a:solidFill>
                  <a:latin typeface="Arial"/>
                  <a:cs typeface="Arial"/>
                </a:rPr>
                <a:t>shower</a:t>
              </a:r>
            </a:p>
            <a:p>
              <a:r>
                <a:rPr lang="en-US" sz="7200">
                  <a:solidFill>
                    <a:schemeClr val="bg1"/>
                  </a:solidFill>
                  <a:latin typeface="Arial"/>
                  <a:cs typeface="Arial"/>
                </a:rPr>
                <a:t>tail</a:t>
              </a:r>
            </a:p>
          </p:txBody>
        </p:sp>
        <p:sp>
          <p:nvSpPr>
            <p:cNvPr id="14" name="TextBox 13">
              <a:extLst>
                <a:ext uri="{FF2B5EF4-FFF2-40B4-BE49-F238E27FC236}">
                  <a16:creationId xmlns:a16="http://schemas.microsoft.com/office/drawing/2014/main" id="{DEC40DFA-0B5A-D94F-80A0-AE01A5E17970}"/>
                </a:ext>
              </a:extLst>
            </p:cNvPr>
            <p:cNvSpPr txBox="1"/>
            <p:nvPr/>
          </p:nvSpPr>
          <p:spPr>
            <a:xfrm>
              <a:off x="1111045" y="2568314"/>
              <a:ext cx="1836400" cy="600165"/>
            </a:xfrm>
            <a:prstGeom prst="rect">
              <a:avLst/>
            </a:prstGeom>
            <a:noFill/>
          </p:spPr>
          <p:txBody>
            <a:bodyPr wrap="none" rtlCol="0">
              <a:spAutoFit/>
            </a:bodyPr>
            <a:lstStyle/>
            <a:p>
              <a:r>
                <a:rPr lang="en-US" sz="7200">
                  <a:latin typeface="Arial" panose="020B0604020202020204" pitchFamily="34" charset="0"/>
                  <a:cs typeface="Arial" panose="020B0604020202020204" pitchFamily="34" charset="0"/>
                </a:rPr>
                <a:t>total # e</a:t>
              </a:r>
              <a:endParaRPr lang="en-US" sz="7200">
                <a:latin typeface="Symbol" pitchFamily="2" charset="2"/>
              </a:endParaRPr>
            </a:p>
          </p:txBody>
        </p:sp>
      </p:grpSp>
      <p:grpSp>
        <p:nvGrpSpPr>
          <p:cNvPr id="27" name="Group 26"/>
          <p:cNvGrpSpPr/>
          <p:nvPr/>
        </p:nvGrpSpPr>
        <p:grpSpPr>
          <a:xfrm>
            <a:off x="8277990" y="1560248"/>
            <a:ext cx="15755630" cy="11393912"/>
            <a:chOff x="4138995" y="780124"/>
            <a:chExt cx="7877815" cy="5696956"/>
          </a:xfrm>
        </p:grpSpPr>
        <p:sp>
          <p:nvSpPr>
            <p:cNvPr id="3" name="TextBox 2">
              <a:extLst>
                <a:ext uri="{FF2B5EF4-FFF2-40B4-BE49-F238E27FC236}">
                  <a16:creationId xmlns:a16="http://schemas.microsoft.com/office/drawing/2014/main" id="{5FCDE9CF-6274-9B42-A15D-2E7419CD0C79}"/>
                </a:ext>
              </a:extLst>
            </p:cNvPr>
            <p:cNvSpPr txBox="1"/>
            <p:nvPr/>
          </p:nvSpPr>
          <p:spPr>
            <a:xfrm>
              <a:off x="6949228" y="1882998"/>
              <a:ext cx="2503250" cy="1154162"/>
            </a:xfrm>
            <a:prstGeom prst="rect">
              <a:avLst/>
            </a:prstGeom>
            <a:noFill/>
          </p:spPr>
          <p:txBody>
            <a:bodyPr wrap="none" rtlCol="0">
              <a:spAutoFit/>
            </a:bodyPr>
            <a:lstStyle/>
            <a:p>
              <a:r>
                <a:rPr lang="en-US" sz="7200" dirty="0">
                  <a:latin typeface="Arial" panose="020B0604020202020204" pitchFamily="34" charset="0"/>
                  <a:cs typeface="Arial" panose="020B0604020202020204" pitchFamily="34" charset="0"/>
                </a:rPr>
                <a:t>e</a:t>
              </a:r>
              <a:r>
                <a:rPr lang="en-US" sz="2000" dirty="0">
                  <a:solidFill>
                    <a:schemeClr val="bg1"/>
                  </a:solidFill>
                  <a:latin typeface="Arial" panose="020B0604020202020204" pitchFamily="34" charset="0"/>
                  <a:cs typeface="Arial" panose="020B0604020202020204" pitchFamily="34" charset="0"/>
                </a:rPr>
                <a:t> </a:t>
              </a:r>
              <a:r>
                <a:rPr lang="en-US" sz="7200" dirty="0">
                  <a:latin typeface="Arial" panose="020B0604020202020204" pitchFamily="34" charset="0"/>
                  <a:cs typeface="Arial" panose="020B0604020202020204" pitchFamily="34" charset="0"/>
                </a:rPr>
                <a:t>+</a:t>
              </a:r>
              <a:r>
                <a:rPr lang="en-US" sz="2000" dirty="0">
                  <a:solidFill>
                    <a:schemeClr val="bg1"/>
                  </a:solidFill>
                  <a:latin typeface="Arial" panose="020B0604020202020204" pitchFamily="34" charset="0"/>
                  <a:cs typeface="Arial" panose="020B0604020202020204" pitchFamily="34" charset="0"/>
                </a:rPr>
                <a:t> </a:t>
              </a:r>
              <a:r>
                <a:rPr lang="en-US" sz="7200" dirty="0">
                  <a:latin typeface="Symbol" pitchFamily="2" charset="2"/>
                </a:rPr>
                <a:t>m </a:t>
              </a:r>
              <a:r>
                <a:rPr lang="en-US" sz="7200" dirty="0">
                  <a:latin typeface="Arial"/>
                  <a:cs typeface="Arial"/>
                </a:rPr>
                <a:t>in </a:t>
              </a:r>
            </a:p>
            <a:p>
              <a:r>
                <a:rPr lang="en-US" sz="7200" dirty="0">
                  <a:latin typeface="Arial"/>
                  <a:cs typeface="Arial"/>
                </a:rPr>
                <a:t>shower tail</a:t>
              </a:r>
            </a:p>
          </p:txBody>
        </p:sp>
        <p:sp>
          <p:nvSpPr>
            <p:cNvPr id="9" name="TextBox 8">
              <a:extLst>
                <a:ext uri="{FF2B5EF4-FFF2-40B4-BE49-F238E27FC236}">
                  <a16:creationId xmlns:a16="http://schemas.microsoft.com/office/drawing/2014/main" id="{A3572761-CD3C-7943-924A-294E86C533B8}"/>
                </a:ext>
              </a:extLst>
            </p:cNvPr>
            <p:cNvSpPr txBox="1"/>
            <p:nvPr/>
          </p:nvSpPr>
          <p:spPr>
            <a:xfrm>
              <a:off x="6639220" y="5322918"/>
              <a:ext cx="3041859" cy="1154162"/>
            </a:xfrm>
            <a:prstGeom prst="rect">
              <a:avLst/>
            </a:prstGeom>
            <a:noFill/>
          </p:spPr>
          <p:txBody>
            <a:bodyPr wrap="none" rtlCol="0">
              <a:spAutoFit/>
            </a:bodyPr>
            <a:lstStyle/>
            <a:p>
              <a:r>
                <a:rPr lang="en-US" sz="7200">
                  <a:solidFill>
                    <a:schemeClr val="bg1"/>
                  </a:solidFill>
                  <a:latin typeface="Arial" panose="020B0604020202020204" pitchFamily="34" charset="0"/>
                  <a:cs typeface="Arial" panose="020B0604020202020204" pitchFamily="34" charset="0"/>
                </a:rPr>
                <a:t>a</a:t>
              </a:r>
              <a:r>
                <a:rPr lang="en-US" sz="2000">
                  <a:solidFill>
                    <a:schemeClr val="bg1"/>
                  </a:solidFill>
                  <a:latin typeface="Arial" panose="020B0604020202020204" pitchFamily="34" charset="0"/>
                  <a:cs typeface="Arial" panose="020B0604020202020204" pitchFamily="34" charset="0"/>
                </a:rPr>
                <a:t> </a:t>
              </a:r>
              <a:r>
                <a:rPr lang="en-US" sz="7200">
                  <a:solidFill>
                    <a:schemeClr val="bg1"/>
                  </a:solidFill>
                  <a:latin typeface="Arial" panose="020B0604020202020204" pitchFamily="34" charset="0"/>
                  <a:cs typeface="Arial" panose="020B0604020202020204" pitchFamily="34" charset="0"/>
                </a:rPr>
                <a:t>e + b</a:t>
              </a:r>
              <a:r>
                <a:rPr lang="en-US" sz="2000">
                  <a:solidFill>
                    <a:schemeClr val="bg1"/>
                  </a:solidFill>
                  <a:latin typeface="Arial" panose="020B0604020202020204" pitchFamily="34" charset="0"/>
                  <a:cs typeface="Arial" panose="020B0604020202020204" pitchFamily="34" charset="0"/>
                </a:rPr>
                <a:t> </a:t>
              </a:r>
              <a:r>
                <a:rPr lang="en-US" sz="7200">
                  <a:solidFill>
                    <a:schemeClr val="bg1"/>
                  </a:solidFill>
                  <a:latin typeface="Symbol" pitchFamily="2" charset="2"/>
                </a:rPr>
                <a:t>m</a:t>
              </a:r>
            </a:p>
            <a:p>
              <a:r>
                <a:rPr lang="en-US" sz="7200">
                  <a:solidFill>
                    <a:schemeClr val="bg1"/>
                  </a:solidFill>
                  <a:latin typeface="Arial"/>
                  <a:cs typeface="Arial"/>
                </a:rPr>
                <a:t>in shower tail</a:t>
              </a:r>
            </a:p>
          </p:txBody>
        </p:sp>
        <p:sp>
          <p:nvSpPr>
            <p:cNvPr id="7" name="Down Arrow 6">
              <a:extLst>
                <a:ext uri="{FF2B5EF4-FFF2-40B4-BE49-F238E27FC236}">
                  <a16:creationId xmlns:a16="http://schemas.microsoft.com/office/drawing/2014/main" id="{B08C4DA9-5E7C-954D-8793-BF6F7B924E8F}"/>
                </a:ext>
              </a:extLst>
            </p:cNvPr>
            <p:cNvSpPr/>
            <p:nvPr/>
          </p:nvSpPr>
          <p:spPr>
            <a:xfrm>
              <a:off x="6159596" y="949614"/>
              <a:ext cx="581891" cy="5397689"/>
            </a:xfrm>
            <a:prstGeom prst="downArrow">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600"/>
            </a:p>
          </p:txBody>
        </p:sp>
        <p:sp>
          <p:nvSpPr>
            <p:cNvPr id="17" name="TextBox 16">
              <a:extLst>
                <a:ext uri="{FF2B5EF4-FFF2-40B4-BE49-F238E27FC236}">
                  <a16:creationId xmlns:a16="http://schemas.microsoft.com/office/drawing/2014/main" id="{5FCDE9CF-6274-9B42-A15D-2E7419CD0C79}"/>
                </a:ext>
              </a:extLst>
            </p:cNvPr>
            <p:cNvSpPr txBox="1"/>
            <p:nvPr/>
          </p:nvSpPr>
          <p:spPr>
            <a:xfrm>
              <a:off x="4138995" y="1722712"/>
              <a:ext cx="1836400" cy="600165"/>
            </a:xfrm>
            <a:prstGeom prst="rect">
              <a:avLst/>
            </a:prstGeom>
            <a:noFill/>
          </p:spPr>
          <p:txBody>
            <a:bodyPr wrap="none" rtlCol="0">
              <a:spAutoFit/>
            </a:bodyPr>
            <a:lstStyle/>
            <a:p>
              <a:r>
                <a:rPr lang="en-US" sz="7200">
                  <a:latin typeface="Arial" panose="020B0604020202020204" pitchFamily="34" charset="0"/>
                  <a:cs typeface="Arial" panose="020B0604020202020204" pitchFamily="34" charset="0"/>
                </a:rPr>
                <a:t>total # e</a:t>
              </a:r>
            </a:p>
          </p:txBody>
        </p:sp>
        <p:sp>
          <p:nvSpPr>
            <p:cNvPr id="19" name="TextBox 18">
              <a:extLst>
                <a:ext uri="{FF2B5EF4-FFF2-40B4-BE49-F238E27FC236}">
                  <a16:creationId xmlns:a16="http://schemas.microsoft.com/office/drawing/2014/main" id="{5FCDE9CF-6274-9B42-A15D-2E7419CD0C79}"/>
                </a:ext>
              </a:extLst>
            </p:cNvPr>
            <p:cNvSpPr txBox="1"/>
            <p:nvPr/>
          </p:nvSpPr>
          <p:spPr>
            <a:xfrm>
              <a:off x="8320124" y="780124"/>
              <a:ext cx="3696686" cy="1031052"/>
            </a:xfrm>
            <a:prstGeom prst="rect">
              <a:avLst/>
            </a:prstGeom>
            <a:noFill/>
          </p:spPr>
          <p:txBody>
            <a:bodyPr wrap="none" rtlCol="0">
              <a:spAutoFit/>
            </a:bodyPr>
            <a:lstStyle/>
            <a:p>
              <a:r>
                <a:rPr lang="en-US" sz="6400">
                  <a:latin typeface="Arial" panose="020B0604020202020204" pitchFamily="34" charset="0"/>
                  <a:cs typeface="Arial" panose="020B0604020202020204" pitchFamily="34" charset="0"/>
                </a:rPr>
                <a:t>combination gives</a:t>
              </a:r>
            </a:p>
            <a:p>
              <a:r>
                <a:rPr lang="en-US" sz="6400">
                  <a:latin typeface="Arial" panose="020B0604020202020204" pitchFamily="34" charset="0"/>
                  <a:cs typeface="Arial" panose="020B0604020202020204" pitchFamily="34" charset="0"/>
                </a:rPr>
                <a:t>e and </a:t>
              </a:r>
              <a:r>
                <a:rPr lang="en-US" sz="6400">
                  <a:latin typeface="Symbol" charset="2"/>
                  <a:cs typeface="Symbol" charset="2"/>
                </a:rPr>
                <a:t>m</a:t>
              </a:r>
              <a:r>
                <a:rPr lang="en-US" sz="6400">
                  <a:latin typeface="Arial" panose="020B0604020202020204" pitchFamily="34" charset="0"/>
                  <a:cs typeface="Arial" panose="020B0604020202020204" pitchFamily="34" charset="0"/>
                </a:rPr>
                <a:t> separately</a:t>
              </a:r>
              <a:endParaRPr lang="en-US" sz="6400">
                <a:latin typeface="Arial"/>
                <a:cs typeface="Arial"/>
              </a:endParaRPr>
            </a:p>
          </p:txBody>
        </p:sp>
        <p:cxnSp>
          <p:nvCxnSpPr>
            <p:cNvPr id="21" name="Straight Arrow Connector 20"/>
            <p:cNvCxnSpPr>
              <a:cxnSpLocks/>
            </p:cNvCxnSpPr>
            <p:nvPr/>
          </p:nvCxnSpPr>
          <p:spPr>
            <a:xfrm flipV="1">
              <a:off x="8588959" y="1825184"/>
              <a:ext cx="581891" cy="592932"/>
            </a:xfrm>
            <a:prstGeom prst="straightConnector1">
              <a:avLst/>
            </a:prstGeom>
            <a:ln w="5715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flipV="1">
              <a:off x="8853325" y="1857342"/>
              <a:ext cx="2105786" cy="3950250"/>
            </a:xfrm>
            <a:prstGeom prst="straightConnector1">
              <a:avLst/>
            </a:prstGeom>
            <a:ln w="5715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grpSp>
      <p:sp>
        <p:nvSpPr>
          <p:cNvPr id="15" name="Rectangle 14">
            <a:extLst>
              <a:ext uri="{FF2B5EF4-FFF2-40B4-BE49-F238E27FC236}">
                <a16:creationId xmlns:a16="http://schemas.microsoft.com/office/drawing/2014/main" id="{C1CE6FEB-8E6A-F541-85E0-73CDDCC86652}"/>
              </a:ext>
            </a:extLst>
          </p:cNvPr>
          <p:cNvSpPr/>
          <p:nvPr/>
        </p:nvSpPr>
        <p:spPr>
          <a:xfrm>
            <a:off x="8918369" y="6021648"/>
            <a:ext cx="12223667" cy="451769"/>
          </a:xfrm>
          <a:prstGeom prst="rect">
            <a:avLst/>
          </a:prstGeom>
          <a:noFill/>
          <a:ln w="76200" cap="flat">
            <a:solidFill>
              <a:srgbClr val="FF000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01600" tIns="101600" rIns="101600" bIns="101600" numCol="1" spcCol="38100" rtlCol="0" anchor="ctr">
            <a:spAutoFit/>
          </a:bodyPr>
          <a:lstStyle/>
          <a:p>
            <a:pPr marL="40639" marR="40639" indent="0" algn="l" defTabSz="9144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000000"/>
              </a:solidFill>
              <a:effectLst/>
              <a:uFill>
                <a:solidFill>
                  <a:srgbClr val="000000"/>
                </a:solidFill>
              </a:uFill>
              <a:latin typeface="Arial"/>
              <a:ea typeface="Arial"/>
              <a:cs typeface="Arial"/>
              <a:sym typeface="Arial"/>
            </a:endParaRPr>
          </a:p>
        </p:txBody>
      </p:sp>
      <p:grpSp>
        <p:nvGrpSpPr>
          <p:cNvPr id="20" name="Group 19">
            <a:extLst>
              <a:ext uri="{FF2B5EF4-FFF2-40B4-BE49-F238E27FC236}">
                <a16:creationId xmlns:a16="http://schemas.microsoft.com/office/drawing/2014/main" id="{159719CF-164A-8647-A231-0906D2509FED}"/>
              </a:ext>
            </a:extLst>
          </p:cNvPr>
          <p:cNvGrpSpPr/>
          <p:nvPr/>
        </p:nvGrpSpPr>
        <p:grpSpPr>
          <a:xfrm>
            <a:off x="6175170" y="3652361"/>
            <a:ext cx="2656426" cy="3201259"/>
            <a:chOff x="6175170" y="4030733"/>
            <a:chExt cx="2656426" cy="3201259"/>
          </a:xfrm>
        </p:grpSpPr>
        <p:sp>
          <p:nvSpPr>
            <p:cNvPr id="16" name="Oval 15">
              <a:extLst>
                <a:ext uri="{FF2B5EF4-FFF2-40B4-BE49-F238E27FC236}">
                  <a16:creationId xmlns:a16="http://schemas.microsoft.com/office/drawing/2014/main" id="{FEC10014-DB90-0948-9B80-49C8456349FB}"/>
                </a:ext>
              </a:extLst>
            </p:cNvPr>
            <p:cNvSpPr/>
            <p:nvPr/>
          </p:nvSpPr>
          <p:spPr>
            <a:xfrm>
              <a:off x="6175170" y="4030733"/>
              <a:ext cx="2374798" cy="3186403"/>
            </a:xfrm>
            <a:prstGeom prst="ellipse">
              <a:avLst/>
            </a:prstGeom>
            <a:noFill/>
            <a:ln w="76200" cap="flat">
              <a:solidFill>
                <a:srgbClr val="FF000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01600" tIns="101600" rIns="101600" bIns="101600" numCol="1" spcCol="38100" rtlCol="0" anchor="ctr">
              <a:spAutoFit/>
            </a:bodyPr>
            <a:lstStyle/>
            <a:p>
              <a:pPr marL="40639" marR="40639" indent="0" algn="l" defTabSz="9144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000000"/>
                </a:solidFill>
                <a:effectLst/>
                <a:uFill>
                  <a:solidFill>
                    <a:srgbClr val="000000"/>
                  </a:solidFill>
                </a:uFill>
                <a:latin typeface="Arial"/>
                <a:ea typeface="Arial"/>
                <a:cs typeface="Arial"/>
                <a:sym typeface="Arial"/>
              </a:endParaRPr>
            </a:p>
          </p:txBody>
        </p:sp>
        <p:sp>
          <p:nvSpPr>
            <p:cNvPr id="22" name="Oval 21">
              <a:extLst>
                <a:ext uri="{FF2B5EF4-FFF2-40B4-BE49-F238E27FC236}">
                  <a16:creationId xmlns:a16="http://schemas.microsoft.com/office/drawing/2014/main" id="{7187C592-FC59-204E-83BB-6B7C94BC317C}"/>
                </a:ext>
              </a:extLst>
            </p:cNvPr>
            <p:cNvSpPr/>
            <p:nvPr/>
          </p:nvSpPr>
          <p:spPr>
            <a:xfrm>
              <a:off x="6456798" y="4045589"/>
              <a:ext cx="2374798" cy="3186403"/>
            </a:xfrm>
            <a:prstGeom prst="ellipse">
              <a:avLst/>
            </a:prstGeom>
            <a:noFill/>
            <a:ln w="76200" cap="flat">
              <a:solidFill>
                <a:srgbClr val="FF000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01600" tIns="101600" rIns="101600" bIns="101600" numCol="1" spcCol="38100" rtlCol="0" anchor="ctr">
              <a:spAutoFit/>
            </a:bodyPr>
            <a:lstStyle/>
            <a:p>
              <a:pPr marL="40639" marR="40639" indent="0" algn="l" defTabSz="9144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000000"/>
                </a:solidFill>
                <a:effectLst/>
                <a:uFill>
                  <a:solidFill>
                    <a:srgbClr val="000000"/>
                  </a:solidFill>
                </a:uFill>
                <a:latin typeface="Arial"/>
                <a:ea typeface="Arial"/>
                <a:cs typeface="Arial"/>
                <a:sym typeface="Arial"/>
              </a:endParaRPr>
            </a:p>
          </p:txBody>
        </p:sp>
      </p:grpSp>
      <p:sp>
        <p:nvSpPr>
          <p:cNvPr id="24" name="TextBox 23">
            <a:extLst>
              <a:ext uri="{FF2B5EF4-FFF2-40B4-BE49-F238E27FC236}">
                <a16:creationId xmlns:a16="http://schemas.microsoft.com/office/drawing/2014/main" id="{A2C3D2A3-C7CB-D845-9E1A-32D8952E1D8E}"/>
              </a:ext>
            </a:extLst>
          </p:cNvPr>
          <p:cNvSpPr txBox="1"/>
          <p:nvPr/>
        </p:nvSpPr>
        <p:spPr>
          <a:xfrm>
            <a:off x="382899" y="12068839"/>
            <a:ext cx="4576574" cy="63607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101600" tIns="101600" rIns="101600" bIns="10160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b="0" i="0" u="none" strike="noStrike" cap="none" spc="0" normalizeH="0" baseline="0" dirty="0">
                <a:ln>
                  <a:noFill/>
                </a:ln>
                <a:solidFill>
                  <a:schemeClr val="bg1"/>
                </a:solidFill>
                <a:effectLst/>
                <a:uFillTx/>
                <a:latin typeface="Helvetica Neue"/>
                <a:ea typeface="Helvetica Neue"/>
                <a:cs typeface="Helvetica Neue"/>
                <a:sym typeface="Helvetica Neue"/>
              </a:rPr>
              <a:t>* Again a simplified picture.</a:t>
            </a:r>
          </a:p>
        </p:txBody>
      </p:sp>
    </p:spTree>
    <p:extLst>
      <p:ext uri="{BB962C8B-B14F-4D97-AF65-F5344CB8AC3E}">
        <p14:creationId xmlns:p14="http://schemas.microsoft.com/office/powerpoint/2010/main" val="2017124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80">
                                          <p:stCondLst>
                                            <p:cond delay="0"/>
                                          </p:stCondLst>
                                        </p:cTn>
                                        <p:tgtEl>
                                          <p:spTgt spid="15"/>
                                        </p:tgtEl>
                                      </p:cBhvr>
                                    </p:animEffect>
                                    <p:anim calcmode="lin" valueType="num">
                                      <p:cBhvr>
                                        <p:cTn id="8"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13" dur="26">
                                          <p:stCondLst>
                                            <p:cond delay="650"/>
                                          </p:stCondLst>
                                        </p:cTn>
                                        <p:tgtEl>
                                          <p:spTgt spid="15"/>
                                        </p:tgtEl>
                                      </p:cBhvr>
                                      <p:to x="100000" y="60000"/>
                                    </p:animScale>
                                    <p:animScale>
                                      <p:cBhvr>
                                        <p:cTn id="14" dur="166" decel="50000">
                                          <p:stCondLst>
                                            <p:cond delay="676"/>
                                          </p:stCondLst>
                                        </p:cTn>
                                        <p:tgtEl>
                                          <p:spTgt spid="15"/>
                                        </p:tgtEl>
                                      </p:cBhvr>
                                      <p:to x="100000" y="100000"/>
                                    </p:animScale>
                                    <p:animScale>
                                      <p:cBhvr>
                                        <p:cTn id="15" dur="26">
                                          <p:stCondLst>
                                            <p:cond delay="1312"/>
                                          </p:stCondLst>
                                        </p:cTn>
                                        <p:tgtEl>
                                          <p:spTgt spid="15"/>
                                        </p:tgtEl>
                                      </p:cBhvr>
                                      <p:to x="100000" y="80000"/>
                                    </p:animScale>
                                    <p:animScale>
                                      <p:cBhvr>
                                        <p:cTn id="16" dur="166" decel="50000">
                                          <p:stCondLst>
                                            <p:cond delay="1338"/>
                                          </p:stCondLst>
                                        </p:cTn>
                                        <p:tgtEl>
                                          <p:spTgt spid="15"/>
                                        </p:tgtEl>
                                      </p:cBhvr>
                                      <p:to x="100000" y="100000"/>
                                    </p:animScale>
                                    <p:animScale>
                                      <p:cBhvr>
                                        <p:cTn id="17" dur="26">
                                          <p:stCondLst>
                                            <p:cond delay="1642"/>
                                          </p:stCondLst>
                                        </p:cTn>
                                        <p:tgtEl>
                                          <p:spTgt spid="15"/>
                                        </p:tgtEl>
                                      </p:cBhvr>
                                      <p:to x="100000" y="90000"/>
                                    </p:animScale>
                                    <p:animScale>
                                      <p:cBhvr>
                                        <p:cTn id="18" dur="166" decel="50000">
                                          <p:stCondLst>
                                            <p:cond delay="1668"/>
                                          </p:stCondLst>
                                        </p:cTn>
                                        <p:tgtEl>
                                          <p:spTgt spid="15"/>
                                        </p:tgtEl>
                                      </p:cBhvr>
                                      <p:to x="100000" y="100000"/>
                                    </p:animScale>
                                    <p:animScale>
                                      <p:cBhvr>
                                        <p:cTn id="19" dur="26">
                                          <p:stCondLst>
                                            <p:cond delay="1808"/>
                                          </p:stCondLst>
                                        </p:cTn>
                                        <p:tgtEl>
                                          <p:spTgt spid="15"/>
                                        </p:tgtEl>
                                      </p:cBhvr>
                                      <p:to x="100000" y="95000"/>
                                    </p:animScale>
                                    <p:animScale>
                                      <p:cBhvr>
                                        <p:cTn id="20" dur="166" decel="50000">
                                          <p:stCondLst>
                                            <p:cond delay="1834"/>
                                          </p:stCondLst>
                                        </p:cTn>
                                        <p:tgtEl>
                                          <p:spTgt spid="15"/>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 presetClass="entr" presetSubtype="1" fill="hold" nodeType="clickEffect">
                                  <p:stCondLst>
                                    <p:cond delay="0"/>
                                  </p:stCondLst>
                                  <p:childTnLst>
                                    <p:set>
                                      <p:cBhvr>
                                        <p:cTn id="24" dur="1" fill="hold">
                                          <p:stCondLst>
                                            <p:cond delay="0"/>
                                          </p:stCondLst>
                                        </p:cTn>
                                        <p:tgtEl>
                                          <p:spTgt spid="27"/>
                                        </p:tgtEl>
                                        <p:attrNameLst>
                                          <p:attrName>style.visibility</p:attrName>
                                        </p:attrNameLst>
                                      </p:cBhvr>
                                      <p:to>
                                        <p:strVal val="visible"/>
                                      </p:to>
                                    </p:set>
                                    <p:anim calcmode="lin" valueType="num">
                                      <p:cBhvr additive="base">
                                        <p:cTn id="25" dur="500" fill="hold"/>
                                        <p:tgtEl>
                                          <p:spTgt spid="27"/>
                                        </p:tgtEl>
                                        <p:attrNameLst>
                                          <p:attrName>ppt_x</p:attrName>
                                        </p:attrNameLst>
                                      </p:cBhvr>
                                      <p:tavLst>
                                        <p:tav tm="0">
                                          <p:val>
                                            <p:strVal val="#ppt_x"/>
                                          </p:val>
                                        </p:tav>
                                        <p:tav tm="100000">
                                          <p:val>
                                            <p:strVal val="#ppt_x"/>
                                          </p:val>
                                        </p:tav>
                                      </p:tavLst>
                                    </p:anim>
                                    <p:anim calcmode="lin" valueType="num">
                                      <p:cBhvr additive="base">
                                        <p:cTn id="26" dur="500" fill="hold"/>
                                        <p:tgtEl>
                                          <p:spTgt spid="27"/>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9" presetClass="entr" presetSubtype="10" fill="hold" nodeType="clickEffect">
                                  <p:stCondLst>
                                    <p:cond delay="0"/>
                                  </p:stCondLst>
                                  <p:childTnLst>
                                    <p:set>
                                      <p:cBhvr>
                                        <p:cTn id="30" dur="1" fill="hold">
                                          <p:stCondLst>
                                            <p:cond delay="0"/>
                                          </p:stCondLst>
                                        </p:cTn>
                                        <p:tgtEl>
                                          <p:spTgt spid="20"/>
                                        </p:tgtEl>
                                        <p:attrNameLst>
                                          <p:attrName>style.visibility</p:attrName>
                                        </p:attrNameLst>
                                      </p:cBhvr>
                                      <p:to>
                                        <p:strVal val="visible"/>
                                      </p:to>
                                    </p:set>
                                    <p:anim calcmode="lin" valueType="num">
                                      <p:cBhvr>
                                        <p:cTn id="31" dur="2000" fill="hold"/>
                                        <p:tgtEl>
                                          <p:spTgt spid="20"/>
                                        </p:tgtEl>
                                        <p:attrNameLst>
                                          <p:attrName>ppt_w</p:attrName>
                                        </p:attrNameLst>
                                      </p:cBhvr>
                                      <p:tavLst>
                                        <p:tav tm="0" fmla="#ppt_w*sin(2.5*pi*$)">
                                          <p:val>
                                            <p:fltVal val="0"/>
                                          </p:val>
                                        </p:tav>
                                        <p:tav tm="100000">
                                          <p:val>
                                            <p:fltVal val="1"/>
                                          </p:val>
                                        </p:tav>
                                      </p:tavLst>
                                    </p:anim>
                                    <p:anim calcmode="lin" valueType="num">
                                      <p:cBhvr>
                                        <p:cTn id="32" dur="2000" fill="hold"/>
                                        <p:tgtEl>
                                          <p:spTgt spid="20"/>
                                        </p:tgtEl>
                                        <p:attrNameLst>
                                          <p:attrName>ppt_h</p:attrName>
                                        </p:attrNameLst>
                                      </p:cBhvr>
                                      <p:tavLst>
                                        <p:tav tm="0">
                                          <p:val>
                                            <p:strVal val="#ppt_h"/>
                                          </p:val>
                                        </p:tav>
                                        <p:tav tm="100000">
                                          <p:val>
                                            <p:strVal val="#ppt_h"/>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nodeType="click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additive="base">
                                        <p:cTn id="37" dur="500" fill="hold"/>
                                        <p:tgtEl>
                                          <p:spTgt spid="8"/>
                                        </p:tgtEl>
                                        <p:attrNameLst>
                                          <p:attrName>ppt_x</p:attrName>
                                        </p:attrNameLst>
                                      </p:cBhvr>
                                      <p:tavLst>
                                        <p:tav tm="0">
                                          <p:val>
                                            <p:strVal val="0-#ppt_w/2"/>
                                          </p:val>
                                        </p:tav>
                                        <p:tav tm="100000">
                                          <p:val>
                                            <p:strVal val="#ppt_x"/>
                                          </p:val>
                                        </p:tav>
                                      </p:tavLst>
                                    </p:anim>
                                    <p:anim calcmode="lin" valueType="num">
                                      <p:cBhvr additive="base">
                                        <p:cTn id="38"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AF0566-33E0-6D4D-A760-C367EF0B8982}"/>
              </a:ext>
            </a:extLst>
          </p:cNvPr>
          <p:cNvSpPr>
            <a:spLocks noGrp="1"/>
          </p:cNvSpPr>
          <p:nvPr>
            <p:ph type="title"/>
          </p:nvPr>
        </p:nvSpPr>
        <p:spPr>
          <a:xfrm>
            <a:off x="0" y="0"/>
            <a:ext cx="24384000" cy="1552918"/>
          </a:xfrm>
        </p:spPr>
        <p:txBody>
          <a:bodyPr/>
          <a:lstStyle/>
          <a:p>
            <a:r>
              <a:rPr lang="en-US" dirty="0">
                <a:solidFill>
                  <a:schemeClr val="bg1"/>
                </a:solidFill>
              </a:rPr>
              <a:t>Auger RD science case</a:t>
            </a:r>
          </a:p>
        </p:txBody>
      </p:sp>
      <p:pic>
        <p:nvPicPr>
          <p:cNvPr id="13" name="Picture 12">
            <a:extLst>
              <a:ext uri="{FF2B5EF4-FFF2-40B4-BE49-F238E27FC236}">
                <a16:creationId xmlns:a16="http://schemas.microsoft.com/office/drawing/2014/main" id="{AB4D7D2B-387B-ED4A-A5E1-AD1D9402FB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243034" y="6777315"/>
            <a:ext cx="11140966" cy="5889778"/>
          </a:xfrm>
          <a:prstGeom prst="rect">
            <a:avLst/>
          </a:prstGeom>
          <a:solidFill>
            <a:schemeClr val="bg1"/>
          </a:solidFill>
        </p:spPr>
      </p:pic>
      <p:pic>
        <p:nvPicPr>
          <p:cNvPr id="15" name="Picture 14">
            <a:extLst>
              <a:ext uri="{FF2B5EF4-FFF2-40B4-BE49-F238E27FC236}">
                <a16:creationId xmlns:a16="http://schemas.microsoft.com/office/drawing/2014/main" id="{6817C939-8B9B-1744-BDDD-105A91BA8635}"/>
              </a:ext>
            </a:extLst>
          </p:cNvPr>
          <p:cNvPicPr>
            <a:picLocks noChangeAspect="1"/>
          </p:cNvPicPr>
          <p:nvPr/>
        </p:nvPicPr>
        <p:blipFill rotWithShape="1">
          <a:blip r:embed="rId4">
            <a:extLst>
              <a:ext uri="{28A0092B-C50C-407E-A947-70E740481C1C}">
                <a14:useLocalDpi xmlns:a14="http://schemas.microsoft.com/office/drawing/2010/main" val="0"/>
              </a:ext>
            </a:extLst>
          </a:blip>
          <a:srcRect r="51106"/>
          <a:stretch/>
        </p:blipFill>
        <p:spPr>
          <a:xfrm>
            <a:off x="13243034" y="0"/>
            <a:ext cx="11140966" cy="6777315"/>
          </a:xfrm>
          <a:prstGeom prst="rect">
            <a:avLst/>
          </a:prstGeom>
        </p:spPr>
      </p:pic>
      <p:pic>
        <p:nvPicPr>
          <p:cNvPr id="17" name="Picture 16">
            <a:extLst>
              <a:ext uri="{FF2B5EF4-FFF2-40B4-BE49-F238E27FC236}">
                <a16:creationId xmlns:a16="http://schemas.microsoft.com/office/drawing/2014/main" id="{F505320E-AE1E-F249-A1CF-9B432D45D5F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3996" y="0"/>
            <a:ext cx="13737030" cy="13053286"/>
          </a:xfrm>
          <a:prstGeom prst="rect">
            <a:avLst/>
          </a:prstGeom>
        </p:spPr>
      </p:pic>
      <p:sp>
        <p:nvSpPr>
          <p:cNvPr id="18" name="TextBox 17">
            <a:extLst>
              <a:ext uri="{FF2B5EF4-FFF2-40B4-BE49-F238E27FC236}">
                <a16:creationId xmlns:a16="http://schemas.microsoft.com/office/drawing/2014/main" id="{F7BF8429-F3C1-174C-9D8E-A804FA8C5E55}"/>
              </a:ext>
            </a:extLst>
          </p:cNvPr>
          <p:cNvSpPr txBox="1"/>
          <p:nvPr/>
        </p:nvSpPr>
        <p:spPr>
          <a:xfrm>
            <a:off x="14169617" y="12199404"/>
            <a:ext cx="9287799" cy="63607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101600" tIns="101600" rIns="101600" bIns="10160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b="0" i="0" u="none" strike="noStrike" cap="none" spc="0" normalizeH="0" baseline="0" dirty="0">
                <a:ln>
                  <a:noFill/>
                </a:ln>
                <a:solidFill>
                  <a:schemeClr val="tx1"/>
                </a:solidFill>
                <a:effectLst/>
                <a:uFillTx/>
                <a:latin typeface="Helvetica Neue"/>
                <a:ea typeface="Helvetica Neue"/>
                <a:cs typeface="Helvetica Neue"/>
                <a:sym typeface="Helvetica Neue"/>
              </a:rPr>
              <a:t>* Auger will be able to do the particle-id for TA in the US.</a:t>
            </a:r>
          </a:p>
        </p:txBody>
      </p:sp>
      <p:pic>
        <p:nvPicPr>
          <p:cNvPr id="7" name="Picture 6">
            <a:extLst>
              <a:ext uri="{FF2B5EF4-FFF2-40B4-BE49-F238E27FC236}">
                <a16:creationId xmlns:a16="http://schemas.microsoft.com/office/drawing/2014/main" id="{C270B5B5-1BF9-9D46-B86E-BE7814D7D03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127451" y="9348279"/>
            <a:ext cx="972713" cy="1269931"/>
          </a:xfrm>
          <a:prstGeom prst="rect">
            <a:avLst/>
          </a:prstGeom>
        </p:spPr>
      </p:pic>
    </p:spTree>
    <p:extLst>
      <p:ext uri="{BB962C8B-B14F-4D97-AF65-F5344CB8AC3E}">
        <p14:creationId xmlns:p14="http://schemas.microsoft.com/office/powerpoint/2010/main" val="33601552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AF0566-33E0-6D4D-A760-C367EF0B8982}"/>
              </a:ext>
            </a:extLst>
          </p:cNvPr>
          <p:cNvSpPr>
            <a:spLocks noGrp="1"/>
          </p:cNvSpPr>
          <p:nvPr>
            <p:ph type="title"/>
          </p:nvPr>
        </p:nvSpPr>
        <p:spPr>
          <a:xfrm>
            <a:off x="0" y="0"/>
            <a:ext cx="24384000" cy="1552918"/>
          </a:xfrm>
        </p:spPr>
        <p:txBody>
          <a:bodyPr/>
          <a:lstStyle/>
          <a:p>
            <a:r>
              <a:rPr lang="en-US">
                <a:solidFill>
                  <a:schemeClr val="bg1"/>
                </a:solidFill>
              </a:rPr>
              <a:t>Auger RD</a:t>
            </a:r>
          </a:p>
        </p:txBody>
      </p:sp>
      <p:pic>
        <p:nvPicPr>
          <p:cNvPr id="7" name="Picture 6">
            <a:extLst>
              <a:ext uri="{FF2B5EF4-FFF2-40B4-BE49-F238E27FC236}">
                <a16:creationId xmlns:a16="http://schemas.microsoft.com/office/drawing/2014/main" id="{1AEB0EED-FD53-8944-B3A5-6F65164BB9AF}"/>
              </a:ext>
            </a:extLst>
          </p:cNvPr>
          <p:cNvPicPr>
            <a:picLocks noChangeAspect="1"/>
          </p:cNvPicPr>
          <p:nvPr/>
        </p:nvPicPr>
        <p:blipFill rotWithShape="1">
          <a:blip r:embed="rId3">
            <a:extLst>
              <a:ext uri="{28A0092B-C50C-407E-A947-70E740481C1C}">
                <a14:useLocalDpi xmlns:a14="http://schemas.microsoft.com/office/drawing/2010/main" val="0"/>
              </a:ext>
            </a:extLst>
          </a:blip>
          <a:srcRect b="6666"/>
          <a:stretch/>
        </p:blipFill>
        <p:spPr>
          <a:xfrm>
            <a:off x="0" y="0"/>
            <a:ext cx="24384000" cy="12801600"/>
          </a:xfrm>
          <a:prstGeom prst="rect">
            <a:avLst/>
          </a:prstGeom>
        </p:spPr>
      </p:pic>
      <p:sp>
        <p:nvSpPr>
          <p:cNvPr id="11" name="TextBox 10">
            <a:extLst>
              <a:ext uri="{FF2B5EF4-FFF2-40B4-BE49-F238E27FC236}">
                <a16:creationId xmlns:a16="http://schemas.microsoft.com/office/drawing/2014/main" id="{E27407C8-45FD-5A4B-969C-B86136CFC42C}"/>
              </a:ext>
            </a:extLst>
          </p:cNvPr>
          <p:cNvSpPr txBox="1"/>
          <p:nvPr/>
        </p:nvSpPr>
        <p:spPr>
          <a:xfrm>
            <a:off x="3373821" y="3806456"/>
            <a:ext cx="6444072" cy="82073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101600" tIns="101600" rIns="101600" bIns="10160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4000" b="0" i="0" u="none" strike="noStrike" cap="none" spc="0" normalizeH="0" baseline="0" dirty="0">
                <a:ln>
                  <a:noFill/>
                </a:ln>
                <a:solidFill>
                  <a:schemeClr val="bg1"/>
                </a:solidFill>
                <a:effectLst/>
                <a:uFillTx/>
                <a:latin typeface="Helvetica Neue"/>
                <a:ea typeface="Helvetica Neue"/>
                <a:cs typeface="Helvetica Neue"/>
                <a:sym typeface="Helvetica Neue"/>
              </a:rPr>
              <a:t>Antenna 5 m above ground</a:t>
            </a:r>
          </a:p>
        </p:txBody>
      </p:sp>
      <p:sp>
        <p:nvSpPr>
          <p:cNvPr id="6" name="TextBox 5">
            <a:extLst>
              <a:ext uri="{FF2B5EF4-FFF2-40B4-BE49-F238E27FC236}">
                <a16:creationId xmlns:a16="http://schemas.microsoft.com/office/drawing/2014/main" id="{2347AE29-E3C1-3D4B-8DDF-2A6DA94B3BE9}"/>
              </a:ext>
            </a:extLst>
          </p:cNvPr>
          <p:cNvSpPr txBox="1"/>
          <p:nvPr/>
        </p:nvSpPr>
        <p:spPr>
          <a:xfrm>
            <a:off x="19562167" y="11618978"/>
            <a:ext cx="4821833" cy="63607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101600" tIns="101600" rIns="101600" bIns="10160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b="0" i="0" u="none" strike="noStrike" cap="none" spc="0" normalizeH="0" baseline="0" dirty="0">
                <a:ln>
                  <a:noFill/>
                </a:ln>
                <a:solidFill>
                  <a:srgbClr val="FFFF00"/>
                </a:solidFill>
                <a:effectLst/>
                <a:uFillTx/>
                <a:latin typeface="Helvetica Neue"/>
                <a:ea typeface="Helvetica Neue"/>
                <a:cs typeface="Helvetica Neue"/>
                <a:sym typeface="Helvetica Neue"/>
              </a:rPr>
              <a:t>* Picture by Tim </a:t>
            </a:r>
            <a:r>
              <a:rPr kumimoji="0" lang="en-US" b="0" i="0" u="none" strike="noStrike" cap="none" spc="0" normalizeH="0" baseline="0" dirty="0" err="1">
                <a:ln>
                  <a:noFill/>
                </a:ln>
                <a:solidFill>
                  <a:srgbClr val="FFFF00"/>
                </a:solidFill>
                <a:effectLst/>
                <a:uFillTx/>
                <a:latin typeface="Helvetica Neue"/>
                <a:ea typeface="Helvetica Neue"/>
                <a:cs typeface="Helvetica Neue"/>
                <a:sym typeface="Helvetica Neue"/>
              </a:rPr>
              <a:t>Huege</a:t>
            </a:r>
            <a:r>
              <a:rPr kumimoji="0" lang="en-US" b="0" i="0" u="none" strike="noStrike" cap="none" spc="0" normalizeH="0" baseline="0" dirty="0">
                <a:ln>
                  <a:noFill/>
                </a:ln>
                <a:solidFill>
                  <a:srgbClr val="FFFF00"/>
                </a:solidFill>
                <a:effectLst/>
                <a:uFillTx/>
                <a:latin typeface="Helvetica Neue"/>
                <a:ea typeface="Helvetica Neue"/>
                <a:cs typeface="Helvetica Neue"/>
                <a:sym typeface="Helvetica Neue"/>
              </a:rPr>
              <a:t> (KIT).</a:t>
            </a:r>
          </a:p>
        </p:txBody>
      </p:sp>
    </p:spTree>
    <p:extLst>
      <p:ext uri="{BB962C8B-B14F-4D97-AF65-F5344CB8AC3E}">
        <p14:creationId xmlns:p14="http://schemas.microsoft.com/office/powerpoint/2010/main" val="34836472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AF0566-33E0-6D4D-A760-C367EF0B8982}"/>
              </a:ext>
            </a:extLst>
          </p:cNvPr>
          <p:cNvSpPr>
            <a:spLocks noGrp="1"/>
          </p:cNvSpPr>
          <p:nvPr>
            <p:ph type="title"/>
          </p:nvPr>
        </p:nvSpPr>
        <p:spPr>
          <a:xfrm>
            <a:off x="0" y="0"/>
            <a:ext cx="24384000" cy="1552918"/>
          </a:xfrm>
        </p:spPr>
        <p:txBody>
          <a:bodyPr/>
          <a:lstStyle/>
          <a:p>
            <a:r>
              <a:rPr lang="en-US">
                <a:solidFill>
                  <a:schemeClr val="bg1"/>
                </a:solidFill>
              </a:rPr>
              <a:t>Auger RD</a:t>
            </a:r>
          </a:p>
        </p:txBody>
      </p:sp>
      <p:pic>
        <p:nvPicPr>
          <p:cNvPr id="7" name="Picture 6">
            <a:extLst>
              <a:ext uri="{FF2B5EF4-FFF2-40B4-BE49-F238E27FC236}">
                <a16:creationId xmlns:a16="http://schemas.microsoft.com/office/drawing/2014/main" id="{99C71466-4875-A646-85AF-4291001AAF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95318"/>
            <a:ext cx="12972425" cy="12933855"/>
          </a:xfrm>
          <a:prstGeom prst="rect">
            <a:avLst/>
          </a:prstGeom>
        </p:spPr>
      </p:pic>
      <p:pic>
        <p:nvPicPr>
          <p:cNvPr id="9" name="Picture 8">
            <a:extLst>
              <a:ext uri="{FF2B5EF4-FFF2-40B4-BE49-F238E27FC236}">
                <a16:creationId xmlns:a16="http://schemas.microsoft.com/office/drawing/2014/main" id="{B0B3E01A-7FFE-9D4A-9AD4-DEDDD18C277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814300" y="-195318"/>
            <a:ext cx="11569700" cy="8336873"/>
          </a:xfrm>
          <a:prstGeom prst="rect">
            <a:avLst/>
          </a:prstGeom>
        </p:spPr>
      </p:pic>
      <p:sp>
        <p:nvSpPr>
          <p:cNvPr id="14" name="Rectangle 13">
            <a:extLst>
              <a:ext uri="{FF2B5EF4-FFF2-40B4-BE49-F238E27FC236}">
                <a16:creationId xmlns:a16="http://schemas.microsoft.com/office/drawing/2014/main" id="{2C978FB9-811B-E14F-A94B-1A4A22E22832}"/>
              </a:ext>
            </a:extLst>
          </p:cNvPr>
          <p:cNvSpPr/>
          <p:nvPr/>
        </p:nvSpPr>
        <p:spPr>
          <a:xfrm>
            <a:off x="12814300" y="8110024"/>
            <a:ext cx="11569700" cy="4596982"/>
          </a:xfrm>
          <a:prstGeom prst="rect">
            <a:avLst/>
          </a:prstGeom>
          <a:solidFill>
            <a:schemeClr val="bg1"/>
          </a:solidFill>
          <a:ln w="127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01600" tIns="101600" rIns="101600" bIns="101600" numCol="1" spcCol="38100" rtlCol="0" anchor="ctr">
            <a:spAutoFit/>
          </a:bodyPr>
          <a:lstStyle/>
          <a:p>
            <a:pPr marL="40639" marR="40639" indent="0" algn="l" defTabSz="9144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000000"/>
              </a:solidFill>
              <a:effectLst/>
              <a:uFill>
                <a:solidFill>
                  <a:srgbClr val="000000"/>
                </a:solidFill>
              </a:uFill>
              <a:latin typeface="Arial"/>
              <a:ea typeface="Arial"/>
              <a:cs typeface="Arial"/>
              <a:sym typeface="Arial"/>
            </a:endParaRPr>
          </a:p>
        </p:txBody>
      </p:sp>
      <p:sp>
        <p:nvSpPr>
          <p:cNvPr id="12" name="TextBox 11">
            <a:extLst>
              <a:ext uri="{FF2B5EF4-FFF2-40B4-BE49-F238E27FC236}">
                <a16:creationId xmlns:a16="http://schemas.microsoft.com/office/drawing/2014/main" id="{7383E6FE-320B-E243-8852-BD4655A14AF3}"/>
              </a:ext>
            </a:extLst>
          </p:cNvPr>
          <p:cNvSpPr txBox="1"/>
          <p:nvPr/>
        </p:nvSpPr>
        <p:spPr>
          <a:xfrm>
            <a:off x="10917778" y="9049692"/>
            <a:ext cx="13450798" cy="251350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101600" tIns="101600" rIns="101600" bIns="101600" numCol="1" spcCol="38100" rtlCol="0" anchor="ctr">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US" sz="5000" b="0" i="0" u="none" strike="noStrike" cap="none" spc="0" normalizeH="0" baseline="0" dirty="0">
                <a:ln>
                  <a:noFill/>
                </a:ln>
                <a:solidFill>
                  <a:srgbClr val="000000"/>
                </a:solidFill>
                <a:effectLst/>
                <a:uFillTx/>
                <a:latin typeface="Helvetica Neue"/>
                <a:ea typeface="Helvetica Neue"/>
                <a:cs typeface="Helvetica Neue"/>
                <a:sym typeface="Helvetica Neue"/>
              </a:rPr>
              <a:t>The antenna pattern =  direction sensitive gain</a:t>
            </a:r>
          </a:p>
          <a:p>
            <a:pPr marL="0" marR="0" indent="0" algn="ctr" defTabSz="457200" rtl="0" fontAlgn="auto" latinLnBrk="0" hangingPunct="0">
              <a:lnSpc>
                <a:spcPct val="100000"/>
              </a:lnSpc>
              <a:spcBef>
                <a:spcPts val="0"/>
              </a:spcBef>
              <a:spcAft>
                <a:spcPts val="0"/>
              </a:spcAft>
              <a:buClrTx/>
              <a:buSzTx/>
              <a:buFontTx/>
              <a:buNone/>
              <a:tabLst/>
            </a:pPr>
            <a:r>
              <a:rPr lang="en-US" sz="5000" b="0" i="0" dirty="0"/>
              <a:t>is a key ingredient in understanding</a:t>
            </a:r>
          </a:p>
          <a:p>
            <a:pPr marL="0" marR="0" indent="0" algn="ctr" defTabSz="457200" rtl="0" fontAlgn="auto" latinLnBrk="0" hangingPunct="0">
              <a:lnSpc>
                <a:spcPct val="100000"/>
              </a:lnSpc>
              <a:spcBef>
                <a:spcPts val="0"/>
              </a:spcBef>
              <a:spcAft>
                <a:spcPts val="0"/>
              </a:spcAft>
              <a:buClrTx/>
              <a:buSzTx/>
              <a:buFontTx/>
              <a:buNone/>
              <a:tabLst/>
            </a:pPr>
            <a:r>
              <a:rPr lang="en-US" sz="5000" b="0" i="0" dirty="0"/>
              <a:t>the whole system</a:t>
            </a:r>
            <a:endParaRPr kumimoji="0" lang="en-US" sz="5000" b="0" i="0" u="none" strike="noStrike" cap="none" spc="0" normalizeH="0" baseline="0" dirty="0">
              <a:ln>
                <a:noFill/>
              </a:ln>
              <a:solidFill>
                <a:srgbClr val="000000"/>
              </a:solidFill>
              <a:effectLst/>
              <a:uFillTx/>
              <a:latin typeface="Helvetica Neue"/>
              <a:ea typeface="Helvetica Neue"/>
              <a:cs typeface="Helvetica Neue"/>
              <a:sym typeface="Helvetica Neue"/>
            </a:endParaRPr>
          </a:p>
        </p:txBody>
      </p:sp>
      <p:sp>
        <p:nvSpPr>
          <p:cNvPr id="15" name="TextBox 14">
            <a:extLst>
              <a:ext uri="{FF2B5EF4-FFF2-40B4-BE49-F238E27FC236}">
                <a16:creationId xmlns:a16="http://schemas.microsoft.com/office/drawing/2014/main" id="{CD34C8F9-E2BB-F44C-AA0E-D4C1F343A496}"/>
              </a:ext>
            </a:extLst>
          </p:cNvPr>
          <p:cNvSpPr txBox="1"/>
          <p:nvPr/>
        </p:nvSpPr>
        <p:spPr>
          <a:xfrm>
            <a:off x="11081066" y="12070934"/>
            <a:ext cx="7518084" cy="63607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101600" tIns="101600" rIns="101600" bIns="10160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b="0" i="0" u="none" strike="noStrike" cap="none" spc="0" normalizeH="0" baseline="0" dirty="0">
                <a:ln>
                  <a:noFill/>
                </a:ln>
                <a:solidFill>
                  <a:schemeClr val="tx1"/>
                </a:solidFill>
                <a:effectLst/>
                <a:uFillTx/>
                <a:latin typeface="Helvetica Neue"/>
                <a:ea typeface="Helvetica Neue"/>
                <a:cs typeface="Helvetica Neue"/>
                <a:sym typeface="Helvetica Neue"/>
              </a:rPr>
              <a:t>* And is damn hard to simulate and measure !</a:t>
            </a:r>
          </a:p>
        </p:txBody>
      </p:sp>
    </p:spTree>
    <p:extLst>
      <p:ext uri="{BB962C8B-B14F-4D97-AF65-F5344CB8AC3E}">
        <p14:creationId xmlns:p14="http://schemas.microsoft.com/office/powerpoint/2010/main" val="38649860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AF0566-33E0-6D4D-A760-C367EF0B8982}"/>
              </a:ext>
            </a:extLst>
          </p:cNvPr>
          <p:cNvSpPr>
            <a:spLocks noGrp="1"/>
          </p:cNvSpPr>
          <p:nvPr>
            <p:ph type="title"/>
          </p:nvPr>
        </p:nvSpPr>
        <p:spPr>
          <a:xfrm>
            <a:off x="0" y="0"/>
            <a:ext cx="24384000" cy="1552918"/>
          </a:xfrm>
        </p:spPr>
        <p:txBody>
          <a:bodyPr/>
          <a:lstStyle/>
          <a:p>
            <a:r>
              <a:rPr lang="en-US">
                <a:solidFill>
                  <a:schemeClr val="bg1"/>
                </a:solidFill>
              </a:rPr>
              <a:t>Auger RD</a:t>
            </a:r>
          </a:p>
        </p:txBody>
      </p:sp>
      <p:sp>
        <p:nvSpPr>
          <p:cNvPr id="14" name="Rectangle 13">
            <a:extLst>
              <a:ext uri="{FF2B5EF4-FFF2-40B4-BE49-F238E27FC236}">
                <a16:creationId xmlns:a16="http://schemas.microsoft.com/office/drawing/2014/main" id="{A06E442D-13E1-0E4C-8E2D-BEB654030E89}"/>
              </a:ext>
            </a:extLst>
          </p:cNvPr>
          <p:cNvSpPr/>
          <p:nvPr/>
        </p:nvSpPr>
        <p:spPr>
          <a:xfrm>
            <a:off x="-91622" y="-24714"/>
            <a:ext cx="24567244" cy="12763251"/>
          </a:xfrm>
          <a:prstGeom prst="rect">
            <a:avLst/>
          </a:prstGeom>
          <a:solidFill>
            <a:schemeClr val="bg1"/>
          </a:solidFill>
          <a:ln w="12700" cap="flat">
            <a:solidFill>
              <a:schemeClr val="bg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01600" tIns="101600" rIns="101600" bIns="101600" numCol="1" spcCol="38100" rtlCol="0" anchor="ctr">
            <a:spAutoFit/>
          </a:bodyPr>
          <a:lstStyle/>
          <a:p>
            <a:pPr marL="40639" marR="40639" indent="0" algn="l" defTabSz="9144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dirty="0">
              <a:ln>
                <a:noFill/>
              </a:ln>
              <a:solidFill>
                <a:srgbClr val="000000"/>
              </a:solidFill>
              <a:effectLst/>
              <a:uFill>
                <a:solidFill>
                  <a:srgbClr val="000000"/>
                </a:solidFill>
              </a:uFill>
              <a:latin typeface="Arial"/>
              <a:ea typeface="Arial"/>
              <a:cs typeface="Arial"/>
              <a:sym typeface="Arial"/>
            </a:endParaRPr>
          </a:p>
        </p:txBody>
      </p:sp>
      <p:pic>
        <p:nvPicPr>
          <p:cNvPr id="13" name="Picture 12">
            <a:extLst>
              <a:ext uri="{FF2B5EF4-FFF2-40B4-BE49-F238E27FC236}">
                <a16:creationId xmlns:a16="http://schemas.microsoft.com/office/drawing/2014/main" id="{DB33D756-6B96-8446-A721-EC4D0F08E6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283622" y="776459"/>
            <a:ext cx="12192000" cy="6369269"/>
          </a:xfrm>
          <a:prstGeom prst="rect">
            <a:avLst/>
          </a:prstGeom>
        </p:spPr>
      </p:pic>
      <p:pic>
        <p:nvPicPr>
          <p:cNvPr id="6" name="Picture 5">
            <a:extLst>
              <a:ext uri="{FF2B5EF4-FFF2-40B4-BE49-F238E27FC236}">
                <a16:creationId xmlns:a16="http://schemas.microsoft.com/office/drawing/2014/main" id="{17B4849F-4CC7-7A4E-B2D8-934F88D440B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48270" y="5436884"/>
            <a:ext cx="7387859" cy="7301653"/>
          </a:xfrm>
          <a:prstGeom prst="rect">
            <a:avLst/>
          </a:prstGeom>
        </p:spPr>
      </p:pic>
      <p:pic>
        <p:nvPicPr>
          <p:cNvPr id="10" name="Picture 9">
            <a:extLst>
              <a:ext uri="{FF2B5EF4-FFF2-40B4-BE49-F238E27FC236}">
                <a16:creationId xmlns:a16="http://schemas.microsoft.com/office/drawing/2014/main" id="{A1944D85-2DC2-AC44-8EEC-FBB20F0C81B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622" y="-24714"/>
            <a:ext cx="9655751" cy="10096653"/>
          </a:xfrm>
          <a:prstGeom prst="rect">
            <a:avLst/>
          </a:prstGeom>
          <a:solidFill>
            <a:schemeClr val="bg1"/>
          </a:solidFill>
        </p:spPr>
      </p:pic>
      <p:pic>
        <p:nvPicPr>
          <p:cNvPr id="4" name="Picture 3">
            <a:extLst>
              <a:ext uri="{FF2B5EF4-FFF2-40B4-BE49-F238E27FC236}">
                <a16:creationId xmlns:a16="http://schemas.microsoft.com/office/drawing/2014/main" id="{FD0472FF-14E2-AC48-B641-46A442521F8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23390" y="-24714"/>
            <a:ext cx="3509350" cy="3062233"/>
          </a:xfrm>
          <a:prstGeom prst="rect">
            <a:avLst/>
          </a:prstGeom>
        </p:spPr>
      </p:pic>
      <p:sp>
        <p:nvSpPr>
          <p:cNvPr id="15" name="TextBox 14">
            <a:extLst>
              <a:ext uri="{FF2B5EF4-FFF2-40B4-BE49-F238E27FC236}">
                <a16:creationId xmlns:a16="http://schemas.microsoft.com/office/drawing/2014/main" id="{819B03A5-2DBB-F54F-863E-F6A7D78F3D57}"/>
              </a:ext>
            </a:extLst>
          </p:cNvPr>
          <p:cNvSpPr txBox="1"/>
          <p:nvPr/>
        </p:nvSpPr>
        <p:spPr>
          <a:xfrm>
            <a:off x="14575414" y="8332626"/>
            <a:ext cx="9375965" cy="29751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101600" tIns="101600" rIns="101600" bIns="101600" numCol="1" spcCol="38100" rtlCol="0" anchor="ctr">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US" sz="6000" b="0" i="0" u="none" strike="noStrike" cap="none" spc="0" normalizeH="0" baseline="0" dirty="0">
                <a:ln>
                  <a:noFill/>
                </a:ln>
                <a:solidFill>
                  <a:srgbClr val="000000"/>
                </a:solidFill>
                <a:effectLst/>
                <a:uFillTx/>
                <a:latin typeface="Helvetica Neue"/>
                <a:ea typeface="Helvetica Neue"/>
                <a:cs typeface="Helvetica Neue"/>
                <a:sym typeface="Helvetica Neue"/>
              </a:rPr>
              <a:t>LNA and</a:t>
            </a:r>
            <a:r>
              <a:rPr lang="en-US" sz="6000" b="0" i="0" dirty="0"/>
              <a:t> </a:t>
            </a:r>
            <a:r>
              <a:rPr kumimoji="0" lang="en-US" sz="6000" b="0" i="0" u="none" strike="noStrike" cap="none" spc="0" normalizeH="0" baseline="0" dirty="0">
                <a:ln>
                  <a:noFill/>
                </a:ln>
                <a:solidFill>
                  <a:srgbClr val="000000"/>
                </a:solidFill>
                <a:effectLst/>
                <a:uFillTx/>
                <a:latin typeface="Helvetica Neue"/>
                <a:ea typeface="Helvetica Neue"/>
                <a:cs typeface="Helvetica Neue"/>
                <a:sym typeface="Helvetica Neue"/>
              </a:rPr>
              <a:t>digitizer</a:t>
            </a:r>
          </a:p>
          <a:p>
            <a:pPr marL="0" marR="0" indent="0" algn="ctr" defTabSz="457200" rtl="0" fontAlgn="auto" latinLnBrk="0" hangingPunct="0">
              <a:lnSpc>
                <a:spcPct val="100000"/>
              </a:lnSpc>
              <a:spcBef>
                <a:spcPts val="0"/>
              </a:spcBef>
              <a:spcAft>
                <a:spcPts val="0"/>
              </a:spcAft>
              <a:buClrTx/>
              <a:buSzTx/>
              <a:buFontTx/>
              <a:buNone/>
              <a:tabLst/>
            </a:pPr>
            <a:r>
              <a:rPr lang="en-US" sz="6000" b="0" i="0" dirty="0"/>
              <a:t>developed by the radio lab</a:t>
            </a:r>
          </a:p>
          <a:p>
            <a:pPr marL="0" marR="0" indent="0" algn="ctr" defTabSz="457200" rtl="0" fontAlgn="auto" latinLnBrk="0" hangingPunct="0">
              <a:lnSpc>
                <a:spcPct val="100000"/>
              </a:lnSpc>
              <a:spcBef>
                <a:spcPts val="0"/>
              </a:spcBef>
              <a:spcAft>
                <a:spcPts val="0"/>
              </a:spcAft>
              <a:buClrTx/>
              <a:buSzTx/>
              <a:buFontTx/>
              <a:buNone/>
              <a:tabLst/>
            </a:pPr>
            <a:r>
              <a:rPr lang="en-US" sz="6000" b="0" i="0" dirty="0"/>
              <a:t>at Radboud University</a:t>
            </a:r>
            <a:endParaRPr kumimoji="0" lang="en-US" sz="6000" b="0" i="0" u="none" strike="noStrike" cap="none" spc="0" normalizeH="0" baseline="0" dirty="0">
              <a:ln>
                <a:noFill/>
              </a:ln>
              <a:solidFill>
                <a:srgbClr val="000000"/>
              </a:solidFill>
              <a:effectLst/>
              <a:uFillTx/>
              <a:latin typeface="Helvetica Neue"/>
              <a:ea typeface="Helvetica Neue"/>
              <a:cs typeface="Helvetica Neue"/>
              <a:sym typeface="Helvetica Neue"/>
            </a:endParaRPr>
          </a:p>
        </p:txBody>
      </p:sp>
      <p:sp>
        <p:nvSpPr>
          <p:cNvPr id="16" name="TextBox 15">
            <a:extLst>
              <a:ext uri="{FF2B5EF4-FFF2-40B4-BE49-F238E27FC236}">
                <a16:creationId xmlns:a16="http://schemas.microsoft.com/office/drawing/2014/main" id="{71AD1DB2-1EA5-2E4B-8DC1-E2C1F5AAC2C0}"/>
              </a:ext>
            </a:extLst>
          </p:cNvPr>
          <p:cNvSpPr txBox="1"/>
          <p:nvPr/>
        </p:nvSpPr>
        <p:spPr>
          <a:xfrm>
            <a:off x="14136129" y="11731547"/>
            <a:ext cx="8879034" cy="106695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101600" tIns="101600" rIns="101600" bIns="10160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b="0" i="0" u="none" strike="noStrike" cap="none" spc="0" normalizeH="0" baseline="0" dirty="0">
                <a:ln>
                  <a:noFill/>
                </a:ln>
                <a:solidFill>
                  <a:schemeClr val="tx1"/>
                </a:solidFill>
                <a:effectLst/>
                <a:uFillTx/>
                <a:latin typeface="Helvetica Neue"/>
                <a:ea typeface="Helvetica Neue"/>
                <a:cs typeface="Helvetica Neue"/>
                <a:sym typeface="Helvetica Neue"/>
              </a:rPr>
              <a:t>* The Radboud Radio Lab was set up by </a:t>
            </a:r>
            <a:r>
              <a:rPr kumimoji="0" lang="en-US" b="0" i="0" u="none" strike="noStrike" cap="none" spc="0" normalizeH="0" baseline="0" dirty="0" err="1">
                <a:ln>
                  <a:noFill/>
                </a:ln>
                <a:solidFill>
                  <a:schemeClr val="tx1"/>
                </a:solidFill>
                <a:effectLst/>
                <a:uFillTx/>
                <a:latin typeface="Helvetica Neue"/>
                <a:ea typeface="Helvetica Neue"/>
                <a:cs typeface="Helvetica Neue"/>
                <a:sym typeface="Helvetica Neue"/>
              </a:rPr>
              <a:t>Heino</a:t>
            </a:r>
            <a:r>
              <a:rPr kumimoji="0" lang="en-US" b="0" i="0" u="none" strike="noStrike" cap="none" spc="0" normalizeH="0" baseline="0" dirty="0">
                <a:ln>
                  <a:noFill/>
                </a:ln>
                <a:solidFill>
                  <a:schemeClr val="tx1"/>
                </a:solidFill>
                <a:effectLst/>
                <a:uFillTx/>
                <a:latin typeface="Helvetica Neue"/>
                <a:ea typeface="Helvetica Neue"/>
                <a:cs typeface="Helvetica Neue"/>
                <a:sym typeface="Helvetica Neue"/>
              </a:rPr>
              <a:t> Falcke</a:t>
            </a:r>
          </a:p>
          <a:p>
            <a:pPr marL="0" marR="0" indent="0" algn="l" defTabSz="457200" rtl="0" fontAlgn="auto" latinLnBrk="0" hangingPunct="0">
              <a:lnSpc>
                <a:spcPct val="100000"/>
              </a:lnSpc>
              <a:spcBef>
                <a:spcPts val="0"/>
              </a:spcBef>
              <a:spcAft>
                <a:spcPts val="0"/>
              </a:spcAft>
              <a:buClrTx/>
              <a:buSzTx/>
              <a:buFontTx/>
              <a:buNone/>
              <a:tabLst/>
            </a:pPr>
            <a:r>
              <a:rPr lang="en-US" b="0" i="0" dirty="0">
                <a:solidFill>
                  <a:schemeClr val="tx1"/>
                </a:solidFill>
              </a:rPr>
              <a:t>   and is of great significance to this project</a:t>
            </a:r>
            <a:r>
              <a:rPr kumimoji="0" lang="en-US" b="0" i="0" u="none" strike="noStrike" cap="none" spc="0" normalizeH="0" baseline="0" dirty="0">
                <a:ln>
                  <a:noFill/>
                </a:ln>
                <a:solidFill>
                  <a:schemeClr val="tx1"/>
                </a:solidFill>
                <a:effectLst/>
                <a:uFillTx/>
                <a:latin typeface="Helvetica Neue"/>
                <a:ea typeface="Helvetica Neue"/>
                <a:cs typeface="Helvetica Neue"/>
                <a:sym typeface="Helvetica Neue"/>
              </a:rPr>
              <a:t>.</a:t>
            </a:r>
          </a:p>
        </p:txBody>
      </p:sp>
    </p:spTree>
    <p:extLst>
      <p:ext uri="{BB962C8B-B14F-4D97-AF65-F5344CB8AC3E}">
        <p14:creationId xmlns:p14="http://schemas.microsoft.com/office/powerpoint/2010/main" val="3306436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022062CE-AFCD-2E42-8516-775E13C6C869}"/>
              </a:ext>
            </a:extLst>
          </p:cNvPr>
          <p:cNvSpPr/>
          <p:nvPr/>
        </p:nvSpPr>
        <p:spPr>
          <a:xfrm>
            <a:off x="-91622" y="-24714"/>
            <a:ext cx="24567244" cy="12763251"/>
          </a:xfrm>
          <a:prstGeom prst="rect">
            <a:avLst/>
          </a:prstGeom>
          <a:solidFill>
            <a:schemeClr val="bg1"/>
          </a:solidFill>
          <a:ln w="12700" cap="flat">
            <a:solidFill>
              <a:schemeClr val="bg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01600" tIns="101600" rIns="101600" bIns="101600" numCol="1" spcCol="38100" rtlCol="0" anchor="ctr">
            <a:spAutoFit/>
          </a:bodyPr>
          <a:lstStyle/>
          <a:p>
            <a:pPr marL="40639" marR="40639" indent="0" algn="l" defTabSz="9144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dirty="0">
              <a:ln>
                <a:noFill/>
              </a:ln>
              <a:solidFill>
                <a:srgbClr val="000000"/>
              </a:solidFill>
              <a:effectLst/>
              <a:uFill>
                <a:solidFill>
                  <a:srgbClr val="000000"/>
                </a:solidFill>
              </a:uFill>
              <a:latin typeface="Arial"/>
              <a:ea typeface="Arial"/>
              <a:cs typeface="Arial"/>
              <a:sym typeface="Arial"/>
            </a:endParaRPr>
          </a:p>
        </p:txBody>
      </p:sp>
      <p:grpSp>
        <p:nvGrpSpPr>
          <p:cNvPr id="24" name="Group 23">
            <a:extLst>
              <a:ext uri="{FF2B5EF4-FFF2-40B4-BE49-F238E27FC236}">
                <a16:creationId xmlns:a16="http://schemas.microsoft.com/office/drawing/2014/main" id="{84498AE8-2870-C442-A7CF-916EE91E444B}"/>
              </a:ext>
            </a:extLst>
          </p:cNvPr>
          <p:cNvGrpSpPr/>
          <p:nvPr/>
        </p:nvGrpSpPr>
        <p:grpSpPr>
          <a:xfrm>
            <a:off x="-134470" y="2254599"/>
            <a:ext cx="10045794" cy="9476856"/>
            <a:chOff x="11950262" y="2658309"/>
            <a:chExt cx="10045794" cy="9476856"/>
          </a:xfrm>
        </p:grpSpPr>
        <p:pic>
          <p:nvPicPr>
            <p:cNvPr id="5" name="Picture 4" descr="scenarios.pdf">
              <a:extLst>
                <a:ext uri="{FF2B5EF4-FFF2-40B4-BE49-F238E27FC236}">
                  <a16:creationId xmlns:a16="http://schemas.microsoft.com/office/drawing/2014/main" id="{FAC284E0-3403-B541-9815-5F6D708D583F}"/>
                </a:ext>
              </a:extLst>
            </p:cNvPr>
            <p:cNvPicPr>
              <a:picLocks noChangeAspect="1"/>
            </p:cNvPicPr>
            <p:nvPr/>
          </p:nvPicPr>
          <p:blipFill rotWithShape="1">
            <a:blip r:embed="rId3">
              <a:extLst>
                <a:ext uri="{28A0092B-C50C-407E-A947-70E740481C1C}">
                  <a14:useLocalDpi xmlns:a14="http://schemas.microsoft.com/office/drawing/2010/main" val="0"/>
                </a:ext>
              </a:extLst>
            </a:blip>
            <a:srcRect l="49747"/>
            <a:stretch/>
          </p:blipFill>
          <p:spPr>
            <a:xfrm>
              <a:off x="11950262" y="2658309"/>
              <a:ext cx="10045794" cy="9476856"/>
            </a:xfrm>
            <a:prstGeom prst="rect">
              <a:avLst/>
            </a:prstGeom>
          </p:spPr>
        </p:pic>
        <p:sp>
          <p:nvSpPr>
            <p:cNvPr id="10" name="TextBox 9">
              <a:extLst>
                <a:ext uri="{FF2B5EF4-FFF2-40B4-BE49-F238E27FC236}">
                  <a16:creationId xmlns:a16="http://schemas.microsoft.com/office/drawing/2014/main" id="{AB0B2607-1EF7-9248-8575-4922C9E2AA3A}"/>
                </a:ext>
              </a:extLst>
            </p:cNvPr>
            <p:cNvSpPr txBox="1"/>
            <p:nvPr/>
          </p:nvSpPr>
          <p:spPr>
            <a:xfrm>
              <a:off x="18145852" y="4379397"/>
              <a:ext cx="623888" cy="954109"/>
            </a:xfrm>
            <a:prstGeom prst="rect">
              <a:avLst/>
            </a:prstGeom>
            <a:noFill/>
          </p:spPr>
          <p:txBody>
            <a:bodyPr wrap="none" rtlCol="0">
              <a:spAutoFit/>
            </a:bodyPr>
            <a:lstStyle/>
            <a:p>
              <a:r>
                <a:rPr lang="en-US" sz="5600">
                  <a:solidFill>
                    <a:srgbClr val="000090"/>
                  </a:solidFill>
                </a:rPr>
                <a:t>p</a:t>
              </a:r>
            </a:p>
          </p:txBody>
        </p:sp>
        <p:sp>
          <p:nvSpPr>
            <p:cNvPr id="11" name="TextBox 10">
              <a:extLst>
                <a:ext uri="{FF2B5EF4-FFF2-40B4-BE49-F238E27FC236}">
                  <a16:creationId xmlns:a16="http://schemas.microsoft.com/office/drawing/2014/main" id="{B1F373DC-3145-1743-AA59-3F021A4EF8CB}"/>
                </a:ext>
              </a:extLst>
            </p:cNvPr>
            <p:cNvSpPr txBox="1"/>
            <p:nvPr/>
          </p:nvSpPr>
          <p:spPr>
            <a:xfrm>
              <a:off x="16529164" y="8255448"/>
              <a:ext cx="1128834" cy="954109"/>
            </a:xfrm>
            <a:prstGeom prst="rect">
              <a:avLst/>
            </a:prstGeom>
            <a:noFill/>
          </p:spPr>
          <p:txBody>
            <a:bodyPr wrap="none" rtlCol="0">
              <a:spAutoFit/>
            </a:bodyPr>
            <a:lstStyle/>
            <a:p>
              <a:r>
                <a:rPr lang="en-US" sz="5600">
                  <a:solidFill>
                    <a:schemeClr val="bg1">
                      <a:lumMod val="50000"/>
                    </a:schemeClr>
                  </a:solidFill>
                </a:rPr>
                <a:t>He</a:t>
              </a:r>
            </a:p>
          </p:txBody>
        </p:sp>
        <p:sp>
          <p:nvSpPr>
            <p:cNvPr id="12" name="TextBox 11">
              <a:extLst>
                <a:ext uri="{FF2B5EF4-FFF2-40B4-BE49-F238E27FC236}">
                  <a16:creationId xmlns:a16="http://schemas.microsoft.com/office/drawing/2014/main" id="{76A6AF6C-BA33-634F-ACB0-16DA776CFDE1}"/>
                </a:ext>
              </a:extLst>
            </p:cNvPr>
            <p:cNvSpPr txBox="1"/>
            <p:nvPr/>
          </p:nvSpPr>
          <p:spPr>
            <a:xfrm>
              <a:off x="15251270" y="5128631"/>
              <a:ext cx="716865" cy="954109"/>
            </a:xfrm>
            <a:prstGeom prst="rect">
              <a:avLst/>
            </a:prstGeom>
            <a:noFill/>
          </p:spPr>
          <p:txBody>
            <a:bodyPr wrap="none" rtlCol="0">
              <a:spAutoFit/>
            </a:bodyPr>
            <a:lstStyle/>
            <a:p>
              <a:r>
                <a:rPr lang="en-US" sz="5600" dirty="0">
                  <a:solidFill>
                    <a:srgbClr val="00FF00"/>
                  </a:solidFill>
                </a:rPr>
                <a:t>N</a:t>
              </a:r>
            </a:p>
          </p:txBody>
        </p:sp>
        <p:sp>
          <p:nvSpPr>
            <p:cNvPr id="13" name="TextBox 12">
              <a:extLst>
                <a:ext uri="{FF2B5EF4-FFF2-40B4-BE49-F238E27FC236}">
                  <a16:creationId xmlns:a16="http://schemas.microsoft.com/office/drawing/2014/main" id="{486D51FF-8438-C649-A57D-8718AD9805BF}"/>
                </a:ext>
              </a:extLst>
            </p:cNvPr>
            <p:cNvSpPr txBox="1"/>
            <p:nvPr/>
          </p:nvSpPr>
          <p:spPr>
            <a:xfrm>
              <a:off x="18211989" y="7568610"/>
              <a:ext cx="1023035" cy="954109"/>
            </a:xfrm>
            <a:prstGeom prst="rect">
              <a:avLst/>
            </a:prstGeom>
            <a:noFill/>
          </p:spPr>
          <p:txBody>
            <a:bodyPr wrap="none" rtlCol="0">
              <a:spAutoFit/>
            </a:bodyPr>
            <a:lstStyle/>
            <a:p>
              <a:r>
                <a:rPr lang="en-US" sz="5600">
                  <a:solidFill>
                    <a:srgbClr val="FF0000"/>
                  </a:solidFill>
                </a:rPr>
                <a:t>Fe</a:t>
              </a:r>
            </a:p>
          </p:txBody>
        </p:sp>
      </p:grpSp>
      <p:sp>
        <p:nvSpPr>
          <p:cNvPr id="28" name="TextBox 27">
            <a:extLst>
              <a:ext uri="{FF2B5EF4-FFF2-40B4-BE49-F238E27FC236}">
                <a16:creationId xmlns:a16="http://schemas.microsoft.com/office/drawing/2014/main" id="{E1C512CB-6317-9F44-9E96-CFA40F103487}"/>
              </a:ext>
            </a:extLst>
          </p:cNvPr>
          <p:cNvSpPr txBox="1"/>
          <p:nvPr/>
        </p:nvSpPr>
        <p:spPr>
          <a:xfrm>
            <a:off x="12192000" y="11167198"/>
            <a:ext cx="11206594" cy="112851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101600" tIns="101600" rIns="101600" bIns="10160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6000" i="0" u="none" strike="noStrike" cap="none" spc="0" normalizeH="0" baseline="0" dirty="0">
                <a:ln>
                  <a:noFill/>
                </a:ln>
                <a:solidFill>
                  <a:srgbClr val="FF0000"/>
                </a:solidFill>
                <a:effectLst/>
                <a:uFillTx/>
                <a:latin typeface="Helvetica Neue"/>
                <a:ea typeface="Helvetica Neue"/>
                <a:cs typeface="Helvetica Neue"/>
                <a:sym typeface="Helvetica Neue"/>
              </a:rPr>
              <a:t>Gamma &amp; neutrino astronomy</a:t>
            </a:r>
          </a:p>
        </p:txBody>
      </p:sp>
      <p:grpSp>
        <p:nvGrpSpPr>
          <p:cNvPr id="14" name="Group 13">
            <a:extLst>
              <a:ext uri="{FF2B5EF4-FFF2-40B4-BE49-F238E27FC236}">
                <a16:creationId xmlns:a16="http://schemas.microsoft.com/office/drawing/2014/main" id="{5102E7E0-D4EA-7141-B849-09AB4C30DA94}"/>
              </a:ext>
            </a:extLst>
          </p:cNvPr>
          <p:cNvGrpSpPr>
            <a:grpSpLocks noChangeAspect="1"/>
          </p:cNvGrpSpPr>
          <p:nvPr/>
        </p:nvGrpSpPr>
        <p:grpSpPr>
          <a:xfrm>
            <a:off x="10519167" y="2835157"/>
            <a:ext cx="4837375" cy="8140073"/>
            <a:chOff x="1126158" y="1417638"/>
            <a:chExt cx="3124200" cy="5092700"/>
          </a:xfrm>
        </p:grpSpPr>
        <p:pic>
          <p:nvPicPr>
            <p:cNvPr id="15" name="Picture 14">
              <a:extLst>
                <a:ext uri="{FF2B5EF4-FFF2-40B4-BE49-F238E27FC236}">
                  <a16:creationId xmlns:a16="http://schemas.microsoft.com/office/drawing/2014/main" id="{CF40C754-056E-AA4C-AE29-BBD3CC6627EF}"/>
                </a:ext>
              </a:extLst>
            </p:cNvPr>
            <p:cNvPicPr>
              <a:picLocks noChangeAspect="1"/>
            </p:cNvPicPr>
            <p:nvPr/>
          </p:nvPicPr>
          <p:blipFill>
            <a:blip r:embed="rId4"/>
            <a:stretch>
              <a:fillRect/>
            </a:stretch>
          </p:blipFill>
          <p:spPr>
            <a:xfrm>
              <a:off x="1126158" y="1417638"/>
              <a:ext cx="3124200" cy="5092700"/>
            </a:xfrm>
            <a:prstGeom prst="rect">
              <a:avLst/>
            </a:prstGeom>
          </p:spPr>
        </p:pic>
        <p:sp>
          <p:nvSpPr>
            <p:cNvPr id="16" name="Rectangle 15">
              <a:extLst>
                <a:ext uri="{FF2B5EF4-FFF2-40B4-BE49-F238E27FC236}">
                  <a16:creationId xmlns:a16="http://schemas.microsoft.com/office/drawing/2014/main" id="{6F51A8E5-A8FC-FB4A-895F-6C4F97AC94D7}"/>
                </a:ext>
              </a:extLst>
            </p:cNvPr>
            <p:cNvSpPr/>
            <p:nvPr/>
          </p:nvSpPr>
          <p:spPr>
            <a:xfrm>
              <a:off x="1126158" y="1655195"/>
              <a:ext cx="243837" cy="1569581"/>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a:p>
          </p:txBody>
        </p:sp>
      </p:grpSp>
      <p:sp>
        <p:nvSpPr>
          <p:cNvPr id="18" name="TextBox 17">
            <a:extLst>
              <a:ext uri="{FF2B5EF4-FFF2-40B4-BE49-F238E27FC236}">
                <a16:creationId xmlns:a16="http://schemas.microsoft.com/office/drawing/2014/main" id="{81444C0B-68CE-5747-8FA3-4B0EEAFE76F8}"/>
              </a:ext>
            </a:extLst>
          </p:cNvPr>
          <p:cNvSpPr txBox="1"/>
          <p:nvPr/>
        </p:nvSpPr>
        <p:spPr>
          <a:xfrm>
            <a:off x="15523151" y="3172944"/>
            <a:ext cx="9145452" cy="7017306"/>
          </a:xfrm>
          <a:prstGeom prst="rect">
            <a:avLst/>
          </a:prstGeom>
          <a:noFill/>
        </p:spPr>
        <p:txBody>
          <a:bodyPr wrap="none" rtlCol="0">
            <a:spAutoFit/>
          </a:bodyPr>
          <a:lstStyle/>
          <a:p>
            <a:r>
              <a:rPr lang="nl-NL" sz="4500" i="0" dirty="0" err="1">
                <a:latin typeface="Arial" panose="020B0604020202020204" pitchFamily="34" charset="0"/>
                <a:ea typeface="Cambria Math" panose="02040503050406030204" pitchFamily="18" charset="0"/>
                <a:cs typeface="Arial" panose="020B0604020202020204" pitchFamily="34" charset="0"/>
              </a:rPr>
              <a:t>p+</a:t>
            </a:r>
            <a:r>
              <a:rPr lang="nl-NL" sz="4500" i="0" dirty="0" err="1">
                <a:latin typeface="Symbol" pitchFamily="2" charset="2"/>
                <a:ea typeface="Cambria Math" panose="02040503050406030204" pitchFamily="18" charset="0"/>
                <a:cs typeface="Arial" panose="020B0604020202020204" pitchFamily="34" charset="0"/>
              </a:rPr>
              <a:t>g</a:t>
            </a:r>
            <a:r>
              <a:rPr lang="nl-NL" sz="4500" i="0" baseline="-25000" dirty="0" err="1">
                <a:latin typeface="Arial" panose="020B0604020202020204" pitchFamily="34" charset="0"/>
                <a:ea typeface="Cambria Math" panose="02040503050406030204" pitchFamily="18" charset="0"/>
                <a:cs typeface="Arial" panose="020B0604020202020204" pitchFamily="34" charset="0"/>
              </a:rPr>
              <a:t>CMB</a:t>
            </a:r>
            <a:r>
              <a:rPr lang="nl-NL" sz="4500" i="0" baseline="-25000" dirty="0">
                <a:latin typeface="Arial" panose="020B0604020202020204" pitchFamily="34" charset="0"/>
                <a:ea typeface="Cambria Math" panose="02040503050406030204" pitchFamily="18" charset="0"/>
                <a:cs typeface="Arial" panose="020B0604020202020204" pitchFamily="34" charset="0"/>
              </a:rPr>
              <a:t> </a:t>
            </a:r>
            <a:r>
              <a:rPr lang="nl-NL" sz="4500" i="0" dirty="0">
                <a:latin typeface="Arial" panose="020B0604020202020204" pitchFamily="34" charset="0"/>
                <a:ea typeface="Cambria Math" panose="02040503050406030204" pitchFamily="18" charset="0"/>
                <a:cs typeface="Arial" panose="020B0604020202020204" pitchFamily="34" charset="0"/>
              </a:rPr>
              <a:t>→ p+</a:t>
            </a:r>
            <a:r>
              <a:rPr lang="nl-NL" sz="4500" i="0" dirty="0">
                <a:latin typeface="Symbol" pitchFamily="2" charset="2"/>
                <a:ea typeface="Cambria Math" panose="02040503050406030204" pitchFamily="18" charset="0"/>
                <a:cs typeface="Arial" panose="020B0604020202020204" pitchFamily="34" charset="0"/>
              </a:rPr>
              <a:t>p</a:t>
            </a:r>
            <a:r>
              <a:rPr lang="nl-NL" sz="4500" i="0" baseline="30000" dirty="0">
                <a:latin typeface="Arial" panose="020B0604020202020204" pitchFamily="34" charset="0"/>
                <a:ea typeface="Cambria Math" panose="02040503050406030204" pitchFamily="18" charset="0"/>
                <a:cs typeface="Arial" panose="020B0604020202020204" pitchFamily="34" charset="0"/>
              </a:rPr>
              <a:t>0</a:t>
            </a:r>
            <a:endParaRPr lang="nl-NL" sz="4500" i="0" dirty="0">
              <a:latin typeface="Arial" panose="020B0604020202020204" pitchFamily="34" charset="0"/>
              <a:ea typeface="Cambria Math" panose="02040503050406030204" pitchFamily="18" charset="0"/>
              <a:cs typeface="Arial" panose="020B0604020202020204" pitchFamily="34" charset="0"/>
            </a:endParaRPr>
          </a:p>
          <a:p>
            <a:r>
              <a:rPr lang="nl-NL" sz="4500" i="0" dirty="0">
                <a:latin typeface="Symbol" pitchFamily="2" charset="2"/>
                <a:ea typeface="Cambria Math" panose="02040503050406030204" pitchFamily="18" charset="0"/>
                <a:cs typeface="Arial" panose="020B0604020202020204" pitchFamily="34" charset="0"/>
              </a:rPr>
              <a:t>             p</a:t>
            </a:r>
            <a:r>
              <a:rPr lang="nl-NL" sz="4500" i="0" baseline="30000" dirty="0">
                <a:latin typeface="Arial" panose="020B0604020202020204" pitchFamily="34" charset="0"/>
                <a:ea typeface="Cambria Math" panose="02040503050406030204" pitchFamily="18" charset="0"/>
                <a:cs typeface="Arial" panose="020B0604020202020204" pitchFamily="34" charset="0"/>
              </a:rPr>
              <a:t>0</a:t>
            </a:r>
            <a:r>
              <a:rPr lang="nl-NL" sz="4500" i="0" dirty="0">
                <a:latin typeface="Arial" panose="020B0604020202020204" pitchFamily="34" charset="0"/>
                <a:ea typeface="Cambria Math" panose="02040503050406030204" pitchFamily="18" charset="0"/>
                <a:cs typeface="Arial" panose="020B0604020202020204" pitchFamily="34" charset="0"/>
              </a:rPr>
              <a:t> → </a:t>
            </a:r>
            <a:r>
              <a:rPr lang="nl-NL" sz="4500" i="0" dirty="0">
                <a:latin typeface="Symbol" pitchFamily="2" charset="2"/>
                <a:ea typeface="Cambria Math" panose="02040503050406030204" pitchFamily="18" charset="0"/>
                <a:cs typeface="Arial" panose="020B0604020202020204" pitchFamily="34" charset="0"/>
              </a:rPr>
              <a:t>g</a:t>
            </a:r>
            <a:r>
              <a:rPr lang="nl-NL" sz="4500" i="0" dirty="0">
                <a:latin typeface="Arial" panose="020B0604020202020204" pitchFamily="34" charset="0"/>
                <a:ea typeface="Cambria Math" panose="02040503050406030204" pitchFamily="18" charset="0"/>
                <a:cs typeface="Arial" panose="020B0604020202020204" pitchFamily="34" charset="0"/>
              </a:rPr>
              <a:t>+</a:t>
            </a:r>
            <a:r>
              <a:rPr lang="nl-NL" sz="4500" i="0" dirty="0">
                <a:latin typeface="Symbol" pitchFamily="2" charset="2"/>
                <a:ea typeface="Cambria Math" panose="02040503050406030204" pitchFamily="18" charset="0"/>
                <a:cs typeface="Arial" panose="020B0604020202020204" pitchFamily="34" charset="0"/>
              </a:rPr>
              <a:t> g</a:t>
            </a:r>
            <a:r>
              <a:rPr lang="nl-NL" sz="4500" i="0" dirty="0">
                <a:latin typeface="Arial" panose="020B0604020202020204" pitchFamily="34" charset="0"/>
                <a:ea typeface="Cambria Math" panose="02040503050406030204" pitchFamily="18" charset="0"/>
                <a:cs typeface="Arial" panose="020B0604020202020204" pitchFamily="34" charset="0"/>
              </a:rPr>
              <a:t>	     E</a:t>
            </a:r>
            <a:r>
              <a:rPr lang="nl-NL" sz="4500" i="0" baseline="-25000" dirty="0">
                <a:latin typeface="Symbol" pitchFamily="2" charset="2"/>
                <a:ea typeface="Cambria Math" panose="02040503050406030204" pitchFamily="18" charset="0"/>
                <a:cs typeface="Arial" panose="020B0604020202020204" pitchFamily="34" charset="0"/>
              </a:rPr>
              <a:t>g </a:t>
            </a:r>
            <a:r>
              <a:rPr lang="nl-NL" sz="4500" i="0" dirty="0">
                <a:latin typeface="Arial" panose="020B0604020202020204" pitchFamily="34" charset="0"/>
                <a:ea typeface="Cambria Math" panose="02040503050406030204" pitchFamily="18" charset="0"/>
                <a:cs typeface="Arial" panose="020B0604020202020204" pitchFamily="34" charset="0"/>
              </a:rPr>
              <a:t>≈ </a:t>
            </a:r>
            <a:r>
              <a:rPr lang="nl-NL" sz="4500" i="0" dirty="0" err="1">
                <a:latin typeface="Arial" panose="020B0604020202020204" pitchFamily="34" charset="0"/>
                <a:ea typeface="Cambria Math" panose="02040503050406030204" pitchFamily="18" charset="0"/>
                <a:cs typeface="Arial" panose="020B0604020202020204" pitchFamily="34" charset="0"/>
              </a:rPr>
              <a:t>E</a:t>
            </a:r>
            <a:r>
              <a:rPr lang="nl-NL" sz="4500" i="0" baseline="-25000" dirty="0" err="1">
                <a:latin typeface="Arial" panose="020B0604020202020204" pitchFamily="34" charset="0"/>
                <a:ea typeface="Cambria Math" panose="02040503050406030204" pitchFamily="18" charset="0"/>
                <a:cs typeface="Arial" panose="020B0604020202020204" pitchFamily="34" charset="0"/>
              </a:rPr>
              <a:t>p</a:t>
            </a:r>
            <a:r>
              <a:rPr lang="nl-NL" sz="4500" i="0" dirty="0">
                <a:latin typeface="Arial" panose="020B0604020202020204" pitchFamily="34" charset="0"/>
                <a:ea typeface="Cambria Math" panose="02040503050406030204" pitchFamily="18" charset="0"/>
                <a:cs typeface="Arial" panose="020B0604020202020204" pitchFamily="34" charset="0"/>
              </a:rPr>
              <a:t>/10</a:t>
            </a:r>
          </a:p>
          <a:p>
            <a:endParaRPr lang="nl-NL" sz="4500" i="0" dirty="0">
              <a:latin typeface="Arial" panose="020B0604020202020204" pitchFamily="34" charset="0"/>
              <a:ea typeface="Cambria Math" panose="02040503050406030204" pitchFamily="18" charset="0"/>
              <a:cs typeface="Arial" panose="020B0604020202020204" pitchFamily="34" charset="0"/>
            </a:endParaRPr>
          </a:p>
          <a:p>
            <a:r>
              <a:rPr lang="nl-NL" sz="4500" i="0" dirty="0" err="1">
                <a:latin typeface="Arial" panose="020B0604020202020204" pitchFamily="34" charset="0"/>
                <a:ea typeface="Cambria Math" panose="02040503050406030204" pitchFamily="18" charset="0"/>
                <a:cs typeface="Arial" panose="020B0604020202020204" pitchFamily="34" charset="0"/>
              </a:rPr>
              <a:t>p+</a:t>
            </a:r>
            <a:r>
              <a:rPr lang="nl-NL" sz="4500" i="0" dirty="0" err="1">
                <a:latin typeface="Symbol" pitchFamily="2" charset="2"/>
                <a:ea typeface="Cambria Math" panose="02040503050406030204" pitchFamily="18" charset="0"/>
                <a:cs typeface="Arial" panose="020B0604020202020204" pitchFamily="34" charset="0"/>
              </a:rPr>
              <a:t>g</a:t>
            </a:r>
            <a:r>
              <a:rPr lang="nl-NL" sz="4500" i="0" baseline="-25000" dirty="0" err="1">
                <a:latin typeface="Arial" panose="020B0604020202020204" pitchFamily="34" charset="0"/>
                <a:ea typeface="Cambria Math" panose="02040503050406030204" pitchFamily="18" charset="0"/>
                <a:cs typeface="Arial" panose="020B0604020202020204" pitchFamily="34" charset="0"/>
              </a:rPr>
              <a:t>CMB</a:t>
            </a:r>
            <a:r>
              <a:rPr lang="nl-NL" sz="4500" i="0" baseline="-25000" dirty="0">
                <a:latin typeface="Arial" panose="020B0604020202020204" pitchFamily="34" charset="0"/>
                <a:ea typeface="Cambria Math" panose="02040503050406030204" pitchFamily="18" charset="0"/>
                <a:cs typeface="Arial" panose="020B0604020202020204" pitchFamily="34" charset="0"/>
              </a:rPr>
              <a:t> </a:t>
            </a:r>
            <a:r>
              <a:rPr lang="nl-NL" sz="4500" i="0" dirty="0">
                <a:latin typeface="Arial" panose="020B0604020202020204" pitchFamily="34" charset="0"/>
                <a:ea typeface="Cambria Math" panose="02040503050406030204" pitchFamily="18" charset="0"/>
                <a:cs typeface="Arial" panose="020B0604020202020204" pitchFamily="34" charset="0"/>
              </a:rPr>
              <a:t>→ </a:t>
            </a:r>
            <a:r>
              <a:rPr lang="nl-NL" sz="4500" i="0" dirty="0" err="1">
                <a:latin typeface="Arial" panose="020B0604020202020204" pitchFamily="34" charset="0"/>
                <a:ea typeface="Cambria Math" panose="02040503050406030204" pitchFamily="18" charset="0"/>
                <a:cs typeface="Arial" panose="020B0604020202020204" pitchFamily="34" charset="0"/>
              </a:rPr>
              <a:t>n+</a:t>
            </a:r>
            <a:r>
              <a:rPr lang="nl-NL" sz="4500" i="0" dirty="0" err="1">
                <a:latin typeface="Symbol" pitchFamily="2" charset="2"/>
                <a:ea typeface="Cambria Math" panose="02040503050406030204" pitchFamily="18" charset="0"/>
                <a:cs typeface="Arial" panose="020B0604020202020204" pitchFamily="34" charset="0"/>
              </a:rPr>
              <a:t>p</a:t>
            </a:r>
            <a:r>
              <a:rPr lang="nl-NL" sz="4500" i="0" baseline="30000" dirty="0">
                <a:latin typeface="Arial" panose="020B0604020202020204" pitchFamily="34" charset="0"/>
                <a:ea typeface="Cambria Math" panose="02040503050406030204" pitchFamily="18" charset="0"/>
                <a:cs typeface="Arial" panose="020B0604020202020204" pitchFamily="34" charset="0"/>
              </a:rPr>
              <a:t>+</a:t>
            </a:r>
            <a:endParaRPr lang="nl-NL" sz="4500" i="0" dirty="0">
              <a:latin typeface="Arial" panose="020B0604020202020204" pitchFamily="34" charset="0"/>
              <a:ea typeface="Cambria Math" panose="02040503050406030204" pitchFamily="18" charset="0"/>
              <a:cs typeface="Arial" panose="020B0604020202020204" pitchFamily="34" charset="0"/>
            </a:endParaRPr>
          </a:p>
          <a:p>
            <a:r>
              <a:rPr lang="nl-NL" sz="4500" i="0" dirty="0">
                <a:latin typeface="Symbol" pitchFamily="2" charset="2"/>
                <a:ea typeface="Cambria Math" panose="02040503050406030204" pitchFamily="18" charset="0"/>
                <a:cs typeface="Arial" panose="020B0604020202020204" pitchFamily="34" charset="0"/>
              </a:rPr>
              <a:t>             p</a:t>
            </a:r>
            <a:r>
              <a:rPr lang="nl-NL" sz="4500" i="0" baseline="30000" dirty="0">
                <a:latin typeface="Arial" panose="020B0604020202020204" pitchFamily="34" charset="0"/>
                <a:ea typeface="Cambria Math" panose="02040503050406030204" pitchFamily="18" charset="0"/>
                <a:cs typeface="Arial" panose="020B0604020202020204" pitchFamily="34" charset="0"/>
              </a:rPr>
              <a:t>+</a:t>
            </a:r>
            <a:r>
              <a:rPr lang="nl-NL" sz="4500" i="0" dirty="0">
                <a:latin typeface="Arial" panose="020B0604020202020204" pitchFamily="34" charset="0"/>
                <a:ea typeface="Cambria Math" panose="02040503050406030204" pitchFamily="18" charset="0"/>
                <a:cs typeface="Arial" panose="020B0604020202020204" pitchFamily="34" charset="0"/>
              </a:rPr>
              <a:t> → </a:t>
            </a:r>
            <a:r>
              <a:rPr lang="nl-NL" sz="4500" i="0" dirty="0">
                <a:latin typeface="Symbol" pitchFamily="2" charset="2"/>
                <a:ea typeface="Cambria Math" panose="02040503050406030204" pitchFamily="18" charset="0"/>
                <a:cs typeface="Arial" panose="020B0604020202020204" pitchFamily="34" charset="0"/>
              </a:rPr>
              <a:t>m</a:t>
            </a:r>
            <a:r>
              <a:rPr lang="nl-NL" sz="4500" i="0" baseline="30000" dirty="0">
                <a:latin typeface="Arial" panose="020B0604020202020204" pitchFamily="34" charset="0"/>
                <a:ea typeface="Cambria Math" panose="02040503050406030204" pitchFamily="18" charset="0"/>
                <a:cs typeface="Arial" panose="020B0604020202020204" pitchFamily="34" charset="0"/>
              </a:rPr>
              <a:t>+</a:t>
            </a:r>
            <a:r>
              <a:rPr lang="nl-NL" sz="4500" i="0" dirty="0">
                <a:latin typeface="Arial" panose="020B0604020202020204" pitchFamily="34" charset="0"/>
                <a:ea typeface="Cambria Math" panose="02040503050406030204" pitchFamily="18" charset="0"/>
                <a:cs typeface="Arial" panose="020B0604020202020204" pitchFamily="34" charset="0"/>
              </a:rPr>
              <a:t>+</a:t>
            </a:r>
            <a:r>
              <a:rPr lang="nl-NL" sz="4500" i="0" dirty="0">
                <a:latin typeface="Symbol" pitchFamily="2" charset="2"/>
                <a:ea typeface="Cambria Math" panose="02040503050406030204" pitchFamily="18" charset="0"/>
                <a:cs typeface="Arial" panose="020B0604020202020204" pitchFamily="34" charset="0"/>
              </a:rPr>
              <a:t> n</a:t>
            </a:r>
            <a:r>
              <a:rPr lang="nl-NL" sz="4500" i="0" baseline="-25000" dirty="0">
                <a:latin typeface="Symbol" pitchFamily="2" charset="2"/>
                <a:ea typeface="Cambria Math" panose="02040503050406030204" pitchFamily="18" charset="0"/>
                <a:cs typeface="Arial" panose="020B0604020202020204" pitchFamily="34" charset="0"/>
              </a:rPr>
              <a:t>m</a:t>
            </a:r>
            <a:r>
              <a:rPr lang="nl-NL" sz="4500" i="0" dirty="0">
                <a:latin typeface="Arial" panose="020B0604020202020204" pitchFamily="34" charset="0"/>
                <a:ea typeface="Cambria Math" panose="02040503050406030204" pitchFamily="18" charset="0"/>
                <a:cs typeface="Arial" panose="020B0604020202020204" pitchFamily="34" charset="0"/>
              </a:rPr>
              <a:t>	  E</a:t>
            </a:r>
            <a:r>
              <a:rPr lang="nl-NL" sz="4500" i="0" baseline="-25000" dirty="0">
                <a:latin typeface="Symbol" pitchFamily="2" charset="2"/>
                <a:ea typeface="Cambria Math" panose="02040503050406030204" pitchFamily="18" charset="0"/>
                <a:cs typeface="Arial" panose="020B0604020202020204" pitchFamily="34" charset="0"/>
              </a:rPr>
              <a:t>n </a:t>
            </a:r>
            <a:r>
              <a:rPr lang="nl-NL" sz="4500" i="0" dirty="0">
                <a:latin typeface="Arial" panose="020B0604020202020204" pitchFamily="34" charset="0"/>
                <a:ea typeface="Cambria Math" panose="02040503050406030204" pitchFamily="18" charset="0"/>
                <a:cs typeface="Arial" panose="020B0604020202020204" pitchFamily="34" charset="0"/>
              </a:rPr>
              <a:t>≈ </a:t>
            </a:r>
            <a:r>
              <a:rPr lang="nl-NL" sz="4500" i="0" dirty="0" err="1">
                <a:latin typeface="Arial" panose="020B0604020202020204" pitchFamily="34" charset="0"/>
                <a:ea typeface="Cambria Math" panose="02040503050406030204" pitchFamily="18" charset="0"/>
                <a:cs typeface="Arial" panose="020B0604020202020204" pitchFamily="34" charset="0"/>
              </a:rPr>
              <a:t>E</a:t>
            </a:r>
            <a:r>
              <a:rPr lang="nl-NL" sz="4500" i="0" baseline="-25000" dirty="0" err="1">
                <a:latin typeface="Arial" panose="020B0604020202020204" pitchFamily="34" charset="0"/>
                <a:ea typeface="Cambria Math" panose="02040503050406030204" pitchFamily="18" charset="0"/>
                <a:cs typeface="Arial" panose="020B0604020202020204" pitchFamily="34" charset="0"/>
              </a:rPr>
              <a:t>p</a:t>
            </a:r>
            <a:r>
              <a:rPr lang="nl-NL" sz="4500" i="0" dirty="0">
                <a:latin typeface="Arial" panose="020B0604020202020204" pitchFamily="34" charset="0"/>
                <a:ea typeface="Cambria Math" panose="02040503050406030204" pitchFamily="18" charset="0"/>
                <a:cs typeface="Arial" panose="020B0604020202020204" pitchFamily="34" charset="0"/>
              </a:rPr>
              <a:t>/20</a:t>
            </a:r>
          </a:p>
          <a:p>
            <a:r>
              <a:rPr lang="nl-NL" sz="4500" i="0" dirty="0">
                <a:latin typeface="Symbol" pitchFamily="2" charset="2"/>
                <a:ea typeface="Cambria Math" panose="02040503050406030204" pitchFamily="18" charset="0"/>
                <a:cs typeface="Arial" panose="020B0604020202020204" pitchFamily="34" charset="0"/>
              </a:rPr>
              <a:t>	 m</a:t>
            </a:r>
            <a:r>
              <a:rPr lang="nl-NL" sz="4500" i="0" baseline="30000" dirty="0">
                <a:latin typeface="Arial" panose="020B0604020202020204" pitchFamily="34" charset="0"/>
                <a:ea typeface="Cambria Math" panose="02040503050406030204" pitchFamily="18" charset="0"/>
                <a:cs typeface="Arial" panose="020B0604020202020204" pitchFamily="34" charset="0"/>
              </a:rPr>
              <a:t>+</a:t>
            </a:r>
            <a:r>
              <a:rPr lang="nl-NL" sz="4500" i="0" dirty="0">
                <a:latin typeface="Arial" panose="020B0604020202020204" pitchFamily="34" charset="0"/>
                <a:ea typeface="Cambria Math" panose="02040503050406030204" pitchFamily="18" charset="0"/>
                <a:cs typeface="Arial" panose="020B0604020202020204" pitchFamily="34" charset="0"/>
              </a:rPr>
              <a:t> → e</a:t>
            </a:r>
            <a:r>
              <a:rPr lang="nl-NL" sz="4500" i="0" baseline="30000" dirty="0">
                <a:latin typeface="Arial" panose="020B0604020202020204" pitchFamily="34" charset="0"/>
                <a:ea typeface="Cambria Math" panose="02040503050406030204" pitchFamily="18" charset="0"/>
                <a:cs typeface="Arial" panose="020B0604020202020204" pitchFamily="34" charset="0"/>
              </a:rPr>
              <a:t>+</a:t>
            </a:r>
            <a:r>
              <a:rPr lang="nl-NL" sz="4500" i="0" dirty="0">
                <a:latin typeface="Arial" panose="020B0604020202020204" pitchFamily="34" charset="0"/>
                <a:ea typeface="Cambria Math" panose="02040503050406030204" pitchFamily="18" charset="0"/>
                <a:cs typeface="Arial" panose="020B0604020202020204" pitchFamily="34" charset="0"/>
              </a:rPr>
              <a:t>+</a:t>
            </a:r>
            <a:r>
              <a:rPr lang="nl-NL" sz="4500" i="0" dirty="0">
                <a:latin typeface="Symbol" pitchFamily="2" charset="2"/>
                <a:ea typeface="Cambria Math" panose="02040503050406030204" pitchFamily="18" charset="0"/>
                <a:cs typeface="Arial" panose="020B0604020202020204" pitchFamily="34" charset="0"/>
              </a:rPr>
              <a:t> n</a:t>
            </a:r>
            <a:r>
              <a:rPr lang="nl-NL" sz="4500" i="0" baseline="-25000" dirty="0">
                <a:latin typeface="Symbol" pitchFamily="2" charset="2"/>
                <a:ea typeface="Cambria Math" panose="02040503050406030204" pitchFamily="18" charset="0"/>
                <a:cs typeface="Arial" panose="020B0604020202020204" pitchFamily="34" charset="0"/>
              </a:rPr>
              <a:t>m</a:t>
            </a:r>
            <a:r>
              <a:rPr lang="nl-NL" sz="4500" i="0" dirty="0">
                <a:latin typeface="Arial" panose="020B0604020202020204" pitchFamily="34" charset="0"/>
                <a:ea typeface="Cambria Math" panose="02040503050406030204" pitchFamily="18" charset="0"/>
                <a:cs typeface="Arial" panose="020B0604020202020204" pitchFamily="34" charset="0"/>
              </a:rPr>
              <a:t>+</a:t>
            </a:r>
            <a:r>
              <a:rPr lang="nl-NL" sz="4500" i="0" dirty="0">
                <a:latin typeface="Symbol" pitchFamily="2" charset="2"/>
                <a:ea typeface="Cambria Math" panose="02040503050406030204" pitchFamily="18" charset="0"/>
                <a:cs typeface="Arial" panose="020B0604020202020204" pitchFamily="34" charset="0"/>
              </a:rPr>
              <a:t> n</a:t>
            </a:r>
            <a:r>
              <a:rPr lang="nl-NL" sz="4500" i="0" baseline="-25000" dirty="0">
                <a:latin typeface="Arial" panose="020B0604020202020204" pitchFamily="34" charset="0"/>
                <a:ea typeface="Cambria Math" panose="02040503050406030204" pitchFamily="18" charset="0"/>
                <a:cs typeface="Arial" panose="020B0604020202020204" pitchFamily="34" charset="0"/>
              </a:rPr>
              <a:t>e</a:t>
            </a:r>
            <a:r>
              <a:rPr lang="nl-NL" sz="4500" i="0" dirty="0">
                <a:latin typeface="Arial" panose="020B0604020202020204" pitchFamily="34" charset="0"/>
                <a:ea typeface="Cambria Math" panose="02040503050406030204" pitchFamily="18" charset="0"/>
                <a:cs typeface="Arial" panose="020B0604020202020204" pitchFamily="34" charset="0"/>
              </a:rPr>
              <a:t>	     E</a:t>
            </a:r>
            <a:r>
              <a:rPr lang="nl-NL" sz="4500" i="0" baseline="-25000" dirty="0">
                <a:latin typeface="Symbol" pitchFamily="2" charset="2"/>
                <a:ea typeface="Cambria Math" panose="02040503050406030204" pitchFamily="18" charset="0"/>
                <a:cs typeface="Arial" panose="020B0604020202020204" pitchFamily="34" charset="0"/>
              </a:rPr>
              <a:t>n </a:t>
            </a:r>
            <a:r>
              <a:rPr lang="nl-NL" sz="4500" i="0" dirty="0">
                <a:latin typeface="Arial" panose="020B0604020202020204" pitchFamily="34" charset="0"/>
                <a:ea typeface="Cambria Math" panose="02040503050406030204" pitchFamily="18" charset="0"/>
                <a:cs typeface="Arial" panose="020B0604020202020204" pitchFamily="34" charset="0"/>
              </a:rPr>
              <a:t>≈ </a:t>
            </a:r>
            <a:r>
              <a:rPr lang="nl-NL" sz="4500" i="0" dirty="0" err="1">
                <a:latin typeface="Arial" panose="020B0604020202020204" pitchFamily="34" charset="0"/>
                <a:ea typeface="Cambria Math" panose="02040503050406030204" pitchFamily="18" charset="0"/>
                <a:cs typeface="Arial" panose="020B0604020202020204" pitchFamily="34" charset="0"/>
              </a:rPr>
              <a:t>E</a:t>
            </a:r>
            <a:r>
              <a:rPr lang="nl-NL" sz="4500" i="0" baseline="-25000" dirty="0" err="1">
                <a:latin typeface="Arial" panose="020B0604020202020204" pitchFamily="34" charset="0"/>
                <a:ea typeface="Cambria Math" panose="02040503050406030204" pitchFamily="18" charset="0"/>
                <a:cs typeface="Arial" panose="020B0604020202020204" pitchFamily="34" charset="0"/>
              </a:rPr>
              <a:t>p</a:t>
            </a:r>
            <a:r>
              <a:rPr lang="nl-NL" sz="4500" i="0" dirty="0">
                <a:latin typeface="Arial" panose="020B0604020202020204" pitchFamily="34" charset="0"/>
                <a:ea typeface="Cambria Math" panose="02040503050406030204" pitchFamily="18" charset="0"/>
                <a:cs typeface="Arial" panose="020B0604020202020204" pitchFamily="34" charset="0"/>
              </a:rPr>
              <a:t>/1000</a:t>
            </a:r>
          </a:p>
          <a:p>
            <a:endParaRPr lang="nl-NL" sz="4500" i="0" dirty="0">
              <a:latin typeface="Arial" panose="020B0604020202020204" pitchFamily="34" charset="0"/>
              <a:ea typeface="Cambria Math" panose="02040503050406030204" pitchFamily="18" charset="0"/>
              <a:cs typeface="Arial" panose="020B0604020202020204" pitchFamily="34" charset="0"/>
            </a:endParaRPr>
          </a:p>
          <a:p>
            <a:r>
              <a:rPr lang="nl-NL" sz="4500" i="0" dirty="0" err="1">
                <a:latin typeface="Arial" panose="020B0604020202020204" pitchFamily="34" charset="0"/>
                <a:ea typeface="Cambria Math" panose="02040503050406030204" pitchFamily="18" charset="0"/>
                <a:cs typeface="Arial" panose="020B0604020202020204" pitchFamily="34" charset="0"/>
              </a:rPr>
              <a:t>A+</a:t>
            </a:r>
            <a:r>
              <a:rPr lang="nl-NL" sz="4500" i="0" dirty="0" err="1">
                <a:latin typeface="Symbol" pitchFamily="2" charset="2"/>
                <a:ea typeface="Cambria Math" panose="02040503050406030204" pitchFamily="18" charset="0"/>
                <a:cs typeface="Arial" panose="020B0604020202020204" pitchFamily="34" charset="0"/>
              </a:rPr>
              <a:t>g</a:t>
            </a:r>
            <a:r>
              <a:rPr lang="nl-NL" sz="4500" i="0" baseline="-25000" dirty="0" err="1">
                <a:latin typeface="Arial" panose="020B0604020202020204" pitchFamily="34" charset="0"/>
                <a:ea typeface="Cambria Math" panose="02040503050406030204" pitchFamily="18" charset="0"/>
                <a:cs typeface="Arial" panose="020B0604020202020204" pitchFamily="34" charset="0"/>
              </a:rPr>
              <a:t>CMB</a:t>
            </a:r>
            <a:r>
              <a:rPr lang="nl-NL" sz="4500" i="0" baseline="-25000" dirty="0">
                <a:latin typeface="Arial" panose="020B0604020202020204" pitchFamily="34" charset="0"/>
                <a:ea typeface="Cambria Math" panose="02040503050406030204" pitchFamily="18" charset="0"/>
                <a:cs typeface="Arial" panose="020B0604020202020204" pitchFamily="34" charset="0"/>
              </a:rPr>
              <a:t> </a:t>
            </a:r>
            <a:r>
              <a:rPr lang="nl-NL" sz="4500" i="0" dirty="0">
                <a:latin typeface="Arial" panose="020B0604020202020204" pitchFamily="34" charset="0"/>
                <a:ea typeface="Cambria Math" panose="02040503050406030204" pitchFamily="18" charset="0"/>
                <a:cs typeface="Arial" panose="020B0604020202020204" pitchFamily="34" charset="0"/>
              </a:rPr>
              <a:t>→ </a:t>
            </a:r>
            <a:r>
              <a:rPr lang="nl-NL" sz="4500" i="0" dirty="0" err="1">
                <a:latin typeface="Arial" panose="020B0604020202020204" pitchFamily="34" charset="0"/>
                <a:ea typeface="Cambria Math" panose="02040503050406030204" pitchFamily="18" charset="0"/>
                <a:cs typeface="Arial" panose="020B0604020202020204" pitchFamily="34" charset="0"/>
              </a:rPr>
              <a:t>A′+p</a:t>
            </a:r>
            <a:endParaRPr lang="nl-NL" sz="4500" i="0" dirty="0">
              <a:latin typeface="Arial" panose="020B0604020202020204" pitchFamily="34" charset="0"/>
              <a:ea typeface="Cambria Math" panose="02040503050406030204" pitchFamily="18" charset="0"/>
              <a:cs typeface="Arial" panose="020B0604020202020204" pitchFamily="34" charset="0"/>
            </a:endParaRPr>
          </a:p>
          <a:p>
            <a:r>
              <a:rPr lang="nl-NL" sz="4500" i="0" dirty="0">
                <a:latin typeface="Symbol" pitchFamily="2" charset="2"/>
                <a:ea typeface="Cambria Math" panose="02040503050406030204" pitchFamily="18" charset="0"/>
                <a:cs typeface="Arial" panose="020B0604020202020204" pitchFamily="34" charset="0"/>
              </a:rPr>
              <a:t>             </a:t>
            </a:r>
            <a:r>
              <a:rPr lang="nl-NL" sz="4500" i="0" dirty="0" err="1">
                <a:latin typeface="Arial" panose="020B0604020202020204" pitchFamily="34" charset="0"/>
                <a:ea typeface="Cambria Math" panose="02040503050406030204" pitchFamily="18" charset="0"/>
                <a:cs typeface="Arial" panose="020B0604020202020204" pitchFamily="34" charset="0"/>
              </a:rPr>
              <a:t>p+</a:t>
            </a:r>
            <a:r>
              <a:rPr lang="nl-NL" sz="4500" i="0" dirty="0" err="1">
                <a:latin typeface="Symbol" pitchFamily="2" charset="2"/>
                <a:ea typeface="Cambria Math" panose="02040503050406030204" pitchFamily="18" charset="0"/>
                <a:cs typeface="Arial" panose="020B0604020202020204" pitchFamily="34" charset="0"/>
              </a:rPr>
              <a:t>g</a:t>
            </a:r>
            <a:r>
              <a:rPr lang="nl-NL" sz="4500" i="0" baseline="-25000" dirty="0" err="1">
                <a:latin typeface="Arial" panose="020B0604020202020204" pitchFamily="34" charset="0"/>
                <a:ea typeface="Cambria Math" panose="02040503050406030204" pitchFamily="18" charset="0"/>
                <a:cs typeface="Arial" panose="020B0604020202020204" pitchFamily="34" charset="0"/>
              </a:rPr>
              <a:t>CMB</a:t>
            </a:r>
            <a:r>
              <a:rPr lang="nl-NL" sz="4500" i="0" baseline="-25000" dirty="0">
                <a:latin typeface="Arial" panose="020B0604020202020204" pitchFamily="34" charset="0"/>
                <a:ea typeface="Cambria Math" panose="02040503050406030204" pitchFamily="18" charset="0"/>
                <a:cs typeface="Arial" panose="020B0604020202020204" pitchFamily="34" charset="0"/>
              </a:rPr>
              <a:t> </a:t>
            </a:r>
            <a:r>
              <a:rPr lang="nl-NL" sz="4500" i="0" dirty="0">
                <a:latin typeface="Arial" panose="020B0604020202020204" pitchFamily="34" charset="0"/>
                <a:ea typeface="Cambria Math" panose="02040503050406030204" pitchFamily="18" charset="0"/>
                <a:cs typeface="Arial" panose="020B0604020202020204" pitchFamily="34" charset="0"/>
              </a:rPr>
              <a:t>→ </a:t>
            </a:r>
            <a:r>
              <a:rPr lang="nl-NL" sz="4500" i="0" dirty="0">
                <a:latin typeface="Symbol" pitchFamily="2" charset="2"/>
                <a:ea typeface="Cambria Math" panose="02040503050406030204" pitchFamily="18" charset="0"/>
                <a:cs typeface="Arial" panose="020B0604020202020204" pitchFamily="34" charset="0"/>
              </a:rPr>
              <a:t>n</a:t>
            </a:r>
            <a:r>
              <a:rPr lang="nl-NL" sz="4500" i="0" dirty="0">
                <a:latin typeface="Arial" panose="020B0604020202020204" pitchFamily="34" charset="0"/>
                <a:ea typeface="Cambria Math" panose="02040503050406030204" pitchFamily="18" charset="0"/>
                <a:cs typeface="Arial" panose="020B0604020202020204" pitchFamily="34" charset="0"/>
              </a:rPr>
              <a:t>’s	E</a:t>
            </a:r>
            <a:r>
              <a:rPr lang="nl-NL" sz="4500" i="0" baseline="-25000" dirty="0">
                <a:latin typeface="Symbol" pitchFamily="2" charset="2"/>
                <a:ea typeface="Cambria Math" panose="02040503050406030204" pitchFamily="18" charset="0"/>
                <a:cs typeface="Arial" panose="020B0604020202020204" pitchFamily="34" charset="0"/>
              </a:rPr>
              <a:t>n </a:t>
            </a:r>
            <a:r>
              <a:rPr lang="nl-NL" sz="4500" i="0" dirty="0">
                <a:latin typeface="Arial" panose="020B0604020202020204" pitchFamily="34" charset="0"/>
                <a:ea typeface="Cambria Math" panose="02040503050406030204" pitchFamily="18" charset="0"/>
                <a:cs typeface="Arial" panose="020B0604020202020204" pitchFamily="34" charset="0"/>
              </a:rPr>
              <a:t>≈ E</a:t>
            </a:r>
            <a:r>
              <a:rPr lang="nl-NL" sz="4500" i="0" baseline="-25000" dirty="0">
                <a:latin typeface="Arial" panose="020B0604020202020204" pitchFamily="34" charset="0"/>
                <a:ea typeface="Cambria Math" panose="02040503050406030204" pitchFamily="18" charset="0"/>
                <a:cs typeface="Arial" panose="020B0604020202020204" pitchFamily="34" charset="0"/>
              </a:rPr>
              <a:t>A</a:t>
            </a:r>
            <a:r>
              <a:rPr lang="nl-NL" sz="4500" i="0" dirty="0">
                <a:latin typeface="Arial" panose="020B0604020202020204" pitchFamily="34" charset="0"/>
                <a:ea typeface="Cambria Math" panose="02040503050406030204" pitchFamily="18" charset="0"/>
                <a:cs typeface="Arial" panose="020B0604020202020204" pitchFamily="34" charset="0"/>
              </a:rPr>
              <a:t>/A/20</a:t>
            </a:r>
          </a:p>
          <a:p>
            <a:r>
              <a:rPr lang="nl-NL" sz="4500" i="0" dirty="0">
                <a:latin typeface="Symbol" pitchFamily="2" charset="2"/>
                <a:ea typeface="Cambria Math" panose="02040503050406030204" pitchFamily="18" charset="0"/>
                <a:cs typeface="Arial" panose="020B0604020202020204" pitchFamily="34" charset="0"/>
              </a:rPr>
              <a:t>             </a:t>
            </a:r>
            <a:r>
              <a:rPr lang="nl-NL" sz="4500" i="0" dirty="0" err="1">
                <a:latin typeface="Arial" panose="020B0604020202020204" pitchFamily="34" charset="0"/>
                <a:ea typeface="Cambria Math" panose="02040503050406030204" pitchFamily="18" charset="0"/>
                <a:cs typeface="Arial" panose="020B0604020202020204" pitchFamily="34" charset="0"/>
              </a:rPr>
              <a:t>p+</a:t>
            </a:r>
            <a:r>
              <a:rPr lang="nl-NL" sz="4500" i="0" dirty="0" err="1">
                <a:latin typeface="Symbol" pitchFamily="2" charset="2"/>
                <a:ea typeface="Cambria Math" panose="02040503050406030204" pitchFamily="18" charset="0"/>
                <a:cs typeface="Arial" panose="020B0604020202020204" pitchFamily="34" charset="0"/>
              </a:rPr>
              <a:t>g</a:t>
            </a:r>
            <a:r>
              <a:rPr lang="nl-NL" sz="4500" i="0" baseline="-25000" dirty="0" err="1">
                <a:latin typeface="Arial" panose="020B0604020202020204" pitchFamily="34" charset="0"/>
                <a:ea typeface="Cambria Math" panose="02040503050406030204" pitchFamily="18" charset="0"/>
                <a:cs typeface="Arial" panose="020B0604020202020204" pitchFamily="34" charset="0"/>
              </a:rPr>
              <a:t>CMB</a:t>
            </a:r>
            <a:r>
              <a:rPr lang="nl-NL" sz="4500" i="0" baseline="-25000" dirty="0">
                <a:latin typeface="Arial" panose="020B0604020202020204" pitchFamily="34" charset="0"/>
                <a:ea typeface="Cambria Math" panose="02040503050406030204" pitchFamily="18" charset="0"/>
                <a:cs typeface="Arial" panose="020B0604020202020204" pitchFamily="34" charset="0"/>
              </a:rPr>
              <a:t> </a:t>
            </a:r>
            <a:r>
              <a:rPr lang="nl-NL" sz="4500" i="0" dirty="0">
                <a:latin typeface="Arial" panose="020B0604020202020204" pitchFamily="34" charset="0"/>
                <a:ea typeface="Cambria Math" panose="02040503050406030204" pitchFamily="18" charset="0"/>
                <a:cs typeface="Arial" panose="020B0604020202020204" pitchFamily="34" charset="0"/>
              </a:rPr>
              <a:t>→ </a:t>
            </a:r>
            <a:r>
              <a:rPr lang="nl-NL" sz="4500" i="0" dirty="0">
                <a:latin typeface="Symbol" pitchFamily="2" charset="2"/>
                <a:ea typeface="Cambria Math" panose="02040503050406030204" pitchFamily="18" charset="0"/>
                <a:cs typeface="Arial" panose="020B0604020202020204" pitchFamily="34" charset="0"/>
              </a:rPr>
              <a:t>g</a:t>
            </a:r>
            <a:r>
              <a:rPr lang="nl-NL" sz="4500" i="0" dirty="0">
                <a:latin typeface="Arial" panose="020B0604020202020204" pitchFamily="34" charset="0"/>
                <a:ea typeface="Cambria Math" panose="02040503050406030204" pitchFamily="18" charset="0"/>
                <a:cs typeface="Arial" panose="020B0604020202020204" pitchFamily="34" charset="0"/>
              </a:rPr>
              <a:t>’s	E</a:t>
            </a:r>
            <a:r>
              <a:rPr lang="nl-NL" sz="4500" i="0" baseline="-25000" dirty="0">
                <a:latin typeface="Symbol" pitchFamily="2" charset="2"/>
                <a:ea typeface="Cambria Math" panose="02040503050406030204" pitchFamily="18" charset="0"/>
                <a:cs typeface="Arial" panose="020B0604020202020204" pitchFamily="34" charset="0"/>
              </a:rPr>
              <a:t>g </a:t>
            </a:r>
            <a:r>
              <a:rPr lang="nl-NL" sz="4500" i="0" dirty="0">
                <a:latin typeface="Arial" panose="020B0604020202020204" pitchFamily="34" charset="0"/>
                <a:ea typeface="Cambria Math" panose="02040503050406030204" pitchFamily="18" charset="0"/>
                <a:cs typeface="Arial" panose="020B0604020202020204" pitchFamily="34" charset="0"/>
              </a:rPr>
              <a:t>≈ E</a:t>
            </a:r>
            <a:r>
              <a:rPr lang="nl-NL" sz="4500" i="0" baseline="-25000" dirty="0">
                <a:latin typeface="Arial" panose="020B0604020202020204" pitchFamily="34" charset="0"/>
                <a:ea typeface="Cambria Math" panose="02040503050406030204" pitchFamily="18" charset="0"/>
                <a:cs typeface="Arial" panose="020B0604020202020204" pitchFamily="34" charset="0"/>
              </a:rPr>
              <a:t>A</a:t>
            </a:r>
            <a:r>
              <a:rPr lang="nl-NL" sz="4500" i="0" dirty="0">
                <a:latin typeface="Arial" panose="020B0604020202020204" pitchFamily="34" charset="0"/>
                <a:ea typeface="Cambria Math" panose="02040503050406030204" pitchFamily="18" charset="0"/>
                <a:cs typeface="Arial" panose="020B0604020202020204" pitchFamily="34" charset="0"/>
              </a:rPr>
              <a:t>/A/10</a:t>
            </a:r>
          </a:p>
        </p:txBody>
      </p:sp>
      <p:pic>
        <p:nvPicPr>
          <p:cNvPr id="22" name="Picture 21">
            <a:extLst>
              <a:ext uri="{FF2B5EF4-FFF2-40B4-BE49-F238E27FC236}">
                <a16:creationId xmlns:a16="http://schemas.microsoft.com/office/drawing/2014/main" id="{3A4033EA-7B7A-3B49-9EE3-24D6B2A1696E}"/>
              </a:ext>
            </a:extLst>
          </p:cNvPr>
          <p:cNvPicPr>
            <a:picLocks noChangeAspect="1" noChangeArrowheads="1"/>
          </p:cNvPicPr>
          <p:nvPr/>
        </p:nvPicPr>
        <p:blipFill rotWithShape="1">
          <a:blip r:embed="rId5"/>
          <a:srcRect t="11371" r="66948" b="3758"/>
          <a:stretch/>
        </p:blipFill>
        <p:spPr bwMode="auto">
          <a:xfrm flipH="1">
            <a:off x="7438456" y="2781469"/>
            <a:ext cx="2247903" cy="2146586"/>
          </a:xfrm>
          <a:prstGeom prst="rect">
            <a:avLst/>
          </a:prstGeom>
          <a:noFill/>
          <a:ln w="12700" cap="flat">
            <a:noFill/>
            <a:round/>
            <a:headEnd/>
            <a:tailEnd/>
          </a:ln>
        </p:spPr>
      </p:pic>
      <p:sp>
        <p:nvSpPr>
          <p:cNvPr id="23" name="TextBox 22">
            <a:extLst>
              <a:ext uri="{FF2B5EF4-FFF2-40B4-BE49-F238E27FC236}">
                <a16:creationId xmlns:a16="http://schemas.microsoft.com/office/drawing/2014/main" id="{AC37C3E4-B982-964C-9027-5B8BA425453D}"/>
              </a:ext>
            </a:extLst>
          </p:cNvPr>
          <p:cNvSpPr txBox="1"/>
          <p:nvPr/>
        </p:nvSpPr>
        <p:spPr>
          <a:xfrm>
            <a:off x="8966744" y="12116469"/>
            <a:ext cx="15334326" cy="63607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101600" tIns="101600" rIns="101600" bIns="10160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b="0" i="0" u="none" strike="noStrike" cap="none" spc="0" normalizeH="0" baseline="0" dirty="0">
                <a:ln>
                  <a:noFill/>
                </a:ln>
                <a:solidFill>
                  <a:schemeClr val="tx1"/>
                </a:solidFill>
                <a:effectLst/>
                <a:uFillTx/>
                <a:latin typeface="Helvetica Neue"/>
                <a:ea typeface="Helvetica Neue"/>
                <a:cs typeface="Helvetica Neue"/>
                <a:sym typeface="Helvetica Neue"/>
              </a:rPr>
              <a:t>* Being sensitive to both cosmic rays, neutrinos and photons is the key to guaranteed success.</a:t>
            </a:r>
          </a:p>
        </p:txBody>
      </p:sp>
      <p:sp>
        <p:nvSpPr>
          <p:cNvPr id="2" name="Title 1">
            <a:extLst>
              <a:ext uri="{FF2B5EF4-FFF2-40B4-BE49-F238E27FC236}">
                <a16:creationId xmlns:a16="http://schemas.microsoft.com/office/drawing/2014/main" id="{A6AF0566-33E0-6D4D-A760-C367EF0B8982}"/>
              </a:ext>
            </a:extLst>
          </p:cNvPr>
          <p:cNvSpPr>
            <a:spLocks noGrp="1"/>
          </p:cNvSpPr>
          <p:nvPr>
            <p:ph type="title"/>
          </p:nvPr>
        </p:nvSpPr>
        <p:spPr>
          <a:xfrm>
            <a:off x="0" y="0"/>
            <a:ext cx="24384000" cy="1552918"/>
          </a:xfrm>
        </p:spPr>
        <p:txBody>
          <a:bodyPr/>
          <a:lstStyle/>
          <a:p>
            <a:r>
              <a:rPr lang="en-US" dirty="0"/>
              <a:t>Multi-messenger to find sources</a:t>
            </a:r>
          </a:p>
        </p:txBody>
      </p:sp>
      <p:sp>
        <p:nvSpPr>
          <p:cNvPr id="27" name="TextBox 26">
            <a:extLst>
              <a:ext uri="{FF2B5EF4-FFF2-40B4-BE49-F238E27FC236}">
                <a16:creationId xmlns:a16="http://schemas.microsoft.com/office/drawing/2014/main" id="{EA383502-DD7F-0D45-A985-E24DFAF45F58}"/>
              </a:ext>
            </a:extLst>
          </p:cNvPr>
          <p:cNvSpPr txBox="1"/>
          <p:nvPr/>
        </p:nvSpPr>
        <p:spPr>
          <a:xfrm>
            <a:off x="1411368" y="1541956"/>
            <a:ext cx="6817572" cy="112851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101600" tIns="101600" rIns="101600" bIns="10160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6000" i="0" u="none" strike="noStrike" cap="none" spc="0" normalizeH="0" baseline="0" dirty="0">
                <a:ln>
                  <a:noFill/>
                </a:ln>
                <a:solidFill>
                  <a:srgbClr val="FF0000"/>
                </a:solidFill>
                <a:effectLst/>
                <a:uFillTx/>
                <a:latin typeface="Helvetica Neue"/>
                <a:ea typeface="Helvetica Neue"/>
                <a:cs typeface="Helvetica Neue"/>
                <a:sym typeface="Helvetica Neue"/>
              </a:rPr>
              <a:t>Proton astronomy</a:t>
            </a:r>
          </a:p>
        </p:txBody>
      </p:sp>
      <p:sp>
        <p:nvSpPr>
          <p:cNvPr id="19" name="TextBox 18">
            <a:extLst>
              <a:ext uri="{FF2B5EF4-FFF2-40B4-BE49-F238E27FC236}">
                <a16:creationId xmlns:a16="http://schemas.microsoft.com/office/drawing/2014/main" id="{1C34B5A4-B140-B147-96AF-EC11B7B652EC}"/>
              </a:ext>
            </a:extLst>
          </p:cNvPr>
          <p:cNvSpPr txBox="1"/>
          <p:nvPr/>
        </p:nvSpPr>
        <p:spPr>
          <a:xfrm>
            <a:off x="10763138" y="1690342"/>
            <a:ext cx="4924425" cy="112851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101600" tIns="101600" rIns="101600" bIns="10160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6000" b="0" i="0" u="none" strike="noStrike" cap="none" spc="0" normalizeH="0" baseline="0" dirty="0">
                <a:ln>
                  <a:noFill/>
                </a:ln>
                <a:solidFill>
                  <a:srgbClr val="000000"/>
                </a:solidFill>
                <a:effectLst/>
                <a:uFillTx/>
                <a:latin typeface="Helvetica Neue"/>
                <a:ea typeface="Helvetica Neue"/>
                <a:cs typeface="Helvetica Neue"/>
                <a:sym typeface="Helvetica Neue"/>
              </a:rPr>
              <a:t>Point sources</a:t>
            </a:r>
          </a:p>
        </p:txBody>
      </p:sp>
      <p:sp>
        <p:nvSpPr>
          <p:cNvPr id="20" name="TextBox 19">
            <a:extLst>
              <a:ext uri="{FF2B5EF4-FFF2-40B4-BE49-F238E27FC236}">
                <a16:creationId xmlns:a16="http://schemas.microsoft.com/office/drawing/2014/main" id="{B92A17E7-1E1E-B744-884D-DBC474FAB3F8}"/>
              </a:ext>
            </a:extLst>
          </p:cNvPr>
          <p:cNvSpPr txBox="1"/>
          <p:nvPr/>
        </p:nvSpPr>
        <p:spPr>
          <a:xfrm>
            <a:off x="17447445" y="1798674"/>
            <a:ext cx="4555734" cy="112851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101600" tIns="101600" rIns="101600" bIns="10160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6000" b="0" i="0" u="none" strike="noStrike" cap="none" spc="0" normalizeH="0" baseline="0" dirty="0">
                <a:ln>
                  <a:noFill/>
                </a:ln>
                <a:solidFill>
                  <a:srgbClr val="000000"/>
                </a:solidFill>
                <a:effectLst/>
                <a:uFillTx/>
                <a:latin typeface="Helvetica Neue"/>
                <a:ea typeface="Helvetica Neue"/>
                <a:cs typeface="Helvetica Neue"/>
                <a:sym typeface="Helvetica Neue"/>
              </a:rPr>
              <a:t>Cosmogenic</a:t>
            </a:r>
          </a:p>
        </p:txBody>
      </p:sp>
      <p:pic>
        <p:nvPicPr>
          <p:cNvPr id="25" name="Picture 24">
            <a:extLst>
              <a:ext uri="{FF2B5EF4-FFF2-40B4-BE49-F238E27FC236}">
                <a16:creationId xmlns:a16="http://schemas.microsoft.com/office/drawing/2014/main" id="{8191BE9E-AD6F-BC43-90F2-6A7FC389A01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024905" y="6444"/>
            <a:ext cx="2457513" cy="3208420"/>
          </a:xfrm>
          <a:prstGeom prst="rect">
            <a:avLst/>
          </a:prstGeom>
        </p:spPr>
      </p:pic>
    </p:spTree>
    <p:extLst>
      <p:ext uri="{BB962C8B-B14F-4D97-AF65-F5344CB8AC3E}">
        <p14:creationId xmlns:p14="http://schemas.microsoft.com/office/powerpoint/2010/main" val="39014004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AF87D49-CBFF-D64C-919C-802592D233BC}"/>
              </a:ext>
            </a:extLst>
          </p:cNvPr>
          <p:cNvSpPr/>
          <p:nvPr/>
        </p:nvSpPr>
        <p:spPr>
          <a:xfrm>
            <a:off x="-91622" y="-24714"/>
            <a:ext cx="24567244" cy="12763251"/>
          </a:xfrm>
          <a:prstGeom prst="rect">
            <a:avLst/>
          </a:prstGeom>
          <a:solidFill>
            <a:schemeClr val="bg1"/>
          </a:solidFill>
          <a:ln w="12700" cap="flat">
            <a:solidFill>
              <a:schemeClr val="bg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01600" tIns="101600" rIns="101600" bIns="101600" numCol="1" spcCol="38100" rtlCol="0" anchor="ctr">
            <a:spAutoFit/>
          </a:bodyPr>
          <a:lstStyle/>
          <a:p>
            <a:pPr marL="40639" marR="40639" indent="0" algn="l" defTabSz="9144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dirty="0">
              <a:ln>
                <a:noFill/>
              </a:ln>
              <a:solidFill>
                <a:srgbClr val="000000"/>
              </a:solidFill>
              <a:effectLst/>
              <a:uFill>
                <a:solidFill>
                  <a:srgbClr val="000000"/>
                </a:solidFill>
              </a:uFill>
              <a:latin typeface="Arial"/>
              <a:ea typeface="Arial"/>
              <a:cs typeface="Arial"/>
              <a:sym typeface="Arial"/>
            </a:endParaRPr>
          </a:p>
        </p:txBody>
      </p:sp>
      <p:sp>
        <p:nvSpPr>
          <p:cNvPr id="2" name="Title 1">
            <a:extLst>
              <a:ext uri="{FF2B5EF4-FFF2-40B4-BE49-F238E27FC236}">
                <a16:creationId xmlns:a16="http://schemas.microsoft.com/office/drawing/2014/main" id="{A6AF0566-33E0-6D4D-A760-C367EF0B8982}"/>
              </a:ext>
            </a:extLst>
          </p:cNvPr>
          <p:cNvSpPr>
            <a:spLocks noGrp="1"/>
          </p:cNvSpPr>
          <p:nvPr>
            <p:ph type="title"/>
          </p:nvPr>
        </p:nvSpPr>
        <p:spPr>
          <a:xfrm>
            <a:off x="0" y="0"/>
            <a:ext cx="24384000" cy="1552918"/>
          </a:xfrm>
        </p:spPr>
        <p:txBody>
          <a:bodyPr/>
          <a:lstStyle/>
          <a:p>
            <a:r>
              <a:rPr lang="en-US" dirty="0"/>
              <a:t>Multi-messenger: </a:t>
            </a:r>
            <a:r>
              <a:rPr lang="en-US" dirty="0">
                <a:solidFill>
                  <a:srgbClr val="E6344C"/>
                </a:solidFill>
                <a:latin typeface="Symbol" pitchFamily="2" charset="2"/>
              </a:rPr>
              <a:t>g</a:t>
            </a:r>
            <a:r>
              <a:rPr lang="en-US" dirty="0"/>
              <a:t> and </a:t>
            </a:r>
            <a:r>
              <a:rPr lang="en-US" dirty="0">
                <a:solidFill>
                  <a:srgbClr val="E6344C"/>
                </a:solidFill>
                <a:latin typeface="Symbol" pitchFamily="2" charset="2"/>
              </a:rPr>
              <a:t>n</a:t>
            </a:r>
          </a:p>
        </p:txBody>
      </p:sp>
      <p:sp>
        <p:nvSpPr>
          <p:cNvPr id="27" name="TextBox 26">
            <a:extLst>
              <a:ext uri="{FF2B5EF4-FFF2-40B4-BE49-F238E27FC236}">
                <a16:creationId xmlns:a16="http://schemas.microsoft.com/office/drawing/2014/main" id="{EA383502-DD7F-0D45-A985-E24DFAF45F58}"/>
              </a:ext>
            </a:extLst>
          </p:cNvPr>
          <p:cNvSpPr txBox="1"/>
          <p:nvPr/>
        </p:nvSpPr>
        <p:spPr>
          <a:xfrm>
            <a:off x="1411368" y="2927188"/>
            <a:ext cx="5878212" cy="205184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101600" tIns="101600" rIns="101600" bIns="10160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6000" b="0" i="0" u="none" strike="noStrike" cap="none" spc="0" normalizeH="0" baseline="0" dirty="0">
                <a:ln>
                  <a:noFill/>
                </a:ln>
                <a:solidFill>
                  <a:srgbClr val="000000"/>
                </a:solidFill>
                <a:effectLst/>
                <a:uFillTx/>
                <a:latin typeface="Helvetica Neue"/>
                <a:ea typeface="Helvetica Neue"/>
                <a:cs typeface="Helvetica Neue"/>
                <a:sym typeface="Helvetica Neue"/>
              </a:rPr>
              <a:t>Auger results for</a:t>
            </a:r>
          </a:p>
          <a:p>
            <a:pPr marL="0" marR="0" indent="0" algn="l" defTabSz="457200" rtl="0" fontAlgn="auto" latinLnBrk="0" hangingPunct="0">
              <a:lnSpc>
                <a:spcPct val="100000"/>
              </a:lnSpc>
              <a:spcBef>
                <a:spcPts val="0"/>
              </a:spcBef>
              <a:spcAft>
                <a:spcPts val="0"/>
              </a:spcAft>
              <a:buClrTx/>
              <a:buSzTx/>
              <a:buFontTx/>
              <a:buNone/>
              <a:tabLst/>
            </a:pPr>
            <a:r>
              <a:rPr lang="en-US" sz="6000" b="0" i="0" dirty="0"/>
              <a:t>Gamma and nu</a:t>
            </a:r>
            <a:endParaRPr kumimoji="0" lang="en-US" sz="6000" b="0" i="0" u="none" strike="noStrike" cap="none" spc="0" normalizeH="0" baseline="0" dirty="0">
              <a:ln>
                <a:noFill/>
              </a:ln>
              <a:solidFill>
                <a:srgbClr val="000000"/>
              </a:solidFill>
              <a:effectLst/>
              <a:uFillTx/>
              <a:latin typeface="Helvetica Neue"/>
              <a:ea typeface="Helvetica Neue"/>
              <a:cs typeface="Helvetica Neue"/>
              <a:sym typeface="Helvetica Neue"/>
            </a:endParaRPr>
          </a:p>
        </p:txBody>
      </p:sp>
      <p:pic>
        <p:nvPicPr>
          <p:cNvPr id="4" name="Picture 3">
            <a:extLst>
              <a:ext uri="{FF2B5EF4-FFF2-40B4-BE49-F238E27FC236}">
                <a16:creationId xmlns:a16="http://schemas.microsoft.com/office/drawing/2014/main" id="{3C20E74F-2AA9-814C-8CBA-6DF7FCB0E0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79" y="2590800"/>
            <a:ext cx="12192001" cy="8117712"/>
          </a:xfrm>
          <a:prstGeom prst="rect">
            <a:avLst/>
          </a:prstGeom>
        </p:spPr>
      </p:pic>
      <p:pic>
        <p:nvPicPr>
          <p:cNvPr id="6" name="Picture 5">
            <a:extLst>
              <a:ext uri="{FF2B5EF4-FFF2-40B4-BE49-F238E27FC236}">
                <a16:creationId xmlns:a16="http://schemas.microsoft.com/office/drawing/2014/main" id="{CB270166-FD64-A14C-AA55-8709887CCB1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314880" y="2556298"/>
            <a:ext cx="12099600" cy="8152213"/>
          </a:xfrm>
          <a:prstGeom prst="rect">
            <a:avLst/>
          </a:prstGeom>
        </p:spPr>
      </p:pic>
      <p:sp>
        <p:nvSpPr>
          <p:cNvPr id="3" name="TextBox 2">
            <a:extLst>
              <a:ext uri="{FF2B5EF4-FFF2-40B4-BE49-F238E27FC236}">
                <a16:creationId xmlns:a16="http://schemas.microsoft.com/office/drawing/2014/main" id="{DD2225EB-A94A-E648-91C6-A613CB48C78B}"/>
              </a:ext>
            </a:extLst>
          </p:cNvPr>
          <p:cNvSpPr txBox="1"/>
          <p:nvPr/>
        </p:nvSpPr>
        <p:spPr>
          <a:xfrm>
            <a:off x="1162867" y="1671532"/>
            <a:ext cx="22541427" cy="97462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101600" tIns="101600" rIns="101600" bIns="10160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5000" b="0" i="0" u="none" strike="noStrike" cap="none" spc="0" normalizeH="0" baseline="0" dirty="0">
                <a:ln>
                  <a:noFill/>
                </a:ln>
                <a:solidFill>
                  <a:srgbClr val="000000"/>
                </a:solidFill>
                <a:effectLst/>
                <a:uFillTx/>
                <a:latin typeface="Helvetica Neue"/>
                <a:ea typeface="Helvetica Neue"/>
                <a:cs typeface="Helvetica Neue"/>
                <a:sym typeface="Helvetica Neue"/>
              </a:rPr>
              <a:t>(Ultra-) High-Energy Neutrino Search              Ultra-High-Energy photon search</a:t>
            </a:r>
          </a:p>
        </p:txBody>
      </p:sp>
      <p:sp>
        <p:nvSpPr>
          <p:cNvPr id="8" name="TextBox 7">
            <a:extLst>
              <a:ext uri="{FF2B5EF4-FFF2-40B4-BE49-F238E27FC236}">
                <a16:creationId xmlns:a16="http://schemas.microsoft.com/office/drawing/2014/main" id="{E4BECF01-BCCA-8948-9054-05A74D3061C0}"/>
              </a:ext>
            </a:extLst>
          </p:cNvPr>
          <p:cNvSpPr txBox="1"/>
          <p:nvPr/>
        </p:nvSpPr>
        <p:spPr>
          <a:xfrm>
            <a:off x="1411368" y="5779988"/>
            <a:ext cx="1952458" cy="66684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101600" tIns="101600" rIns="101600" bIns="10160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3000" b="0" i="0" u="none" strike="noStrike" cap="none" spc="0" normalizeH="0" baseline="0" dirty="0">
                <a:ln>
                  <a:noFill/>
                </a:ln>
                <a:solidFill>
                  <a:srgbClr val="008100"/>
                </a:solidFill>
                <a:effectLst/>
                <a:uFillTx/>
                <a:latin typeface="Helvetica Neue"/>
                <a:ea typeface="Helvetica Neue"/>
                <a:cs typeface="Helvetica Neue"/>
                <a:sym typeface="Helvetica Neue"/>
              </a:rPr>
              <a:t>ANTARES</a:t>
            </a:r>
          </a:p>
        </p:txBody>
      </p:sp>
      <p:sp>
        <p:nvSpPr>
          <p:cNvPr id="9" name="TextBox 8">
            <a:extLst>
              <a:ext uri="{FF2B5EF4-FFF2-40B4-BE49-F238E27FC236}">
                <a16:creationId xmlns:a16="http://schemas.microsoft.com/office/drawing/2014/main" id="{391A95AC-E21C-994C-9417-9A328BD9926F}"/>
              </a:ext>
            </a:extLst>
          </p:cNvPr>
          <p:cNvSpPr txBox="1"/>
          <p:nvPr/>
        </p:nvSpPr>
        <p:spPr>
          <a:xfrm>
            <a:off x="3182942" y="6861529"/>
            <a:ext cx="1643079" cy="66684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101600" tIns="101600" rIns="101600" bIns="10160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3000" b="0" i="0" u="none" strike="noStrike" cap="none" spc="0" normalizeH="0" baseline="0" dirty="0" err="1">
                <a:ln>
                  <a:noFill/>
                </a:ln>
                <a:solidFill>
                  <a:srgbClr val="1100FF"/>
                </a:solidFill>
                <a:effectLst/>
                <a:uFillTx/>
                <a:latin typeface="Helvetica Neue"/>
                <a:ea typeface="Helvetica Neue"/>
                <a:cs typeface="Helvetica Neue"/>
                <a:sym typeface="Helvetica Neue"/>
              </a:rPr>
              <a:t>IceCube</a:t>
            </a:r>
            <a:endParaRPr kumimoji="0" lang="en-US" sz="3000" b="0" i="0" u="none" strike="noStrike" cap="none" spc="0" normalizeH="0" baseline="0" dirty="0">
              <a:ln>
                <a:noFill/>
              </a:ln>
              <a:solidFill>
                <a:srgbClr val="1100FF"/>
              </a:solidFill>
              <a:effectLst/>
              <a:uFillTx/>
              <a:latin typeface="Helvetica Neue"/>
              <a:ea typeface="Helvetica Neue"/>
              <a:cs typeface="Helvetica Neue"/>
              <a:sym typeface="Helvetica Neue"/>
            </a:endParaRPr>
          </a:p>
        </p:txBody>
      </p:sp>
      <p:sp>
        <p:nvSpPr>
          <p:cNvPr id="10" name="TextBox 9">
            <a:extLst>
              <a:ext uri="{FF2B5EF4-FFF2-40B4-BE49-F238E27FC236}">
                <a16:creationId xmlns:a16="http://schemas.microsoft.com/office/drawing/2014/main" id="{85D5A137-103C-2845-A635-46295C872289}"/>
              </a:ext>
            </a:extLst>
          </p:cNvPr>
          <p:cNvSpPr txBox="1"/>
          <p:nvPr/>
        </p:nvSpPr>
        <p:spPr>
          <a:xfrm>
            <a:off x="7274549" y="4920007"/>
            <a:ext cx="1224694" cy="66684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101600" tIns="101600" rIns="101600" bIns="10160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3000" b="0" i="0" u="none" strike="noStrike" cap="none" spc="0" normalizeH="0" baseline="0" dirty="0">
                <a:ln>
                  <a:noFill/>
                </a:ln>
                <a:solidFill>
                  <a:srgbClr val="FF0101"/>
                </a:solidFill>
                <a:effectLst/>
                <a:uFillTx/>
                <a:latin typeface="Helvetica Neue"/>
                <a:ea typeface="Helvetica Neue"/>
                <a:cs typeface="Helvetica Neue"/>
                <a:sym typeface="Helvetica Neue"/>
              </a:rPr>
              <a:t>Auger</a:t>
            </a:r>
          </a:p>
        </p:txBody>
      </p:sp>
      <p:sp>
        <p:nvSpPr>
          <p:cNvPr id="11" name="TextBox 10">
            <a:extLst>
              <a:ext uri="{FF2B5EF4-FFF2-40B4-BE49-F238E27FC236}">
                <a16:creationId xmlns:a16="http://schemas.microsoft.com/office/drawing/2014/main" id="{B169EDA2-32E9-964A-906A-FFA666AEB1EF}"/>
              </a:ext>
            </a:extLst>
          </p:cNvPr>
          <p:cNvSpPr txBox="1"/>
          <p:nvPr/>
        </p:nvSpPr>
        <p:spPr>
          <a:xfrm>
            <a:off x="1411368" y="10554510"/>
            <a:ext cx="21003789" cy="174406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01600" tIns="101600" rIns="101600" bIns="101600" numCol="1" spcCol="38100" rtlCol="0" anchor="ctr">
            <a:spAutoFit/>
          </a:bodyPr>
          <a:lstStyle/>
          <a:p>
            <a:pPr marL="0" marR="0" indent="0" algn="ctr" defTabSz="457200" rtl="0" fontAlgn="auto" latinLnBrk="0" hangingPunct="0">
              <a:lnSpc>
                <a:spcPct val="100000"/>
              </a:lnSpc>
              <a:spcBef>
                <a:spcPts val="0"/>
              </a:spcBef>
              <a:spcAft>
                <a:spcPts val="0"/>
              </a:spcAft>
              <a:buClrTx/>
              <a:buSzTx/>
              <a:buFontTx/>
              <a:buNone/>
              <a:tabLst/>
            </a:pPr>
            <a:r>
              <a:rPr lang="en-US" sz="5000" b="0" i="0" dirty="0"/>
              <a:t>Auger will come close to first detection of UHE </a:t>
            </a:r>
            <a:r>
              <a:rPr lang="en-US" sz="5000" b="0" i="0" dirty="0">
                <a:latin typeface="Symbol" pitchFamily="2" charset="2"/>
              </a:rPr>
              <a:t>n</a:t>
            </a:r>
            <a:r>
              <a:rPr lang="en-US" sz="5000" b="0" i="0" dirty="0"/>
              <a:t> and </a:t>
            </a:r>
            <a:r>
              <a:rPr lang="en-US" sz="5000" b="0" i="0" dirty="0">
                <a:latin typeface="Symbol" pitchFamily="2" charset="2"/>
              </a:rPr>
              <a:t>g</a:t>
            </a:r>
            <a:r>
              <a:rPr lang="en-US" sz="5000" b="0" i="0" dirty="0"/>
              <a:t>,</a:t>
            </a:r>
          </a:p>
          <a:p>
            <a:pPr marL="0" marR="0" indent="0" algn="ctr" defTabSz="457200" rtl="0" fontAlgn="auto" latinLnBrk="0" hangingPunct="0">
              <a:lnSpc>
                <a:spcPct val="100000"/>
              </a:lnSpc>
              <a:spcBef>
                <a:spcPts val="0"/>
              </a:spcBef>
              <a:spcAft>
                <a:spcPts val="0"/>
              </a:spcAft>
              <a:buClrTx/>
              <a:buSzTx/>
              <a:buFontTx/>
              <a:buNone/>
              <a:tabLst/>
            </a:pPr>
            <a:r>
              <a:rPr lang="en-US" sz="5000" b="0" i="0" dirty="0"/>
              <a:t>b</a:t>
            </a:r>
            <a:r>
              <a:rPr kumimoji="0" lang="en-US" sz="5000" b="0" i="0" u="none" strike="noStrike" cap="none" spc="0" normalizeH="0" baseline="0" dirty="0">
                <a:ln>
                  <a:noFill/>
                </a:ln>
                <a:solidFill>
                  <a:srgbClr val="000000"/>
                </a:solidFill>
                <a:effectLst/>
                <a:uFillTx/>
                <a:latin typeface="Helvetica Neue"/>
                <a:ea typeface="Helvetica Neue"/>
                <a:cs typeface="Helvetica Neue"/>
                <a:sym typeface="Helvetica Neue"/>
              </a:rPr>
              <a:t>ut will not be able to collect significant statistics</a:t>
            </a:r>
          </a:p>
        </p:txBody>
      </p:sp>
      <p:sp>
        <p:nvSpPr>
          <p:cNvPr id="12" name="TextBox 11">
            <a:extLst>
              <a:ext uri="{FF2B5EF4-FFF2-40B4-BE49-F238E27FC236}">
                <a16:creationId xmlns:a16="http://schemas.microsoft.com/office/drawing/2014/main" id="{B4315921-CC7C-3845-81CE-DA6B273FCB30}"/>
              </a:ext>
            </a:extLst>
          </p:cNvPr>
          <p:cNvSpPr txBox="1"/>
          <p:nvPr/>
        </p:nvSpPr>
        <p:spPr>
          <a:xfrm>
            <a:off x="156217" y="12150989"/>
            <a:ext cx="14266726" cy="63607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101600" tIns="101600" rIns="101600" bIns="10160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b="0" i="0" u="none" strike="noStrike" cap="none" spc="0" normalizeH="0" baseline="0" dirty="0">
                <a:ln>
                  <a:noFill/>
                </a:ln>
                <a:solidFill>
                  <a:schemeClr val="tx1"/>
                </a:solidFill>
                <a:effectLst/>
                <a:uFillTx/>
                <a:latin typeface="Helvetica Neue"/>
                <a:ea typeface="Helvetica Neue"/>
                <a:cs typeface="Helvetica Neue"/>
                <a:sym typeface="Helvetica Neue"/>
              </a:rPr>
              <a:t>* If Auger makes a significant detection it will present a new challenge in understanding.</a:t>
            </a:r>
          </a:p>
        </p:txBody>
      </p:sp>
    </p:spTree>
    <p:extLst>
      <p:ext uri="{BB962C8B-B14F-4D97-AF65-F5344CB8AC3E}">
        <p14:creationId xmlns:p14="http://schemas.microsoft.com/office/powerpoint/2010/main" val="3051638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Inside the Black Box</a:t>
            </a:r>
          </a:p>
        </p:txBody>
      </p:sp>
      <p:sp>
        <p:nvSpPr>
          <p:cNvPr id="4" name="Rectangle 3">
            <a:extLst>
              <a:ext uri="{FF2B5EF4-FFF2-40B4-BE49-F238E27FC236}">
                <a16:creationId xmlns:a16="http://schemas.microsoft.com/office/drawing/2014/main" id="{0B16328E-C11F-B84B-A640-D1AEDD959D05}"/>
              </a:ext>
            </a:extLst>
          </p:cNvPr>
          <p:cNvSpPr/>
          <p:nvPr/>
        </p:nvSpPr>
        <p:spPr>
          <a:xfrm>
            <a:off x="0" y="0"/>
            <a:ext cx="24384000" cy="12801600"/>
          </a:xfrm>
          <a:prstGeom prst="rect">
            <a:avLst/>
          </a:prstGeom>
          <a:solidFill>
            <a:schemeClr val="bg1"/>
          </a:solidFill>
          <a:ln w="12700" cap="flat">
            <a:solidFill>
              <a:schemeClr val="bg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01600" tIns="101600" rIns="101600" bIns="101600" numCol="1" spcCol="38100" rtlCol="0" anchor="ctr">
            <a:spAutoFit/>
          </a:bodyPr>
          <a:lstStyle/>
          <a:p>
            <a:pPr marL="40639" marR="40639" indent="0" algn="l" defTabSz="9144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000000"/>
              </a:solidFill>
              <a:effectLst/>
              <a:uFill>
                <a:solidFill>
                  <a:srgbClr val="000000"/>
                </a:solidFill>
              </a:uFill>
              <a:latin typeface="Arial"/>
              <a:ea typeface="Arial"/>
              <a:cs typeface="Arial"/>
              <a:sym typeface="Arial"/>
            </a:endParaRPr>
          </a:p>
        </p:txBody>
      </p:sp>
      <p:pic>
        <p:nvPicPr>
          <p:cNvPr id="6" name="Picture 5">
            <a:extLst>
              <a:ext uri="{FF2B5EF4-FFF2-40B4-BE49-F238E27FC236}">
                <a16:creationId xmlns:a16="http://schemas.microsoft.com/office/drawing/2014/main" id="{AA1659CF-2188-014D-A9B6-6B394B2CAF7A}"/>
              </a:ext>
            </a:extLst>
          </p:cNvPr>
          <p:cNvPicPr>
            <a:picLocks noChangeAspect="1"/>
          </p:cNvPicPr>
          <p:nvPr/>
        </p:nvPicPr>
        <p:blipFill rotWithShape="1">
          <a:blip r:embed="rId3">
            <a:extLst>
              <a:ext uri="{28A0092B-C50C-407E-A947-70E740481C1C}">
                <a14:useLocalDpi xmlns:a14="http://schemas.microsoft.com/office/drawing/2010/main" val="0"/>
              </a:ext>
            </a:extLst>
          </a:blip>
          <a:srcRect b="3767"/>
          <a:stretch/>
        </p:blipFill>
        <p:spPr>
          <a:xfrm>
            <a:off x="0" y="-357811"/>
            <a:ext cx="24384000" cy="13199168"/>
          </a:xfrm>
          <a:prstGeom prst="rect">
            <a:avLst/>
          </a:prstGeom>
          <a:ln>
            <a:noFill/>
          </a:ln>
        </p:spPr>
      </p:pic>
      <p:cxnSp>
        <p:nvCxnSpPr>
          <p:cNvPr id="11" name="Straight Arrow Connector 10">
            <a:extLst>
              <a:ext uri="{FF2B5EF4-FFF2-40B4-BE49-F238E27FC236}">
                <a16:creationId xmlns:a16="http://schemas.microsoft.com/office/drawing/2014/main" id="{04842C76-6995-D84A-8CB7-4CC0D19D981F}"/>
              </a:ext>
            </a:extLst>
          </p:cNvPr>
          <p:cNvCxnSpPr/>
          <p:nvPr/>
        </p:nvCxnSpPr>
        <p:spPr>
          <a:xfrm>
            <a:off x="12642574" y="6202017"/>
            <a:ext cx="6639339" cy="4929809"/>
          </a:xfrm>
          <a:prstGeom prst="straightConnector1">
            <a:avLst/>
          </a:prstGeom>
          <a:noFill/>
          <a:ln w="254000" cap="flat">
            <a:solidFill>
              <a:schemeClr val="bg1"/>
            </a:solidFill>
            <a:prstDash val="solid"/>
            <a:round/>
            <a:tailEnd type="triangle"/>
          </a:ln>
          <a:effectLst/>
          <a:sp3d/>
        </p:spPr>
        <p:style>
          <a:lnRef idx="0">
            <a:scrgbClr r="0" g="0" b="0"/>
          </a:lnRef>
          <a:fillRef idx="0">
            <a:scrgbClr r="0" g="0" b="0"/>
          </a:fillRef>
          <a:effectRef idx="0">
            <a:scrgbClr r="0" g="0" b="0"/>
          </a:effectRef>
          <a:fontRef idx="none"/>
        </p:style>
      </p:cxnSp>
      <p:sp>
        <p:nvSpPr>
          <p:cNvPr id="12" name="TextBox 11">
            <a:extLst>
              <a:ext uri="{FF2B5EF4-FFF2-40B4-BE49-F238E27FC236}">
                <a16:creationId xmlns:a16="http://schemas.microsoft.com/office/drawing/2014/main" id="{6F49A988-11A3-4F43-AD08-F8610739A25B}"/>
              </a:ext>
            </a:extLst>
          </p:cNvPr>
          <p:cNvSpPr txBox="1"/>
          <p:nvPr/>
        </p:nvSpPr>
        <p:spPr>
          <a:xfrm>
            <a:off x="16468667" y="6858000"/>
            <a:ext cx="7274427" cy="251350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101600" tIns="101600" rIns="101600" bIns="10160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5000" i="0" u="none" strike="noStrike" cap="none" spc="0" normalizeH="0" baseline="0">
                <a:ln>
                  <a:noFill/>
                </a:ln>
                <a:solidFill>
                  <a:schemeClr val="bg1">
                    <a:lumMod val="95000"/>
                  </a:schemeClr>
                </a:solidFill>
                <a:effectLst/>
                <a:uFillTx/>
                <a:latin typeface="Proxima Nova Semibold" panose="02000506030000020004" pitchFamily="2" charset="0"/>
                <a:sym typeface="Helvetica Neue"/>
              </a:rPr>
              <a:t>100 </a:t>
            </a:r>
            <a:r>
              <a:rPr kumimoji="0" lang="en-US" sz="15000" i="0" u="none" strike="noStrike" cap="none" spc="0" normalizeH="0" baseline="0" err="1">
                <a:ln>
                  <a:noFill/>
                </a:ln>
                <a:solidFill>
                  <a:schemeClr val="bg1"/>
                </a:solidFill>
                <a:effectLst/>
                <a:uFillTx/>
                <a:latin typeface="Proxima Nova Semibold" panose="02000506030000020004" pitchFamily="2" charset="0"/>
                <a:sym typeface="Helvetica Neue"/>
              </a:rPr>
              <a:t>EeV</a:t>
            </a:r>
            <a:endParaRPr kumimoji="0" lang="en-US" sz="15000" i="0" u="none" strike="noStrike" cap="none" spc="0" normalizeH="0" baseline="0">
              <a:ln>
                <a:noFill/>
              </a:ln>
              <a:solidFill>
                <a:schemeClr val="bg1"/>
              </a:solidFill>
              <a:effectLst/>
              <a:uFillTx/>
              <a:latin typeface="Proxima Nova Semibold" panose="02000506030000020004" pitchFamily="2" charset="0"/>
              <a:sym typeface="Helvetica Neue"/>
            </a:endParaRPr>
          </a:p>
        </p:txBody>
      </p:sp>
      <p:sp>
        <p:nvSpPr>
          <p:cNvPr id="18" name="TextBox 17">
            <a:extLst>
              <a:ext uri="{FF2B5EF4-FFF2-40B4-BE49-F238E27FC236}">
                <a16:creationId xmlns:a16="http://schemas.microsoft.com/office/drawing/2014/main" id="{99223FB6-DEAA-EF46-859D-7110FD993D30}"/>
              </a:ext>
            </a:extLst>
          </p:cNvPr>
          <p:cNvSpPr txBox="1"/>
          <p:nvPr/>
        </p:nvSpPr>
        <p:spPr>
          <a:xfrm>
            <a:off x="17973456" y="9083644"/>
            <a:ext cx="5974392" cy="94384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101600" tIns="101600" rIns="101600" bIns="10160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4800" i="0" u="none" strike="noStrike" cap="none" spc="0" normalizeH="0" baseline="0">
                <a:ln>
                  <a:noFill/>
                </a:ln>
                <a:solidFill>
                  <a:schemeClr val="bg1">
                    <a:lumMod val="95000"/>
                  </a:schemeClr>
                </a:solidFill>
                <a:effectLst/>
                <a:uFillTx/>
                <a:latin typeface="Proxima Nova Semibold" panose="02000506030000020004" pitchFamily="2" charset="0"/>
                <a:sym typeface="Helvetica Neue"/>
              </a:rPr>
              <a:t>100000000000 </a:t>
            </a:r>
            <a:r>
              <a:rPr lang="en-US" sz="4800" i="0">
                <a:solidFill>
                  <a:schemeClr val="bg1"/>
                </a:solidFill>
                <a:latin typeface="Proxima Nova Semibold" panose="02000506030000020004" pitchFamily="2" charset="0"/>
              </a:rPr>
              <a:t>G</a:t>
            </a:r>
            <a:r>
              <a:rPr kumimoji="0" lang="en-US" sz="4800" i="0" u="none" strike="noStrike" cap="none" spc="0" normalizeH="0" baseline="0">
                <a:ln>
                  <a:noFill/>
                </a:ln>
                <a:solidFill>
                  <a:schemeClr val="bg1"/>
                </a:solidFill>
                <a:effectLst/>
                <a:uFillTx/>
                <a:latin typeface="Proxima Nova Semibold" panose="02000506030000020004" pitchFamily="2" charset="0"/>
                <a:sym typeface="Helvetica Neue"/>
              </a:rPr>
              <a:t>eV</a:t>
            </a:r>
          </a:p>
        </p:txBody>
      </p:sp>
    </p:spTree>
    <p:extLst>
      <p:ext uri="{BB962C8B-B14F-4D97-AF65-F5344CB8AC3E}">
        <p14:creationId xmlns:p14="http://schemas.microsoft.com/office/powerpoint/2010/main" val="6549835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 name="Rectangle 81">
            <a:extLst>
              <a:ext uri="{FF2B5EF4-FFF2-40B4-BE49-F238E27FC236}">
                <a16:creationId xmlns:a16="http://schemas.microsoft.com/office/drawing/2014/main" id="{8E543E5E-3CC1-0843-81D8-98DBAF9680AC}"/>
              </a:ext>
            </a:extLst>
          </p:cNvPr>
          <p:cNvSpPr/>
          <p:nvPr/>
        </p:nvSpPr>
        <p:spPr>
          <a:xfrm>
            <a:off x="-91622" y="-24714"/>
            <a:ext cx="24567244" cy="12763251"/>
          </a:xfrm>
          <a:prstGeom prst="rect">
            <a:avLst/>
          </a:prstGeom>
          <a:solidFill>
            <a:schemeClr val="bg1"/>
          </a:solidFill>
          <a:ln w="12700" cap="flat">
            <a:solidFill>
              <a:schemeClr val="bg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01600" tIns="101600" rIns="101600" bIns="101600" numCol="1" spcCol="38100" rtlCol="0" anchor="ctr">
            <a:spAutoFit/>
          </a:bodyPr>
          <a:lstStyle/>
          <a:p>
            <a:pPr marL="40639" marR="40639" indent="0" algn="l" defTabSz="9144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dirty="0">
              <a:ln>
                <a:noFill/>
              </a:ln>
              <a:solidFill>
                <a:srgbClr val="000000"/>
              </a:solidFill>
              <a:effectLst/>
              <a:uFill>
                <a:solidFill>
                  <a:srgbClr val="000000"/>
                </a:solidFill>
              </a:uFill>
              <a:latin typeface="Arial"/>
              <a:ea typeface="Arial"/>
              <a:cs typeface="Arial"/>
              <a:sym typeface="Arial"/>
            </a:endParaRPr>
          </a:p>
        </p:txBody>
      </p:sp>
      <p:pic>
        <p:nvPicPr>
          <p:cNvPr id="83" name="Picture 82">
            <a:extLst>
              <a:ext uri="{FF2B5EF4-FFF2-40B4-BE49-F238E27FC236}">
                <a16:creationId xmlns:a16="http://schemas.microsoft.com/office/drawing/2014/main" id="{E1CC1697-7A79-3F4E-B4D9-0D463E160F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30808" y="1551448"/>
            <a:ext cx="9199006" cy="9065493"/>
          </a:xfrm>
          <a:prstGeom prst="rect">
            <a:avLst/>
          </a:prstGeom>
        </p:spPr>
      </p:pic>
      <p:grpSp>
        <p:nvGrpSpPr>
          <p:cNvPr id="8" name="Group 7"/>
          <p:cNvGrpSpPr/>
          <p:nvPr/>
        </p:nvGrpSpPr>
        <p:grpSpPr>
          <a:xfrm>
            <a:off x="5988642" y="7024471"/>
            <a:ext cx="17532621" cy="4031635"/>
            <a:chOff x="5988642" y="2791411"/>
            <a:chExt cx="17532621" cy="4031635"/>
          </a:xfrm>
        </p:grpSpPr>
        <p:sp>
          <p:nvSpPr>
            <p:cNvPr id="25" name="Trapèze 17"/>
            <p:cNvSpPr/>
            <p:nvPr/>
          </p:nvSpPr>
          <p:spPr>
            <a:xfrm rot="16200000">
              <a:off x="12739135" y="-3959082"/>
              <a:ext cx="4031635" cy="17532621"/>
            </a:xfrm>
            <a:prstGeom prst="trapezoid">
              <a:avLst>
                <a:gd name="adj" fmla="val 42612"/>
              </a:avLst>
            </a:prstGeom>
            <a:solidFill>
              <a:srgbClr val="FFFF00">
                <a:alpha val="48000"/>
              </a:srgbClr>
            </a:solidFill>
            <a:ln>
              <a:gradFill flip="none" rotWithShape="1">
                <a:gsLst>
                  <a:gs pos="0">
                    <a:srgbClr val="F8FCF5">
                      <a:alpha val="33000"/>
                    </a:srgbClr>
                  </a:gs>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path path="rect">
                  <a:fillToRect l="100000" t="100000"/>
                </a:path>
                <a:tileRect r="-100000" b="-100000"/>
              </a:gradFill>
            </a:ln>
            <a:effectLst>
              <a:glow rad="685800">
                <a:srgbClr val="FFFF00">
                  <a:alpha val="60000"/>
                </a:srgbClr>
              </a:glow>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6" name="ZoneTexte 5"/>
            <p:cNvSpPr txBox="1"/>
            <p:nvPr/>
          </p:nvSpPr>
          <p:spPr>
            <a:xfrm>
              <a:off x="10991261" y="3697102"/>
              <a:ext cx="4207523" cy="523219"/>
            </a:xfrm>
            <a:prstGeom prst="rect">
              <a:avLst/>
            </a:prstGeom>
            <a:noFill/>
          </p:spPr>
          <p:txBody>
            <a:bodyPr wrap="none" rtlCol="0">
              <a:spAutoFit/>
            </a:bodyPr>
            <a:lstStyle/>
            <a:p>
              <a:r>
                <a:rPr lang="fr-FR"/>
                <a:t>Radio </a:t>
              </a:r>
              <a:r>
                <a:rPr lang="fr-FR" err="1"/>
                <a:t>frequency</a:t>
              </a:r>
              <a:r>
                <a:rPr lang="fr-FR"/>
                <a:t> signal</a:t>
              </a:r>
            </a:p>
          </p:txBody>
        </p:sp>
      </p:grpSp>
      <p:sp>
        <p:nvSpPr>
          <p:cNvPr id="2" name="Title 1"/>
          <p:cNvSpPr>
            <a:spLocks noGrp="1"/>
          </p:cNvSpPr>
          <p:nvPr>
            <p:ph type="title"/>
          </p:nvPr>
        </p:nvSpPr>
        <p:spPr>
          <a:xfrm>
            <a:off x="657149" y="170199"/>
            <a:ext cx="22349155" cy="1143901"/>
          </a:xfrm>
        </p:spPr>
        <p:txBody>
          <a:bodyPr>
            <a:noAutofit/>
          </a:bodyPr>
          <a:lstStyle/>
          <a:p>
            <a:r>
              <a:rPr lang="en-US" sz="7600" b="1" dirty="0">
                <a:latin typeface="Arial" panose="020B0604020202020204" pitchFamily="34" charset="0"/>
                <a:cs typeface="Arial" panose="020B0604020202020204" pitchFamily="34" charset="0"/>
              </a:rPr>
              <a:t>Future: UHE Neutrino radio detection</a:t>
            </a:r>
          </a:p>
        </p:txBody>
      </p:sp>
      <p:sp>
        <p:nvSpPr>
          <p:cNvPr id="26" name="Triangle rectangle 10"/>
          <p:cNvSpPr/>
          <p:nvPr/>
        </p:nvSpPr>
        <p:spPr>
          <a:xfrm>
            <a:off x="370188" y="7020698"/>
            <a:ext cx="6290381" cy="3769637"/>
          </a:xfrm>
          <a:prstGeom prst="rtTriangle">
            <a:avLst/>
          </a:prstGeom>
          <a:solidFill>
            <a:srgbClr val="A6500C"/>
          </a:solidFill>
          <a:ln>
            <a:noFill/>
          </a:ln>
        </p:spPr>
        <p:style>
          <a:lnRef idx="2">
            <a:schemeClr val="accent1">
              <a:shade val="50000"/>
            </a:schemeClr>
          </a:lnRef>
          <a:fillRef idx="1">
            <a:schemeClr val="accent1"/>
          </a:fillRef>
          <a:effectRef idx="0">
            <a:schemeClr val="accent1"/>
          </a:effectRef>
          <a:fontRef idx="minor">
            <a:schemeClr val="lt1"/>
          </a:fontRef>
        </p:style>
        <p:txBody>
          <a:bodyPr lIns="243834" tIns="121917" rIns="243834" bIns="121917" rtlCol="0" anchor="ctr"/>
          <a:lstStyle/>
          <a:p>
            <a:pPr algn="ctr"/>
            <a:endParaRPr lang="fr-FR"/>
          </a:p>
        </p:txBody>
      </p:sp>
      <p:sp>
        <p:nvSpPr>
          <p:cNvPr id="27" name="Rectangle 26"/>
          <p:cNvSpPr/>
          <p:nvPr/>
        </p:nvSpPr>
        <p:spPr>
          <a:xfrm>
            <a:off x="370187" y="10790335"/>
            <a:ext cx="23581339" cy="437621"/>
          </a:xfrm>
          <a:prstGeom prst="rect">
            <a:avLst/>
          </a:prstGeom>
          <a:solidFill>
            <a:srgbClr val="A6500C"/>
          </a:solidFill>
          <a:ln>
            <a:noFill/>
          </a:ln>
        </p:spPr>
        <p:style>
          <a:lnRef idx="2">
            <a:schemeClr val="accent1">
              <a:shade val="50000"/>
            </a:schemeClr>
          </a:lnRef>
          <a:fillRef idx="1">
            <a:schemeClr val="accent1"/>
          </a:fillRef>
          <a:effectRef idx="0">
            <a:schemeClr val="accent1"/>
          </a:effectRef>
          <a:fontRef idx="minor">
            <a:schemeClr val="lt1"/>
          </a:fontRef>
        </p:style>
        <p:txBody>
          <a:bodyPr lIns="243834" tIns="121917" rIns="243834" bIns="121917" rtlCol="0" anchor="ctr"/>
          <a:lstStyle/>
          <a:p>
            <a:pPr algn="ctr"/>
            <a:endParaRPr lang="fr-FR"/>
          </a:p>
        </p:txBody>
      </p:sp>
      <p:sp>
        <p:nvSpPr>
          <p:cNvPr id="49" name="Triangle rectangle 51"/>
          <p:cNvSpPr/>
          <p:nvPr/>
        </p:nvSpPr>
        <p:spPr>
          <a:xfrm rot="16200000">
            <a:off x="18012527" y="4915452"/>
            <a:ext cx="3769632" cy="8039011"/>
          </a:xfrm>
          <a:prstGeom prst="rtTriangl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35" name="Grouper 346"/>
          <p:cNvGrpSpPr/>
          <p:nvPr/>
        </p:nvGrpSpPr>
        <p:grpSpPr>
          <a:xfrm>
            <a:off x="16622984" y="9520670"/>
            <a:ext cx="668939" cy="740861"/>
            <a:chOff x="6194835" y="3436572"/>
            <a:chExt cx="484093" cy="548638"/>
          </a:xfrm>
        </p:grpSpPr>
        <p:cxnSp>
          <p:nvCxnSpPr>
            <p:cNvPr id="41" name="Connecteur droit 35"/>
            <p:cNvCxnSpPr/>
            <p:nvPr/>
          </p:nvCxnSpPr>
          <p:spPr>
            <a:xfrm>
              <a:off x="6436882" y="3554908"/>
              <a:ext cx="0" cy="43030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42" name="Grouper 363"/>
            <p:cNvGrpSpPr/>
            <p:nvPr/>
          </p:nvGrpSpPr>
          <p:grpSpPr>
            <a:xfrm>
              <a:off x="6194835" y="3436572"/>
              <a:ext cx="484093" cy="118337"/>
              <a:chOff x="6006576" y="2124141"/>
              <a:chExt cx="484093" cy="118337"/>
            </a:xfrm>
          </p:grpSpPr>
          <p:sp>
            <p:nvSpPr>
              <p:cNvPr id="43" name="Ellipse 37"/>
              <p:cNvSpPr/>
              <p:nvPr/>
            </p:nvSpPr>
            <p:spPr>
              <a:xfrm>
                <a:off x="6006576" y="2124144"/>
                <a:ext cx="247427" cy="118334"/>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4" name="Ellipse 38"/>
              <p:cNvSpPr/>
              <p:nvPr/>
            </p:nvSpPr>
            <p:spPr>
              <a:xfrm>
                <a:off x="6243240" y="2124141"/>
                <a:ext cx="247429" cy="118335"/>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cxnSp>
        <p:nvCxnSpPr>
          <p:cNvPr id="53" name="Connecteur droit 96"/>
          <p:cNvCxnSpPr/>
          <p:nvPr/>
        </p:nvCxnSpPr>
        <p:spPr>
          <a:xfrm>
            <a:off x="17757187" y="9330501"/>
            <a:ext cx="0" cy="58106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4" name="Ellipse 97"/>
          <p:cNvSpPr/>
          <p:nvPr/>
        </p:nvSpPr>
        <p:spPr>
          <a:xfrm>
            <a:off x="17422717" y="9170708"/>
            <a:ext cx="341904" cy="159792"/>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243834" tIns="121917" rIns="243834" bIns="121917" rtlCol="0" anchor="ctr"/>
          <a:lstStyle/>
          <a:p>
            <a:pPr algn="ctr"/>
            <a:endParaRPr lang="fr-FR"/>
          </a:p>
        </p:txBody>
      </p:sp>
      <p:sp>
        <p:nvSpPr>
          <p:cNvPr id="55" name="Ellipse 98"/>
          <p:cNvSpPr/>
          <p:nvPr/>
        </p:nvSpPr>
        <p:spPr>
          <a:xfrm>
            <a:off x="17749751" y="9170704"/>
            <a:ext cx="341907" cy="159795"/>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243834" tIns="121917" rIns="243834" bIns="121917" rtlCol="0" anchor="ctr"/>
          <a:lstStyle/>
          <a:p>
            <a:pPr algn="ctr"/>
            <a:endParaRPr lang="fr-FR"/>
          </a:p>
        </p:txBody>
      </p:sp>
      <p:cxnSp>
        <p:nvCxnSpPr>
          <p:cNvPr id="56" name="Connecteur droit 99"/>
          <p:cNvCxnSpPr/>
          <p:nvPr/>
        </p:nvCxnSpPr>
        <p:spPr>
          <a:xfrm>
            <a:off x="18525272" y="8980147"/>
            <a:ext cx="0" cy="58106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7" name="Ellipse 100"/>
          <p:cNvSpPr/>
          <p:nvPr/>
        </p:nvSpPr>
        <p:spPr>
          <a:xfrm>
            <a:off x="18190803" y="8820353"/>
            <a:ext cx="341904" cy="159792"/>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243834" tIns="121917" rIns="243834" bIns="121917" rtlCol="0" anchor="ctr"/>
          <a:lstStyle/>
          <a:p>
            <a:pPr algn="ctr"/>
            <a:endParaRPr lang="fr-FR"/>
          </a:p>
        </p:txBody>
      </p:sp>
      <p:sp>
        <p:nvSpPr>
          <p:cNvPr id="58" name="Ellipse 101"/>
          <p:cNvSpPr/>
          <p:nvPr/>
        </p:nvSpPr>
        <p:spPr>
          <a:xfrm>
            <a:off x="18517836" y="8820349"/>
            <a:ext cx="341907" cy="159795"/>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243834" tIns="121917" rIns="243834" bIns="121917" rtlCol="0" anchor="ctr"/>
          <a:lstStyle/>
          <a:p>
            <a:pPr algn="ctr"/>
            <a:endParaRPr lang="fr-FR"/>
          </a:p>
        </p:txBody>
      </p:sp>
      <p:cxnSp>
        <p:nvCxnSpPr>
          <p:cNvPr id="59" name="Connecteur droit 102"/>
          <p:cNvCxnSpPr/>
          <p:nvPr/>
        </p:nvCxnSpPr>
        <p:spPr>
          <a:xfrm>
            <a:off x="19225877" y="8627771"/>
            <a:ext cx="0" cy="58106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60" name="Ellipse 103"/>
          <p:cNvSpPr/>
          <p:nvPr/>
        </p:nvSpPr>
        <p:spPr>
          <a:xfrm>
            <a:off x="18891408" y="8467977"/>
            <a:ext cx="341904" cy="159792"/>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243834" tIns="121917" rIns="243834" bIns="121917" rtlCol="0" anchor="ctr"/>
          <a:lstStyle/>
          <a:p>
            <a:pPr algn="ctr"/>
            <a:endParaRPr lang="fr-FR"/>
          </a:p>
        </p:txBody>
      </p:sp>
      <p:sp>
        <p:nvSpPr>
          <p:cNvPr id="61" name="Ellipse 104"/>
          <p:cNvSpPr/>
          <p:nvPr/>
        </p:nvSpPr>
        <p:spPr>
          <a:xfrm>
            <a:off x="19218441" y="8467973"/>
            <a:ext cx="341907" cy="159795"/>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243834" tIns="121917" rIns="243834" bIns="121917" rtlCol="0" anchor="ctr"/>
          <a:lstStyle/>
          <a:p>
            <a:pPr algn="ctr"/>
            <a:endParaRPr lang="fr-FR"/>
          </a:p>
        </p:txBody>
      </p:sp>
      <p:cxnSp>
        <p:nvCxnSpPr>
          <p:cNvPr id="62" name="Connecteur droit 105"/>
          <p:cNvCxnSpPr/>
          <p:nvPr/>
        </p:nvCxnSpPr>
        <p:spPr>
          <a:xfrm>
            <a:off x="19903109" y="8309083"/>
            <a:ext cx="0" cy="58106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63" name="Ellipse 106"/>
          <p:cNvSpPr/>
          <p:nvPr/>
        </p:nvSpPr>
        <p:spPr>
          <a:xfrm>
            <a:off x="19568640" y="8149289"/>
            <a:ext cx="341904" cy="159792"/>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243834" tIns="121917" rIns="243834" bIns="121917" rtlCol="0" anchor="ctr"/>
          <a:lstStyle/>
          <a:p>
            <a:pPr algn="ctr"/>
            <a:endParaRPr lang="fr-FR"/>
          </a:p>
        </p:txBody>
      </p:sp>
      <p:sp>
        <p:nvSpPr>
          <p:cNvPr id="64" name="Ellipse 107"/>
          <p:cNvSpPr/>
          <p:nvPr/>
        </p:nvSpPr>
        <p:spPr>
          <a:xfrm>
            <a:off x="19895673" y="8149285"/>
            <a:ext cx="341907" cy="159795"/>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243834" tIns="121917" rIns="243834" bIns="121917" rtlCol="0" anchor="ctr"/>
          <a:lstStyle/>
          <a:p>
            <a:pPr algn="ctr"/>
            <a:endParaRPr lang="fr-FR"/>
          </a:p>
        </p:txBody>
      </p:sp>
      <p:cxnSp>
        <p:nvCxnSpPr>
          <p:cNvPr id="65" name="Connecteur droit 108"/>
          <p:cNvCxnSpPr/>
          <p:nvPr/>
        </p:nvCxnSpPr>
        <p:spPr>
          <a:xfrm>
            <a:off x="20637507" y="7988373"/>
            <a:ext cx="0" cy="58106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66" name="Ellipse 109"/>
          <p:cNvSpPr/>
          <p:nvPr/>
        </p:nvSpPr>
        <p:spPr>
          <a:xfrm>
            <a:off x="20303037" y="7828580"/>
            <a:ext cx="341904" cy="159792"/>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243834" tIns="121917" rIns="243834" bIns="121917" rtlCol="0" anchor="ctr"/>
          <a:lstStyle/>
          <a:p>
            <a:pPr algn="ctr"/>
            <a:endParaRPr lang="fr-FR"/>
          </a:p>
        </p:txBody>
      </p:sp>
      <p:sp>
        <p:nvSpPr>
          <p:cNvPr id="67" name="Ellipse 110"/>
          <p:cNvSpPr/>
          <p:nvPr/>
        </p:nvSpPr>
        <p:spPr>
          <a:xfrm>
            <a:off x="20630071" y="7828576"/>
            <a:ext cx="341907" cy="159795"/>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243834" tIns="121917" rIns="243834" bIns="121917" rtlCol="0" anchor="ctr"/>
          <a:lstStyle/>
          <a:p>
            <a:pPr algn="ctr"/>
            <a:endParaRPr lang="fr-FR"/>
          </a:p>
        </p:txBody>
      </p:sp>
      <p:cxnSp>
        <p:nvCxnSpPr>
          <p:cNvPr id="68" name="Connecteur droit 111"/>
          <p:cNvCxnSpPr/>
          <p:nvPr/>
        </p:nvCxnSpPr>
        <p:spPr>
          <a:xfrm>
            <a:off x="21373925" y="7604331"/>
            <a:ext cx="0" cy="58106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69" name="Ellipse 112"/>
          <p:cNvSpPr/>
          <p:nvPr/>
        </p:nvSpPr>
        <p:spPr>
          <a:xfrm>
            <a:off x="21039456" y="7444537"/>
            <a:ext cx="341904" cy="159792"/>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243834" tIns="121917" rIns="243834" bIns="121917" rtlCol="0" anchor="ctr"/>
          <a:lstStyle/>
          <a:p>
            <a:pPr algn="ctr"/>
            <a:endParaRPr lang="fr-FR"/>
          </a:p>
        </p:txBody>
      </p:sp>
      <p:sp>
        <p:nvSpPr>
          <p:cNvPr id="70" name="Ellipse 113"/>
          <p:cNvSpPr/>
          <p:nvPr/>
        </p:nvSpPr>
        <p:spPr>
          <a:xfrm>
            <a:off x="21366489" y="7444533"/>
            <a:ext cx="341907" cy="159795"/>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243834" tIns="121917" rIns="243834" bIns="121917" rtlCol="0" anchor="ctr"/>
          <a:lstStyle/>
          <a:p>
            <a:pPr algn="ctr"/>
            <a:endParaRPr lang="fr-FR"/>
          </a:p>
        </p:txBody>
      </p:sp>
      <p:cxnSp>
        <p:nvCxnSpPr>
          <p:cNvPr id="71" name="Connecteur droit 114"/>
          <p:cNvCxnSpPr/>
          <p:nvPr/>
        </p:nvCxnSpPr>
        <p:spPr>
          <a:xfrm>
            <a:off x="22142011" y="7317309"/>
            <a:ext cx="0" cy="58106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72" name="Ellipse 115"/>
          <p:cNvSpPr/>
          <p:nvPr/>
        </p:nvSpPr>
        <p:spPr>
          <a:xfrm>
            <a:off x="21807541" y="7157516"/>
            <a:ext cx="341904" cy="159792"/>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243834" tIns="121917" rIns="243834" bIns="121917" rtlCol="0" anchor="ctr"/>
          <a:lstStyle/>
          <a:p>
            <a:pPr algn="ctr"/>
            <a:endParaRPr lang="fr-FR"/>
          </a:p>
        </p:txBody>
      </p:sp>
      <p:grpSp>
        <p:nvGrpSpPr>
          <p:cNvPr id="7" name="Group 6"/>
          <p:cNvGrpSpPr/>
          <p:nvPr/>
        </p:nvGrpSpPr>
        <p:grpSpPr>
          <a:xfrm>
            <a:off x="5979635" y="8554964"/>
            <a:ext cx="3618176" cy="1298752"/>
            <a:chOff x="5979635" y="4321904"/>
            <a:chExt cx="3618176" cy="1298752"/>
          </a:xfrm>
        </p:grpSpPr>
        <p:sp>
          <p:nvSpPr>
            <p:cNvPr id="75" name="Trapèze 17"/>
            <p:cNvSpPr/>
            <p:nvPr/>
          </p:nvSpPr>
          <p:spPr>
            <a:xfrm rot="16200000">
              <a:off x="7269328" y="3032211"/>
              <a:ext cx="1038789" cy="3618176"/>
            </a:xfrm>
            <a:prstGeom prst="trapezoid">
              <a:avLst>
                <a:gd name="adj" fmla="val 23850"/>
              </a:avLst>
            </a:prstGeom>
            <a:solidFill>
              <a:schemeClr val="accent5">
                <a:lumMod val="40000"/>
                <a:lumOff val="60000"/>
              </a:schemeClr>
            </a:solidFill>
            <a:ln>
              <a:gradFill flip="none" rotWithShape="1">
                <a:gsLst>
                  <a:gs pos="0">
                    <a:srgbClr val="F8FCF5">
                      <a:alpha val="33000"/>
                    </a:srgbClr>
                  </a:gs>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path path="rect">
                  <a:fillToRect l="100000" t="100000"/>
                </a:path>
                <a:tileRect r="-100000" b="-100000"/>
              </a:gradFill>
            </a:ln>
            <a:effectLst>
              <a:glow rad="711200">
                <a:schemeClr val="accent5">
                  <a:lumMod val="40000"/>
                  <a:lumOff val="60000"/>
                  <a:alpha val="83000"/>
                </a:schemeClr>
              </a:glow>
              <a:softEdge rad="76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4" name="ZoneTexte 5"/>
            <p:cNvSpPr txBox="1"/>
            <p:nvPr/>
          </p:nvSpPr>
          <p:spPr>
            <a:xfrm>
              <a:off x="5988640" y="5097437"/>
              <a:ext cx="2132440" cy="523219"/>
            </a:xfrm>
            <a:prstGeom prst="rect">
              <a:avLst/>
            </a:prstGeom>
            <a:noFill/>
          </p:spPr>
          <p:txBody>
            <a:bodyPr wrap="none" rtlCol="0">
              <a:spAutoFit/>
            </a:bodyPr>
            <a:lstStyle/>
            <a:p>
              <a:r>
                <a:rPr lang="fr-FR">
                  <a:solidFill>
                    <a:schemeClr val="tx1"/>
                  </a:solidFill>
                </a:rPr>
                <a:t>Air </a:t>
              </a:r>
              <a:r>
                <a:rPr lang="fr-FR" err="1">
                  <a:solidFill>
                    <a:schemeClr val="tx1"/>
                  </a:solidFill>
                </a:rPr>
                <a:t>shower</a:t>
              </a:r>
              <a:endParaRPr lang="fr-FR">
                <a:solidFill>
                  <a:schemeClr val="tx1"/>
                </a:solidFill>
              </a:endParaRPr>
            </a:p>
          </p:txBody>
        </p:sp>
      </p:grpSp>
      <p:sp>
        <p:nvSpPr>
          <p:cNvPr id="73" name="Ellipse 116"/>
          <p:cNvSpPr/>
          <p:nvPr/>
        </p:nvSpPr>
        <p:spPr>
          <a:xfrm>
            <a:off x="22134575" y="7157512"/>
            <a:ext cx="341907" cy="159795"/>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243834" tIns="121917" rIns="243834" bIns="121917" rtlCol="0" anchor="ctr"/>
          <a:lstStyle/>
          <a:p>
            <a:pPr algn="ctr"/>
            <a:endParaRPr lang="fr-FR"/>
          </a:p>
        </p:txBody>
      </p:sp>
      <p:sp>
        <p:nvSpPr>
          <p:cNvPr id="77" name="ZoneTexte 5"/>
          <p:cNvSpPr txBox="1"/>
          <p:nvPr/>
        </p:nvSpPr>
        <p:spPr>
          <a:xfrm>
            <a:off x="17606325" y="9911564"/>
            <a:ext cx="3949766" cy="677102"/>
          </a:xfrm>
          <a:prstGeom prst="rect">
            <a:avLst/>
          </a:prstGeom>
          <a:noFill/>
        </p:spPr>
        <p:txBody>
          <a:bodyPr wrap="none" lIns="243834" tIns="121917" rIns="243834" bIns="121917" rtlCol="0">
            <a:spAutoFit/>
          </a:bodyPr>
          <a:lstStyle/>
          <a:p>
            <a:r>
              <a:rPr lang="fr-FR" err="1"/>
              <a:t>Detection</a:t>
            </a:r>
            <a:r>
              <a:rPr lang="fr-FR"/>
              <a:t> </a:t>
            </a:r>
            <a:r>
              <a:rPr lang="fr-FR" err="1"/>
              <a:t>antennas</a:t>
            </a:r>
            <a:endParaRPr lang="fr-FR"/>
          </a:p>
        </p:txBody>
      </p:sp>
      <p:grpSp>
        <p:nvGrpSpPr>
          <p:cNvPr id="79" name="Group 78"/>
          <p:cNvGrpSpPr/>
          <p:nvPr/>
        </p:nvGrpSpPr>
        <p:grpSpPr>
          <a:xfrm>
            <a:off x="0" y="9340021"/>
            <a:ext cx="2556629" cy="1434307"/>
            <a:chOff x="0" y="1915110"/>
            <a:chExt cx="958736" cy="537865"/>
          </a:xfrm>
        </p:grpSpPr>
        <p:cxnSp>
          <p:nvCxnSpPr>
            <p:cNvPr id="28" name="Connecteur droit avec flèche 12"/>
            <p:cNvCxnSpPr/>
            <p:nvPr/>
          </p:nvCxnSpPr>
          <p:spPr>
            <a:xfrm flipV="1">
              <a:off x="0" y="1915110"/>
              <a:ext cx="755733" cy="3742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8" name="ZoneTexte 92"/>
            <p:cNvSpPr txBox="1"/>
            <p:nvPr/>
          </p:nvSpPr>
          <p:spPr>
            <a:xfrm>
              <a:off x="4341" y="1922060"/>
              <a:ext cx="954395" cy="530915"/>
            </a:xfrm>
            <a:prstGeom prst="rect">
              <a:avLst/>
            </a:prstGeom>
            <a:noFill/>
          </p:spPr>
          <p:txBody>
            <a:bodyPr wrap="none" rtlCol="0">
              <a:spAutoFit/>
            </a:bodyPr>
            <a:lstStyle/>
            <a:p>
              <a:r>
                <a:rPr lang="fr-FR" sz="4300" err="1"/>
                <a:t>Cosmic</a:t>
              </a:r>
              <a:endParaRPr lang="fr-FR" sz="4300"/>
            </a:p>
            <a:p>
              <a:r>
                <a:rPr lang="fr-FR" sz="4300"/>
                <a:t>neutrino </a:t>
              </a:r>
            </a:p>
          </p:txBody>
        </p:sp>
      </p:grpSp>
      <p:sp>
        <p:nvSpPr>
          <p:cNvPr id="84" name="TextBox 83"/>
          <p:cNvSpPr txBox="1"/>
          <p:nvPr/>
        </p:nvSpPr>
        <p:spPr>
          <a:xfrm>
            <a:off x="783265" y="11142029"/>
            <a:ext cx="22836629" cy="1477321"/>
          </a:xfrm>
          <a:prstGeom prst="rect">
            <a:avLst/>
          </a:prstGeom>
          <a:noFill/>
        </p:spPr>
        <p:txBody>
          <a:bodyPr wrap="none" lIns="243834" tIns="121917" rIns="243834" bIns="121917" rtlCol="0">
            <a:spAutoFit/>
          </a:bodyPr>
          <a:lstStyle/>
          <a:p>
            <a:pPr algn="ctr"/>
            <a:r>
              <a:rPr lang="en-US" sz="8000"/>
              <a:t>Giant Radio Array Neutrino Detector: GRAND</a:t>
            </a:r>
          </a:p>
        </p:txBody>
      </p:sp>
      <p:grpSp>
        <p:nvGrpSpPr>
          <p:cNvPr id="81" name="Group 80"/>
          <p:cNvGrpSpPr/>
          <p:nvPr/>
        </p:nvGrpSpPr>
        <p:grpSpPr>
          <a:xfrm>
            <a:off x="4468110" y="7773515"/>
            <a:ext cx="2039846" cy="1594637"/>
            <a:chOff x="1675541" y="1327670"/>
            <a:chExt cx="764942" cy="597989"/>
          </a:xfrm>
        </p:grpSpPr>
        <p:sp>
          <p:nvSpPr>
            <p:cNvPr id="23" name="ZoneTexte 5"/>
            <p:cNvSpPr txBox="1"/>
            <p:nvPr/>
          </p:nvSpPr>
          <p:spPr>
            <a:xfrm>
              <a:off x="1675541" y="1327670"/>
              <a:ext cx="764942" cy="196208"/>
            </a:xfrm>
            <a:prstGeom prst="rect">
              <a:avLst/>
            </a:prstGeom>
            <a:noFill/>
          </p:spPr>
          <p:txBody>
            <a:bodyPr wrap="none" rtlCol="0">
              <a:spAutoFit/>
            </a:bodyPr>
            <a:lstStyle/>
            <a:p>
              <a:r>
                <a:rPr lang="fr-FR"/>
                <a:t>Tau </a:t>
              </a:r>
              <a:r>
                <a:rPr lang="fr-FR" err="1"/>
                <a:t>decay</a:t>
              </a:r>
              <a:endParaRPr lang="fr-FR"/>
            </a:p>
          </p:txBody>
        </p:sp>
        <p:sp>
          <p:nvSpPr>
            <p:cNvPr id="30" name="AutoShape 20"/>
            <p:cNvSpPr>
              <a:spLocks/>
            </p:cNvSpPr>
            <p:nvPr/>
          </p:nvSpPr>
          <p:spPr bwMode="auto">
            <a:xfrm>
              <a:off x="2141292" y="1664361"/>
              <a:ext cx="260123" cy="261298"/>
            </a:xfrm>
            <a:prstGeom prst="star8">
              <a:avLst>
                <a:gd name="adj" fmla="val 15970"/>
              </a:avLst>
            </a:prstGeom>
            <a:solidFill>
              <a:srgbClr val="FFFF00"/>
            </a:solidFill>
            <a:ln w="25400">
              <a:solidFill>
                <a:srgbClr val="000000"/>
              </a:solidFill>
              <a:miter lim="800000"/>
              <a:headEnd/>
              <a:tailEnd/>
            </a:ln>
          </p:spPr>
          <p:txBody>
            <a:bodyPr lIns="0" tIns="0" rIns="0" bIns="0"/>
            <a:lstStyle/>
            <a:p>
              <a:endParaRPr lang="en-US"/>
            </a:p>
          </p:txBody>
        </p:sp>
      </p:grpSp>
      <p:pic>
        <p:nvPicPr>
          <p:cNvPr id="85" name="Picture 84">
            <a:extLst>
              <a:ext uri="{FF2B5EF4-FFF2-40B4-BE49-F238E27FC236}">
                <a16:creationId xmlns:a16="http://schemas.microsoft.com/office/drawing/2014/main" id="{A092154D-C11D-564F-ADD3-F63BA42017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960505" y="0"/>
            <a:ext cx="2423495" cy="1698433"/>
          </a:xfrm>
          <a:prstGeom prst="rect">
            <a:avLst/>
          </a:prstGeom>
        </p:spPr>
      </p:pic>
      <p:sp>
        <p:nvSpPr>
          <p:cNvPr id="86" name="TextBox 85">
            <a:extLst>
              <a:ext uri="{FF2B5EF4-FFF2-40B4-BE49-F238E27FC236}">
                <a16:creationId xmlns:a16="http://schemas.microsoft.com/office/drawing/2014/main" id="{B2A70FCF-A378-E14F-8CD5-459B49ECC03B}"/>
              </a:ext>
            </a:extLst>
          </p:cNvPr>
          <p:cNvSpPr txBox="1"/>
          <p:nvPr/>
        </p:nvSpPr>
        <p:spPr>
          <a:xfrm>
            <a:off x="17485446" y="12190328"/>
            <a:ext cx="6973063" cy="63607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101600" tIns="101600" rIns="101600" bIns="10160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b="0" i="0" u="none" strike="noStrike" cap="none" spc="0" normalizeH="0" baseline="0" dirty="0">
                <a:ln>
                  <a:noFill/>
                </a:ln>
                <a:solidFill>
                  <a:schemeClr val="tx1"/>
                </a:solidFill>
                <a:effectLst/>
                <a:uFillTx/>
                <a:latin typeface="Helvetica Neue"/>
                <a:ea typeface="Helvetica Neue"/>
                <a:cs typeface="Helvetica Neue"/>
                <a:sym typeface="Helvetica Neue"/>
              </a:rPr>
              <a:t>* GRAND, ending in “D”, not ending in “T”.</a:t>
            </a:r>
          </a:p>
        </p:txBody>
      </p:sp>
      <p:grpSp>
        <p:nvGrpSpPr>
          <p:cNvPr id="5" name="Group 4">
            <a:extLst>
              <a:ext uri="{FF2B5EF4-FFF2-40B4-BE49-F238E27FC236}">
                <a16:creationId xmlns:a16="http://schemas.microsoft.com/office/drawing/2014/main" id="{758AA9BA-9A1C-3E47-B562-DF7DFEE8A5EE}"/>
              </a:ext>
            </a:extLst>
          </p:cNvPr>
          <p:cNvGrpSpPr/>
          <p:nvPr/>
        </p:nvGrpSpPr>
        <p:grpSpPr>
          <a:xfrm>
            <a:off x="1093192" y="4026799"/>
            <a:ext cx="4867174" cy="5571614"/>
            <a:chOff x="1093192" y="4026799"/>
            <a:chExt cx="4867174" cy="5571614"/>
          </a:xfrm>
        </p:grpSpPr>
        <p:grpSp>
          <p:nvGrpSpPr>
            <p:cNvPr id="80" name="Group 79"/>
            <p:cNvGrpSpPr/>
            <p:nvPr/>
          </p:nvGrpSpPr>
          <p:grpSpPr>
            <a:xfrm>
              <a:off x="1093192" y="7454864"/>
              <a:ext cx="4475293" cy="2143549"/>
              <a:chOff x="409947" y="1208176"/>
              <a:chExt cx="1678235" cy="803831"/>
            </a:xfrm>
          </p:grpSpPr>
          <p:sp>
            <p:nvSpPr>
              <p:cNvPr id="29" name="AutoShape 19"/>
              <p:cNvSpPr>
                <a:spLocks/>
              </p:cNvSpPr>
              <p:nvPr/>
            </p:nvSpPr>
            <p:spPr bwMode="auto">
              <a:xfrm>
                <a:off x="760551" y="1750709"/>
                <a:ext cx="260123" cy="261298"/>
              </a:xfrm>
              <a:prstGeom prst="star8">
                <a:avLst>
                  <a:gd name="adj" fmla="val 19097"/>
                </a:avLst>
              </a:prstGeom>
              <a:solidFill>
                <a:srgbClr val="FFFF00"/>
              </a:solidFill>
              <a:ln w="25400">
                <a:solidFill>
                  <a:srgbClr val="000000"/>
                </a:solidFill>
                <a:miter lim="800000"/>
                <a:headEnd/>
                <a:tailEnd/>
              </a:ln>
            </p:spPr>
            <p:txBody>
              <a:bodyPr lIns="0" tIns="0" rIns="0" bIns="0"/>
              <a:lstStyle/>
              <a:p>
                <a:endParaRPr lang="en-US"/>
              </a:p>
            </p:txBody>
          </p:sp>
          <p:cxnSp>
            <p:nvCxnSpPr>
              <p:cNvPr id="31" name="Connecteur droit avec flèche 15"/>
              <p:cNvCxnSpPr/>
              <p:nvPr/>
            </p:nvCxnSpPr>
            <p:spPr>
              <a:xfrm flipV="1">
                <a:off x="1102864" y="1827830"/>
                <a:ext cx="985318" cy="5541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2" name="ZoneTexte 92"/>
              <p:cNvSpPr txBox="1"/>
              <p:nvPr/>
            </p:nvSpPr>
            <p:spPr>
              <a:xfrm>
                <a:off x="409947" y="1208176"/>
                <a:ext cx="1191783" cy="530915"/>
              </a:xfrm>
              <a:prstGeom prst="rect">
                <a:avLst/>
              </a:prstGeom>
              <a:noFill/>
            </p:spPr>
            <p:txBody>
              <a:bodyPr wrap="none" rtlCol="0">
                <a:spAutoFit/>
              </a:bodyPr>
              <a:lstStyle/>
              <a:p>
                <a:pPr algn="ctr"/>
                <a:r>
                  <a:rPr lang="fr-FR" sz="4300" dirty="0"/>
                  <a:t>Neutrino </a:t>
                </a:r>
              </a:p>
              <a:p>
                <a:pPr algn="ctr"/>
                <a:r>
                  <a:rPr lang="fr-FR" sz="4300" dirty="0"/>
                  <a:t>interaction</a:t>
                </a:r>
              </a:p>
            </p:txBody>
          </p:sp>
        </p:grpSp>
        <p:pic>
          <p:nvPicPr>
            <p:cNvPr id="4" name="Picture 3">
              <a:extLst>
                <a:ext uri="{FF2B5EF4-FFF2-40B4-BE49-F238E27FC236}">
                  <a16:creationId xmlns:a16="http://schemas.microsoft.com/office/drawing/2014/main" id="{28A838BB-5C72-744C-9A34-4A7759CF0D3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51134" y="4026799"/>
              <a:ext cx="2709232" cy="3537053"/>
            </a:xfrm>
            <a:prstGeom prst="rect">
              <a:avLst/>
            </a:prstGeom>
          </p:spPr>
        </p:pic>
      </p:grpSp>
    </p:spTree>
    <p:extLst>
      <p:ext uri="{BB962C8B-B14F-4D97-AF65-F5344CB8AC3E}">
        <p14:creationId xmlns:p14="http://schemas.microsoft.com/office/powerpoint/2010/main" val="2599525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79"/>
                                        </p:tgtEl>
                                        <p:attrNameLst>
                                          <p:attrName>style.visibility</p:attrName>
                                        </p:attrNameLst>
                                      </p:cBhvr>
                                      <p:to>
                                        <p:strVal val="visible"/>
                                      </p:to>
                                    </p:set>
                                    <p:anim calcmode="lin" valueType="num">
                                      <p:cBhvr additive="base">
                                        <p:cTn id="7" dur="1000" fill="hold"/>
                                        <p:tgtEl>
                                          <p:spTgt spid="79"/>
                                        </p:tgtEl>
                                        <p:attrNameLst>
                                          <p:attrName>ppt_x</p:attrName>
                                        </p:attrNameLst>
                                      </p:cBhvr>
                                      <p:tavLst>
                                        <p:tav tm="0">
                                          <p:val>
                                            <p:strVal val="0-#ppt_w/2"/>
                                          </p:val>
                                        </p:tav>
                                        <p:tav tm="100000">
                                          <p:val>
                                            <p:strVal val="#ppt_x"/>
                                          </p:val>
                                        </p:tav>
                                      </p:tavLst>
                                    </p:anim>
                                    <p:anim calcmode="lin" valueType="num">
                                      <p:cBhvr additive="base">
                                        <p:cTn id="8" dur="1000" fill="hold"/>
                                        <p:tgtEl>
                                          <p:spTgt spid="7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81"/>
                                        </p:tgtEl>
                                        <p:attrNameLst>
                                          <p:attrName>style.visibility</p:attrName>
                                        </p:attrNameLst>
                                      </p:cBhvr>
                                      <p:to>
                                        <p:strVal val="visible"/>
                                      </p:to>
                                    </p:set>
                                    <p:animEffect transition="in" filter="dissolve">
                                      <p:cBhvr>
                                        <p:cTn id="17" dur="1000"/>
                                        <p:tgtEl>
                                          <p:spTgt spid="8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left)">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8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727786-FC89-F145-8716-D456A0F6B425}"/>
              </a:ext>
            </a:extLst>
          </p:cNvPr>
          <p:cNvSpPr>
            <a:spLocks noGrp="1"/>
          </p:cNvSpPr>
          <p:nvPr>
            <p:ph type="title"/>
          </p:nvPr>
        </p:nvSpPr>
        <p:spPr/>
        <p:txBody>
          <a:bodyPr/>
          <a:lstStyle/>
          <a:p>
            <a:r>
              <a:rPr lang="en-US" b="1"/>
              <a:t>GRAND Road Map</a:t>
            </a:r>
          </a:p>
        </p:txBody>
      </p:sp>
      <p:pic>
        <p:nvPicPr>
          <p:cNvPr id="5" name="Picture 4">
            <a:extLst>
              <a:ext uri="{FF2B5EF4-FFF2-40B4-BE49-F238E27FC236}">
                <a16:creationId xmlns:a16="http://schemas.microsoft.com/office/drawing/2014/main" id="{25246358-CF70-654D-BAA4-F69D47C93E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60505" y="0"/>
            <a:ext cx="2423495" cy="1698433"/>
          </a:xfrm>
          <a:prstGeom prst="rect">
            <a:avLst/>
          </a:prstGeom>
        </p:spPr>
      </p:pic>
      <p:pic>
        <p:nvPicPr>
          <p:cNvPr id="12" name="Picture 11">
            <a:extLst>
              <a:ext uri="{FF2B5EF4-FFF2-40B4-BE49-F238E27FC236}">
                <a16:creationId xmlns:a16="http://schemas.microsoft.com/office/drawing/2014/main" id="{5DF4DF76-5DE0-EE40-A7B7-812E2F3BBFA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15134"/>
            <a:ext cx="24383999" cy="12785203"/>
          </a:xfrm>
          <a:prstGeom prst="rect">
            <a:avLst/>
          </a:prstGeom>
        </p:spPr>
      </p:pic>
    </p:spTree>
    <p:extLst>
      <p:ext uri="{BB962C8B-B14F-4D97-AF65-F5344CB8AC3E}">
        <p14:creationId xmlns:p14="http://schemas.microsoft.com/office/powerpoint/2010/main" val="1795584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BE6A631-070B-0C4B-B439-A7002AD64646}"/>
              </a:ext>
            </a:extLst>
          </p:cNvPr>
          <p:cNvPicPr>
            <a:picLocks noChangeAspect="1"/>
          </p:cNvPicPr>
          <p:nvPr/>
        </p:nvPicPr>
        <p:blipFill rotWithShape="1">
          <a:blip r:embed="rId3">
            <a:extLst>
              <a:ext uri="{28A0092B-C50C-407E-A947-70E740481C1C}">
                <a14:useLocalDpi xmlns:a14="http://schemas.microsoft.com/office/drawing/2010/main" val="0"/>
              </a:ext>
            </a:extLst>
          </a:blip>
          <a:srcRect t="19434" b="10091"/>
          <a:stretch/>
        </p:blipFill>
        <p:spPr>
          <a:xfrm>
            <a:off x="0" y="-121920"/>
            <a:ext cx="24384000" cy="12888687"/>
          </a:xfrm>
          <a:prstGeom prst="rect">
            <a:avLst/>
          </a:prstGeom>
        </p:spPr>
      </p:pic>
      <p:sp>
        <p:nvSpPr>
          <p:cNvPr id="6" name="TextBox 5">
            <a:extLst>
              <a:ext uri="{FF2B5EF4-FFF2-40B4-BE49-F238E27FC236}">
                <a16:creationId xmlns:a16="http://schemas.microsoft.com/office/drawing/2014/main" id="{00F31249-9C85-1042-B580-C9EC05AE35AA}"/>
              </a:ext>
            </a:extLst>
          </p:cNvPr>
          <p:cNvSpPr txBox="1"/>
          <p:nvPr/>
        </p:nvSpPr>
        <p:spPr>
          <a:xfrm>
            <a:off x="391154" y="12112829"/>
            <a:ext cx="17644254" cy="636072"/>
          </a:xfrm>
          <a:prstGeom prst="rect">
            <a:avLst/>
          </a:prstGeom>
          <a:solidFill>
            <a:srgbClr val="FFFFFF">
              <a:alpha val="56078"/>
            </a:srgb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101600" tIns="101600" rIns="101600" bIns="10160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b="0" i="0" u="none" strike="noStrike" cap="none" spc="0" normalizeH="0" baseline="0" dirty="0">
                <a:ln>
                  <a:noFill/>
                </a:ln>
                <a:solidFill>
                  <a:schemeClr val="tx1"/>
                </a:solidFill>
                <a:effectLst/>
                <a:uFillTx/>
                <a:latin typeface="Helvetica Neue"/>
                <a:ea typeface="Helvetica Neue"/>
                <a:cs typeface="Helvetica Neue"/>
                <a:sym typeface="Helvetica Neue"/>
              </a:rPr>
              <a:t>* If you thought that Argentinian Pampa was not enough of a challenge, you can reconsider and join GRAND.</a:t>
            </a:r>
          </a:p>
        </p:txBody>
      </p:sp>
      <p:sp>
        <p:nvSpPr>
          <p:cNvPr id="2" name="Title 1"/>
          <p:cNvSpPr>
            <a:spLocks noGrp="1"/>
          </p:cNvSpPr>
          <p:nvPr>
            <p:ph type="title"/>
          </p:nvPr>
        </p:nvSpPr>
        <p:spPr>
          <a:xfrm>
            <a:off x="657149" y="170199"/>
            <a:ext cx="22349155" cy="1143901"/>
          </a:xfrm>
        </p:spPr>
        <p:txBody>
          <a:bodyPr>
            <a:noAutofit/>
          </a:bodyPr>
          <a:lstStyle/>
          <a:p>
            <a:r>
              <a:rPr lang="en-US" sz="7600" b="1" dirty="0">
                <a:latin typeface="Arial" panose="020B0604020202020204" pitchFamily="34" charset="0"/>
                <a:cs typeface="Arial" panose="020B0604020202020204" pitchFamily="34" charset="0"/>
              </a:rPr>
              <a:t>GRANDProto300 Site</a:t>
            </a:r>
          </a:p>
        </p:txBody>
      </p:sp>
      <p:pic>
        <p:nvPicPr>
          <p:cNvPr id="85" name="Picture 84">
            <a:extLst>
              <a:ext uri="{FF2B5EF4-FFF2-40B4-BE49-F238E27FC236}">
                <a16:creationId xmlns:a16="http://schemas.microsoft.com/office/drawing/2014/main" id="{A092154D-C11D-564F-ADD3-F63BA42017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960505" y="0"/>
            <a:ext cx="2423495" cy="1698433"/>
          </a:xfrm>
          <a:prstGeom prst="rect">
            <a:avLst/>
          </a:prstGeom>
        </p:spPr>
      </p:pic>
    </p:spTree>
    <p:extLst>
      <p:ext uri="{BB962C8B-B14F-4D97-AF65-F5344CB8AC3E}">
        <p14:creationId xmlns:p14="http://schemas.microsoft.com/office/powerpoint/2010/main" val="5884777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7149" y="170199"/>
            <a:ext cx="22349155" cy="1143901"/>
          </a:xfrm>
        </p:spPr>
        <p:txBody>
          <a:bodyPr>
            <a:noAutofit/>
          </a:bodyPr>
          <a:lstStyle/>
          <a:p>
            <a:r>
              <a:rPr lang="en-US" sz="7600" b="1" dirty="0">
                <a:latin typeface="Arial" panose="020B0604020202020204" pitchFamily="34" charset="0"/>
                <a:cs typeface="Arial" panose="020B0604020202020204" pitchFamily="34" charset="0"/>
              </a:rPr>
              <a:t>Impression of site </a:t>
            </a:r>
            <a:r>
              <a:rPr lang="en-US" sz="7600" b="1">
                <a:latin typeface="Arial" panose="020B0604020202020204" pitchFamily="34" charset="0"/>
                <a:cs typeface="Arial" panose="020B0604020202020204" pitchFamily="34" charset="0"/>
              </a:rPr>
              <a:t>and electronics</a:t>
            </a:r>
            <a:endParaRPr lang="en-US" sz="7600" b="1" dirty="0">
              <a:latin typeface="Arial" panose="020B0604020202020204" pitchFamily="34" charset="0"/>
              <a:cs typeface="Arial" panose="020B0604020202020204" pitchFamily="34" charset="0"/>
            </a:endParaRPr>
          </a:p>
        </p:txBody>
      </p:sp>
      <p:pic>
        <p:nvPicPr>
          <p:cNvPr id="85" name="Picture 84">
            <a:extLst>
              <a:ext uri="{FF2B5EF4-FFF2-40B4-BE49-F238E27FC236}">
                <a16:creationId xmlns:a16="http://schemas.microsoft.com/office/drawing/2014/main" id="{A092154D-C11D-564F-ADD3-F63BA42017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60505" y="0"/>
            <a:ext cx="2423495" cy="1698433"/>
          </a:xfrm>
          <a:prstGeom prst="rect">
            <a:avLst/>
          </a:prstGeom>
        </p:spPr>
      </p:pic>
      <p:pic>
        <p:nvPicPr>
          <p:cNvPr id="5" name="Picture 4">
            <a:extLst>
              <a:ext uri="{FF2B5EF4-FFF2-40B4-BE49-F238E27FC236}">
                <a16:creationId xmlns:a16="http://schemas.microsoft.com/office/drawing/2014/main" id="{7CDB2FB9-0149-FD42-9B3F-39F7416DBDAB}"/>
              </a:ext>
            </a:extLst>
          </p:cNvPr>
          <p:cNvPicPr>
            <a:picLocks noChangeAspect="1"/>
          </p:cNvPicPr>
          <p:nvPr/>
        </p:nvPicPr>
        <p:blipFill rotWithShape="1">
          <a:blip r:embed="rId4">
            <a:extLst>
              <a:ext uri="{28A0092B-C50C-407E-A947-70E740481C1C}">
                <a14:useLocalDpi xmlns:a14="http://schemas.microsoft.com/office/drawing/2010/main" val="0"/>
              </a:ext>
            </a:extLst>
          </a:blip>
          <a:srcRect t="14371" b="15537"/>
          <a:stretch/>
        </p:blipFill>
        <p:spPr>
          <a:xfrm>
            <a:off x="0" y="-121920"/>
            <a:ext cx="24384000" cy="12888687"/>
          </a:xfrm>
          <a:prstGeom prst="rect">
            <a:avLst/>
          </a:prstGeom>
        </p:spPr>
      </p:pic>
      <p:sp>
        <p:nvSpPr>
          <p:cNvPr id="7" name="TextBox 6">
            <a:extLst>
              <a:ext uri="{FF2B5EF4-FFF2-40B4-BE49-F238E27FC236}">
                <a16:creationId xmlns:a16="http://schemas.microsoft.com/office/drawing/2014/main" id="{106BD7C3-4C9B-544A-8471-B5333C79306E}"/>
              </a:ext>
            </a:extLst>
          </p:cNvPr>
          <p:cNvSpPr txBox="1"/>
          <p:nvPr/>
        </p:nvSpPr>
        <p:spPr>
          <a:xfrm>
            <a:off x="657149" y="12004826"/>
            <a:ext cx="4182235" cy="636072"/>
          </a:xfrm>
          <a:prstGeom prst="rect">
            <a:avLst/>
          </a:prstGeom>
          <a:solidFill>
            <a:srgbClr val="FFFFFF">
              <a:alpha val="50196"/>
            </a:srgb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101600" tIns="101600" rIns="101600" bIns="10160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b="0" i="0" u="none" strike="noStrike" cap="none" spc="0" normalizeH="0" baseline="0" dirty="0">
                <a:ln>
                  <a:noFill/>
                </a:ln>
                <a:solidFill>
                  <a:schemeClr val="tx1"/>
                </a:solidFill>
                <a:effectLst/>
                <a:uFillTx/>
                <a:latin typeface="Helvetica Neue"/>
                <a:ea typeface="Helvetica Neue"/>
                <a:cs typeface="Helvetica Neue"/>
                <a:sym typeface="Helvetica Neue"/>
              </a:rPr>
              <a:t>* Low cost, but effective.</a:t>
            </a:r>
          </a:p>
        </p:txBody>
      </p:sp>
    </p:spTree>
    <p:extLst>
      <p:ext uri="{BB962C8B-B14F-4D97-AF65-F5344CB8AC3E}">
        <p14:creationId xmlns:p14="http://schemas.microsoft.com/office/powerpoint/2010/main" val="5576962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7149" y="170199"/>
            <a:ext cx="22349155" cy="1143901"/>
          </a:xfrm>
        </p:spPr>
        <p:txBody>
          <a:bodyPr>
            <a:noAutofit/>
          </a:bodyPr>
          <a:lstStyle/>
          <a:p>
            <a:r>
              <a:rPr lang="en-US" sz="7600" b="1" dirty="0">
                <a:latin typeface="Arial" panose="020B0604020202020204" pitchFamily="34" charset="0"/>
                <a:cs typeface="Arial" panose="020B0604020202020204" pitchFamily="34" charset="0"/>
              </a:rPr>
              <a:t>Nikhef/RU Electronics and Mechanics</a:t>
            </a:r>
          </a:p>
        </p:txBody>
      </p:sp>
      <p:pic>
        <p:nvPicPr>
          <p:cNvPr id="85" name="Picture 84">
            <a:extLst>
              <a:ext uri="{FF2B5EF4-FFF2-40B4-BE49-F238E27FC236}">
                <a16:creationId xmlns:a16="http://schemas.microsoft.com/office/drawing/2014/main" id="{A092154D-C11D-564F-ADD3-F63BA420171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960505" y="0"/>
            <a:ext cx="2423495" cy="1698433"/>
          </a:xfrm>
          <a:prstGeom prst="rect">
            <a:avLst/>
          </a:prstGeom>
        </p:spPr>
      </p:pic>
      <p:pic>
        <p:nvPicPr>
          <p:cNvPr id="4" name="Picture 3">
            <a:extLst>
              <a:ext uri="{FF2B5EF4-FFF2-40B4-BE49-F238E27FC236}">
                <a16:creationId xmlns:a16="http://schemas.microsoft.com/office/drawing/2014/main" id="{82231F72-5A3B-1543-9A38-3C67B60EAD9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813323"/>
            <a:ext cx="8208550" cy="10944733"/>
          </a:xfrm>
          <a:prstGeom prst="rect">
            <a:avLst/>
          </a:prstGeom>
        </p:spPr>
      </p:pic>
      <p:pic>
        <p:nvPicPr>
          <p:cNvPr id="6" name="Online Media 5" descr="Assembly1-filmpje">
            <a:hlinkClick r:id="" action="ppaction://media"/>
            <a:extLst>
              <a:ext uri="{FF2B5EF4-FFF2-40B4-BE49-F238E27FC236}">
                <a16:creationId xmlns:a16="http://schemas.microsoft.com/office/drawing/2014/main" id="{D180B882-67A8-1940-AEAE-8AE188B18261}"/>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7"/>
          <a:srcRect l="27360"/>
          <a:stretch/>
        </p:blipFill>
        <p:spPr>
          <a:xfrm>
            <a:off x="8208550" y="1868632"/>
            <a:ext cx="16217611" cy="10889424"/>
          </a:xfrm>
          <a:prstGeom prst="rect">
            <a:avLst/>
          </a:prstGeom>
        </p:spPr>
      </p:pic>
      <p:sp>
        <p:nvSpPr>
          <p:cNvPr id="8" name="TextBox 7">
            <a:extLst>
              <a:ext uri="{FF2B5EF4-FFF2-40B4-BE49-F238E27FC236}">
                <a16:creationId xmlns:a16="http://schemas.microsoft.com/office/drawing/2014/main" id="{C1F1FFE7-797C-B24D-923F-A99ED81A4B8D}"/>
              </a:ext>
            </a:extLst>
          </p:cNvPr>
          <p:cNvSpPr txBox="1"/>
          <p:nvPr/>
        </p:nvSpPr>
        <p:spPr>
          <a:xfrm>
            <a:off x="16800928" y="12121984"/>
            <a:ext cx="7171835" cy="63607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101600" tIns="101600" rIns="101600" bIns="10160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b="0" i="0" u="none" strike="noStrike" cap="none" spc="0" normalizeH="0" baseline="0" dirty="0">
                <a:ln>
                  <a:noFill/>
                </a:ln>
                <a:solidFill>
                  <a:schemeClr val="tx1"/>
                </a:solidFill>
                <a:effectLst/>
                <a:uFillTx/>
                <a:latin typeface="Helvetica Neue"/>
                <a:ea typeface="Helvetica Neue"/>
                <a:cs typeface="Helvetica Neue"/>
                <a:sym typeface="Helvetica Neue"/>
              </a:rPr>
              <a:t>* All done (again) by the RU Techno Center.</a:t>
            </a:r>
          </a:p>
        </p:txBody>
      </p:sp>
    </p:spTree>
    <p:extLst>
      <p:ext uri="{BB962C8B-B14F-4D97-AF65-F5344CB8AC3E}">
        <p14:creationId xmlns:p14="http://schemas.microsoft.com/office/powerpoint/2010/main" val="3216688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01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F1B671-C99D-7C42-8D41-68E943D78C64}"/>
              </a:ext>
            </a:extLst>
          </p:cNvPr>
          <p:cNvSpPr>
            <a:spLocks noGrp="1"/>
          </p:cNvSpPr>
          <p:nvPr>
            <p:ph type="title"/>
          </p:nvPr>
        </p:nvSpPr>
        <p:spPr/>
        <p:txBody>
          <a:bodyPr/>
          <a:lstStyle/>
          <a:p>
            <a:r>
              <a:rPr lang="en-US" dirty="0"/>
              <a:t>Summary</a:t>
            </a:r>
          </a:p>
        </p:txBody>
      </p:sp>
      <p:sp>
        <p:nvSpPr>
          <p:cNvPr id="3" name="Content Placeholder 2">
            <a:extLst>
              <a:ext uri="{FF2B5EF4-FFF2-40B4-BE49-F238E27FC236}">
                <a16:creationId xmlns:a16="http://schemas.microsoft.com/office/drawing/2014/main" id="{04FBE35A-1619-C24A-81C4-1D26AF56D3A5}"/>
              </a:ext>
            </a:extLst>
          </p:cNvPr>
          <p:cNvSpPr>
            <a:spLocks noGrp="1"/>
          </p:cNvSpPr>
          <p:nvPr>
            <p:ph idx="1"/>
          </p:nvPr>
        </p:nvSpPr>
        <p:spPr>
          <a:xfrm>
            <a:off x="1219200" y="3200403"/>
            <a:ext cx="22795832" cy="9384629"/>
          </a:xfrm>
        </p:spPr>
        <p:txBody>
          <a:bodyPr/>
          <a:lstStyle/>
          <a:p>
            <a:r>
              <a:rPr lang="en-US" dirty="0"/>
              <a:t>Researching </a:t>
            </a:r>
            <a:r>
              <a:rPr lang="en-US" dirty="0">
                <a:solidFill>
                  <a:schemeClr val="tx1"/>
                </a:solidFill>
              </a:rPr>
              <a:t>the </a:t>
            </a:r>
            <a:r>
              <a:rPr lang="en-US" b="1" dirty="0">
                <a:solidFill>
                  <a:schemeClr val="tx1"/>
                </a:solidFill>
              </a:rPr>
              <a:t>highest energy </a:t>
            </a:r>
            <a:r>
              <a:rPr lang="en-US" dirty="0">
                <a:solidFill>
                  <a:schemeClr val="tx1"/>
                </a:solidFill>
              </a:rPr>
              <a:t>accelerators and interactions</a:t>
            </a:r>
          </a:p>
          <a:p>
            <a:r>
              <a:rPr lang="en-US" b="1" dirty="0">
                <a:solidFill>
                  <a:schemeClr val="tx1"/>
                </a:solidFill>
              </a:rPr>
              <a:t>Multi-messenger</a:t>
            </a:r>
            <a:r>
              <a:rPr lang="en-US" dirty="0">
                <a:solidFill>
                  <a:schemeClr val="tx1"/>
                </a:solidFill>
              </a:rPr>
              <a:t>: cosmic rays, neutrinos, photons, …</a:t>
            </a:r>
          </a:p>
          <a:p>
            <a:r>
              <a:rPr lang="en-US" dirty="0">
                <a:solidFill>
                  <a:schemeClr val="tx1"/>
                </a:solidFill>
              </a:rPr>
              <a:t>In the middle of a major </a:t>
            </a:r>
            <a:r>
              <a:rPr lang="en-US" b="1" dirty="0" err="1">
                <a:solidFill>
                  <a:schemeClr val="tx1"/>
                </a:solidFill>
              </a:rPr>
              <a:t>AugerPrime</a:t>
            </a:r>
            <a:r>
              <a:rPr lang="en-US" b="1" dirty="0">
                <a:solidFill>
                  <a:schemeClr val="tx1"/>
                </a:solidFill>
              </a:rPr>
              <a:t> upgrade </a:t>
            </a:r>
            <a:r>
              <a:rPr lang="en-US" dirty="0">
                <a:solidFill>
                  <a:schemeClr val="tx1"/>
                </a:solidFill>
              </a:rPr>
              <a:t>adventure</a:t>
            </a:r>
          </a:p>
          <a:p>
            <a:pPr lvl="1"/>
            <a:r>
              <a:rPr lang="en-US" dirty="0">
                <a:solidFill>
                  <a:schemeClr val="tx1"/>
                </a:solidFill>
              </a:rPr>
              <a:t>Nikhef in leading position</a:t>
            </a:r>
          </a:p>
          <a:p>
            <a:r>
              <a:rPr lang="en-US" dirty="0">
                <a:solidFill>
                  <a:schemeClr val="tx1"/>
                </a:solidFill>
              </a:rPr>
              <a:t>At the start of the </a:t>
            </a:r>
            <a:r>
              <a:rPr lang="en-US" b="1" dirty="0">
                <a:solidFill>
                  <a:schemeClr val="tx1"/>
                </a:solidFill>
              </a:rPr>
              <a:t>GRAND adventure</a:t>
            </a:r>
          </a:p>
          <a:p>
            <a:pPr lvl="1"/>
            <a:r>
              <a:rPr lang="en-US" dirty="0">
                <a:solidFill>
                  <a:schemeClr val="tx1"/>
                </a:solidFill>
              </a:rPr>
              <a:t>Logical </a:t>
            </a:r>
            <a:r>
              <a:rPr lang="en-US" dirty="0" err="1">
                <a:solidFill>
                  <a:schemeClr val="tx1"/>
                </a:solidFill>
              </a:rPr>
              <a:t>AugerPrime</a:t>
            </a:r>
            <a:r>
              <a:rPr lang="en-US" dirty="0">
                <a:solidFill>
                  <a:schemeClr val="tx1"/>
                </a:solidFill>
              </a:rPr>
              <a:t> follow-up</a:t>
            </a:r>
          </a:p>
          <a:p>
            <a:pPr lvl="1"/>
            <a:r>
              <a:rPr lang="en-US" dirty="0">
                <a:solidFill>
                  <a:schemeClr val="tx1"/>
                </a:solidFill>
              </a:rPr>
              <a:t>Again Nikhef in leading position</a:t>
            </a:r>
          </a:p>
          <a:p>
            <a:pPr marL="40640" indent="0">
              <a:buNone/>
            </a:pPr>
            <a:r>
              <a:rPr lang="en-US" dirty="0">
                <a:solidFill>
                  <a:schemeClr val="tx1"/>
                </a:solidFill>
              </a:rPr>
              <a:t>											</a:t>
            </a:r>
            <a:r>
              <a:rPr lang="en-US" dirty="0">
                <a:solidFill>
                  <a:srgbClr val="E6344C"/>
                </a:solidFill>
              </a:rPr>
              <a:t>Exciting times ahead !</a:t>
            </a:r>
          </a:p>
          <a:p>
            <a:endParaRPr lang="en-US" dirty="0"/>
          </a:p>
        </p:txBody>
      </p:sp>
      <p:pic>
        <p:nvPicPr>
          <p:cNvPr id="4" name="Picture 3">
            <a:extLst>
              <a:ext uri="{FF2B5EF4-FFF2-40B4-BE49-F238E27FC236}">
                <a16:creationId xmlns:a16="http://schemas.microsoft.com/office/drawing/2014/main" id="{67B62ED0-ED63-714F-81C0-AB250D2C03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08601" y="5704673"/>
            <a:ext cx="1766798" cy="2306653"/>
          </a:xfrm>
          <a:prstGeom prst="rect">
            <a:avLst/>
          </a:prstGeom>
        </p:spPr>
      </p:pic>
    </p:spTree>
    <p:extLst>
      <p:ext uri="{BB962C8B-B14F-4D97-AF65-F5344CB8AC3E}">
        <p14:creationId xmlns:p14="http://schemas.microsoft.com/office/powerpoint/2010/main" val="31538230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Highest energy interactions</a:t>
            </a:r>
          </a:p>
        </p:txBody>
      </p:sp>
      <p:sp>
        <p:nvSpPr>
          <p:cNvPr id="4" name="Rectangle 3">
            <a:extLst>
              <a:ext uri="{FF2B5EF4-FFF2-40B4-BE49-F238E27FC236}">
                <a16:creationId xmlns:a16="http://schemas.microsoft.com/office/drawing/2014/main" id="{0B16328E-C11F-B84B-A640-D1AEDD959D05}"/>
              </a:ext>
            </a:extLst>
          </p:cNvPr>
          <p:cNvSpPr/>
          <p:nvPr/>
        </p:nvSpPr>
        <p:spPr>
          <a:xfrm>
            <a:off x="0" y="-39757"/>
            <a:ext cx="24384000" cy="12801600"/>
          </a:xfrm>
          <a:prstGeom prst="rect">
            <a:avLst/>
          </a:prstGeom>
          <a:solidFill>
            <a:schemeClr val="tx1"/>
          </a:solidFill>
          <a:ln w="12700" cap="flat">
            <a:solidFill>
              <a:schemeClr val="tx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01600" tIns="101600" rIns="101600" bIns="101600" numCol="1" spcCol="38100" rtlCol="0" anchor="ctr">
            <a:spAutoFit/>
          </a:bodyPr>
          <a:lstStyle/>
          <a:p>
            <a:pPr marL="40639" marR="40639" indent="0" algn="l" defTabSz="9144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000000"/>
              </a:solidFill>
              <a:effectLst/>
              <a:uFill>
                <a:solidFill>
                  <a:srgbClr val="000000"/>
                </a:solidFill>
              </a:uFill>
              <a:latin typeface="Arial"/>
              <a:ea typeface="Arial"/>
              <a:cs typeface="Arial"/>
              <a:sym typeface="Arial"/>
            </a:endParaRPr>
          </a:p>
        </p:txBody>
      </p:sp>
      <p:pic>
        <p:nvPicPr>
          <p:cNvPr id="9" name="Picture 8">
            <a:extLst>
              <a:ext uri="{FF2B5EF4-FFF2-40B4-BE49-F238E27FC236}">
                <a16:creationId xmlns:a16="http://schemas.microsoft.com/office/drawing/2014/main" id="{04544D60-8247-9E48-8819-0036377F81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80529" y="2077928"/>
            <a:ext cx="15204156" cy="10344176"/>
          </a:xfrm>
          <a:prstGeom prst="rect">
            <a:avLst/>
          </a:prstGeom>
        </p:spPr>
      </p:pic>
      <p:pic>
        <p:nvPicPr>
          <p:cNvPr id="7" name="Picture 6">
            <a:extLst>
              <a:ext uri="{FF2B5EF4-FFF2-40B4-BE49-F238E27FC236}">
                <a16:creationId xmlns:a16="http://schemas.microsoft.com/office/drawing/2014/main" id="{CA5672CB-9D55-BE4C-B5BF-DE139DDCCAF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80528" y="4249500"/>
            <a:ext cx="3065699" cy="3065699"/>
          </a:xfrm>
          <a:prstGeom prst="rect">
            <a:avLst/>
          </a:prstGeom>
        </p:spPr>
      </p:pic>
      <p:sp>
        <p:nvSpPr>
          <p:cNvPr id="14" name="TextBox 13">
            <a:extLst>
              <a:ext uri="{FF2B5EF4-FFF2-40B4-BE49-F238E27FC236}">
                <a16:creationId xmlns:a16="http://schemas.microsoft.com/office/drawing/2014/main" id="{3FAC260E-A284-6F4A-8CA1-98258925CB0C}"/>
              </a:ext>
            </a:extLst>
          </p:cNvPr>
          <p:cNvSpPr txBox="1"/>
          <p:nvPr/>
        </p:nvSpPr>
        <p:spPr>
          <a:xfrm>
            <a:off x="4899315" y="8230016"/>
            <a:ext cx="11854207" cy="251350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101600" tIns="101600" rIns="101600" bIns="10160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lang="en-US" sz="15000" i="0">
                <a:solidFill>
                  <a:schemeClr val="bg1">
                    <a:lumMod val="95000"/>
                  </a:schemeClr>
                </a:solidFill>
                <a:latin typeface="Proxima Nova Semibold" panose="02000506030000020004" pitchFamily="2" charset="0"/>
              </a:rPr>
              <a:t>√s = 3</a:t>
            </a:r>
            <a:r>
              <a:rPr kumimoji="0" lang="en-US" sz="15000" i="0" u="none" strike="noStrike" cap="none" spc="0" normalizeH="0" baseline="0">
                <a:ln>
                  <a:noFill/>
                </a:ln>
                <a:solidFill>
                  <a:schemeClr val="bg1">
                    <a:lumMod val="95000"/>
                  </a:schemeClr>
                </a:solidFill>
                <a:effectLst/>
                <a:uFillTx/>
                <a:latin typeface="Proxima Nova Semibold" panose="02000506030000020004" pitchFamily="2" charset="0"/>
                <a:sym typeface="Helvetica Neue"/>
              </a:rPr>
              <a:t>00 </a:t>
            </a:r>
            <a:r>
              <a:rPr lang="en-US" sz="15000" i="0" err="1">
                <a:solidFill>
                  <a:schemeClr val="bg1"/>
                </a:solidFill>
                <a:latin typeface="Proxima Nova Semibold" panose="02000506030000020004" pitchFamily="2" charset="0"/>
              </a:rPr>
              <a:t>T</a:t>
            </a:r>
            <a:r>
              <a:rPr kumimoji="0" lang="en-US" sz="15000" i="0" u="none" strike="noStrike" cap="none" spc="0" normalizeH="0" baseline="0" err="1">
                <a:ln>
                  <a:noFill/>
                </a:ln>
                <a:solidFill>
                  <a:schemeClr val="bg1"/>
                </a:solidFill>
                <a:effectLst/>
                <a:uFillTx/>
                <a:latin typeface="Proxima Nova Semibold" panose="02000506030000020004" pitchFamily="2" charset="0"/>
                <a:sym typeface="Helvetica Neue"/>
              </a:rPr>
              <a:t>eV</a:t>
            </a:r>
            <a:endParaRPr kumimoji="0" lang="en-US" sz="15000" i="0" u="none" strike="noStrike" cap="none" spc="0" normalizeH="0" baseline="0">
              <a:ln>
                <a:noFill/>
              </a:ln>
              <a:solidFill>
                <a:schemeClr val="bg1"/>
              </a:solidFill>
              <a:effectLst/>
              <a:uFillTx/>
              <a:latin typeface="Proxima Nova Semibold" panose="02000506030000020004" pitchFamily="2" charset="0"/>
              <a:sym typeface="Helvetica Neue"/>
            </a:endParaRPr>
          </a:p>
        </p:txBody>
      </p:sp>
      <p:pic>
        <p:nvPicPr>
          <p:cNvPr id="15" name="Picture 14">
            <a:extLst>
              <a:ext uri="{FF2B5EF4-FFF2-40B4-BE49-F238E27FC236}">
                <a16:creationId xmlns:a16="http://schemas.microsoft.com/office/drawing/2014/main" id="{ABBA979D-4526-D440-8C8F-4F42011A2B52}"/>
              </a:ext>
            </a:extLst>
          </p:cNvPr>
          <p:cNvPicPr>
            <a:picLocks noChangeAspect="1"/>
          </p:cNvPicPr>
          <p:nvPr/>
        </p:nvPicPr>
        <p:blipFill rotWithShape="1">
          <a:blip r:embed="rId3">
            <a:extLst>
              <a:ext uri="{28A0092B-C50C-407E-A947-70E740481C1C}">
                <a14:useLocalDpi xmlns:a14="http://schemas.microsoft.com/office/drawing/2010/main" val="0"/>
              </a:ext>
            </a:extLst>
          </a:blip>
          <a:srcRect l="88886" t="2288" r="654" b="78598"/>
          <a:stretch/>
        </p:blipFill>
        <p:spPr>
          <a:xfrm>
            <a:off x="19980782" y="8893469"/>
            <a:ext cx="1590262" cy="1977146"/>
          </a:xfrm>
          <a:prstGeom prst="rect">
            <a:avLst/>
          </a:prstGeom>
        </p:spPr>
      </p:pic>
      <p:pic>
        <p:nvPicPr>
          <p:cNvPr id="16" name="Picture 15">
            <a:extLst>
              <a:ext uri="{FF2B5EF4-FFF2-40B4-BE49-F238E27FC236}">
                <a16:creationId xmlns:a16="http://schemas.microsoft.com/office/drawing/2014/main" id="{A464CAFB-1181-7247-B3F3-85264F2437D3}"/>
              </a:ext>
            </a:extLst>
          </p:cNvPr>
          <p:cNvPicPr>
            <a:picLocks noChangeAspect="1"/>
          </p:cNvPicPr>
          <p:nvPr/>
        </p:nvPicPr>
        <p:blipFill rotWithShape="1">
          <a:blip r:embed="rId3">
            <a:extLst>
              <a:ext uri="{28A0092B-C50C-407E-A947-70E740481C1C}">
                <a14:useLocalDpi xmlns:a14="http://schemas.microsoft.com/office/drawing/2010/main" val="0"/>
              </a:ext>
            </a:extLst>
          </a:blip>
          <a:srcRect l="88886" t="2288" r="654" b="78598"/>
          <a:stretch/>
        </p:blipFill>
        <p:spPr>
          <a:xfrm>
            <a:off x="20414335" y="4141238"/>
            <a:ext cx="1590262" cy="1977146"/>
          </a:xfrm>
          <a:prstGeom prst="rect">
            <a:avLst/>
          </a:prstGeom>
        </p:spPr>
      </p:pic>
      <p:pic>
        <p:nvPicPr>
          <p:cNvPr id="17" name="Picture 16">
            <a:extLst>
              <a:ext uri="{FF2B5EF4-FFF2-40B4-BE49-F238E27FC236}">
                <a16:creationId xmlns:a16="http://schemas.microsoft.com/office/drawing/2014/main" id="{842F3F74-9A53-9645-B036-AF026ED94AEC}"/>
              </a:ext>
            </a:extLst>
          </p:cNvPr>
          <p:cNvPicPr>
            <a:picLocks noChangeAspect="1"/>
          </p:cNvPicPr>
          <p:nvPr/>
        </p:nvPicPr>
        <p:blipFill rotWithShape="1">
          <a:blip r:embed="rId3">
            <a:extLst>
              <a:ext uri="{28A0092B-C50C-407E-A947-70E740481C1C}">
                <a14:useLocalDpi xmlns:a14="http://schemas.microsoft.com/office/drawing/2010/main" val="0"/>
              </a:ext>
            </a:extLst>
          </a:blip>
          <a:srcRect l="88886" t="2288" r="654" b="78598"/>
          <a:stretch/>
        </p:blipFill>
        <p:spPr>
          <a:xfrm>
            <a:off x="20414335" y="5869427"/>
            <a:ext cx="1590262" cy="1977146"/>
          </a:xfrm>
          <a:prstGeom prst="rect">
            <a:avLst/>
          </a:prstGeom>
        </p:spPr>
      </p:pic>
      <p:pic>
        <p:nvPicPr>
          <p:cNvPr id="19" name="Picture 18">
            <a:extLst>
              <a:ext uri="{FF2B5EF4-FFF2-40B4-BE49-F238E27FC236}">
                <a16:creationId xmlns:a16="http://schemas.microsoft.com/office/drawing/2014/main" id="{66D3A278-AA9B-764A-847B-73ED4D33F8A3}"/>
              </a:ext>
            </a:extLst>
          </p:cNvPr>
          <p:cNvPicPr>
            <a:picLocks noChangeAspect="1"/>
          </p:cNvPicPr>
          <p:nvPr/>
        </p:nvPicPr>
        <p:blipFill rotWithShape="1">
          <a:blip r:embed="rId3">
            <a:extLst>
              <a:ext uri="{28A0092B-C50C-407E-A947-70E740481C1C}">
                <a14:useLocalDpi xmlns:a14="http://schemas.microsoft.com/office/drawing/2010/main" val="0"/>
              </a:ext>
            </a:extLst>
          </a:blip>
          <a:srcRect l="88886" t="2288" r="654" b="78598"/>
          <a:stretch/>
        </p:blipFill>
        <p:spPr>
          <a:xfrm>
            <a:off x="18736292" y="6788231"/>
            <a:ext cx="1590262" cy="1977146"/>
          </a:xfrm>
          <a:prstGeom prst="rect">
            <a:avLst/>
          </a:prstGeom>
        </p:spPr>
      </p:pic>
      <p:pic>
        <p:nvPicPr>
          <p:cNvPr id="20" name="Picture 19">
            <a:extLst>
              <a:ext uri="{FF2B5EF4-FFF2-40B4-BE49-F238E27FC236}">
                <a16:creationId xmlns:a16="http://schemas.microsoft.com/office/drawing/2014/main" id="{7DFD15D2-8EED-BC40-B4EE-018F75470B04}"/>
              </a:ext>
            </a:extLst>
          </p:cNvPr>
          <p:cNvPicPr>
            <a:picLocks noChangeAspect="1"/>
          </p:cNvPicPr>
          <p:nvPr/>
        </p:nvPicPr>
        <p:blipFill rotWithShape="1">
          <a:blip r:embed="rId3">
            <a:extLst>
              <a:ext uri="{28A0092B-C50C-407E-A947-70E740481C1C}">
                <a14:useLocalDpi xmlns:a14="http://schemas.microsoft.com/office/drawing/2010/main" val="0"/>
              </a:ext>
            </a:extLst>
          </a:blip>
          <a:srcRect l="88886" t="2288" r="654" b="78598"/>
          <a:stretch/>
        </p:blipFill>
        <p:spPr>
          <a:xfrm>
            <a:off x="18966568" y="4945927"/>
            <a:ext cx="1590262" cy="1977146"/>
          </a:xfrm>
          <a:prstGeom prst="rect">
            <a:avLst/>
          </a:prstGeom>
        </p:spPr>
      </p:pic>
      <p:pic>
        <p:nvPicPr>
          <p:cNvPr id="22" name="Picture 21">
            <a:extLst>
              <a:ext uri="{FF2B5EF4-FFF2-40B4-BE49-F238E27FC236}">
                <a16:creationId xmlns:a16="http://schemas.microsoft.com/office/drawing/2014/main" id="{11AD8B15-66E5-3E40-A492-671B9E250B77}"/>
              </a:ext>
            </a:extLst>
          </p:cNvPr>
          <p:cNvPicPr>
            <a:picLocks noChangeAspect="1"/>
          </p:cNvPicPr>
          <p:nvPr/>
        </p:nvPicPr>
        <p:blipFill rotWithShape="1">
          <a:blip r:embed="rId3">
            <a:extLst>
              <a:ext uri="{28A0092B-C50C-407E-A947-70E740481C1C}">
                <a14:useLocalDpi xmlns:a14="http://schemas.microsoft.com/office/drawing/2010/main" val="0"/>
              </a:ext>
            </a:extLst>
          </a:blip>
          <a:srcRect l="88886" t="2288" r="654" b="78598"/>
          <a:stretch/>
        </p:blipFill>
        <p:spPr>
          <a:xfrm>
            <a:off x="21681946" y="1207228"/>
            <a:ext cx="1590262" cy="1977146"/>
          </a:xfrm>
          <a:prstGeom prst="rect">
            <a:avLst/>
          </a:prstGeom>
        </p:spPr>
      </p:pic>
      <p:pic>
        <p:nvPicPr>
          <p:cNvPr id="23" name="Picture 22">
            <a:extLst>
              <a:ext uri="{FF2B5EF4-FFF2-40B4-BE49-F238E27FC236}">
                <a16:creationId xmlns:a16="http://schemas.microsoft.com/office/drawing/2014/main" id="{5D000F36-61E3-E041-963F-7EC335501DE5}"/>
              </a:ext>
            </a:extLst>
          </p:cNvPr>
          <p:cNvPicPr>
            <a:picLocks noChangeAspect="1"/>
          </p:cNvPicPr>
          <p:nvPr/>
        </p:nvPicPr>
        <p:blipFill rotWithShape="1">
          <a:blip r:embed="rId3">
            <a:extLst>
              <a:ext uri="{28A0092B-C50C-407E-A947-70E740481C1C}">
                <a14:useLocalDpi xmlns:a14="http://schemas.microsoft.com/office/drawing/2010/main" val="0"/>
              </a:ext>
            </a:extLst>
          </a:blip>
          <a:srcRect l="88886" t="2288" r="654" b="78598"/>
          <a:stretch/>
        </p:blipFill>
        <p:spPr>
          <a:xfrm>
            <a:off x="19880971" y="2716330"/>
            <a:ext cx="1590262" cy="1977146"/>
          </a:xfrm>
          <a:prstGeom prst="rect">
            <a:avLst/>
          </a:prstGeom>
        </p:spPr>
      </p:pic>
      <p:pic>
        <p:nvPicPr>
          <p:cNvPr id="24" name="Picture 23">
            <a:extLst>
              <a:ext uri="{FF2B5EF4-FFF2-40B4-BE49-F238E27FC236}">
                <a16:creationId xmlns:a16="http://schemas.microsoft.com/office/drawing/2014/main" id="{67ABF0EF-788C-8E4A-93EF-223CBCB9F5C9}"/>
              </a:ext>
            </a:extLst>
          </p:cNvPr>
          <p:cNvPicPr>
            <a:picLocks noChangeAspect="1"/>
          </p:cNvPicPr>
          <p:nvPr/>
        </p:nvPicPr>
        <p:blipFill rotWithShape="1">
          <a:blip r:embed="rId3">
            <a:extLst>
              <a:ext uri="{28A0092B-C50C-407E-A947-70E740481C1C}">
                <a14:useLocalDpi xmlns:a14="http://schemas.microsoft.com/office/drawing/2010/main" val="0"/>
              </a:ext>
            </a:extLst>
          </a:blip>
          <a:srcRect l="88886" t="2288" r="654" b="78598"/>
          <a:stretch/>
        </p:blipFill>
        <p:spPr>
          <a:xfrm>
            <a:off x="19800225" y="602682"/>
            <a:ext cx="1590262" cy="1977146"/>
          </a:xfrm>
          <a:prstGeom prst="rect">
            <a:avLst/>
          </a:prstGeom>
        </p:spPr>
      </p:pic>
      <p:pic>
        <p:nvPicPr>
          <p:cNvPr id="25" name="Picture 24">
            <a:extLst>
              <a:ext uri="{FF2B5EF4-FFF2-40B4-BE49-F238E27FC236}">
                <a16:creationId xmlns:a16="http://schemas.microsoft.com/office/drawing/2014/main" id="{65162CCE-1B47-F040-BECE-203B6AAF042D}"/>
              </a:ext>
            </a:extLst>
          </p:cNvPr>
          <p:cNvPicPr>
            <a:picLocks noChangeAspect="1"/>
          </p:cNvPicPr>
          <p:nvPr/>
        </p:nvPicPr>
        <p:blipFill rotWithShape="1">
          <a:blip r:embed="rId3">
            <a:extLst>
              <a:ext uri="{28A0092B-C50C-407E-A947-70E740481C1C}">
                <a14:useLocalDpi xmlns:a14="http://schemas.microsoft.com/office/drawing/2010/main" val="0"/>
              </a:ext>
            </a:extLst>
          </a:blip>
          <a:srcRect l="88886" t="2288" r="654" b="78598"/>
          <a:stretch/>
        </p:blipFill>
        <p:spPr>
          <a:xfrm>
            <a:off x="21799238" y="2904933"/>
            <a:ext cx="1590262" cy="1977146"/>
          </a:xfrm>
          <a:prstGeom prst="rect">
            <a:avLst/>
          </a:prstGeom>
        </p:spPr>
      </p:pic>
      <p:pic>
        <p:nvPicPr>
          <p:cNvPr id="26" name="Picture 25">
            <a:extLst>
              <a:ext uri="{FF2B5EF4-FFF2-40B4-BE49-F238E27FC236}">
                <a16:creationId xmlns:a16="http://schemas.microsoft.com/office/drawing/2014/main" id="{3D1D926E-8FC7-7D40-B0B6-C18B7DE5CD08}"/>
              </a:ext>
            </a:extLst>
          </p:cNvPr>
          <p:cNvPicPr>
            <a:picLocks noChangeAspect="1"/>
          </p:cNvPicPr>
          <p:nvPr/>
        </p:nvPicPr>
        <p:blipFill rotWithShape="1">
          <a:blip r:embed="rId3">
            <a:extLst>
              <a:ext uri="{28A0092B-C50C-407E-A947-70E740481C1C}">
                <a14:useLocalDpi xmlns:a14="http://schemas.microsoft.com/office/drawing/2010/main" val="0"/>
              </a:ext>
            </a:extLst>
          </a:blip>
          <a:srcRect l="88886" t="2288" r="654" b="78598"/>
          <a:stretch/>
        </p:blipFill>
        <p:spPr>
          <a:xfrm>
            <a:off x="21961018" y="4850370"/>
            <a:ext cx="1590262" cy="1977146"/>
          </a:xfrm>
          <a:prstGeom prst="rect">
            <a:avLst/>
          </a:prstGeom>
        </p:spPr>
      </p:pic>
      <p:pic>
        <p:nvPicPr>
          <p:cNvPr id="27" name="Picture 26">
            <a:extLst>
              <a:ext uri="{FF2B5EF4-FFF2-40B4-BE49-F238E27FC236}">
                <a16:creationId xmlns:a16="http://schemas.microsoft.com/office/drawing/2014/main" id="{D7AAB153-0241-724F-8C51-3C0976B59817}"/>
              </a:ext>
            </a:extLst>
          </p:cNvPr>
          <p:cNvPicPr>
            <a:picLocks noChangeAspect="1"/>
          </p:cNvPicPr>
          <p:nvPr/>
        </p:nvPicPr>
        <p:blipFill rotWithShape="1">
          <a:blip r:embed="rId3">
            <a:extLst>
              <a:ext uri="{28A0092B-C50C-407E-A947-70E740481C1C}">
                <a14:useLocalDpi xmlns:a14="http://schemas.microsoft.com/office/drawing/2010/main" val="0"/>
              </a:ext>
            </a:extLst>
          </a:blip>
          <a:srcRect l="88886" t="2288" r="654" b="78598"/>
          <a:stretch/>
        </p:blipFill>
        <p:spPr>
          <a:xfrm>
            <a:off x="21997446" y="6713685"/>
            <a:ext cx="1590262" cy="1977146"/>
          </a:xfrm>
          <a:prstGeom prst="rect">
            <a:avLst/>
          </a:prstGeom>
        </p:spPr>
      </p:pic>
      <p:pic>
        <p:nvPicPr>
          <p:cNvPr id="28" name="Picture 27">
            <a:extLst>
              <a:ext uri="{FF2B5EF4-FFF2-40B4-BE49-F238E27FC236}">
                <a16:creationId xmlns:a16="http://schemas.microsoft.com/office/drawing/2014/main" id="{FB1AE121-135C-E741-9CF2-D22FC3956811}"/>
              </a:ext>
            </a:extLst>
          </p:cNvPr>
          <p:cNvPicPr>
            <a:picLocks noChangeAspect="1"/>
          </p:cNvPicPr>
          <p:nvPr/>
        </p:nvPicPr>
        <p:blipFill rotWithShape="1">
          <a:blip r:embed="rId3">
            <a:extLst>
              <a:ext uri="{28A0092B-C50C-407E-A947-70E740481C1C}">
                <a14:useLocalDpi xmlns:a14="http://schemas.microsoft.com/office/drawing/2010/main" val="0"/>
              </a:ext>
            </a:extLst>
          </a:blip>
          <a:srcRect l="88886" t="2288" r="654" b="78598"/>
          <a:stretch/>
        </p:blipFill>
        <p:spPr>
          <a:xfrm>
            <a:off x="21395058" y="8063821"/>
            <a:ext cx="1590262" cy="1977146"/>
          </a:xfrm>
          <a:prstGeom prst="rect">
            <a:avLst/>
          </a:prstGeom>
        </p:spPr>
      </p:pic>
      <p:pic>
        <p:nvPicPr>
          <p:cNvPr id="29" name="Picture 28">
            <a:extLst>
              <a:ext uri="{FF2B5EF4-FFF2-40B4-BE49-F238E27FC236}">
                <a16:creationId xmlns:a16="http://schemas.microsoft.com/office/drawing/2014/main" id="{7BFC615F-DAFD-6142-8D31-C9B4A364A081}"/>
              </a:ext>
            </a:extLst>
          </p:cNvPr>
          <p:cNvPicPr>
            <a:picLocks noChangeAspect="1"/>
          </p:cNvPicPr>
          <p:nvPr/>
        </p:nvPicPr>
        <p:blipFill rotWithShape="1">
          <a:blip r:embed="rId3">
            <a:extLst>
              <a:ext uri="{28A0092B-C50C-407E-A947-70E740481C1C}">
                <a14:useLocalDpi xmlns:a14="http://schemas.microsoft.com/office/drawing/2010/main" val="0"/>
              </a:ext>
            </a:extLst>
          </a:blip>
          <a:srcRect l="20607" t="30053" r="56460" b="54934"/>
          <a:stretch/>
        </p:blipFill>
        <p:spPr>
          <a:xfrm>
            <a:off x="15164232" y="5129811"/>
            <a:ext cx="3486796" cy="1552918"/>
          </a:xfrm>
          <a:prstGeom prst="rect">
            <a:avLst/>
          </a:prstGeom>
        </p:spPr>
      </p:pic>
      <p:pic>
        <p:nvPicPr>
          <p:cNvPr id="30" name="Picture 29">
            <a:extLst>
              <a:ext uri="{FF2B5EF4-FFF2-40B4-BE49-F238E27FC236}">
                <a16:creationId xmlns:a16="http://schemas.microsoft.com/office/drawing/2014/main" id="{EC899597-3299-6C42-9EC2-1EB1360E3412}"/>
              </a:ext>
            </a:extLst>
          </p:cNvPr>
          <p:cNvPicPr>
            <a:picLocks noChangeAspect="1"/>
          </p:cNvPicPr>
          <p:nvPr/>
        </p:nvPicPr>
        <p:blipFill rotWithShape="1">
          <a:blip r:embed="rId3">
            <a:extLst>
              <a:ext uri="{28A0092B-C50C-407E-A947-70E740481C1C}">
                <a14:useLocalDpi xmlns:a14="http://schemas.microsoft.com/office/drawing/2010/main" val="0"/>
              </a:ext>
            </a:extLst>
          </a:blip>
          <a:srcRect l="20607" t="30053" r="56460" b="54934"/>
          <a:stretch/>
        </p:blipFill>
        <p:spPr>
          <a:xfrm rot="20501594">
            <a:off x="14728189" y="3559145"/>
            <a:ext cx="3486796" cy="1552918"/>
          </a:xfrm>
          <a:prstGeom prst="rect">
            <a:avLst/>
          </a:prstGeom>
        </p:spPr>
      </p:pic>
      <p:pic>
        <p:nvPicPr>
          <p:cNvPr id="31" name="Picture 30">
            <a:extLst>
              <a:ext uri="{FF2B5EF4-FFF2-40B4-BE49-F238E27FC236}">
                <a16:creationId xmlns:a16="http://schemas.microsoft.com/office/drawing/2014/main" id="{F44E247F-CEAF-A24B-9FCC-81039207E4F1}"/>
              </a:ext>
            </a:extLst>
          </p:cNvPr>
          <p:cNvPicPr>
            <a:picLocks noChangeAspect="1"/>
          </p:cNvPicPr>
          <p:nvPr/>
        </p:nvPicPr>
        <p:blipFill rotWithShape="1">
          <a:blip r:embed="rId3">
            <a:extLst>
              <a:ext uri="{28A0092B-C50C-407E-A947-70E740481C1C}">
                <a14:useLocalDpi xmlns:a14="http://schemas.microsoft.com/office/drawing/2010/main" val="0"/>
              </a:ext>
            </a:extLst>
          </a:blip>
          <a:srcRect l="20607" t="30053" r="56460" b="54934"/>
          <a:stretch/>
        </p:blipFill>
        <p:spPr>
          <a:xfrm rot="1098406" flipV="1">
            <a:off x="14840832" y="6852310"/>
            <a:ext cx="3486796" cy="1552918"/>
          </a:xfrm>
          <a:prstGeom prst="rect">
            <a:avLst/>
          </a:prstGeom>
        </p:spPr>
      </p:pic>
    </p:spTree>
    <p:extLst>
      <p:ext uri="{BB962C8B-B14F-4D97-AF65-F5344CB8AC3E}">
        <p14:creationId xmlns:p14="http://schemas.microsoft.com/office/powerpoint/2010/main" val="13816002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AF0566-33E0-6D4D-A760-C367EF0B8982}"/>
              </a:ext>
            </a:extLst>
          </p:cNvPr>
          <p:cNvSpPr>
            <a:spLocks noGrp="1"/>
          </p:cNvSpPr>
          <p:nvPr>
            <p:ph type="title"/>
          </p:nvPr>
        </p:nvSpPr>
        <p:spPr/>
        <p:txBody>
          <a:bodyPr/>
          <a:lstStyle/>
          <a:p>
            <a:r>
              <a:rPr lang="en-US">
                <a:solidFill>
                  <a:schemeClr val="bg1"/>
                </a:solidFill>
              </a:rPr>
              <a:t>		Cosmic Rays in the Universe</a:t>
            </a:r>
          </a:p>
        </p:txBody>
      </p:sp>
      <p:pic>
        <p:nvPicPr>
          <p:cNvPr id="51" name="Picture 50" descr="overviewEN.pdf"/>
          <p:cNvPicPr>
            <a:picLocks noChangeAspect="1"/>
          </p:cNvPicPr>
          <p:nvPr/>
        </p:nvPicPr>
        <p:blipFill rotWithShape="1">
          <a:blip r:embed="rId3"/>
          <a:srcRect l="4252" t="10258" r="3779" b="14282"/>
          <a:stretch/>
        </p:blipFill>
        <p:spPr>
          <a:xfrm>
            <a:off x="0" y="0"/>
            <a:ext cx="24441692" cy="12801600"/>
          </a:xfrm>
          <a:prstGeom prst="rect">
            <a:avLst/>
          </a:prstGeom>
        </p:spPr>
      </p:pic>
    </p:spTree>
    <p:extLst>
      <p:ext uri="{BB962C8B-B14F-4D97-AF65-F5344CB8AC3E}">
        <p14:creationId xmlns:p14="http://schemas.microsoft.com/office/powerpoint/2010/main" val="16252537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Inside the Black Box</a:t>
            </a:r>
          </a:p>
        </p:txBody>
      </p:sp>
      <p:pic>
        <p:nvPicPr>
          <p:cNvPr id="4" name="Picture 3">
            <a:extLst>
              <a:ext uri="{FF2B5EF4-FFF2-40B4-BE49-F238E27FC236}">
                <a16:creationId xmlns:a16="http://schemas.microsoft.com/office/drawing/2014/main" id="{B97A46FE-C424-F74D-8261-EAEE2AC760CD}"/>
              </a:ext>
            </a:extLst>
          </p:cNvPr>
          <p:cNvPicPr>
            <a:picLocks noChangeAspect="1"/>
          </p:cNvPicPr>
          <p:nvPr/>
        </p:nvPicPr>
        <p:blipFill rotWithShape="1">
          <a:blip r:embed="rId3">
            <a:extLst>
              <a:ext uri="{28A0092B-C50C-407E-A947-70E740481C1C}">
                <a14:useLocalDpi xmlns:a14="http://schemas.microsoft.com/office/drawing/2010/main" val="0"/>
              </a:ext>
            </a:extLst>
          </a:blip>
          <a:srcRect b="20993"/>
          <a:stretch/>
        </p:blipFill>
        <p:spPr>
          <a:xfrm>
            <a:off x="1" y="145515"/>
            <a:ext cx="24383999" cy="12761854"/>
          </a:xfrm>
          <a:prstGeom prst="rect">
            <a:avLst/>
          </a:prstGeom>
        </p:spPr>
      </p:pic>
    </p:spTree>
    <p:extLst>
      <p:ext uri="{BB962C8B-B14F-4D97-AF65-F5344CB8AC3E}">
        <p14:creationId xmlns:p14="http://schemas.microsoft.com/office/powerpoint/2010/main" val="38423658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Inside the Black Box</a:t>
            </a:r>
          </a:p>
        </p:txBody>
      </p:sp>
      <p:pic>
        <p:nvPicPr>
          <p:cNvPr id="4" name="Picture 3">
            <a:extLst>
              <a:ext uri="{FF2B5EF4-FFF2-40B4-BE49-F238E27FC236}">
                <a16:creationId xmlns:a16="http://schemas.microsoft.com/office/drawing/2014/main" id="{9D692385-5CE8-9340-9424-06E05173BB5A}"/>
              </a:ext>
            </a:extLst>
          </p:cNvPr>
          <p:cNvPicPr>
            <a:picLocks noChangeAspect="1"/>
          </p:cNvPicPr>
          <p:nvPr/>
        </p:nvPicPr>
        <p:blipFill rotWithShape="1">
          <a:blip r:embed="rId3">
            <a:extLst>
              <a:ext uri="{28A0092B-C50C-407E-A947-70E740481C1C}">
                <a14:useLocalDpi xmlns:a14="http://schemas.microsoft.com/office/drawing/2010/main" val="0"/>
              </a:ext>
            </a:extLst>
          </a:blip>
          <a:srcRect b="20854"/>
          <a:stretch/>
        </p:blipFill>
        <p:spPr>
          <a:xfrm>
            <a:off x="0" y="0"/>
            <a:ext cx="24384000" cy="12773891"/>
          </a:xfrm>
          <a:prstGeom prst="rect">
            <a:avLst/>
          </a:prstGeom>
        </p:spPr>
      </p:pic>
    </p:spTree>
    <p:extLst>
      <p:ext uri="{BB962C8B-B14F-4D97-AF65-F5344CB8AC3E}">
        <p14:creationId xmlns:p14="http://schemas.microsoft.com/office/powerpoint/2010/main" val="20540298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C12E68-6321-0445-879E-5AEF6F3D2B9A}"/>
              </a:ext>
            </a:extLst>
          </p:cNvPr>
          <p:cNvSpPr>
            <a:spLocks noGrp="1"/>
          </p:cNvSpPr>
          <p:nvPr>
            <p:ph type="title"/>
          </p:nvPr>
        </p:nvSpPr>
        <p:spPr>
          <a:xfrm>
            <a:off x="1163120" y="-1"/>
            <a:ext cx="22883248" cy="1899230"/>
          </a:xfrm>
        </p:spPr>
        <p:txBody>
          <a:bodyPr/>
          <a:lstStyle/>
          <a:p>
            <a:r>
              <a:rPr lang="en-US" b="1" dirty="0"/>
              <a:t>Dutch Cosmic Ray group</a:t>
            </a:r>
          </a:p>
        </p:txBody>
      </p:sp>
      <p:pic>
        <p:nvPicPr>
          <p:cNvPr id="15" name="Picture 14">
            <a:extLst>
              <a:ext uri="{FF2B5EF4-FFF2-40B4-BE49-F238E27FC236}">
                <a16:creationId xmlns:a16="http://schemas.microsoft.com/office/drawing/2014/main" id="{0746D824-0AFE-3B40-95EC-73122A0BA5B8}"/>
              </a:ext>
            </a:extLst>
          </p:cNvPr>
          <p:cNvPicPr>
            <a:picLocks noChangeAspect="1"/>
          </p:cNvPicPr>
          <p:nvPr/>
        </p:nvPicPr>
        <p:blipFill>
          <a:blip r:embed="rId2"/>
          <a:stretch>
            <a:fillRect/>
          </a:stretch>
        </p:blipFill>
        <p:spPr>
          <a:xfrm>
            <a:off x="23739" y="-1"/>
            <a:ext cx="995426" cy="1972974"/>
          </a:xfrm>
          <a:prstGeom prst="rect">
            <a:avLst/>
          </a:prstGeom>
        </p:spPr>
      </p:pic>
      <p:sp>
        <p:nvSpPr>
          <p:cNvPr id="12" name="Content Placeholder 11">
            <a:extLst>
              <a:ext uri="{FF2B5EF4-FFF2-40B4-BE49-F238E27FC236}">
                <a16:creationId xmlns:a16="http://schemas.microsoft.com/office/drawing/2014/main" id="{FBAA9835-E21B-784D-8C89-50308D76BB4B}"/>
              </a:ext>
            </a:extLst>
          </p:cNvPr>
          <p:cNvSpPr>
            <a:spLocks noGrp="1"/>
          </p:cNvSpPr>
          <p:nvPr>
            <p:ph idx="1"/>
          </p:nvPr>
        </p:nvSpPr>
        <p:spPr>
          <a:xfrm>
            <a:off x="1219200" y="3103940"/>
            <a:ext cx="23164800" cy="9505153"/>
          </a:xfrm>
        </p:spPr>
        <p:txBody>
          <a:bodyPr/>
          <a:lstStyle/>
          <a:p>
            <a:pPr marL="40640" indent="0">
              <a:buNone/>
            </a:pPr>
            <a:r>
              <a:rPr lang="en-GB" sz="3200" dirty="0">
                <a:latin typeface="Arial" panose="020B0604020202020204" pitchFamily="34" charset="0"/>
                <a:cs typeface="Arial" panose="020B0604020202020204" pitchFamily="34" charset="0"/>
              </a:rPr>
              <a:t>SD+SSD:	Senior staff: </a:t>
            </a:r>
            <a:r>
              <a:rPr lang="en-GB" sz="3200" dirty="0">
                <a:solidFill>
                  <a:srgbClr val="E6344C"/>
                </a:solidFill>
                <a:latin typeface="Arial" panose="020B0604020202020204" pitchFamily="34" charset="0"/>
                <a:cs typeface="Arial" panose="020B0604020202020204" pitchFamily="34" charset="0"/>
              </a:rPr>
              <a:t>Charles Timmermans, </a:t>
            </a:r>
            <a:r>
              <a:rPr lang="en-GB" sz="3200" dirty="0" err="1">
                <a:solidFill>
                  <a:srgbClr val="E6344C"/>
                </a:solidFill>
                <a:latin typeface="Arial" panose="020B0604020202020204" pitchFamily="34" charset="0"/>
                <a:cs typeface="Arial" panose="020B0604020202020204" pitchFamily="34" charset="0"/>
              </a:rPr>
              <a:t>SdJ</a:t>
            </a:r>
            <a:endParaRPr lang="en-GB" sz="3200" dirty="0">
              <a:solidFill>
                <a:srgbClr val="E6344C"/>
              </a:solidFill>
              <a:latin typeface="Arial" panose="020B0604020202020204" pitchFamily="34" charset="0"/>
              <a:cs typeface="Arial" panose="020B0604020202020204" pitchFamily="34" charset="0"/>
            </a:endParaRPr>
          </a:p>
          <a:p>
            <a:pPr marL="40640" indent="0">
              <a:buNone/>
            </a:pPr>
            <a:r>
              <a:rPr lang="en-GB" sz="3200" dirty="0">
                <a:latin typeface="Arial" panose="020B0604020202020204" pitchFamily="34" charset="0"/>
                <a:cs typeface="Arial" panose="020B0604020202020204" pitchFamily="34" charset="0"/>
              </a:rPr>
              <a:t>		PhD students: </a:t>
            </a:r>
            <a:r>
              <a:rPr lang="en-GB" sz="3200" dirty="0">
                <a:solidFill>
                  <a:srgbClr val="E6A0AA"/>
                </a:solidFill>
                <a:latin typeface="Arial" panose="020B0604020202020204" pitchFamily="34" charset="0"/>
                <a:cs typeface="Arial" panose="020B0604020202020204" pitchFamily="34" charset="0"/>
              </a:rPr>
              <a:t>Giuseppe de Mauro</a:t>
            </a:r>
            <a:r>
              <a:rPr lang="en-GB" sz="3200" dirty="0">
                <a:solidFill>
                  <a:schemeClr val="bg1">
                    <a:lumMod val="65000"/>
                  </a:schemeClr>
                </a:solidFill>
                <a:latin typeface="Arial" panose="020B0604020202020204" pitchFamily="34" charset="0"/>
                <a:cs typeface="Arial" panose="020B0604020202020204" pitchFamily="34" charset="0"/>
              </a:rPr>
              <a:t>, Alexander </a:t>
            </a:r>
            <a:r>
              <a:rPr lang="en-GB" sz="3200" dirty="0" err="1">
                <a:solidFill>
                  <a:schemeClr val="bg1">
                    <a:lumMod val="65000"/>
                  </a:schemeClr>
                </a:solidFill>
                <a:latin typeface="Arial" panose="020B0604020202020204" pitchFamily="34" charset="0"/>
                <a:cs typeface="Arial" panose="020B0604020202020204" pitchFamily="34" charset="0"/>
              </a:rPr>
              <a:t>Aab</a:t>
            </a:r>
            <a:r>
              <a:rPr lang="en-GB" sz="3200" dirty="0">
                <a:solidFill>
                  <a:schemeClr val="bg1">
                    <a:lumMod val="65000"/>
                  </a:schemeClr>
                </a:solidFill>
                <a:latin typeface="Arial" panose="020B0604020202020204" pitchFamily="34" charset="0"/>
                <a:cs typeface="Arial" panose="020B0604020202020204" pitchFamily="34" charset="0"/>
              </a:rPr>
              <a:t>, </a:t>
            </a:r>
            <a:r>
              <a:rPr lang="en-GB" sz="3200" dirty="0">
                <a:solidFill>
                  <a:srgbClr val="E6344C"/>
                </a:solidFill>
                <a:latin typeface="Arial" panose="020B0604020202020204" pitchFamily="34" charset="0"/>
                <a:cs typeface="Arial" panose="020B0604020202020204" pitchFamily="34" charset="0"/>
              </a:rPr>
              <a:t>Mart </a:t>
            </a:r>
            <a:r>
              <a:rPr lang="en-GB" sz="3200" dirty="0" err="1">
                <a:solidFill>
                  <a:srgbClr val="E6344C"/>
                </a:solidFill>
                <a:latin typeface="Arial" panose="020B0604020202020204" pitchFamily="34" charset="0"/>
                <a:cs typeface="Arial" panose="020B0604020202020204" pitchFamily="34" charset="0"/>
              </a:rPr>
              <a:t>Pothast</a:t>
            </a:r>
            <a:endParaRPr lang="en-GB" sz="3200" dirty="0">
              <a:solidFill>
                <a:srgbClr val="E6344C"/>
              </a:solidFill>
              <a:latin typeface="Arial" panose="020B0604020202020204" pitchFamily="34" charset="0"/>
              <a:cs typeface="Arial" panose="020B0604020202020204" pitchFamily="34" charset="0"/>
            </a:endParaRPr>
          </a:p>
          <a:p>
            <a:pPr marL="40640" indent="0">
              <a:buNone/>
            </a:pPr>
            <a:r>
              <a:rPr lang="en-GB" sz="3200" dirty="0">
                <a:latin typeface="Arial" panose="020B0604020202020204" pitchFamily="34" charset="0"/>
                <a:cs typeface="Arial" panose="020B0604020202020204" pitchFamily="34" charset="0"/>
              </a:rPr>
              <a:t>		BSc student: Henk Brans</a:t>
            </a:r>
          </a:p>
          <a:p>
            <a:pPr marL="40640" indent="0">
              <a:buNone/>
            </a:pPr>
            <a:r>
              <a:rPr lang="en-GB" sz="3200" dirty="0">
                <a:latin typeface="Arial" panose="020B0604020202020204" pitchFamily="34" charset="0"/>
                <a:cs typeface="Arial" panose="020B0604020202020204" pitchFamily="34" charset="0"/>
              </a:rPr>
              <a:t>		Techs: </a:t>
            </a:r>
            <a:r>
              <a:rPr lang="en-GB" sz="3200" dirty="0">
                <a:solidFill>
                  <a:srgbClr val="E6344C"/>
                </a:solidFill>
                <a:latin typeface="Arial" panose="020B0604020202020204" pitchFamily="34" charset="0"/>
                <a:cs typeface="Arial" panose="020B0604020202020204" pitchFamily="34" charset="0"/>
              </a:rPr>
              <a:t>Lesley Room, Tico Martinez, </a:t>
            </a:r>
            <a:r>
              <a:rPr lang="en-GB" sz="3200" dirty="0" err="1">
                <a:solidFill>
                  <a:srgbClr val="E6344C"/>
                </a:solidFill>
                <a:latin typeface="Arial" panose="020B0604020202020204" pitchFamily="34" charset="0"/>
                <a:cs typeface="Arial" panose="020B0604020202020204" pitchFamily="34" charset="0"/>
              </a:rPr>
              <a:t>Sirous</a:t>
            </a:r>
            <a:r>
              <a:rPr lang="en-GB" sz="3200" dirty="0">
                <a:solidFill>
                  <a:srgbClr val="E6344C"/>
                </a:solidFill>
                <a:latin typeface="Arial" panose="020B0604020202020204" pitchFamily="34" charset="0"/>
                <a:cs typeface="Arial" panose="020B0604020202020204" pitchFamily="34" charset="0"/>
              </a:rPr>
              <a:t> Alai </a:t>
            </a:r>
            <a:r>
              <a:rPr lang="en-GB" sz="3200" dirty="0" err="1">
                <a:solidFill>
                  <a:srgbClr val="E6344C"/>
                </a:solidFill>
                <a:latin typeface="Arial" panose="020B0604020202020204" pitchFamily="34" charset="0"/>
                <a:cs typeface="Arial" panose="020B0604020202020204" pitchFamily="34" charset="0"/>
              </a:rPr>
              <a:t>Nasab</a:t>
            </a:r>
            <a:r>
              <a:rPr lang="en-GB" sz="3200" dirty="0">
                <a:latin typeface="Arial" panose="020B0604020202020204" pitchFamily="34" charset="0"/>
                <a:cs typeface="Arial" panose="020B0604020202020204" pitchFamily="34" charset="0"/>
              </a:rPr>
              <a:t>, Arno Engels, </a:t>
            </a:r>
            <a:r>
              <a:rPr lang="en-GB" sz="3200" dirty="0" err="1">
                <a:latin typeface="Arial" panose="020B0604020202020204" pitchFamily="34" charset="0"/>
                <a:cs typeface="Arial" panose="020B0604020202020204" pitchFamily="34" charset="0"/>
              </a:rPr>
              <a:t>Gerben</a:t>
            </a:r>
            <a:r>
              <a:rPr lang="en-GB" sz="3200" dirty="0">
                <a:latin typeface="Arial" panose="020B0604020202020204" pitchFamily="34" charset="0"/>
                <a:cs typeface="Arial" panose="020B0604020202020204" pitchFamily="34" charset="0"/>
              </a:rPr>
              <a:t> </a:t>
            </a:r>
            <a:r>
              <a:rPr lang="en-GB" sz="3200" dirty="0" err="1">
                <a:latin typeface="Arial" panose="020B0604020202020204" pitchFamily="34" charset="0"/>
                <a:cs typeface="Arial" panose="020B0604020202020204" pitchFamily="34" charset="0"/>
              </a:rPr>
              <a:t>Wulterkens</a:t>
            </a:r>
            <a:r>
              <a:rPr lang="en-GB" sz="3200" dirty="0">
                <a:latin typeface="Arial" panose="020B0604020202020204" pitchFamily="34" charset="0"/>
                <a:cs typeface="Arial" panose="020B0604020202020204" pitchFamily="34" charset="0"/>
              </a:rPr>
              <a:t>, </a:t>
            </a:r>
            <a:r>
              <a:rPr lang="en-GB" sz="3200" dirty="0" err="1">
                <a:latin typeface="Arial" panose="020B0604020202020204" pitchFamily="34" charset="0"/>
                <a:cs typeface="Arial" panose="020B0604020202020204" pitchFamily="34" charset="0"/>
              </a:rPr>
              <a:t>Emiel</a:t>
            </a:r>
            <a:r>
              <a:rPr lang="en-GB" sz="3200" dirty="0">
                <a:latin typeface="Arial" panose="020B0604020202020204" pitchFamily="34" charset="0"/>
                <a:cs typeface="Arial" panose="020B0604020202020204" pitchFamily="34" charset="0"/>
              </a:rPr>
              <a:t> Visser,</a:t>
            </a:r>
          </a:p>
          <a:p>
            <a:pPr marL="40640" indent="0">
              <a:buNone/>
            </a:pPr>
            <a:r>
              <a:rPr lang="en-GB" sz="3200" dirty="0">
                <a:latin typeface="Arial" panose="020B0604020202020204" pitchFamily="34" charset="0"/>
                <a:cs typeface="Arial" panose="020B0604020202020204" pitchFamily="34" charset="0"/>
              </a:rPr>
              <a:t>			</a:t>
            </a:r>
            <a:r>
              <a:rPr lang="en-GB" sz="3200" dirty="0">
                <a:solidFill>
                  <a:srgbClr val="E6344C"/>
                </a:solidFill>
                <a:latin typeface="Arial" panose="020B0604020202020204" pitchFamily="34" charset="0"/>
                <a:cs typeface="Arial" panose="020B0604020202020204" pitchFamily="34" charset="0"/>
              </a:rPr>
              <a:t>Daniel </a:t>
            </a:r>
            <a:r>
              <a:rPr lang="en-GB" sz="3200" dirty="0" err="1">
                <a:solidFill>
                  <a:srgbClr val="E6344C"/>
                </a:solidFill>
                <a:latin typeface="Arial" panose="020B0604020202020204" pitchFamily="34" charset="0"/>
                <a:cs typeface="Arial" panose="020B0604020202020204" pitchFamily="34" charset="0"/>
              </a:rPr>
              <a:t>Szalas</a:t>
            </a:r>
            <a:r>
              <a:rPr lang="en-GB" sz="3200" dirty="0">
                <a:solidFill>
                  <a:srgbClr val="E6344C"/>
                </a:solidFill>
                <a:latin typeface="Arial" panose="020B0604020202020204" pitchFamily="34" charset="0"/>
                <a:cs typeface="Arial" panose="020B0604020202020204" pitchFamily="34" charset="0"/>
              </a:rPr>
              <a:t>, René </a:t>
            </a:r>
            <a:r>
              <a:rPr lang="en-GB" sz="3200" dirty="0" err="1">
                <a:solidFill>
                  <a:srgbClr val="E6344C"/>
                </a:solidFill>
                <a:latin typeface="Arial" panose="020B0604020202020204" pitchFamily="34" charset="0"/>
                <a:cs typeface="Arial" panose="020B0604020202020204" pitchFamily="34" charset="0"/>
              </a:rPr>
              <a:t>Habraken</a:t>
            </a:r>
            <a:r>
              <a:rPr lang="en-GB" sz="3200" dirty="0">
                <a:solidFill>
                  <a:srgbClr val="E6344C"/>
                </a:solidFill>
                <a:latin typeface="Arial" panose="020B0604020202020204" pitchFamily="34" charset="0"/>
                <a:cs typeface="Arial" panose="020B0604020202020204" pitchFamily="34" charset="0"/>
              </a:rPr>
              <a:t>, Auke </a:t>
            </a:r>
            <a:r>
              <a:rPr lang="en-GB" sz="3200" dirty="0" err="1">
                <a:solidFill>
                  <a:srgbClr val="E6344C"/>
                </a:solidFill>
                <a:latin typeface="Arial" panose="020B0604020202020204" pitchFamily="34" charset="0"/>
                <a:cs typeface="Arial" panose="020B0604020202020204" pitchFamily="34" charset="0"/>
              </a:rPr>
              <a:t>Korporaal</a:t>
            </a:r>
            <a:endParaRPr lang="en-GB" sz="3200" dirty="0">
              <a:solidFill>
                <a:srgbClr val="E6344C"/>
              </a:solidFill>
              <a:latin typeface="Arial" panose="020B0604020202020204" pitchFamily="34" charset="0"/>
              <a:cs typeface="Arial" panose="020B0604020202020204" pitchFamily="34" charset="0"/>
            </a:endParaRPr>
          </a:p>
          <a:p>
            <a:pPr marL="40640" indent="0">
              <a:buNone/>
            </a:pPr>
            <a:endParaRPr lang="en-GB" sz="3200" dirty="0">
              <a:latin typeface="Arial" panose="020B0604020202020204" pitchFamily="34" charset="0"/>
              <a:cs typeface="Arial" panose="020B0604020202020204" pitchFamily="34" charset="0"/>
            </a:endParaRPr>
          </a:p>
          <a:p>
            <a:pPr marL="40640" indent="0">
              <a:buNone/>
            </a:pPr>
            <a:r>
              <a:rPr lang="en-GB" sz="3200" dirty="0">
                <a:latin typeface="Arial" panose="020B0604020202020204" pitchFamily="34" charset="0"/>
                <a:cs typeface="Arial" panose="020B0604020202020204" pitchFamily="34" charset="0"/>
              </a:rPr>
              <a:t>Radio Detection:	Senior Staff: </a:t>
            </a:r>
            <a:r>
              <a:rPr lang="en-GB" sz="3200" dirty="0">
                <a:solidFill>
                  <a:srgbClr val="E6344C"/>
                </a:solidFill>
                <a:latin typeface="Arial" panose="020B0604020202020204" pitchFamily="34" charset="0"/>
                <a:cs typeface="Arial" panose="020B0604020202020204" pitchFamily="34" charset="0"/>
              </a:rPr>
              <a:t>Jörg Hörandel, Cristina Galea, </a:t>
            </a:r>
            <a:r>
              <a:rPr lang="en-GB" sz="3200" dirty="0" err="1">
                <a:solidFill>
                  <a:srgbClr val="E6344C"/>
                </a:solidFill>
                <a:latin typeface="Arial" panose="020B0604020202020204" pitchFamily="34" charset="0"/>
                <a:cs typeface="Arial" panose="020B0604020202020204" pitchFamily="34" charset="0"/>
              </a:rPr>
              <a:t>SdJ</a:t>
            </a:r>
            <a:r>
              <a:rPr lang="en-GB" sz="3200" dirty="0">
                <a:solidFill>
                  <a:srgbClr val="E6344C"/>
                </a:solidFill>
                <a:latin typeface="Arial" panose="020B0604020202020204" pitchFamily="34" charset="0"/>
                <a:cs typeface="Arial" panose="020B0604020202020204" pitchFamily="34" charset="0"/>
              </a:rPr>
              <a:t>, Charles Timmermans, </a:t>
            </a:r>
            <a:r>
              <a:rPr lang="en-GB" sz="3200" dirty="0" err="1">
                <a:solidFill>
                  <a:srgbClr val="E6344C"/>
                </a:solidFill>
                <a:latin typeface="Arial" panose="020B0604020202020204" pitchFamily="34" charset="0"/>
                <a:cs typeface="Arial" panose="020B0604020202020204" pitchFamily="34" charset="0"/>
              </a:rPr>
              <a:t>Heino</a:t>
            </a:r>
            <a:r>
              <a:rPr lang="en-GB" sz="3200" dirty="0">
                <a:solidFill>
                  <a:srgbClr val="E6344C"/>
                </a:solidFill>
                <a:latin typeface="Arial" panose="020B0604020202020204" pitchFamily="34" charset="0"/>
                <a:cs typeface="Arial" panose="020B0604020202020204" pitchFamily="34" charset="0"/>
              </a:rPr>
              <a:t> Falcke</a:t>
            </a:r>
          </a:p>
          <a:p>
            <a:pPr marL="40640" indent="0">
              <a:buNone/>
            </a:pPr>
            <a:r>
              <a:rPr lang="en-GB" sz="3200" dirty="0">
                <a:latin typeface="Arial" panose="020B0604020202020204" pitchFamily="34" charset="0"/>
                <a:cs typeface="Arial" panose="020B0604020202020204" pitchFamily="34" charset="0"/>
              </a:rPr>
              <a:t>			Post-doc: </a:t>
            </a:r>
            <a:r>
              <a:rPr lang="en-GB" sz="3200" dirty="0">
                <a:solidFill>
                  <a:srgbClr val="1100FF"/>
                </a:solidFill>
                <a:latin typeface="Arial" panose="020B0604020202020204" pitchFamily="34" charset="0"/>
                <a:cs typeface="Arial" panose="020B0604020202020204" pitchFamily="34" charset="0"/>
              </a:rPr>
              <a:t>Ugo </a:t>
            </a:r>
            <a:r>
              <a:rPr lang="en-GB" sz="3200" dirty="0" err="1">
                <a:solidFill>
                  <a:srgbClr val="1100FF"/>
                </a:solidFill>
                <a:latin typeface="Arial" panose="020B0604020202020204" pitchFamily="34" charset="0"/>
                <a:cs typeface="Arial" panose="020B0604020202020204" pitchFamily="34" charset="0"/>
              </a:rPr>
              <a:t>Gaiccari</a:t>
            </a:r>
            <a:r>
              <a:rPr lang="en-GB" sz="3200" dirty="0">
                <a:solidFill>
                  <a:srgbClr val="1100FF"/>
                </a:solidFill>
                <a:latin typeface="Arial" panose="020B0604020202020204" pitchFamily="34" charset="0"/>
                <a:cs typeface="Arial" panose="020B0604020202020204" pitchFamily="34" charset="0"/>
              </a:rPr>
              <a:t>, Rafael Alves Batista</a:t>
            </a:r>
          </a:p>
          <a:p>
            <a:pPr marL="40640" indent="0">
              <a:buNone/>
            </a:pPr>
            <a:r>
              <a:rPr lang="en-GB" sz="3200" dirty="0">
                <a:latin typeface="Arial" panose="020B0604020202020204" pitchFamily="34" charset="0"/>
                <a:cs typeface="Arial" panose="020B0604020202020204" pitchFamily="34" charset="0"/>
              </a:rPr>
              <a:t>			PhD students: </a:t>
            </a:r>
            <a:r>
              <a:rPr lang="en-GB" sz="3200" dirty="0" err="1">
                <a:solidFill>
                  <a:srgbClr val="E6A0AA"/>
                </a:solidFill>
                <a:latin typeface="Arial" panose="020B0604020202020204" pitchFamily="34" charset="0"/>
                <a:cs typeface="Arial" panose="020B0604020202020204" pitchFamily="34" charset="0"/>
              </a:rPr>
              <a:t>Fabrizia</a:t>
            </a:r>
            <a:r>
              <a:rPr lang="en-GB" sz="3200" dirty="0">
                <a:solidFill>
                  <a:srgbClr val="E6A0AA"/>
                </a:solidFill>
                <a:latin typeface="Arial" panose="020B0604020202020204" pitchFamily="34" charset="0"/>
                <a:cs typeface="Arial" panose="020B0604020202020204" pitchFamily="34" charset="0"/>
              </a:rPr>
              <a:t> Canfora</a:t>
            </a:r>
            <a:r>
              <a:rPr lang="en-GB" sz="3200" dirty="0">
                <a:solidFill>
                  <a:schemeClr val="bg1">
                    <a:lumMod val="65000"/>
                  </a:schemeClr>
                </a:solidFill>
                <a:latin typeface="Arial" panose="020B0604020202020204" pitchFamily="34" charset="0"/>
                <a:cs typeface="Arial" panose="020B0604020202020204" pitchFamily="34" charset="0"/>
              </a:rPr>
              <a:t>,  </a:t>
            </a:r>
            <a:r>
              <a:rPr lang="en-GB" sz="3200" dirty="0" err="1">
                <a:solidFill>
                  <a:srgbClr val="1100FF"/>
                </a:solidFill>
                <a:latin typeface="Arial" panose="020B0604020202020204" pitchFamily="34" charset="0"/>
                <a:cs typeface="Arial" panose="020B0604020202020204" pitchFamily="34" charset="0"/>
              </a:rPr>
              <a:t>Bjarni</a:t>
            </a:r>
            <a:r>
              <a:rPr lang="en-GB" sz="3200" dirty="0">
                <a:solidFill>
                  <a:srgbClr val="1100FF"/>
                </a:solidFill>
                <a:latin typeface="Arial" panose="020B0604020202020204" pitchFamily="34" charset="0"/>
                <a:cs typeface="Arial" panose="020B0604020202020204" pitchFamily="34" charset="0"/>
              </a:rPr>
              <a:t> Pont, Tomas </a:t>
            </a:r>
            <a:r>
              <a:rPr lang="en-GB" sz="3200" dirty="0" err="1">
                <a:solidFill>
                  <a:srgbClr val="1100FF"/>
                </a:solidFill>
                <a:latin typeface="Arial" panose="020B0604020202020204" pitchFamily="34" charset="0"/>
                <a:cs typeface="Arial" panose="020B0604020202020204" pitchFamily="34" charset="0"/>
              </a:rPr>
              <a:t>Fodran</a:t>
            </a:r>
            <a:endParaRPr lang="en-GB" sz="3200" dirty="0">
              <a:solidFill>
                <a:srgbClr val="1100FF"/>
              </a:solidFill>
              <a:latin typeface="Arial" panose="020B0604020202020204" pitchFamily="34" charset="0"/>
              <a:cs typeface="Arial" panose="020B0604020202020204" pitchFamily="34" charset="0"/>
            </a:endParaRPr>
          </a:p>
          <a:p>
            <a:pPr marL="40640" indent="0">
              <a:buNone/>
            </a:pPr>
            <a:r>
              <a:rPr lang="en-GB" sz="3200" dirty="0">
                <a:latin typeface="Arial" panose="020B0604020202020204" pitchFamily="34" charset="0"/>
                <a:cs typeface="Arial" panose="020B0604020202020204" pitchFamily="34" charset="0"/>
              </a:rPr>
              <a:t>			MSc student: </a:t>
            </a:r>
            <a:r>
              <a:rPr lang="en-GB" sz="3200" dirty="0" err="1">
                <a:latin typeface="Arial" panose="020B0604020202020204" pitchFamily="34" charset="0"/>
                <a:cs typeface="Arial" panose="020B0604020202020204" pitchFamily="34" charset="0"/>
              </a:rPr>
              <a:t>Abha</a:t>
            </a:r>
            <a:r>
              <a:rPr lang="en-GB" sz="3200" dirty="0">
                <a:latin typeface="Arial" panose="020B0604020202020204" pitchFamily="34" charset="0"/>
                <a:cs typeface="Arial" panose="020B0604020202020204" pitchFamily="34" charset="0"/>
              </a:rPr>
              <a:t> </a:t>
            </a:r>
            <a:r>
              <a:rPr lang="en-GB" sz="3200" dirty="0" err="1">
                <a:latin typeface="Arial" panose="020B0604020202020204" pitchFamily="34" charset="0"/>
                <a:cs typeface="Arial" panose="020B0604020202020204" pitchFamily="34" charset="0"/>
              </a:rPr>
              <a:t>Khakurdikar</a:t>
            </a:r>
            <a:endParaRPr lang="en-GB" sz="3200" dirty="0">
              <a:latin typeface="Arial" panose="020B0604020202020204" pitchFamily="34" charset="0"/>
              <a:cs typeface="Arial" panose="020B0604020202020204" pitchFamily="34" charset="0"/>
            </a:endParaRPr>
          </a:p>
          <a:p>
            <a:pPr marL="40640" indent="0">
              <a:buNone/>
            </a:pPr>
            <a:r>
              <a:rPr lang="en-GB" sz="3200" dirty="0">
                <a:latin typeface="Arial" panose="020B0604020202020204" pitchFamily="34" charset="0"/>
                <a:cs typeface="Arial" panose="020B0604020202020204" pitchFamily="34" charset="0"/>
              </a:rPr>
              <a:t>			Techs: Peter </a:t>
            </a:r>
            <a:r>
              <a:rPr lang="en-GB" sz="3200" dirty="0" err="1">
                <a:latin typeface="Arial" panose="020B0604020202020204" pitchFamily="34" charset="0"/>
                <a:cs typeface="Arial" panose="020B0604020202020204" pitchFamily="34" charset="0"/>
              </a:rPr>
              <a:t>Dolron</a:t>
            </a:r>
            <a:r>
              <a:rPr lang="en-GB" sz="3200" dirty="0">
                <a:latin typeface="Arial" panose="020B0604020202020204" pitchFamily="34" charset="0"/>
                <a:cs typeface="Arial" panose="020B0604020202020204" pitchFamily="34" charset="0"/>
              </a:rPr>
              <a:t>, Roel </a:t>
            </a:r>
            <a:r>
              <a:rPr lang="en-GB" sz="3200" dirty="0" err="1">
                <a:latin typeface="Arial" panose="020B0604020202020204" pitchFamily="34" charset="0"/>
                <a:cs typeface="Arial" panose="020B0604020202020204" pitchFamily="34" charset="0"/>
              </a:rPr>
              <a:t>Jordans</a:t>
            </a:r>
            <a:r>
              <a:rPr lang="en-GB" sz="3200" dirty="0">
                <a:latin typeface="Arial" panose="020B0604020202020204" pitchFamily="34" charset="0"/>
                <a:cs typeface="Arial" panose="020B0604020202020204" pitchFamily="34" charset="0"/>
              </a:rPr>
              <a:t>, </a:t>
            </a:r>
            <a:r>
              <a:rPr lang="en-GB" sz="3200" dirty="0">
                <a:solidFill>
                  <a:srgbClr val="E6344C"/>
                </a:solidFill>
                <a:latin typeface="Arial" panose="020B0604020202020204" pitchFamily="34" charset="0"/>
                <a:cs typeface="Arial" panose="020B0604020202020204" pitchFamily="34" charset="0"/>
              </a:rPr>
              <a:t>Daniel </a:t>
            </a:r>
            <a:r>
              <a:rPr lang="en-GB" sz="3200" dirty="0" err="1">
                <a:solidFill>
                  <a:srgbClr val="E6344C"/>
                </a:solidFill>
                <a:latin typeface="Arial" panose="020B0604020202020204" pitchFamily="34" charset="0"/>
                <a:cs typeface="Arial" panose="020B0604020202020204" pitchFamily="34" charset="0"/>
              </a:rPr>
              <a:t>Szalas</a:t>
            </a:r>
            <a:r>
              <a:rPr lang="en-GB" sz="3200" dirty="0">
                <a:latin typeface="Arial" panose="020B0604020202020204" pitchFamily="34" charset="0"/>
                <a:cs typeface="Arial" panose="020B0604020202020204" pitchFamily="34" charset="0"/>
              </a:rPr>
              <a:t>, </a:t>
            </a:r>
            <a:r>
              <a:rPr lang="en-GB" sz="3200" dirty="0" err="1">
                <a:latin typeface="Arial" panose="020B0604020202020204" pitchFamily="34" charset="0"/>
                <a:cs typeface="Arial" panose="020B0604020202020204" pitchFamily="34" charset="0"/>
              </a:rPr>
              <a:t>Sjoerd</a:t>
            </a:r>
            <a:r>
              <a:rPr lang="en-GB" sz="3200" dirty="0">
                <a:latin typeface="Arial" panose="020B0604020202020204" pitchFamily="34" charset="0"/>
                <a:cs typeface="Arial" panose="020B0604020202020204" pitchFamily="34" charset="0"/>
              </a:rPr>
              <a:t> Timmer, Roy Bakker, Arno Engels,</a:t>
            </a:r>
          </a:p>
          <a:p>
            <a:pPr marL="40640" indent="0">
              <a:buNone/>
            </a:pPr>
            <a:r>
              <a:rPr lang="en-GB" sz="3200" dirty="0">
                <a:latin typeface="Arial" panose="020B0604020202020204" pitchFamily="34" charset="0"/>
                <a:cs typeface="Arial" panose="020B0604020202020204" pitchFamily="34" charset="0"/>
              </a:rPr>
              <a:t>				</a:t>
            </a:r>
            <a:r>
              <a:rPr lang="en-GB" sz="3200" dirty="0">
                <a:solidFill>
                  <a:srgbClr val="E6344C"/>
                </a:solidFill>
                <a:latin typeface="Arial" panose="020B0604020202020204" pitchFamily="34" charset="0"/>
                <a:cs typeface="Arial" panose="020B0604020202020204" pitchFamily="34" charset="0"/>
              </a:rPr>
              <a:t>Auke </a:t>
            </a:r>
            <a:r>
              <a:rPr lang="en-GB" sz="3200" dirty="0" err="1">
                <a:solidFill>
                  <a:srgbClr val="E6344C"/>
                </a:solidFill>
                <a:latin typeface="Arial" panose="020B0604020202020204" pitchFamily="34" charset="0"/>
                <a:cs typeface="Arial" panose="020B0604020202020204" pitchFamily="34" charset="0"/>
              </a:rPr>
              <a:t>Korporaal</a:t>
            </a:r>
            <a:r>
              <a:rPr lang="en-GB" sz="3200" dirty="0">
                <a:solidFill>
                  <a:srgbClr val="E6344C"/>
                </a:solidFill>
                <a:latin typeface="Arial" panose="020B0604020202020204" pitchFamily="34" charset="0"/>
                <a:cs typeface="Arial" panose="020B0604020202020204" pitchFamily="34" charset="0"/>
              </a:rPr>
              <a:t>, Jesse van </a:t>
            </a:r>
            <a:r>
              <a:rPr lang="en-GB" sz="3200" dirty="0" err="1">
                <a:solidFill>
                  <a:srgbClr val="E6344C"/>
                </a:solidFill>
                <a:latin typeface="Arial" panose="020B0604020202020204" pitchFamily="34" charset="0"/>
                <a:cs typeface="Arial" panose="020B0604020202020204" pitchFamily="34" charset="0"/>
              </a:rPr>
              <a:t>Dongen</a:t>
            </a:r>
            <a:r>
              <a:rPr lang="en-GB" sz="3200" dirty="0">
                <a:solidFill>
                  <a:schemeClr val="tx1"/>
                </a:solidFill>
                <a:latin typeface="Arial" panose="020B0604020202020204" pitchFamily="34" charset="0"/>
                <a:cs typeface="Arial" panose="020B0604020202020204" pitchFamily="34" charset="0"/>
              </a:rPr>
              <a:t>, Wim </a:t>
            </a:r>
            <a:r>
              <a:rPr lang="en-GB" sz="3200" dirty="0" err="1">
                <a:solidFill>
                  <a:schemeClr val="tx1"/>
                </a:solidFill>
                <a:latin typeface="Arial" panose="020B0604020202020204" pitchFamily="34" charset="0"/>
                <a:cs typeface="Arial" panose="020B0604020202020204" pitchFamily="34" charset="0"/>
              </a:rPr>
              <a:t>Telkamp</a:t>
            </a:r>
            <a:r>
              <a:rPr lang="en-GB" sz="3200" dirty="0">
                <a:solidFill>
                  <a:schemeClr val="tx1"/>
                </a:solidFill>
                <a:latin typeface="Arial" panose="020B0604020202020204" pitchFamily="34" charset="0"/>
                <a:cs typeface="Arial" panose="020B0604020202020204" pitchFamily="34" charset="0"/>
              </a:rPr>
              <a:t> (external consultant)</a:t>
            </a:r>
            <a:endParaRPr lang="en-GB" sz="3200" dirty="0">
              <a:solidFill>
                <a:srgbClr val="E6344C"/>
              </a:solidFill>
              <a:latin typeface="Arial" panose="020B0604020202020204" pitchFamily="34" charset="0"/>
              <a:cs typeface="Arial" panose="020B0604020202020204" pitchFamily="34" charset="0"/>
            </a:endParaRPr>
          </a:p>
          <a:p>
            <a:pPr marL="40640" indent="0">
              <a:buNone/>
            </a:pPr>
            <a:endParaRPr lang="en-GB" sz="3200" dirty="0">
              <a:latin typeface="Arial" panose="020B0604020202020204" pitchFamily="34" charset="0"/>
              <a:cs typeface="Arial" panose="020B0604020202020204" pitchFamily="34" charset="0"/>
            </a:endParaRPr>
          </a:p>
          <a:p>
            <a:pPr marL="40640" indent="0">
              <a:buNone/>
            </a:pPr>
            <a:r>
              <a:rPr lang="en-GB" sz="3200" dirty="0">
                <a:latin typeface="Arial" panose="020B0604020202020204" pitchFamily="34" charset="0"/>
                <a:cs typeface="Arial" panose="020B0604020202020204" pitchFamily="34" charset="0"/>
              </a:rPr>
              <a:t>GRAND:	Senior staff: </a:t>
            </a:r>
            <a:r>
              <a:rPr lang="en-GB" sz="3200" dirty="0">
                <a:solidFill>
                  <a:srgbClr val="E6344C"/>
                </a:solidFill>
                <a:latin typeface="Arial" panose="020B0604020202020204" pitchFamily="34" charset="0"/>
                <a:cs typeface="Arial" panose="020B0604020202020204" pitchFamily="34" charset="0"/>
              </a:rPr>
              <a:t>Charles Timmermans, Cristina Galea, </a:t>
            </a:r>
            <a:r>
              <a:rPr lang="en-GB" sz="3200" dirty="0" err="1">
                <a:solidFill>
                  <a:srgbClr val="E6344C"/>
                </a:solidFill>
                <a:latin typeface="Arial" panose="020B0604020202020204" pitchFamily="34" charset="0"/>
                <a:cs typeface="Arial" panose="020B0604020202020204" pitchFamily="34" charset="0"/>
              </a:rPr>
              <a:t>SdJ</a:t>
            </a:r>
            <a:endParaRPr lang="en-GB" sz="3200" dirty="0">
              <a:solidFill>
                <a:srgbClr val="E6344C"/>
              </a:solidFill>
              <a:latin typeface="Arial" panose="020B0604020202020204" pitchFamily="34" charset="0"/>
              <a:cs typeface="Arial" panose="020B0604020202020204" pitchFamily="34" charset="0"/>
            </a:endParaRPr>
          </a:p>
          <a:p>
            <a:pPr marL="40640" indent="0">
              <a:buNone/>
            </a:pPr>
            <a:r>
              <a:rPr lang="en-GB" sz="3200" dirty="0">
                <a:latin typeface="Arial" panose="020B0604020202020204" pitchFamily="34" charset="0"/>
                <a:cs typeface="Arial" panose="020B0604020202020204" pitchFamily="34" charset="0"/>
              </a:rPr>
              <a:t>		Techs: </a:t>
            </a:r>
            <a:r>
              <a:rPr lang="en-GB" sz="3200" dirty="0">
                <a:solidFill>
                  <a:srgbClr val="E6344C"/>
                </a:solidFill>
                <a:latin typeface="Arial" panose="020B0604020202020204" pitchFamily="34" charset="0"/>
                <a:cs typeface="Arial" panose="020B0604020202020204" pitchFamily="34" charset="0"/>
              </a:rPr>
              <a:t>René </a:t>
            </a:r>
            <a:r>
              <a:rPr lang="en-GB" sz="3200" dirty="0" err="1">
                <a:solidFill>
                  <a:srgbClr val="E6344C"/>
                </a:solidFill>
                <a:latin typeface="Arial" panose="020B0604020202020204" pitchFamily="34" charset="0"/>
                <a:cs typeface="Arial" panose="020B0604020202020204" pitchFamily="34" charset="0"/>
              </a:rPr>
              <a:t>Habraken</a:t>
            </a:r>
            <a:r>
              <a:rPr lang="en-GB" sz="3200" dirty="0">
                <a:solidFill>
                  <a:srgbClr val="E6344C"/>
                </a:solidFill>
                <a:latin typeface="Arial" panose="020B0604020202020204" pitchFamily="34" charset="0"/>
                <a:cs typeface="Arial" panose="020B0604020202020204" pitchFamily="34" charset="0"/>
              </a:rPr>
              <a:t>, Daniel </a:t>
            </a:r>
            <a:r>
              <a:rPr lang="en-GB" sz="3200" dirty="0" err="1">
                <a:solidFill>
                  <a:srgbClr val="E6344C"/>
                </a:solidFill>
                <a:latin typeface="Arial" panose="020B0604020202020204" pitchFamily="34" charset="0"/>
                <a:cs typeface="Arial" panose="020B0604020202020204" pitchFamily="34" charset="0"/>
              </a:rPr>
              <a:t>Szalas</a:t>
            </a:r>
            <a:r>
              <a:rPr lang="en-GB" sz="3200" dirty="0">
                <a:solidFill>
                  <a:srgbClr val="E6344C"/>
                </a:solidFill>
                <a:latin typeface="Arial" panose="020B0604020202020204" pitchFamily="34" charset="0"/>
                <a:cs typeface="Arial" panose="020B0604020202020204" pitchFamily="34" charset="0"/>
              </a:rPr>
              <a:t>, </a:t>
            </a:r>
            <a:r>
              <a:rPr lang="en-GB" sz="3200" dirty="0">
                <a:latin typeface="Arial" panose="020B0604020202020204" pitchFamily="34" charset="0"/>
                <a:cs typeface="Arial" panose="020B0604020202020204" pitchFamily="34" charset="0"/>
              </a:rPr>
              <a:t>Arno Engels</a:t>
            </a:r>
          </a:p>
        </p:txBody>
      </p:sp>
      <p:pic>
        <p:nvPicPr>
          <p:cNvPr id="6" name="Picture 5">
            <a:extLst>
              <a:ext uri="{FF2B5EF4-FFF2-40B4-BE49-F238E27FC236}">
                <a16:creationId xmlns:a16="http://schemas.microsoft.com/office/drawing/2014/main" id="{BC1824E0-F1FD-E648-867F-C67428AE33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263811" y="-321157"/>
            <a:ext cx="3120189" cy="4073580"/>
          </a:xfrm>
          <a:prstGeom prst="rect">
            <a:avLst/>
          </a:prstGeom>
        </p:spPr>
      </p:pic>
    </p:spTree>
    <p:extLst>
      <p:ext uri="{BB962C8B-B14F-4D97-AF65-F5344CB8AC3E}">
        <p14:creationId xmlns:p14="http://schemas.microsoft.com/office/powerpoint/2010/main" val="20906222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AF0566-33E0-6D4D-A760-C367EF0B8982}"/>
              </a:ext>
            </a:extLst>
          </p:cNvPr>
          <p:cNvSpPr>
            <a:spLocks noGrp="1"/>
          </p:cNvSpPr>
          <p:nvPr>
            <p:ph type="title"/>
          </p:nvPr>
        </p:nvSpPr>
        <p:spPr>
          <a:xfrm>
            <a:off x="0" y="0"/>
            <a:ext cx="24384000" cy="1552918"/>
          </a:xfrm>
        </p:spPr>
        <p:txBody>
          <a:bodyPr/>
          <a:lstStyle/>
          <a:p>
            <a:r>
              <a:rPr lang="en-US" dirty="0">
                <a:solidFill>
                  <a:schemeClr val="bg1"/>
                </a:solidFill>
              </a:rPr>
              <a:t>Energy spectrum and detector size</a:t>
            </a:r>
          </a:p>
        </p:txBody>
      </p:sp>
      <p:pic>
        <p:nvPicPr>
          <p:cNvPr id="5" name="Picture 4">
            <a:extLst>
              <a:ext uri="{FF2B5EF4-FFF2-40B4-BE49-F238E27FC236}">
                <a16:creationId xmlns:a16="http://schemas.microsoft.com/office/drawing/2014/main" id="{E1E39997-4FAF-DC4D-96A3-DE8A7875756A}"/>
              </a:ext>
            </a:extLst>
          </p:cNvPr>
          <p:cNvPicPr>
            <a:picLocks noChangeAspect="1"/>
          </p:cNvPicPr>
          <p:nvPr/>
        </p:nvPicPr>
        <p:blipFill rotWithShape="1">
          <a:blip r:embed="rId3"/>
          <a:srcRect b="6407"/>
          <a:stretch/>
        </p:blipFill>
        <p:spPr>
          <a:xfrm>
            <a:off x="21516" y="1313"/>
            <a:ext cx="24366533" cy="12837135"/>
          </a:xfrm>
          <a:prstGeom prst="rect">
            <a:avLst/>
          </a:prstGeom>
        </p:spPr>
      </p:pic>
      <p:grpSp>
        <p:nvGrpSpPr>
          <p:cNvPr id="3" name="Group 2">
            <a:extLst>
              <a:ext uri="{FF2B5EF4-FFF2-40B4-BE49-F238E27FC236}">
                <a16:creationId xmlns:a16="http://schemas.microsoft.com/office/drawing/2014/main" id="{FD612206-D5AA-8C4D-A383-243D3931722C}"/>
              </a:ext>
            </a:extLst>
          </p:cNvPr>
          <p:cNvGrpSpPr/>
          <p:nvPr/>
        </p:nvGrpSpPr>
        <p:grpSpPr>
          <a:xfrm>
            <a:off x="2063814" y="54955"/>
            <a:ext cx="6149257" cy="13201488"/>
            <a:chOff x="2063814" y="54955"/>
            <a:chExt cx="6149257" cy="13201488"/>
          </a:xfrm>
        </p:grpSpPr>
        <p:sp>
          <p:nvSpPr>
            <p:cNvPr id="7" name="Rectangle 6">
              <a:extLst>
                <a:ext uri="{FF2B5EF4-FFF2-40B4-BE49-F238E27FC236}">
                  <a16:creationId xmlns:a16="http://schemas.microsoft.com/office/drawing/2014/main" id="{B588A3EF-FF43-B64C-98B1-9E4199516057}"/>
                </a:ext>
              </a:extLst>
            </p:cNvPr>
            <p:cNvSpPr>
              <a:spLocks noChangeArrowheads="1"/>
            </p:cNvSpPr>
            <p:nvPr/>
          </p:nvSpPr>
          <p:spPr bwMode="auto">
            <a:xfrm>
              <a:off x="2211704" y="1975961"/>
              <a:ext cx="2000251" cy="9322595"/>
            </a:xfrm>
            <a:prstGeom prst="rect">
              <a:avLst/>
            </a:prstGeom>
            <a:solidFill>
              <a:schemeClr val="bg1"/>
            </a:solidFill>
            <a:ln w="9525">
              <a:noFill/>
              <a:miter lim="800000"/>
              <a:headEnd/>
              <a:tailEnd/>
            </a:ln>
          </p:spPr>
          <p:txBody>
            <a:bodyPr wrap="none" lIns="153059" tIns="76528" rIns="153059" bIns="76528" anchor="ctr">
              <a:prstTxWarp prst="textNoShape">
                <a:avLst/>
              </a:prstTxWarp>
            </a:bodyPr>
            <a:lstStyle/>
            <a:p>
              <a:pPr marL="765300" indent="-765300">
                <a:defRPr/>
              </a:pPr>
              <a:r>
                <a:rPr lang="fr-FR" sz="4000" dirty="0">
                  <a:noFill/>
                  <a:latin typeface="Arial"/>
                  <a:ea typeface="ヒラギノ明朝 ProN W3" charset="-128"/>
                  <a:cs typeface="Arial"/>
                  <a:sym typeface="American Typewriter" charset="0"/>
                </a:rPr>
                <a:t>10</a:t>
              </a:r>
              <a:r>
                <a:rPr lang="fr-FR" sz="4000" baseline="30000" dirty="0">
                  <a:noFill/>
                  <a:latin typeface="Arial"/>
                  <a:ea typeface="ヒラギノ明朝 ProN W3" charset="-128"/>
                  <a:cs typeface="Arial"/>
                  <a:sym typeface="American Typewriter" charset="0"/>
                </a:rPr>
                <a:t>4</a:t>
              </a:r>
              <a:endParaRPr lang="fr-FR" sz="4000" dirty="0">
                <a:noFill/>
                <a:latin typeface="Arial"/>
                <a:ea typeface="ヒラギノ明朝 ProN W3" charset="-128"/>
                <a:cs typeface="Arial"/>
                <a:sym typeface="American Typewriter" charset="0"/>
              </a:endParaRPr>
            </a:p>
            <a:p>
              <a:pPr marL="765300" indent="-765300">
                <a:defRPr/>
              </a:pPr>
              <a:endParaRPr lang="fr-FR" sz="267" dirty="0">
                <a:noFill/>
                <a:latin typeface="Arial"/>
                <a:ea typeface="ヒラギノ明朝 ProN W3" charset="-128"/>
                <a:cs typeface="Arial"/>
                <a:sym typeface="American Typewriter" charset="0"/>
              </a:endParaRPr>
            </a:p>
            <a:p>
              <a:pPr marL="765300" indent="-765300">
                <a:defRPr/>
              </a:pPr>
              <a:r>
                <a:rPr lang="fr-FR" sz="4000" dirty="0">
                  <a:noFill/>
                  <a:latin typeface="Arial"/>
                  <a:ea typeface="ヒラギノ明朝 ProN W3" charset="-128"/>
                  <a:cs typeface="Arial"/>
                  <a:sym typeface="American Typewriter" charset="0"/>
                </a:rPr>
                <a:t>10</a:t>
              </a:r>
              <a:r>
                <a:rPr lang="fr-FR" sz="4000" baseline="30000" dirty="0">
                  <a:noFill/>
                  <a:latin typeface="Arial"/>
                  <a:ea typeface="ヒラギノ明朝 ProN W3" charset="-128"/>
                  <a:cs typeface="Arial"/>
                  <a:sym typeface="American Typewriter" charset="0"/>
                </a:rPr>
                <a:t>2</a:t>
              </a:r>
              <a:endParaRPr lang="fr-FR" sz="4000" dirty="0">
                <a:noFill/>
                <a:latin typeface="Arial"/>
                <a:ea typeface="ヒラギノ明朝 ProN W3" charset="-128"/>
                <a:cs typeface="Arial"/>
                <a:sym typeface="American Typewriter" charset="0"/>
              </a:endParaRPr>
            </a:p>
            <a:p>
              <a:pPr marL="765300" indent="-765300">
                <a:defRPr/>
              </a:pPr>
              <a:endParaRPr lang="fr-FR" sz="2400" dirty="0">
                <a:noFill/>
                <a:latin typeface="Arial"/>
                <a:ea typeface="ヒラギノ明朝 ProN W3" charset="-128"/>
                <a:cs typeface="Arial"/>
                <a:sym typeface="American Typewriter" charset="0"/>
              </a:endParaRPr>
            </a:p>
            <a:p>
              <a:pPr marL="765300" indent="-765300">
                <a:defRPr/>
              </a:pPr>
              <a:r>
                <a:rPr lang="fr-FR" sz="4000" dirty="0">
                  <a:noFill/>
                  <a:latin typeface="Arial"/>
                  <a:ea typeface="ヒラギノ明朝 ProN W3" charset="-128"/>
                  <a:cs typeface="Arial"/>
                  <a:sym typeface="American Typewriter" charset="0"/>
                </a:rPr>
                <a:t>10</a:t>
              </a:r>
              <a:r>
                <a:rPr lang="fr-FR" sz="4000" baseline="30000" dirty="0">
                  <a:noFill/>
                  <a:latin typeface="Arial"/>
                  <a:ea typeface="ヒラギノ明朝 ProN W3" charset="-128"/>
                  <a:cs typeface="Arial"/>
                  <a:sym typeface="American Typewriter" charset="0"/>
                </a:rPr>
                <a:t>-1</a:t>
              </a:r>
              <a:endParaRPr lang="fr-FR" sz="4000" dirty="0">
                <a:noFill/>
                <a:latin typeface="Arial"/>
                <a:ea typeface="ヒラギノ明朝 ProN W3" charset="-128"/>
                <a:cs typeface="Arial"/>
                <a:sym typeface="American Typewriter" charset="0"/>
              </a:endParaRPr>
            </a:p>
            <a:p>
              <a:pPr marL="765300" indent="-765300">
                <a:defRPr/>
              </a:pPr>
              <a:endParaRPr lang="fr-FR" sz="2400" dirty="0">
                <a:noFill/>
                <a:latin typeface="Arial"/>
                <a:ea typeface="ヒラギノ明朝 ProN W3" charset="-128"/>
                <a:cs typeface="Arial"/>
                <a:sym typeface="American Typewriter" charset="0"/>
              </a:endParaRPr>
            </a:p>
            <a:p>
              <a:pPr marL="765300" indent="-765300">
                <a:defRPr/>
              </a:pPr>
              <a:r>
                <a:rPr lang="fr-FR" sz="4000" dirty="0">
                  <a:noFill/>
                  <a:latin typeface="Arial"/>
                  <a:ea typeface="ヒラギノ明朝 ProN W3" charset="-128"/>
                  <a:cs typeface="Arial"/>
                  <a:sym typeface="American Typewriter" charset="0"/>
                </a:rPr>
                <a:t>10</a:t>
              </a:r>
              <a:r>
                <a:rPr lang="fr-FR" sz="4000" baseline="30000" dirty="0">
                  <a:noFill/>
                  <a:latin typeface="Arial"/>
                  <a:ea typeface="ヒラギノ明朝 ProN W3" charset="-128"/>
                  <a:cs typeface="Arial"/>
                  <a:sym typeface="American Typewriter" charset="0"/>
                </a:rPr>
                <a:t>-4</a:t>
              </a:r>
              <a:endParaRPr lang="fr-FR" sz="4000" dirty="0">
                <a:noFill/>
                <a:latin typeface="Arial"/>
                <a:ea typeface="ヒラギノ明朝 ProN W3" charset="-128"/>
                <a:cs typeface="Arial"/>
                <a:sym typeface="American Typewriter" charset="0"/>
              </a:endParaRPr>
            </a:p>
            <a:p>
              <a:pPr marL="765300" indent="-765300">
                <a:defRPr/>
              </a:pPr>
              <a:endParaRPr lang="fr-FR" sz="2400" dirty="0">
                <a:noFill/>
                <a:latin typeface="Arial"/>
                <a:ea typeface="ヒラギノ明朝 ProN W3" charset="-128"/>
                <a:cs typeface="Arial"/>
                <a:sym typeface="American Typewriter" charset="0"/>
              </a:endParaRPr>
            </a:p>
            <a:p>
              <a:pPr marL="765300" indent="-765300">
                <a:defRPr/>
              </a:pPr>
              <a:r>
                <a:rPr lang="fr-FR" sz="4000" dirty="0">
                  <a:noFill/>
                  <a:latin typeface="Arial"/>
                  <a:ea typeface="ヒラギノ明朝 ProN W3" charset="-128"/>
                  <a:cs typeface="Arial"/>
                  <a:sym typeface="American Typewriter" charset="0"/>
                </a:rPr>
                <a:t>10</a:t>
              </a:r>
              <a:r>
                <a:rPr lang="fr-FR" sz="4000" baseline="30000" dirty="0">
                  <a:noFill/>
                  <a:latin typeface="Arial"/>
                  <a:ea typeface="ヒラギノ明朝 ProN W3" charset="-128"/>
                  <a:cs typeface="Arial"/>
                  <a:sym typeface="American Typewriter" charset="0"/>
                </a:rPr>
                <a:t>-7</a:t>
              </a:r>
              <a:endParaRPr lang="fr-FR" sz="4000" dirty="0">
                <a:noFill/>
                <a:latin typeface="Arial"/>
                <a:ea typeface="ヒラギノ明朝 ProN W3" charset="-128"/>
                <a:cs typeface="Arial"/>
                <a:sym typeface="American Typewriter" charset="0"/>
              </a:endParaRPr>
            </a:p>
            <a:p>
              <a:pPr marL="765300" indent="-765300">
                <a:defRPr/>
              </a:pPr>
              <a:endParaRPr lang="fr-FR" sz="2400" dirty="0">
                <a:noFill/>
                <a:latin typeface="Arial"/>
                <a:ea typeface="ヒラギノ明朝 ProN W3" charset="-128"/>
                <a:cs typeface="Arial"/>
                <a:sym typeface="American Typewriter" charset="0"/>
              </a:endParaRPr>
            </a:p>
            <a:p>
              <a:pPr marL="765300" indent="-765300">
                <a:defRPr/>
              </a:pPr>
              <a:r>
                <a:rPr lang="fr-FR" sz="4000" dirty="0">
                  <a:noFill/>
                  <a:latin typeface="Arial"/>
                  <a:ea typeface="ヒラギノ明朝 ProN W3" charset="-128"/>
                  <a:cs typeface="Arial"/>
                  <a:sym typeface="American Typewriter" charset="0"/>
                </a:rPr>
                <a:t>10</a:t>
              </a:r>
              <a:r>
                <a:rPr lang="fr-FR" sz="4000" baseline="30000" dirty="0">
                  <a:noFill/>
                  <a:latin typeface="Arial"/>
                  <a:ea typeface="ヒラギノ明朝 ProN W3" charset="-128"/>
                  <a:cs typeface="Arial"/>
                  <a:sym typeface="American Typewriter" charset="0"/>
                </a:rPr>
                <a:t>-10</a:t>
              </a:r>
              <a:endParaRPr lang="fr-FR" sz="4000" dirty="0">
                <a:noFill/>
                <a:latin typeface="Arial"/>
                <a:ea typeface="ヒラギノ明朝 ProN W3" charset="-128"/>
                <a:cs typeface="Arial"/>
                <a:sym typeface="American Typewriter" charset="0"/>
              </a:endParaRPr>
            </a:p>
            <a:p>
              <a:pPr marL="765300" indent="-765300">
                <a:defRPr/>
              </a:pPr>
              <a:endParaRPr lang="fr-FR" sz="2400" dirty="0">
                <a:noFill/>
                <a:latin typeface="Arial"/>
                <a:ea typeface="ヒラギノ明朝 ProN W3" charset="-128"/>
                <a:cs typeface="Arial"/>
                <a:sym typeface="American Typewriter" charset="0"/>
              </a:endParaRPr>
            </a:p>
            <a:p>
              <a:pPr marL="765300" indent="-765300">
                <a:defRPr/>
              </a:pPr>
              <a:r>
                <a:rPr lang="fr-FR" sz="4000" dirty="0">
                  <a:noFill/>
                  <a:latin typeface="Arial"/>
                  <a:ea typeface="ヒラギノ明朝 ProN W3" charset="-128"/>
                  <a:cs typeface="Arial"/>
                  <a:sym typeface="American Typewriter" charset="0"/>
                </a:rPr>
                <a:t>10</a:t>
              </a:r>
              <a:r>
                <a:rPr lang="fr-FR" sz="4000" baseline="30000" dirty="0">
                  <a:noFill/>
                  <a:latin typeface="Arial"/>
                  <a:ea typeface="ヒラギノ明朝 ProN W3" charset="-128"/>
                  <a:cs typeface="Arial"/>
                  <a:sym typeface="American Typewriter" charset="0"/>
                </a:rPr>
                <a:t>-13</a:t>
              </a:r>
              <a:endParaRPr lang="fr-FR" sz="4000" dirty="0">
                <a:noFill/>
                <a:latin typeface="Arial"/>
                <a:ea typeface="ヒラギノ明朝 ProN W3" charset="-128"/>
                <a:cs typeface="Arial"/>
                <a:sym typeface="American Typewriter" charset="0"/>
              </a:endParaRPr>
            </a:p>
            <a:p>
              <a:pPr marL="765300" indent="-765300">
                <a:defRPr/>
              </a:pPr>
              <a:endParaRPr lang="fr-FR" sz="2400" dirty="0">
                <a:noFill/>
                <a:latin typeface="Arial"/>
                <a:ea typeface="ヒラギノ明朝 ProN W3" charset="-128"/>
                <a:cs typeface="Arial"/>
                <a:sym typeface="American Typewriter" charset="0"/>
              </a:endParaRPr>
            </a:p>
            <a:p>
              <a:pPr marL="765300" indent="-765300">
                <a:defRPr/>
              </a:pPr>
              <a:r>
                <a:rPr lang="fr-FR" sz="4000" dirty="0">
                  <a:noFill/>
                  <a:latin typeface="Arial"/>
                  <a:ea typeface="ヒラギノ明朝 ProN W3" charset="-128"/>
                  <a:cs typeface="Arial"/>
                  <a:sym typeface="American Typewriter" charset="0"/>
                </a:rPr>
                <a:t>10</a:t>
              </a:r>
              <a:r>
                <a:rPr lang="fr-FR" sz="4000" baseline="30000" dirty="0">
                  <a:noFill/>
                  <a:latin typeface="Arial"/>
                  <a:ea typeface="ヒラギノ明朝 ProN W3" charset="-128"/>
                  <a:cs typeface="Arial"/>
                  <a:sym typeface="American Typewriter" charset="0"/>
                </a:rPr>
                <a:t>-16</a:t>
              </a:r>
              <a:endParaRPr lang="fr-FR" sz="4000" dirty="0">
                <a:noFill/>
                <a:latin typeface="Arial"/>
                <a:ea typeface="ヒラギノ明朝 ProN W3" charset="-128"/>
                <a:cs typeface="Arial"/>
                <a:sym typeface="American Typewriter" charset="0"/>
              </a:endParaRPr>
            </a:p>
            <a:p>
              <a:pPr marL="765300" indent="-765300">
                <a:defRPr/>
              </a:pPr>
              <a:endParaRPr lang="fr-FR" sz="2400" dirty="0">
                <a:noFill/>
                <a:latin typeface="Arial"/>
                <a:ea typeface="ヒラギノ明朝 ProN W3" charset="-128"/>
                <a:cs typeface="Arial"/>
                <a:sym typeface="American Typewriter" charset="0"/>
              </a:endParaRPr>
            </a:p>
            <a:p>
              <a:pPr marL="765300" indent="-765300">
                <a:defRPr/>
              </a:pPr>
              <a:r>
                <a:rPr lang="fr-FR" sz="4000" dirty="0">
                  <a:noFill/>
                  <a:latin typeface="Arial"/>
                  <a:ea typeface="ヒラギノ明朝 ProN W3" charset="-128"/>
                  <a:cs typeface="Arial"/>
                  <a:sym typeface="American Typewriter" charset="0"/>
                </a:rPr>
                <a:t>10</a:t>
              </a:r>
              <a:r>
                <a:rPr lang="fr-FR" sz="4000" baseline="30000" dirty="0">
                  <a:noFill/>
                  <a:latin typeface="Arial"/>
                  <a:ea typeface="ヒラギノ明朝 ProN W3" charset="-128"/>
                  <a:cs typeface="Arial"/>
                  <a:sym typeface="American Typewriter" charset="0"/>
                </a:rPr>
                <a:t>-19</a:t>
              </a:r>
              <a:endParaRPr lang="fr-FR" sz="4000" dirty="0">
                <a:noFill/>
                <a:latin typeface="Arial"/>
                <a:ea typeface="ヒラギノ明朝 ProN W3" charset="-128"/>
                <a:cs typeface="Arial"/>
                <a:sym typeface="American Typewriter" charset="0"/>
              </a:endParaRPr>
            </a:p>
            <a:p>
              <a:pPr marL="765300" indent="-765300">
                <a:defRPr/>
              </a:pPr>
              <a:endParaRPr lang="fr-FR" sz="2400" dirty="0">
                <a:noFill/>
                <a:latin typeface="Arial"/>
                <a:ea typeface="ヒラギノ明朝 ProN W3" charset="-128"/>
                <a:cs typeface="Arial"/>
                <a:sym typeface="American Typewriter" charset="0"/>
              </a:endParaRPr>
            </a:p>
            <a:p>
              <a:pPr marL="765300" indent="-765300">
                <a:defRPr/>
              </a:pPr>
              <a:r>
                <a:rPr lang="fr-FR" sz="4000" dirty="0">
                  <a:noFill/>
                  <a:latin typeface="Arial"/>
                  <a:ea typeface="ヒラギノ明朝 ProN W3" charset="-128"/>
                  <a:cs typeface="Arial"/>
                  <a:sym typeface="American Typewriter" charset="0"/>
                </a:rPr>
                <a:t>10</a:t>
              </a:r>
              <a:r>
                <a:rPr lang="fr-FR" sz="4000" baseline="30000" dirty="0">
                  <a:noFill/>
                  <a:latin typeface="Arial"/>
                  <a:ea typeface="ヒラギノ明朝 ProN W3" charset="-128"/>
                  <a:cs typeface="Arial"/>
                  <a:sym typeface="American Typewriter" charset="0"/>
                </a:rPr>
                <a:t>-22</a:t>
              </a:r>
              <a:endParaRPr lang="fr-FR" sz="4000" dirty="0">
                <a:noFill/>
                <a:latin typeface="Arial"/>
                <a:ea typeface="ヒラギノ明朝 ProN W3" charset="-128"/>
                <a:cs typeface="Arial"/>
                <a:sym typeface="American Typewriter" charset="0"/>
              </a:endParaRPr>
            </a:p>
            <a:p>
              <a:pPr marL="765300" indent="-765300">
                <a:defRPr/>
              </a:pPr>
              <a:endParaRPr lang="fr-FR" sz="2400" dirty="0">
                <a:noFill/>
                <a:latin typeface="Arial"/>
                <a:ea typeface="ヒラギノ明朝 ProN W3" charset="-128"/>
                <a:cs typeface="Arial"/>
                <a:sym typeface="American Typewriter" charset="0"/>
              </a:endParaRPr>
            </a:p>
            <a:p>
              <a:pPr marL="765300" indent="-765300">
                <a:defRPr/>
              </a:pPr>
              <a:r>
                <a:rPr lang="fr-FR" sz="4000" dirty="0">
                  <a:noFill/>
                  <a:latin typeface="Arial"/>
                  <a:ea typeface="ヒラギノ明朝 ProN W3" charset="-128"/>
                  <a:cs typeface="Arial"/>
                  <a:sym typeface="American Typewriter" charset="0"/>
                </a:rPr>
                <a:t>10</a:t>
              </a:r>
              <a:r>
                <a:rPr lang="fr-FR" sz="4000" baseline="30000" dirty="0">
                  <a:noFill/>
                  <a:latin typeface="Arial"/>
                  <a:ea typeface="ヒラギノ明朝 ProN W3" charset="-128"/>
                  <a:cs typeface="Arial"/>
                  <a:sym typeface="American Typewriter" charset="0"/>
                </a:rPr>
                <a:t>-25</a:t>
              </a:r>
              <a:endParaRPr lang="fr-FR" sz="4000" dirty="0">
                <a:noFill/>
                <a:latin typeface="Arial"/>
                <a:ea typeface="ヒラギノ明朝 ProN W3" charset="-128"/>
                <a:cs typeface="Arial"/>
                <a:sym typeface="American Typewriter" charset="0"/>
              </a:endParaRPr>
            </a:p>
            <a:p>
              <a:pPr marL="765300" indent="-765300">
                <a:defRPr/>
              </a:pPr>
              <a:endParaRPr lang="fr-FR" sz="2400" dirty="0">
                <a:noFill/>
                <a:latin typeface="Arial"/>
                <a:ea typeface="ヒラギノ明朝 ProN W3" charset="-128"/>
                <a:cs typeface="Arial"/>
                <a:sym typeface="American Typewriter" charset="0"/>
              </a:endParaRPr>
            </a:p>
            <a:p>
              <a:pPr marL="765300" indent="-765300">
                <a:defRPr/>
              </a:pPr>
              <a:r>
                <a:rPr lang="fr-FR" sz="4000" dirty="0">
                  <a:noFill/>
                  <a:latin typeface="Arial"/>
                  <a:ea typeface="ヒラギノ明朝 ProN W3" charset="-128"/>
                  <a:cs typeface="Arial"/>
                  <a:sym typeface="American Typewriter" charset="0"/>
                </a:rPr>
                <a:t>10</a:t>
              </a:r>
              <a:r>
                <a:rPr lang="fr-FR" sz="4000" baseline="30000" dirty="0">
                  <a:noFill/>
                  <a:latin typeface="Arial"/>
                  <a:ea typeface="ヒラギノ明朝 ProN W3" charset="-128"/>
                  <a:cs typeface="Arial"/>
                  <a:sym typeface="American Typewriter" charset="0"/>
                </a:rPr>
                <a:t>-28</a:t>
              </a:r>
            </a:p>
          </p:txBody>
        </p:sp>
        <p:sp>
          <p:nvSpPr>
            <p:cNvPr id="8" name="Footer Placeholder 22">
              <a:extLst>
                <a:ext uri="{FF2B5EF4-FFF2-40B4-BE49-F238E27FC236}">
                  <a16:creationId xmlns:a16="http://schemas.microsoft.com/office/drawing/2014/main" id="{B4D6C058-AFBF-D141-A6B9-F7BAA9DE54E4}"/>
                </a:ext>
              </a:extLst>
            </p:cNvPr>
            <p:cNvSpPr txBox="1">
              <a:spLocks/>
            </p:cNvSpPr>
            <p:nvPr/>
          </p:nvSpPr>
          <p:spPr>
            <a:xfrm>
              <a:off x="3002355" y="4547711"/>
              <a:ext cx="2895451" cy="273750"/>
            </a:xfrm>
            <a:prstGeom prst="rect">
              <a:avLst/>
            </a:prstGeom>
            <a:solidFill>
              <a:schemeClr val="bg1"/>
            </a:solidFill>
          </p:spPr>
          <p:txBody>
            <a:bodyPr vert="horz" lIns="57397" tIns="28698" rIns="57397" bIns="28698" rtlCol="0" anchor="ctr"/>
            <a:lstStyle>
              <a:defPPr marL="0" marR="0" indent="0" algn="l" defTabSz="914400" rtl="0" fontAlgn="auto" latinLnBrk="1" hangingPunct="0">
                <a:lnSpc>
                  <a:spcPct val="100000"/>
                </a:lnSpc>
                <a:spcBef>
                  <a:spcPts val="0"/>
                </a:spcBef>
                <a:spcAft>
                  <a:spcPts val="0"/>
                </a:spcAft>
                <a:buClrTx/>
                <a:buSzTx/>
                <a:buFontTx/>
                <a:buNone/>
                <a:tabLst/>
                <a:defRPr kumimoji="0" lang="en-US" sz="1800" b="0" i="0" u="none" strike="noStrike" cap="none" spc="0" normalizeH="0" baseline="0">
                  <a:ln>
                    <a:noFill/>
                  </a:ln>
                  <a:solidFill>
                    <a:srgbClr val="000000"/>
                  </a:solidFill>
                  <a:effectLst/>
                  <a:uFillTx/>
                </a:defRPr>
              </a:defPPr>
              <a:lvl1pPr marL="0" marR="0" indent="0" algn="ctr" defTabSz="457200" rtl="0" fontAlgn="base" latinLnBrk="0" hangingPunct="0">
                <a:lnSpc>
                  <a:spcPct val="100000"/>
                </a:lnSpc>
                <a:spcBef>
                  <a:spcPct val="0"/>
                </a:spcBef>
                <a:spcAft>
                  <a:spcPct val="0"/>
                </a:spcAft>
                <a:buClrTx/>
                <a:buSzTx/>
                <a:buFontTx/>
                <a:buNone/>
                <a:tabLst/>
                <a:defRPr kumimoji="0" sz="800" b="1" i="1" u="none" strike="noStrike" kern="1200" cap="none" spc="0" normalizeH="0" baseline="0">
                  <a:ln>
                    <a:noFill/>
                  </a:ln>
                  <a:solidFill>
                    <a:schemeClr val="bg1"/>
                  </a:solidFill>
                  <a:effectLst/>
                  <a:uFillTx/>
                  <a:latin typeface="Arial"/>
                  <a:ea typeface="ヒラギノ明朝 ProN W3" pitchFamily="-84" charset="-128"/>
                  <a:cs typeface="Arial"/>
                  <a:sym typeface="American Typewriter" pitchFamily="-84" charset="0"/>
                </a:defRPr>
              </a:lvl1pPr>
              <a:lvl2pPr marL="286984" marR="0" indent="228600" algn="l" defTabSz="457200" rtl="0" fontAlgn="base" latinLnBrk="0" hangingPunct="0">
                <a:lnSpc>
                  <a:spcPct val="100000"/>
                </a:lnSpc>
                <a:spcBef>
                  <a:spcPct val="0"/>
                </a:spcBef>
                <a:spcAft>
                  <a:spcPct val="0"/>
                </a:spcAft>
                <a:buClrTx/>
                <a:buSzTx/>
                <a:buFontTx/>
                <a:buNone/>
                <a:tabLst/>
                <a:defRPr kumimoji="0" sz="2500" b="1" i="1" u="none" strike="noStrike" kern="1200" cap="none" spc="0" normalizeH="0" baseline="0">
                  <a:ln>
                    <a:noFill/>
                  </a:ln>
                  <a:solidFill>
                    <a:srgbClr val="FFFFFF"/>
                  </a:solidFill>
                  <a:effectLst/>
                  <a:uFillTx/>
                  <a:latin typeface="American Typewriter" pitchFamily="-84" charset="0"/>
                  <a:ea typeface="ヒラギノ明朝 ProN W3" pitchFamily="-84" charset="-128"/>
                  <a:cs typeface="ヒラギノ明朝 ProN W3" pitchFamily="-84" charset="-128"/>
                  <a:sym typeface="American Typewriter" pitchFamily="-84" charset="0"/>
                </a:defRPr>
              </a:lvl2pPr>
              <a:lvl3pPr marL="573969" marR="0" indent="457200" algn="l" defTabSz="457200" rtl="0" fontAlgn="base" latinLnBrk="0" hangingPunct="0">
                <a:lnSpc>
                  <a:spcPct val="100000"/>
                </a:lnSpc>
                <a:spcBef>
                  <a:spcPct val="0"/>
                </a:spcBef>
                <a:spcAft>
                  <a:spcPct val="0"/>
                </a:spcAft>
                <a:buClrTx/>
                <a:buSzTx/>
                <a:buFontTx/>
                <a:buNone/>
                <a:tabLst/>
                <a:defRPr kumimoji="0" sz="2500" b="1" i="1" u="none" strike="noStrike" kern="1200" cap="none" spc="0" normalizeH="0" baseline="0">
                  <a:ln>
                    <a:noFill/>
                  </a:ln>
                  <a:solidFill>
                    <a:srgbClr val="FFFFFF"/>
                  </a:solidFill>
                  <a:effectLst/>
                  <a:uFillTx/>
                  <a:latin typeface="American Typewriter" pitchFamily="-84" charset="0"/>
                  <a:ea typeface="ヒラギノ明朝 ProN W3" pitchFamily="-84" charset="-128"/>
                  <a:cs typeface="ヒラギノ明朝 ProN W3" pitchFamily="-84" charset="-128"/>
                  <a:sym typeface="American Typewriter" pitchFamily="-84" charset="0"/>
                </a:defRPr>
              </a:lvl3pPr>
              <a:lvl4pPr marL="860953" marR="0" indent="685800" algn="l" defTabSz="457200" rtl="0" fontAlgn="base" latinLnBrk="0" hangingPunct="0">
                <a:lnSpc>
                  <a:spcPct val="100000"/>
                </a:lnSpc>
                <a:spcBef>
                  <a:spcPct val="0"/>
                </a:spcBef>
                <a:spcAft>
                  <a:spcPct val="0"/>
                </a:spcAft>
                <a:buClrTx/>
                <a:buSzTx/>
                <a:buFontTx/>
                <a:buNone/>
                <a:tabLst/>
                <a:defRPr kumimoji="0" sz="2500" b="1" i="1" u="none" strike="noStrike" kern="1200" cap="none" spc="0" normalizeH="0" baseline="0">
                  <a:ln>
                    <a:noFill/>
                  </a:ln>
                  <a:solidFill>
                    <a:srgbClr val="FFFFFF"/>
                  </a:solidFill>
                  <a:effectLst/>
                  <a:uFillTx/>
                  <a:latin typeface="American Typewriter" pitchFamily="-84" charset="0"/>
                  <a:ea typeface="ヒラギノ明朝 ProN W3" pitchFamily="-84" charset="-128"/>
                  <a:cs typeface="ヒラギノ明朝 ProN W3" pitchFamily="-84" charset="-128"/>
                  <a:sym typeface="American Typewriter" pitchFamily="-84" charset="0"/>
                </a:defRPr>
              </a:lvl4pPr>
              <a:lvl5pPr marL="1147938" marR="0" indent="914400" algn="l" defTabSz="457200" rtl="0" fontAlgn="base" latinLnBrk="0" hangingPunct="0">
                <a:lnSpc>
                  <a:spcPct val="100000"/>
                </a:lnSpc>
                <a:spcBef>
                  <a:spcPct val="0"/>
                </a:spcBef>
                <a:spcAft>
                  <a:spcPct val="0"/>
                </a:spcAft>
                <a:buClrTx/>
                <a:buSzTx/>
                <a:buFontTx/>
                <a:buNone/>
                <a:tabLst/>
                <a:defRPr kumimoji="0" sz="2500" b="1" i="1" u="none" strike="noStrike" kern="1200" cap="none" spc="0" normalizeH="0" baseline="0">
                  <a:ln>
                    <a:noFill/>
                  </a:ln>
                  <a:solidFill>
                    <a:srgbClr val="FFFFFF"/>
                  </a:solidFill>
                  <a:effectLst/>
                  <a:uFillTx/>
                  <a:latin typeface="American Typewriter" pitchFamily="-84" charset="0"/>
                  <a:ea typeface="ヒラギノ明朝 ProN W3" pitchFamily="-84" charset="-128"/>
                  <a:cs typeface="ヒラギノ明朝 ProN W3" pitchFamily="-84" charset="-128"/>
                  <a:sym typeface="American Typewriter" pitchFamily="-84" charset="0"/>
                </a:defRPr>
              </a:lvl5pPr>
              <a:lvl6pPr marL="1434922" marR="0" indent="1143000" algn="l" defTabSz="286984" rtl="0" eaLnBrk="1" fontAlgn="auto" latinLnBrk="0" hangingPunct="1">
                <a:lnSpc>
                  <a:spcPct val="100000"/>
                </a:lnSpc>
                <a:spcBef>
                  <a:spcPts val="0"/>
                </a:spcBef>
                <a:spcAft>
                  <a:spcPts val="0"/>
                </a:spcAft>
                <a:buClrTx/>
                <a:buSzTx/>
                <a:buFontTx/>
                <a:buNone/>
                <a:tabLst/>
                <a:defRPr kumimoji="0" sz="2500" b="1" i="1" u="none" strike="noStrike" kern="1200" cap="none" spc="0" normalizeH="0" baseline="0">
                  <a:ln>
                    <a:noFill/>
                  </a:ln>
                  <a:solidFill>
                    <a:srgbClr val="FFFFFF"/>
                  </a:solidFill>
                  <a:effectLst/>
                  <a:uFillTx/>
                  <a:latin typeface="American Typewriter" pitchFamily="-84" charset="0"/>
                  <a:ea typeface="ヒラギノ明朝 ProN W3" pitchFamily="-84" charset="-128"/>
                  <a:cs typeface="ヒラギノ明朝 ProN W3" pitchFamily="-84" charset="-128"/>
                  <a:sym typeface="American Typewriter" pitchFamily="-84" charset="0"/>
                </a:defRPr>
              </a:lvl6pPr>
              <a:lvl7pPr marL="1721907" marR="0" indent="1371600" algn="l" defTabSz="286984" rtl="0" eaLnBrk="1" fontAlgn="auto" latinLnBrk="0" hangingPunct="1">
                <a:lnSpc>
                  <a:spcPct val="100000"/>
                </a:lnSpc>
                <a:spcBef>
                  <a:spcPts val="0"/>
                </a:spcBef>
                <a:spcAft>
                  <a:spcPts val="0"/>
                </a:spcAft>
                <a:buClrTx/>
                <a:buSzTx/>
                <a:buFontTx/>
                <a:buNone/>
                <a:tabLst/>
                <a:defRPr kumimoji="0" sz="2500" b="1" i="1" u="none" strike="noStrike" kern="1200" cap="none" spc="0" normalizeH="0" baseline="0">
                  <a:ln>
                    <a:noFill/>
                  </a:ln>
                  <a:solidFill>
                    <a:srgbClr val="FFFFFF"/>
                  </a:solidFill>
                  <a:effectLst/>
                  <a:uFillTx/>
                  <a:latin typeface="American Typewriter" pitchFamily="-84" charset="0"/>
                  <a:ea typeface="ヒラギノ明朝 ProN W3" pitchFamily="-84" charset="-128"/>
                  <a:cs typeface="ヒラギノ明朝 ProN W3" pitchFamily="-84" charset="-128"/>
                  <a:sym typeface="American Typewriter" pitchFamily="-84" charset="0"/>
                </a:defRPr>
              </a:lvl7pPr>
              <a:lvl8pPr marL="2008891" marR="0" indent="1600200" algn="l" defTabSz="286984" rtl="0" eaLnBrk="1" fontAlgn="auto" latinLnBrk="0" hangingPunct="1">
                <a:lnSpc>
                  <a:spcPct val="100000"/>
                </a:lnSpc>
                <a:spcBef>
                  <a:spcPts val="0"/>
                </a:spcBef>
                <a:spcAft>
                  <a:spcPts val="0"/>
                </a:spcAft>
                <a:buClrTx/>
                <a:buSzTx/>
                <a:buFontTx/>
                <a:buNone/>
                <a:tabLst/>
                <a:defRPr kumimoji="0" sz="2500" b="1" i="1" u="none" strike="noStrike" kern="1200" cap="none" spc="0" normalizeH="0" baseline="0">
                  <a:ln>
                    <a:noFill/>
                  </a:ln>
                  <a:solidFill>
                    <a:srgbClr val="FFFFFF"/>
                  </a:solidFill>
                  <a:effectLst/>
                  <a:uFillTx/>
                  <a:latin typeface="American Typewriter" pitchFamily="-84" charset="0"/>
                  <a:ea typeface="ヒラギノ明朝 ProN W3" pitchFamily="-84" charset="-128"/>
                  <a:cs typeface="ヒラギノ明朝 ProN W3" pitchFamily="-84" charset="-128"/>
                  <a:sym typeface="American Typewriter" pitchFamily="-84" charset="0"/>
                </a:defRPr>
              </a:lvl8pPr>
              <a:lvl9pPr marL="2295876" marR="0" indent="1828800" algn="l" defTabSz="286984" rtl="0" eaLnBrk="1" fontAlgn="auto" latinLnBrk="0" hangingPunct="1">
                <a:lnSpc>
                  <a:spcPct val="100000"/>
                </a:lnSpc>
                <a:spcBef>
                  <a:spcPts val="0"/>
                </a:spcBef>
                <a:spcAft>
                  <a:spcPts val="0"/>
                </a:spcAft>
                <a:buClrTx/>
                <a:buSzTx/>
                <a:buFontTx/>
                <a:buNone/>
                <a:tabLst/>
                <a:defRPr kumimoji="0" sz="2500" b="1" i="1" u="none" strike="noStrike" kern="1200" cap="none" spc="0" normalizeH="0" baseline="0">
                  <a:ln>
                    <a:noFill/>
                  </a:ln>
                  <a:solidFill>
                    <a:srgbClr val="FFFFFF"/>
                  </a:solidFill>
                  <a:effectLst/>
                  <a:uFillTx/>
                  <a:latin typeface="American Typewriter" pitchFamily="-84" charset="0"/>
                  <a:ea typeface="ヒラギノ明朝 ProN W3" pitchFamily="-84" charset="-128"/>
                  <a:cs typeface="ヒラギノ明朝 ProN W3" pitchFamily="-84" charset="-128"/>
                  <a:sym typeface="American Typewriter" pitchFamily="-84" charset="0"/>
                </a:defRPr>
              </a:lvl9pPr>
            </a:lstStyle>
            <a:p>
              <a:r>
                <a:rPr lang="en-US" dirty="0"/>
                <a:t>Nikhef open </a:t>
              </a:r>
              <a:r>
                <a:rPr lang="en-US" dirty="0" err="1"/>
                <a:t>dag</a:t>
              </a:r>
              <a:r>
                <a:rPr lang="en-US" dirty="0"/>
                <a:t>, 5 </a:t>
              </a:r>
              <a:r>
                <a:rPr lang="en-US" dirty="0" err="1"/>
                <a:t>oktober</a:t>
              </a:r>
              <a:r>
                <a:rPr lang="en-US" dirty="0"/>
                <a:t> 2019</a:t>
              </a:r>
            </a:p>
          </p:txBody>
        </p:sp>
        <p:sp>
          <p:nvSpPr>
            <p:cNvPr id="10" name="Rectangle 31">
              <a:extLst>
                <a:ext uri="{FF2B5EF4-FFF2-40B4-BE49-F238E27FC236}">
                  <a16:creationId xmlns:a16="http://schemas.microsoft.com/office/drawing/2014/main" id="{92C87ACE-57BE-694A-B5CA-B04BB7F00322}"/>
                </a:ext>
              </a:extLst>
            </p:cNvPr>
            <p:cNvSpPr>
              <a:spLocks noChangeArrowheads="1"/>
            </p:cNvSpPr>
            <p:nvPr/>
          </p:nvSpPr>
          <p:spPr bwMode="auto">
            <a:xfrm>
              <a:off x="2063814" y="12744231"/>
              <a:ext cx="6149257" cy="512212"/>
            </a:xfrm>
            <a:prstGeom prst="rect">
              <a:avLst/>
            </a:prstGeom>
            <a:solidFill>
              <a:schemeClr val="bg1"/>
            </a:solidFill>
            <a:ln w="12700">
              <a:noFill/>
              <a:round/>
              <a:headEnd/>
              <a:tailEnd/>
            </a:ln>
          </p:spPr>
          <p:txBody>
            <a:bodyPr>
              <a:prstTxWarp prst="textNoShape">
                <a:avLst/>
              </a:prstTxWarp>
            </a:bodyPr>
            <a:lstStyle/>
            <a:p>
              <a:pPr algn="ctr"/>
              <a:endParaRPr lang="en-GB" sz="7467"/>
            </a:p>
          </p:txBody>
        </p:sp>
        <p:pic>
          <p:nvPicPr>
            <p:cNvPr id="11" name="Picture 4">
              <a:extLst>
                <a:ext uri="{FF2B5EF4-FFF2-40B4-BE49-F238E27FC236}">
                  <a16:creationId xmlns:a16="http://schemas.microsoft.com/office/drawing/2014/main" id="{56549444-87AD-8E4A-8290-3CFC882BE830}"/>
                </a:ext>
              </a:extLst>
            </p:cNvPr>
            <p:cNvPicPr>
              <a:picLocks noChangeAspect="1" noChangeArrowheads="1"/>
            </p:cNvPicPr>
            <p:nvPr/>
          </p:nvPicPr>
          <p:blipFill>
            <a:blip r:embed="rId4"/>
            <a:srcRect/>
            <a:stretch>
              <a:fillRect/>
            </a:stretch>
          </p:blipFill>
          <p:spPr bwMode="auto">
            <a:xfrm>
              <a:off x="2063814" y="54955"/>
              <a:ext cx="6147668" cy="12957601"/>
            </a:xfrm>
            <a:prstGeom prst="rect">
              <a:avLst/>
            </a:prstGeom>
            <a:solidFill>
              <a:schemeClr val="bg1"/>
            </a:solidFill>
            <a:ln w="9525">
              <a:noFill/>
              <a:miter lim="800000"/>
              <a:headEnd/>
              <a:tailEnd/>
            </a:ln>
          </p:spPr>
        </p:pic>
        <p:sp>
          <p:nvSpPr>
            <p:cNvPr id="12" name="Rectangle 5">
              <a:extLst>
                <a:ext uri="{FF2B5EF4-FFF2-40B4-BE49-F238E27FC236}">
                  <a16:creationId xmlns:a16="http://schemas.microsoft.com/office/drawing/2014/main" id="{AFE858EE-DE1B-C14D-8969-F03605591050}"/>
                </a:ext>
              </a:extLst>
            </p:cNvPr>
            <p:cNvSpPr>
              <a:spLocks noChangeArrowheads="1"/>
            </p:cNvSpPr>
            <p:nvPr/>
          </p:nvSpPr>
          <p:spPr bwMode="auto">
            <a:xfrm>
              <a:off x="3110966" y="5523702"/>
              <a:ext cx="2040208" cy="1051681"/>
            </a:xfrm>
            <a:prstGeom prst="rect">
              <a:avLst/>
            </a:prstGeom>
            <a:solidFill>
              <a:schemeClr val="bg1"/>
            </a:solidFill>
            <a:ln w="9525">
              <a:noFill/>
              <a:miter lim="800000"/>
              <a:headEnd/>
              <a:tailEnd/>
            </a:ln>
          </p:spPr>
          <p:txBody>
            <a:bodyPr wrap="none" anchor="ctr">
              <a:prstTxWarp prst="textNoShape">
                <a:avLst/>
              </a:prstTxWarp>
            </a:bodyPr>
            <a:lstStyle/>
            <a:p>
              <a:endParaRPr lang="en-GB" sz="7467"/>
            </a:p>
          </p:txBody>
        </p:sp>
        <p:sp>
          <p:nvSpPr>
            <p:cNvPr id="13" name="Rectangle 9">
              <a:extLst>
                <a:ext uri="{FF2B5EF4-FFF2-40B4-BE49-F238E27FC236}">
                  <a16:creationId xmlns:a16="http://schemas.microsoft.com/office/drawing/2014/main" id="{E204DFEB-C73A-2C4E-A178-AB7F57FD5DDB}"/>
                </a:ext>
              </a:extLst>
            </p:cNvPr>
            <p:cNvSpPr>
              <a:spLocks noChangeArrowheads="1"/>
            </p:cNvSpPr>
            <p:nvPr/>
          </p:nvSpPr>
          <p:spPr bwMode="auto">
            <a:xfrm>
              <a:off x="5429384" y="685965"/>
              <a:ext cx="2040208" cy="841345"/>
            </a:xfrm>
            <a:prstGeom prst="rect">
              <a:avLst/>
            </a:prstGeom>
            <a:solidFill>
              <a:schemeClr val="bg1"/>
            </a:solidFill>
            <a:ln w="9525">
              <a:noFill/>
              <a:miter lim="800000"/>
              <a:headEnd/>
              <a:tailEnd/>
            </a:ln>
          </p:spPr>
          <p:txBody>
            <a:bodyPr wrap="none" anchor="ctr">
              <a:prstTxWarp prst="textNoShape">
                <a:avLst/>
              </a:prstTxWarp>
            </a:bodyPr>
            <a:lstStyle/>
            <a:p>
              <a:endParaRPr lang="en-GB" sz="7467"/>
            </a:p>
          </p:txBody>
        </p:sp>
        <p:sp>
          <p:nvSpPr>
            <p:cNvPr id="14" name="Rectangle 13">
              <a:extLst>
                <a:ext uri="{FF2B5EF4-FFF2-40B4-BE49-F238E27FC236}">
                  <a16:creationId xmlns:a16="http://schemas.microsoft.com/office/drawing/2014/main" id="{B219D454-B1E7-AD4F-BD86-D28C1AF6EC8D}"/>
                </a:ext>
              </a:extLst>
            </p:cNvPr>
            <p:cNvSpPr>
              <a:spLocks noChangeArrowheads="1"/>
            </p:cNvSpPr>
            <p:nvPr/>
          </p:nvSpPr>
          <p:spPr bwMode="auto">
            <a:xfrm>
              <a:off x="5001611" y="10065310"/>
              <a:ext cx="2000251" cy="995674"/>
            </a:xfrm>
            <a:prstGeom prst="rect">
              <a:avLst/>
            </a:prstGeom>
            <a:solidFill>
              <a:schemeClr val="bg1"/>
            </a:solidFill>
            <a:ln w="12700">
              <a:noFill/>
              <a:round/>
              <a:headEnd/>
              <a:tailEnd/>
            </a:ln>
          </p:spPr>
          <p:txBody>
            <a:bodyPr>
              <a:prstTxWarp prst="textNoShape">
                <a:avLst/>
              </a:prstTxWarp>
            </a:bodyPr>
            <a:lstStyle/>
            <a:p>
              <a:pPr algn="ctr"/>
              <a:endParaRPr lang="en-GB" sz="7467"/>
            </a:p>
          </p:txBody>
        </p:sp>
        <p:sp>
          <p:nvSpPr>
            <p:cNvPr id="15" name="Rectangle 6">
              <a:extLst>
                <a:ext uri="{FF2B5EF4-FFF2-40B4-BE49-F238E27FC236}">
                  <a16:creationId xmlns:a16="http://schemas.microsoft.com/office/drawing/2014/main" id="{DAB21298-E2A9-6B45-B266-C6B5FF4482A7}"/>
                </a:ext>
              </a:extLst>
            </p:cNvPr>
            <p:cNvSpPr>
              <a:spLocks noChangeArrowheads="1"/>
            </p:cNvSpPr>
            <p:nvPr/>
          </p:nvSpPr>
          <p:spPr bwMode="auto">
            <a:xfrm>
              <a:off x="2853057" y="9969448"/>
              <a:ext cx="1942075" cy="1030723"/>
            </a:xfrm>
            <a:prstGeom prst="rect">
              <a:avLst/>
            </a:prstGeom>
            <a:solidFill>
              <a:schemeClr val="bg1"/>
            </a:solidFill>
            <a:ln w="9525">
              <a:noFill/>
              <a:miter lim="800000"/>
              <a:headEnd/>
              <a:tailEnd/>
            </a:ln>
          </p:spPr>
          <p:txBody>
            <a:bodyPr wrap="none" anchor="ctr">
              <a:prstTxWarp prst="textNoShape">
                <a:avLst/>
              </a:prstTxWarp>
            </a:bodyPr>
            <a:lstStyle/>
            <a:p>
              <a:pPr>
                <a:defRPr/>
              </a:pPr>
              <a:r>
                <a:rPr lang="en-GB" sz="3733">
                  <a:latin typeface="+mn-lt"/>
                  <a:ea typeface="ヒラギノ明朝 ProN W3" charset="-128"/>
                  <a:cs typeface="ヒラギノ明朝 ProN W3" charset="-128"/>
                  <a:sym typeface="American Typewriter" charset="0"/>
                </a:rPr>
                <a:t>ankle</a:t>
              </a:r>
            </a:p>
            <a:p>
              <a:pPr>
                <a:defRPr/>
              </a:pPr>
              <a:r>
                <a:rPr lang="en-GB" sz="3733">
                  <a:latin typeface="+mn-lt"/>
                  <a:ea typeface="ヒラギノ明朝 ProN W3" charset="-128"/>
                  <a:cs typeface="ヒラギノ明朝 ProN W3" charset="-128"/>
                  <a:sym typeface="American Typewriter" charset="0"/>
                </a:rPr>
                <a:t>1 /km</a:t>
              </a:r>
              <a:r>
                <a:rPr lang="en-GB" sz="3733" baseline="30000">
                  <a:latin typeface="+mn-lt"/>
                  <a:ea typeface="ヒラギノ明朝 ProN W3" charset="-128"/>
                  <a:cs typeface="ヒラギノ明朝 ProN W3" charset="-128"/>
                  <a:sym typeface="American Typewriter" charset="0"/>
                </a:rPr>
                <a:t>2</a:t>
              </a:r>
              <a:r>
                <a:rPr lang="en-GB" sz="3733">
                  <a:latin typeface="+mn-lt"/>
                  <a:ea typeface="ヒラギノ明朝 ProN W3" charset="-128"/>
                  <a:cs typeface="ヒラギノ明朝 ProN W3" charset="-128"/>
                  <a:sym typeface="American Typewriter" charset="0"/>
                </a:rPr>
                <a:t>/year</a:t>
              </a:r>
            </a:p>
          </p:txBody>
        </p:sp>
        <p:pic>
          <p:nvPicPr>
            <p:cNvPr id="16" name="Picture 29" descr="leg.png">
              <a:extLst>
                <a:ext uri="{FF2B5EF4-FFF2-40B4-BE49-F238E27FC236}">
                  <a16:creationId xmlns:a16="http://schemas.microsoft.com/office/drawing/2014/main" id="{12208CF1-2DDC-7D40-846B-C652467D012D}"/>
                </a:ext>
              </a:extLst>
            </p:cNvPr>
            <p:cNvPicPr>
              <a:picLocks noChangeAspect="1"/>
            </p:cNvPicPr>
            <p:nvPr/>
          </p:nvPicPr>
          <p:blipFill>
            <a:blip r:embed="rId5"/>
            <a:srcRect/>
            <a:stretch>
              <a:fillRect/>
            </a:stretch>
          </p:blipFill>
          <p:spPr bwMode="auto">
            <a:xfrm>
              <a:off x="4093939" y="5313838"/>
              <a:ext cx="3578734" cy="6637832"/>
            </a:xfrm>
            <a:prstGeom prst="rect">
              <a:avLst/>
            </a:prstGeom>
            <a:noFill/>
            <a:ln w="9525">
              <a:noFill/>
              <a:miter lim="800000"/>
              <a:headEnd/>
              <a:tailEnd/>
            </a:ln>
          </p:spPr>
        </p:pic>
        <p:cxnSp>
          <p:nvCxnSpPr>
            <p:cNvPr id="17" name="Straight Arrow Connector 15">
              <a:extLst>
                <a:ext uri="{FF2B5EF4-FFF2-40B4-BE49-F238E27FC236}">
                  <a16:creationId xmlns:a16="http://schemas.microsoft.com/office/drawing/2014/main" id="{B3DD47F0-1C2D-6A45-A799-760B6DC5F759}"/>
                </a:ext>
              </a:extLst>
            </p:cNvPr>
            <p:cNvCxnSpPr>
              <a:cxnSpLocks noChangeShapeType="1"/>
            </p:cNvCxnSpPr>
            <p:nvPr/>
          </p:nvCxnSpPr>
          <p:spPr bwMode="auto">
            <a:xfrm flipV="1">
              <a:off x="4648904" y="9919513"/>
              <a:ext cx="2326581" cy="331892"/>
            </a:xfrm>
            <a:prstGeom prst="straightConnector1">
              <a:avLst/>
            </a:prstGeom>
            <a:solidFill>
              <a:schemeClr val="bg1"/>
            </a:solidFill>
            <a:ln w="38100">
              <a:solidFill>
                <a:schemeClr val="tx1"/>
              </a:solidFill>
              <a:round/>
              <a:headEnd/>
              <a:tailEnd type="arrow" w="med" len="med"/>
            </a:ln>
          </p:spPr>
        </p:cxnSp>
        <p:sp>
          <p:nvSpPr>
            <p:cNvPr id="18" name="Rectangle 6">
              <a:extLst>
                <a:ext uri="{FF2B5EF4-FFF2-40B4-BE49-F238E27FC236}">
                  <a16:creationId xmlns:a16="http://schemas.microsoft.com/office/drawing/2014/main" id="{65882D0F-720D-4E45-AEA0-0EA3EA51F4AC}"/>
                </a:ext>
              </a:extLst>
            </p:cNvPr>
            <p:cNvSpPr>
              <a:spLocks noChangeArrowheads="1"/>
            </p:cNvSpPr>
            <p:nvPr/>
          </p:nvSpPr>
          <p:spPr bwMode="auto">
            <a:xfrm>
              <a:off x="5813364" y="4663467"/>
              <a:ext cx="2032250" cy="1459970"/>
            </a:xfrm>
            <a:prstGeom prst="rect">
              <a:avLst/>
            </a:prstGeom>
            <a:solidFill>
              <a:schemeClr val="bg1"/>
            </a:solidFill>
            <a:ln w="9525">
              <a:noFill/>
              <a:miter lim="800000"/>
              <a:headEnd/>
              <a:tailEnd/>
            </a:ln>
          </p:spPr>
          <p:txBody>
            <a:bodyPr wrap="none" anchor="ctr">
              <a:prstTxWarp prst="textNoShape">
                <a:avLst/>
              </a:prstTxWarp>
            </a:bodyPr>
            <a:lstStyle/>
            <a:p>
              <a:pPr>
                <a:defRPr/>
              </a:pPr>
              <a:endParaRPr lang="en-GB" sz="6400">
                <a:latin typeface="+mn-lt"/>
                <a:ea typeface="ヒラギノ明朝 ProN W3" charset="-128"/>
                <a:cs typeface="ヒラギノ明朝 ProN W3" charset="-128"/>
                <a:sym typeface="American Typewriter" charset="0"/>
              </a:endParaRPr>
            </a:p>
          </p:txBody>
        </p:sp>
        <p:sp>
          <p:nvSpPr>
            <p:cNvPr id="19" name="Rectangle 6">
              <a:extLst>
                <a:ext uri="{FF2B5EF4-FFF2-40B4-BE49-F238E27FC236}">
                  <a16:creationId xmlns:a16="http://schemas.microsoft.com/office/drawing/2014/main" id="{564B7A54-015D-B249-9898-AC5B7CDB1705}"/>
                </a:ext>
              </a:extLst>
            </p:cNvPr>
            <p:cNvSpPr>
              <a:spLocks noChangeArrowheads="1"/>
            </p:cNvSpPr>
            <p:nvPr/>
          </p:nvSpPr>
          <p:spPr bwMode="auto">
            <a:xfrm>
              <a:off x="4777672" y="1843556"/>
              <a:ext cx="2326163" cy="663810"/>
            </a:xfrm>
            <a:prstGeom prst="rect">
              <a:avLst/>
            </a:prstGeom>
            <a:solidFill>
              <a:schemeClr val="bg1"/>
            </a:solidFill>
            <a:ln w="9525">
              <a:noFill/>
              <a:miter lim="800000"/>
              <a:headEnd/>
              <a:tailEnd/>
            </a:ln>
          </p:spPr>
          <p:txBody>
            <a:bodyPr wrap="none" anchor="ctr">
              <a:prstTxWarp prst="textNoShape">
                <a:avLst/>
              </a:prstTxWarp>
            </a:bodyPr>
            <a:lstStyle/>
            <a:p>
              <a:r>
                <a:rPr lang="en-GB" sz="4800">
                  <a:latin typeface="Arial" pitchFamily="-1" charset="0"/>
                </a:rPr>
                <a:t>1 /m</a:t>
              </a:r>
              <a:r>
                <a:rPr lang="en-GB" sz="4800" baseline="30000">
                  <a:latin typeface="Arial" pitchFamily="-1" charset="0"/>
                </a:rPr>
                <a:t>2</a:t>
              </a:r>
              <a:r>
                <a:rPr lang="en-GB" sz="4800">
                  <a:latin typeface="Arial" pitchFamily="-1" charset="0"/>
                </a:rPr>
                <a:t>/sec</a:t>
              </a:r>
            </a:p>
          </p:txBody>
        </p:sp>
        <p:cxnSp>
          <p:nvCxnSpPr>
            <p:cNvPr id="20" name="Straight Arrow Connector 18">
              <a:extLst>
                <a:ext uri="{FF2B5EF4-FFF2-40B4-BE49-F238E27FC236}">
                  <a16:creationId xmlns:a16="http://schemas.microsoft.com/office/drawing/2014/main" id="{FE9D67C4-3736-3A45-A3B7-F78366B17972}"/>
                </a:ext>
              </a:extLst>
            </p:cNvPr>
            <p:cNvCxnSpPr>
              <a:cxnSpLocks noChangeShapeType="1"/>
            </p:cNvCxnSpPr>
            <p:nvPr/>
          </p:nvCxnSpPr>
          <p:spPr bwMode="auto">
            <a:xfrm rot="10800000">
              <a:off x="3873378" y="2175373"/>
              <a:ext cx="904782" cy="2307"/>
            </a:xfrm>
            <a:prstGeom prst="straightConnector1">
              <a:avLst/>
            </a:prstGeom>
            <a:solidFill>
              <a:schemeClr val="bg1"/>
            </a:solidFill>
            <a:ln w="38100">
              <a:solidFill>
                <a:schemeClr val="tx1"/>
              </a:solidFill>
              <a:round/>
              <a:headEnd/>
              <a:tailEnd type="arrow" w="med" len="med"/>
            </a:ln>
          </p:spPr>
        </p:cxnSp>
        <p:sp>
          <p:nvSpPr>
            <p:cNvPr id="21" name="Rectangle 6">
              <a:extLst>
                <a:ext uri="{FF2B5EF4-FFF2-40B4-BE49-F238E27FC236}">
                  <a16:creationId xmlns:a16="http://schemas.microsoft.com/office/drawing/2014/main" id="{44183A7A-662E-3548-B077-E1FA8C23D2D9}"/>
                </a:ext>
              </a:extLst>
            </p:cNvPr>
            <p:cNvSpPr>
              <a:spLocks noChangeArrowheads="1"/>
            </p:cNvSpPr>
            <p:nvPr/>
          </p:nvSpPr>
          <p:spPr bwMode="auto">
            <a:xfrm rot="16200000">
              <a:off x="564713" y="3925332"/>
              <a:ext cx="5033245" cy="576067"/>
            </a:xfrm>
            <a:prstGeom prst="rect">
              <a:avLst/>
            </a:prstGeom>
            <a:solidFill>
              <a:schemeClr val="bg1"/>
            </a:solidFill>
            <a:ln w="9525">
              <a:noFill/>
              <a:miter lim="800000"/>
              <a:headEnd/>
              <a:tailEnd/>
            </a:ln>
          </p:spPr>
          <p:txBody>
            <a:bodyPr wrap="none" anchor="ctr">
              <a:prstTxWarp prst="textNoShape">
                <a:avLst/>
              </a:prstTxWarp>
            </a:bodyPr>
            <a:lstStyle/>
            <a:p>
              <a:pPr>
                <a:defRPr/>
              </a:pPr>
              <a:r>
                <a:rPr lang="en-GB" sz="4800">
                  <a:latin typeface="+mn-lt"/>
                  <a:ea typeface="ヒラギノ明朝 ProN W3" charset="-128"/>
                  <a:cs typeface="ヒラギノ明朝 ProN W3" charset="-128"/>
                  <a:sym typeface="American Typewriter" charset="0"/>
                </a:rPr>
                <a:t>Flux [/m</a:t>
              </a:r>
              <a:r>
                <a:rPr lang="en-GB" sz="4800" baseline="30000">
                  <a:latin typeface="+mn-lt"/>
                  <a:ea typeface="ヒラギノ明朝 ProN W3" charset="-128"/>
                  <a:cs typeface="ヒラギノ明朝 ProN W3" charset="-128"/>
                  <a:sym typeface="American Typewriter" charset="0"/>
                </a:rPr>
                <a:t>2</a:t>
              </a:r>
              <a:r>
                <a:rPr lang="en-GB" sz="4800">
                  <a:latin typeface="+mn-lt"/>
                  <a:ea typeface="ヒラギノ明朝 ProN W3" charset="-128"/>
                  <a:cs typeface="ヒラギノ明朝 ProN W3" charset="-128"/>
                  <a:sym typeface="American Typewriter" charset="0"/>
                </a:rPr>
                <a:t>/</a:t>
              </a:r>
              <a:r>
                <a:rPr lang="en-GB" sz="4800" err="1">
                  <a:latin typeface="+mn-lt"/>
                  <a:ea typeface="ヒラギノ明朝 ProN W3" charset="-128"/>
                  <a:cs typeface="ヒラギノ明朝 ProN W3" charset="-128"/>
                  <a:sym typeface="American Typewriter" charset="0"/>
                </a:rPr>
                <a:t>sr</a:t>
              </a:r>
              <a:r>
                <a:rPr lang="en-GB" sz="4800">
                  <a:latin typeface="+mn-lt"/>
                  <a:ea typeface="ヒラギノ明朝 ProN W3" charset="-128"/>
                  <a:cs typeface="ヒラギノ明朝 ProN W3" charset="-128"/>
                  <a:sym typeface="American Typewriter" charset="0"/>
                </a:rPr>
                <a:t>/</a:t>
              </a:r>
              <a:r>
                <a:rPr lang="en-GB" sz="4800" err="1">
                  <a:latin typeface="+mn-lt"/>
                  <a:ea typeface="ヒラギノ明朝 ProN W3" charset="-128"/>
                  <a:cs typeface="ヒラギノ明朝 ProN W3" charset="-128"/>
                  <a:sym typeface="American Typewriter" charset="0"/>
                </a:rPr>
                <a:t>GeV</a:t>
              </a:r>
              <a:r>
                <a:rPr lang="en-GB" sz="4800">
                  <a:latin typeface="+mn-lt"/>
                  <a:ea typeface="ヒラギノ明朝 ProN W3" charset="-128"/>
                  <a:cs typeface="ヒラギノ明朝 ProN W3" charset="-128"/>
                  <a:sym typeface="American Typewriter" charset="0"/>
                </a:rPr>
                <a:t>]</a:t>
              </a:r>
            </a:p>
          </p:txBody>
        </p:sp>
        <p:sp>
          <p:nvSpPr>
            <p:cNvPr id="22" name="Rectangle 30">
              <a:extLst>
                <a:ext uri="{FF2B5EF4-FFF2-40B4-BE49-F238E27FC236}">
                  <a16:creationId xmlns:a16="http://schemas.microsoft.com/office/drawing/2014/main" id="{291E15BC-0EB6-8A4F-B773-6B630EE87EDA}"/>
                </a:ext>
              </a:extLst>
            </p:cNvPr>
            <p:cNvSpPr>
              <a:spLocks noChangeArrowheads="1"/>
            </p:cNvSpPr>
            <p:nvPr/>
          </p:nvSpPr>
          <p:spPr bwMode="auto">
            <a:xfrm>
              <a:off x="2074670" y="184023"/>
              <a:ext cx="213729" cy="2765764"/>
            </a:xfrm>
            <a:prstGeom prst="rect">
              <a:avLst/>
            </a:prstGeom>
            <a:solidFill>
              <a:schemeClr val="bg1"/>
            </a:solidFill>
            <a:ln w="12700">
              <a:solidFill>
                <a:srgbClr val="FFFFFF"/>
              </a:solidFill>
              <a:round/>
              <a:headEnd/>
              <a:tailEnd/>
            </a:ln>
          </p:spPr>
          <p:txBody>
            <a:bodyPr>
              <a:prstTxWarp prst="textNoShape">
                <a:avLst/>
              </a:prstTxWarp>
            </a:bodyPr>
            <a:lstStyle/>
            <a:p>
              <a:pPr algn="ctr"/>
              <a:endParaRPr lang="en-GB" sz="7467"/>
            </a:p>
          </p:txBody>
        </p:sp>
        <p:sp>
          <p:nvSpPr>
            <p:cNvPr id="23" name="TextBox 22">
              <a:extLst>
                <a:ext uri="{FF2B5EF4-FFF2-40B4-BE49-F238E27FC236}">
                  <a16:creationId xmlns:a16="http://schemas.microsoft.com/office/drawing/2014/main" id="{D4D6A041-B4C2-604A-8218-D5706EE45BE0}"/>
                </a:ext>
              </a:extLst>
            </p:cNvPr>
            <p:cNvSpPr txBox="1"/>
            <p:nvPr/>
          </p:nvSpPr>
          <p:spPr bwMode="auto">
            <a:xfrm>
              <a:off x="2560768" y="12282022"/>
              <a:ext cx="5647769" cy="584775"/>
            </a:xfrm>
            <a:prstGeom prst="rect">
              <a:avLst/>
            </a:prstGeom>
            <a:solidFill>
              <a:schemeClr val="bg1"/>
            </a:solidFill>
          </p:spPr>
          <p:txBody>
            <a:bodyPr wrap="square">
              <a:spAutoFit/>
            </a:bodyPr>
            <a:lstStyle/>
            <a:p>
              <a:pPr algn="r">
                <a:defRPr/>
              </a:pPr>
              <a:r>
                <a:rPr lang="en-GB" sz="3200">
                  <a:solidFill>
                    <a:schemeClr val="tx1"/>
                  </a:solidFill>
                  <a:latin typeface="+mn-lt"/>
                  <a:ea typeface="ヒラギノ明朝 ProN W3" pitchFamily="1" charset="-128"/>
                  <a:cs typeface="ヒラギノ明朝 ProN W3" pitchFamily="1" charset="-128"/>
                  <a:sym typeface="American Typewriter" pitchFamily="1" charset="0"/>
                </a:rPr>
                <a:t>10</a:t>
              </a:r>
              <a:r>
                <a:rPr lang="en-GB" sz="3200" baseline="30000">
                  <a:solidFill>
                    <a:schemeClr val="tx1"/>
                  </a:solidFill>
                  <a:latin typeface="+mn-lt"/>
                  <a:ea typeface="ヒラギノ明朝 ProN W3" pitchFamily="1" charset="-128"/>
                  <a:cs typeface="ヒラギノ明朝 ProN W3" pitchFamily="1" charset="-128"/>
                  <a:sym typeface="American Typewriter" pitchFamily="1" charset="0"/>
                </a:rPr>
                <a:t>9                        </a:t>
              </a:r>
              <a:r>
                <a:rPr lang="en-GB" sz="3200">
                  <a:solidFill>
                    <a:schemeClr val="tx1"/>
                  </a:solidFill>
                  <a:latin typeface="+mn-lt"/>
                  <a:ea typeface="ヒラギノ明朝 ProN W3" pitchFamily="1" charset="-128"/>
                  <a:cs typeface="ヒラギノ明朝 ProN W3" pitchFamily="1" charset="-128"/>
                  <a:sym typeface="American Typewriter" pitchFamily="1" charset="0"/>
                </a:rPr>
                <a:t>  10</a:t>
              </a:r>
              <a:r>
                <a:rPr lang="en-GB" sz="3200" baseline="30000">
                  <a:solidFill>
                    <a:schemeClr val="tx1"/>
                  </a:solidFill>
                  <a:latin typeface="+mn-lt"/>
                  <a:ea typeface="ヒラギノ明朝 ProN W3" pitchFamily="1" charset="-128"/>
                  <a:cs typeface="ヒラギノ明朝 ProN W3" pitchFamily="1" charset="-128"/>
                  <a:sym typeface="American Typewriter" pitchFamily="1" charset="0"/>
                </a:rPr>
                <a:t>14            </a:t>
              </a:r>
              <a:r>
                <a:rPr lang="en-GB" sz="3200">
                  <a:solidFill>
                    <a:schemeClr val="tx1"/>
                  </a:solidFill>
                  <a:latin typeface="+mn-lt"/>
                  <a:ea typeface="ヒラギノ明朝 ProN W3" pitchFamily="1" charset="-128"/>
                  <a:cs typeface="ヒラギノ明朝 ProN W3" pitchFamily="1" charset="-128"/>
                  <a:sym typeface="American Typewriter" pitchFamily="1" charset="0"/>
                </a:rPr>
                <a:t>10</a:t>
              </a:r>
              <a:r>
                <a:rPr lang="en-GB" sz="3200" baseline="30000">
                  <a:solidFill>
                    <a:schemeClr val="tx1"/>
                  </a:solidFill>
                  <a:latin typeface="+mn-lt"/>
                  <a:ea typeface="ヒラギノ明朝 ProN W3" pitchFamily="1" charset="-128"/>
                  <a:cs typeface="ヒラギノ明朝 ProN W3" pitchFamily="1" charset="-128"/>
                  <a:sym typeface="American Typewriter" pitchFamily="1" charset="0"/>
                </a:rPr>
                <a:t>17            </a:t>
              </a:r>
              <a:r>
                <a:rPr lang="en-GB" sz="3200">
                  <a:solidFill>
                    <a:schemeClr val="tx1"/>
                  </a:solidFill>
                  <a:latin typeface="+mn-lt"/>
                  <a:ea typeface="ヒラギノ明朝 ProN W3" pitchFamily="1" charset="-128"/>
                  <a:cs typeface="ヒラギノ明朝 ProN W3" pitchFamily="1" charset="-128"/>
                  <a:sym typeface="American Typewriter" pitchFamily="1" charset="0"/>
                </a:rPr>
                <a:t>10</a:t>
              </a:r>
              <a:r>
                <a:rPr lang="en-GB" sz="3200" baseline="30000">
                  <a:solidFill>
                    <a:schemeClr val="tx1"/>
                  </a:solidFill>
                  <a:latin typeface="+mn-lt"/>
                  <a:ea typeface="ヒラギノ明朝 ProN W3" pitchFamily="1" charset="-128"/>
                  <a:cs typeface="ヒラギノ明朝 ProN W3" pitchFamily="1" charset="-128"/>
                  <a:sym typeface="American Typewriter" pitchFamily="1" charset="0"/>
                </a:rPr>
                <a:t>20</a:t>
              </a:r>
              <a:r>
                <a:rPr lang="en-GB" sz="3200">
                  <a:solidFill>
                    <a:schemeClr val="tx1"/>
                  </a:solidFill>
                  <a:latin typeface="+mn-lt"/>
                  <a:ea typeface="ヒラギノ明朝 ProN W3" pitchFamily="1" charset="-128"/>
                  <a:cs typeface="ヒラギノ明朝 ProN W3" pitchFamily="1" charset="-128"/>
                  <a:sym typeface="American Typewriter" pitchFamily="1" charset="0"/>
                </a:rPr>
                <a:t>  </a:t>
              </a:r>
              <a:endParaRPr lang="en-GB" sz="3200" baseline="30000">
                <a:solidFill>
                  <a:schemeClr val="tx1"/>
                </a:solidFill>
                <a:latin typeface="+mn-lt"/>
                <a:ea typeface="ヒラギノ明朝 ProN W3" pitchFamily="1" charset="-128"/>
                <a:cs typeface="ヒラギノ明朝 ProN W3" pitchFamily="1" charset="-128"/>
                <a:sym typeface="American Typewriter" pitchFamily="1" charset="0"/>
              </a:endParaRPr>
            </a:p>
          </p:txBody>
        </p:sp>
        <p:sp>
          <p:nvSpPr>
            <p:cNvPr id="24" name="Rectangle 6">
              <a:extLst>
                <a:ext uri="{FF2B5EF4-FFF2-40B4-BE49-F238E27FC236}">
                  <a16:creationId xmlns:a16="http://schemas.microsoft.com/office/drawing/2014/main" id="{9F3A566C-3D5C-9A42-93B2-92C4FD7F79BE}"/>
                </a:ext>
              </a:extLst>
            </p:cNvPr>
            <p:cNvSpPr>
              <a:spLocks noChangeArrowheads="1"/>
            </p:cNvSpPr>
            <p:nvPr/>
          </p:nvSpPr>
          <p:spPr bwMode="auto">
            <a:xfrm>
              <a:off x="5666887" y="12748861"/>
              <a:ext cx="2326640" cy="441266"/>
            </a:xfrm>
            <a:prstGeom prst="rect">
              <a:avLst/>
            </a:prstGeom>
            <a:solidFill>
              <a:schemeClr val="bg1"/>
            </a:solidFill>
            <a:ln w="9525">
              <a:noFill/>
              <a:miter lim="800000"/>
              <a:headEnd/>
              <a:tailEnd/>
            </a:ln>
          </p:spPr>
          <p:txBody>
            <a:bodyPr wrap="none" anchor="ctr">
              <a:prstTxWarp prst="textNoShape">
                <a:avLst/>
              </a:prstTxWarp>
            </a:bodyPr>
            <a:lstStyle/>
            <a:p>
              <a:pPr>
                <a:defRPr/>
              </a:pPr>
              <a:r>
                <a:rPr lang="en-GB" sz="3733" err="1">
                  <a:latin typeface="+mn-lt"/>
                  <a:ea typeface="ヒラギノ明朝 ProN W3" charset="-128"/>
                  <a:cs typeface="ヒラギノ明朝 ProN W3" charset="-128"/>
                  <a:sym typeface="American Typewriter" charset="0"/>
                </a:rPr>
                <a:t>Energie</a:t>
              </a:r>
              <a:r>
                <a:rPr lang="en-GB" sz="3733">
                  <a:latin typeface="+mn-lt"/>
                  <a:ea typeface="ヒラギノ明朝 ProN W3" charset="-128"/>
                  <a:cs typeface="ヒラギノ明朝 ProN W3" charset="-128"/>
                  <a:sym typeface="American Typewriter" charset="0"/>
                </a:rPr>
                <a:t> [</a:t>
              </a:r>
              <a:r>
                <a:rPr lang="en-GB" sz="3733" err="1">
                  <a:latin typeface="+mn-lt"/>
                  <a:ea typeface="ヒラギノ明朝 ProN W3" charset="-128"/>
                  <a:cs typeface="ヒラギノ明朝 ProN W3" charset="-128"/>
                  <a:sym typeface="American Typewriter" charset="0"/>
                </a:rPr>
                <a:t>eV</a:t>
              </a:r>
              <a:r>
                <a:rPr lang="en-GB" sz="3733">
                  <a:latin typeface="+mn-lt"/>
                  <a:ea typeface="ヒラギノ明朝 ProN W3" charset="-128"/>
                  <a:cs typeface="ヒラギノ明朝 ProN W3" charset="-128"/>
                  <a:sym typeface="American Typewriter" charset="0"/>
                </a:rPr>
                <a:t>]</a:t>
              </a:r>
            </a:p>
          </p:txBody>
        </p:sp>
        <p:sp>
          <p:nvSpPr>
            <p:cNvPr id="25" name="Rectangle 6">
              <a:extLst>
                <a:ext uri="{FF2B5EF4-FFF2-40B4-BE49-F238E27FC236}">
                  <a16:creationId xmlns:a16="http://schemas.microsoft.com/office/drawing/2014/main" id="{08C77CB0-A936-9C42-B642-27494DE44CA2}"/>
                </a:ext>
              </a:extLst>
            </p:cNvPr>
            <p:cNvSpPr>
              <a:spLocks noChangeArrowheads="1"/>
            </p:cNvSpPr>
            <p:nvPr/>
          </p:nvSpPr>
          <p:spPr bwMode="auto">
            <a:xfrm>
              <a:off x="5541355" y="4855489"/>
              <a:ext cx="1942075" cy="1030723"/>
            </a:xfrm>
            <a:prstGeom prst="rect">
              <a:avLst/>
            </a:prstGeom>
            <a:solidFill>
              <a:schemeClr val="bg1"/>
            </a:solidFill>
            <a:ln w="9525">
              <a:noFill/>
              <a:miter lim="800000"/>
              <a:headEnd/>
              <a:tailEnd/>
            </a:ln>
          </p:spPr>
          <p:txBody>
            <a:bodyPr wrap="none" anchor="ctr">
              <a:prstTxWarp prst="textNoShape">
                <a:avLst/>
              </a:prstTxWarp>
            </a:bodyPr>
            <a:lstStyle/>
            <a:p>
              <a:pPr>
                <a:defRPr/>
              </a:pPr>
              <a:r>
                <a:rPr lang="en-GB" sz="3733">
                  <a:latin typeface="+mn-lt"/>
                  <a:ea typeface="ヒラギノ明朝 ProN W3" charset="-128"/>
                  <a:cs typeface="ヒラギノ明朝 ProN W3" charset="-128"/>
                  <a:sym typeface="American Typewriter" charset="0"/>
                </a:rPr>
                <a:t>knee</a:t>
              </a:r>
            </a:p>
            <a:p>
              <a:pPr>
                <a:defRPr/>
              </a:pPr>
              <a:r>
                <a:rPr lang="en-GB" sz="3733">
                  <a:latin typeface="+mn-lt"/>
                  <a:ea typeface="ヒラギノ明朝 ProN W3" charset="-128"/>
                  <a:cs typeface="ヒラギノ明朝 ProN W3" charset="-128"/>
                  <a:sym typeface="American Typewriter" charset="0"/>
                </a:rPr>
                <a:t>1 /m</a:t>
              </a:r>
              <a:r>
                <a:rPr lang="en-GB" sz="3733" baseline="30000">
                  <a:latin typeface="+mn-lt"/>
                  <a:ea typeface="ヒラギノ明朝 ProN W3" charset="-128"/>
                  <a:cs typeface="ヒラギノ明朝 ProN W3" charset="-128"/>
                  <a:sym typeface="American Typewriter" charset="0"/>
                </a:rPr>
                <a:t>2</a:t>
              </a:r>
              <a:r>
                <a:rPr lang="en-GB" sz="3733">
                  <a:latin typeface="+mn-lt"/>
                  <a:ea typeface="ヒラギノ明朝 ProN W3" charset="-128"/>
                  <a:cs typeface="ヒラギノ明朝 ProN W3" charset="-128"/>
                  <a:sym typeface="American Typewriter" charset="0"/>
                </a:rPr>
                <a:t>/year</a:t>
              </a:r>
            </a:p>
          </p:txBody>
        </p:sp>
      </p:grpSp>
      <p:sp>
        <p:nvSpPr>
          <p:cNvPr id="37" name="TextBox 36">
            <a:extLst>
              <a:ext uri="{FF2B5EF4-FFF2-40B4-BE49-F238E27FC236}">
                <a16:creationId xmlns:a16="http://schemas.microsoft.com/office/drawing/2014/main" id="{F784F371-7A70-204F-9EC5-4FC21259F6AB}"/>
              </a:ext>
            </a:extLst>
          </p:cNvPr>
          <p:cNvSpPr txBox="1"/>
          <p:nvPr/>
        </p:nvSpPr>
        <p:spPr>
          <a:xfrm>
            <a:off x="8600379" y="8013827"/>
            <a:ext cx="15331120" cy="315983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101600" tIns="101600" rIns="101600" bIns="10160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9600" b="0" i="0" u="none" strike="noStrike" cap="none" spc="0" normalizeH="0" baseline="0" dirty="0">
                <a:ln>
                  <a:noFill/>
                </a:ln>
                <a:solidFill>
                  <a:schemeClr val="bg1"/>
                </a:solidFill>
                <a:effectLst/>
                <a:uFillTx/>
                <a:latin typeface="Helvetica Neue"/>
                <a:ea typeface="Helvetica Neue"/>
                <a:cs typeface="Helvetica Neue"/>
                <a:sym typeface="Helvetica Neue"/>
              </a:rPr>
              <a:t>Region of interest:</a:t>
            </a:r>
          </a:p>
          <a:p>
            <a:pPr marL="0" marR="0" indent="0" algn="l" defTabSz="457200" rtl="0" fontAlgn="auto" latinLnBrk="0" hangingPunct="0">
              <a:lnSpc>
                <a:spcPct val="100000"/>
              </a:lnSpc>
              <a:spcBef>
                <a:spcPts val="0"/>
              </a:spcBef>
              <a:spcAft>
                <a:spcPts val="0"/>
              </a:spcAft>
              <a:buClrTx/>
              <a:buSzTx/>
              <a:buFontTx/>
              <a:buNone/>
              <a:tabLst/>
            </a:pPr>
            <a:r>
              <a:rPr kumimoji="0" lang="en-US" sz="9600" b="0" i="0" u="none" strike="noStrike" cap="none" spc="0" normalizeH="0" baseline="0" dirty="0">
                <a:ln>
                  <a:noFill/>
                </a:ln>
                <a:solidFill>
                  <a:schemeClr val="bg1"/>
                </a:solidFill>
                <a:effectLst/>
                <a:uFillTx/>
                <a:latin typeface="Helvetica Neue"/>
                <a:ea typeface="Helvetica Neue"/>
                <a:cs typeface="Helvetica Neue"/>
                <a:sym typeface="Helvetica Neue"/>
              </a:rPr>
              <a:t>100 - 1 per km</a:t>
            </a:r>
            <a:r>
              <a:rPr kumimoji="0" lang="en-US" sz="9600" b="0" i="0" u="none" strike="noStrike" cap="none" spc="0" normalizeH="0" baseline="30000" dirty="0">
                <a:ln>
                  <a:noFill/>
                </a:ln>
                <a:solidFill>
                  <a:schemeClr val="bg1"/>
                </a:solidFill>
                <a:effectLst/>
                <a:uFillTx/>
                <a:latin typeface="Helvetica Neue"/>
                <a:ea typeface="Helvetica Neue"/>
                <a:cs typeface="Helvetica Neue"/>
                <a:sym typeface="Helvetica Neue"/>
              </a:rPr>
              <a:t>2</a:t>
            </a:r>
            <a:r>
              <a:rPr kumimoji="0" lang="en-US" sz="9600" b="0" i="0" u="none" strike="noStrike" cap="none" spc="0" normalizeH="0" baseline="0" dirty="0">
                <a:ln>
                  <a:noFill/>
                </a:ln>
                <a:solidFill>
                  <a:schemeClr val="bg1"/>
                </a:solidFill>
                <a:effectLst/>
                <a:uFillTx/>
                <a:latin typeface="Helvetica Neue"/>
                <a:ea typeface="Helvetica Neue"/>
                <a:cs typeface="Helvetica Neue"/>
                <a:sym typeface="Helvetica Neue"/>
              </a:rPr>
              <a:t> per century</a:t>
            </a:r>
          </a:p>
        </p:txBody>
      </p:sp>
      <p:sp>
        <p:nvSpPr>
          <p:cNvPr id="42" name="TextBox 41">
            <a:extLst>
              <a:ext uri="{FF2B5EF4-FFF2-40B4-BE49-F238E27FC236}">
                <a16:creationId xmlns:a16="http://schemas.microsoft.com/office/drawing/2014/main" id="{A7479677-789F-0945-AABC-C2169A698CD2}"/>
              </a:ext>
            </a:extLst>
          </p:cNvPr>
          <p:cNvSpPr txBox="1"/>
          <p:nvPr/>
        </p:nvSpPr>
        <p:spPr>
          <a:xfrm>
            <a:off x="9084839" y="3511570"/>
            <a:ext cx="14135280" cy="328295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101600" tIns="101600" rIns="101600" bIns="10160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9600" b="0" i="0" u="none" strike="noStrike" cap="none" spc="0" normalizeH="0" baseline="0" dirty="0">
                <a:ln>
                  <a:noFill/>
                </a:ln>
                <a:solidFill>
                  <a:schemeClr val="bg1"/>
                </a:solidFill>
                <a:effectLst/>
                <a:uFillTx/>
                <a:latin typeface="Helvetica Neue"/>
                <a:ea typeface="Helvetica Neue"/>
                <a:cs typeface="Helvetica Neue"/>
                <a:sym typeface="Helvetica Neue"/>
              </a:rPr>
              <a:t>Need </a:t>
            </a:r>
            <a:r>
              <a:rPr kumimoji="0" lang="en-US" sz="20000" b="0" i="0" u="none" strike="noStrike" cap="none" spc="0" normalizeH="0" baseline="0" dirty="0">
                <a:ln>
                  <a:noFill/>
                </a:ln>
                <a:solidFill>
                  <a:schemeClr val="bg1"/>
                </a:solidFill>
                <a:effectLst/>
                <a:uFillTx/>
                <a:latin typeface="Helvetica Neue"/>
                <a:ea typeface="Helvetica Neue"/>
                <a:cs typeface="Helvetica Neue"/>
                <a:sym typeface="Helvetica Neue"/>
              </a:rPr>
              <a:t>huge</a:t>
            </a:r>
            <a:r>
              <a:rPr kumimoji="0" lang="en-US" sz="9600" b="0" i="0" u="none" strike="noStrike" cap="none" spc="0" normalizeH="0" baseline="0" dirty="0">
                <a:ln>
                  <a:noFill/>
                </a:ln>
                <a:solidFill>
                  <a:schemeClr val="bg1"/>
                </a:solidFill>
                <a:effectLst/>
                <a:uFillTx/>
                <a:latin typeface="Helvetica Neue"/>
                <a:ea typeface="Helvetica Neue"/>
                <a:cs typeface="Helvetica Neue"/>
                <a:sym typeface="Helvetica Neue"/>
              </a:rPr>
              <a:t> detector</a:t>
            </a:r>
          </a:p>
        </p:txBody>
      </p:sp>
      <p:sp>
        <p:nvSpPr>
          <p:cNvPr id="38" name="Oval 37">
            <a:extLst>
              <a:ext uri="{FF2B5EF4-FFF2-40B4-BE49-F238E27FC236}">
                <a16:creationId xmlns:a16="http://schemas.microsoft.com/office/drawing/2014/main" id="{6FA561B1-3250-0F42-98FC-1C5312381F26}"/>
              </a:ext>
            </a:extLst>
          </p:cNvPr>
          <p:cNvSpPr/>
          <p:nvPr/>
        </p:nvSpPr>
        <p:spPr>
          <a:xfrm>
            <a:off x="6975485" y="10065310"/>
            <a:ext cx="1233052" cy="2216712"/>
          </a:xfrm>
          <a:prstGeom prst="ellipse">
            <a:avLst/>
          </a:prstGeom>
          <a:noFill/>
          <a:ln w="203200" cap="flat">
            <a:solidFill>
              <a:srgbClr val="FF000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01600" tIns="101600" rIns="101600" bIns="101600" numCol="1" spcCol="38100" rtlCol="0" anchor="ctr">
            <a:spAutoFit/>
          </a:bodyPr>
          <a:lstStyle/>
          <a:p>
            <a:pPr marL="40639" marR="40639" indent="0" algn="l" defTabSz="9144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dirty="0">
              <a:ln>
                <a:noFill/>
              </a:ln>
              <a:solidFill>
                <a:srgbClr val="000000"/>
              </a:solidFill>
              <a:effectLst/>
              <a:uFill>
                <a:solidFill>
                  <a:srgbClr val="000000"/>
                </a:solidFill>
              </a:uFill>
              <a:latin typeface="Arial"/>
              <a:ea typeface="Arial"/>
              <a:cs typeface="Arial"/>
              <a:sym typeface="Arial"/>
            </a:endParaRPr>
          </a:p>
        </p:txBody>
      </p:sp>
      <p:sp>
        <p:nvSpPr>
          <p:cNvPr id="44" name="TextBox 43">
            <a:extLst>
              <a:ext uri="{FF2B5EF4-FFF2-40B4-BE49-F238E27FC236}">
                <a16:creationId xmlns:a16="http://schemas.microsoft.com/office/drawing/2014/main" id="{C83F72A0-7B8B-4B4E-9CC0-83F1E339B3D3}"/>
              </a:ext>
            </a:extLst>
          </p:cNvPr>
          <p:cNvSpPr txBox="1"/>
          <p:nvPr/>
        </p:nvSpPr>
        <p:spPr>
          <a:xfrm>
            <a:off x="8705491" y="12202376"/>
            <a:ext cx="3893695" cy="63607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101600" tIns="101600" rIns="101600" bIns="10160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b="0" i="0" u="none" strike="noStrike" cap="none" spc="0" normalizeH="0" baseline="0" dirty="0">
                <a:ln>
                  <a:noFill/>
                </a:ln>
                <a:solidFill>
                  <a:schemeClr val="bg1"/>
                </a:solidFill>
                <a:effectLst/>
                <a:uFillTx/>
                <a:latin typeface="Helvetica Neue"/>
                <a:ea typeface="Helvetica Neue"/>
                <a:cs typeface="Helvetica Neue"/>
                <a:sym typeface="Helvetica Neue"/>
              </a:rPr>
              <a:t>* The luminosity sucks.</a:t>
            </a:r>
          </a:p>
        </p:txBody>
      </p:sp>
    </p:spTree>
    <p:extLst>
      <p:ext uri="{BB962C8B-B14F-4D97-AF65-F5344CB8AC3E}">
        <p14:creationId xmlns:p14="http://schemas.microsoft.com/office/powerpoint/2010/main" val="27812664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AF0566-33E0-6D4D-A760-C367EF0B8982}"/>
              </a:ext>
            </a:extLst>
          </p:cNvPr>
          <p:cNvSpPr>
            <a:spLocks noGrp="1"/>
          </p:cNvSpPr>
          <p:nvPr>
            <p:ph type="title"/>
          </p:nvPr>
        </p:nvSpPr>
        <p:spPr>
          <a:xfrm>
            <a:off x="0" y="0"/>
            <a:ext cx="24384000" cy="1552918"/>
          </a:xfrm>
        </p:spPr>
        <p:txBody>
          <a:bodyPr/>
          <a:lstStyle/>
          <a:p>
            <a:r>
              <a:rPr lang="en-US">
                <a:solidFill>
                  <a:schemeClr val="bg1"/>
                </a:solidFill>
              </a:rPr>
              <a:t>Cosmic magnetic field, particle type and sources</a:t>
            </a:r>
          </a:p>
        </p:txBody>
      </p:sp>
      <p:pic>
        <p:nvPicPr>
          <p:cNvPr id="5" name="Picture 4">
            <a:extLst>
              <a:ext uri="{FF2B5EF4-FFF2-40B4-BE49-F238E27FC236}">
                <a16:creationId xmlns:a16="http://schemas.microsoft.com/office/drawing/2014/main" id="{79C68B72-7787-F948-92EC-8D90EFE76675}"/>
              </a:ext>
            </a:extLst>
          </p:cNvPr>
          <p:cNvPicPr>
            <a:picLocks noChangeAspect="1"/>
          </p:cNvPicPr>
          <p:nvPr/>
        </p:nvPicPr>
        <p:blipFill rotWithShape="1">
          <a:blip r:embed="rId3"/>
          <a:srcRect b="6407"/>
          <a:stretch/>
        </p:blipFill>
        <p:spPr>
          <a:xfrm>
            <a:off x="21516" y="1313"/>
            <a:ext cx="24366533" cy="12837135"/>
          </a:xfrm>
          <a:prstGeom prst="rect">
            <a:avLst/>
          </a:prstGeom>
        </p:spPr>
      </p:pic>
      <p:grpSp>
        <p:nvGrpSpPr>
          <p:cNvPr id="7" name="Group 6">
            <a:extLst>
              <a:ext uri="{FF2B5EF4-FFF2-40B4-BE49-F238E27FC236}">
                <a16:creationId xmlns:a16="http://schemas.microsoft.com/office/drawing/2014/main" id="{01CC4C73-CE5E-9B48-9C31-40D5C9542554}"/>
              </a:ext>
            </a:extLst>
          </p:cNvPr>
          <p:cNvGrpSpPr/>
          <p:nvPr/>
        </p:nvGrpSpPr>
        <p:grpSpPr>
          <a:xfrm>
            <a:off x="745424" y="1092269"/>
            <a:ext cx="18619809" cy="7573321"/>
            <a:chOff x="745424" y="-182345"/>
            <a:chExt cx="18619809" cy="7573321"/>
          </a:xfrm>
        </p:grpSpPr>
        <p:pic>
          <p:nvPicPr>
            <p:cNvPr id="3" name="Picture 2">
              <a:extLst>
                <a:ext uri="{FF2B5EF4-FFF2-40B4-BE49-F238E27FC236}">
                  <a16:creationId xmlns:a16="http://schemas.microsoft.com/office/drawing/2014/main" id="{2BB790A5-BC60-3A42-9D8B-C761A041ECC8}"/>
                </a:ext>
              </a:extLst>
            </p:cNvPr>
            <p:cNvPicPr>
              <a:picLocks noChangeAspect="1" noChangeArrowheads="1"/>
            </p:cNvPicPr>
            <p:nvPr/>
          </p:nvPicPr>
          <p:blipFill>
            <a:blip r:embed="rId4"/>
            <a:srcRect/>
            <a:stretch>
              <a:fillRect/>
            </a:stretch>
          </p:blipFill>
          <p:spPr bwMode="auto">
            <a:xfrm flipH="1">
              <a:off x="749473" y="467985"/>
              <a:ext cx="18615760" cy="6922991"/>
            </a:xfrm>
            <a:prstGeom prst="rect">
              <a:avLst/>
            </a:prstGeom>
            <a:noFill/>
            <a:ln w="12700" cap="flat">
              <a:noFill/>
              <a:round/>
              <a:headEnd/>
              <a:tailEnd/>
            </a:ln>
          </p:spPr>
        </p:pic>
        <p:sp>
          <p:nvSpPr>
            <p:cNvPr id="6" name="TextBox 5">
              <a:extLst>
                <a:ext uri="{FF2B5EF4-FFF2-40B4-BE49-F238E27FC236}">
                  <a16:creationId xmlns:a16="http://schemas.microsoft.com/office/drawing/2014/main" id="{6B07BB09-1442-4A48-B1A8-640829EB0467}"/>
                </a:ext>
              </a:extLst>
            </p:cNvPr>
            <p:cNvSpPr txBox="1"/>
            <p:nvPr/>
          </p:nvSpPr>
          <p:spPr>
            <a:xfrm>
              <a:off x="745424" y="-182345"/>
              <a:ext cx="18615760" cy="1559401"/>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01600" tIns="101600" rIns="101600" bIns="101600" numCol="1" spcCol="38100" rtlCol="0" anchor="ctr">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US" sz="4400" b="0" i="0" u="none" strike="noStrike" cap="none" spc="0" normalizeH="0" baseline="0" dirty="0">
                  <a:ln>
                    <a:noFill/>
                  </a:ln>
                  <a:solidFill>
                    <a:srgbClr val="000000"/>
                  </a:solidFill>
                  <a:effectLst/>
                  <a:uFillTx/>
                  <a:latin typeface="Helvetica Neue"/>
                  <a:ea typeface="Helvetica Neue"/>
                  <a:cs typeface="Helvetica Neue"/>
                  <a:sym typeface="Helvetica Neue"/>
                </a:rPr>
                <a:t>Trajectories of </a:t>
              </a:r>
              <a:r>
                <a:rPr kumimoji="0" lang="en-US" sz="4400" i="0" u="sng" strike="noStrike" cap="none" spc="0" normalizeH="0" baseline="0" dirty="0">
                  <a:ln>
                    <a:noFill/>
                  </a:ln>
                  <a:solidFill>
                    <a:srgbClr val="000000"/>
                  </a:solidFill>
                  <a:effectLst/>
                  <a:uFillTx/>
                  <a:latin typeface="Helvetica Neue"/>
                  <a:ea typeface="Helvetica Neue"/>
                  <a:cs typeface="Helvetica Neue"/>
                  <a:sym typeface="Helvetica Neue"/>
                </a:rPr>
                <a:t>proton</a:t>
              </a:r>
              <a:r>
                <a:rPr kumimoji="0" lang="en-US" sz="4400" b="0" i="0" u="none" strike="noStrike" cap="none" spc="0" normalizeH="0" baseline="0" dirty="0">
                  <a:ln>
                    <a:noFill/>
                  </a:ln>
                  <a:solidFill>
                    <a:srgbClr val="000000"/>
                  </a:solidFill>
                  <a:effectLst/>
                  <a:uFillTx/>
                  <a:latin typeface="Helvetica Neue"/>
                  <a:ea typeface="Helvetica Neue"/>
                  <a:cs typeface="Helvetica Neue"/>
                  <a:sym typeface="Helvetica Neue"/>
                </a:rPr>
                <a:t> in our Milky Way</a:t>
              </a:r>
            </a:p>
            <a:p>
              <a:pPr marL="0" marR="0" indent="0" algn="l" defTabSz="457200" rtl="0" fontAlgn="auto" latinLnBrk="0" hangingPunct="0">
                <a:lnSpc>
                  <a:spcPct val="100000"/>
                </a:lnSpc>
                <a:spcBef>
                  <a:spcPts val="0"/>
                </a:spcBef>
                <a:spcAft>
                  <a:spcPts val="0"/>
                </a:spcAft>
                <a:buClrTx/>
                <a:buSzTx/>
                <a:buFontTx/>
                <a:buNone/>
                <a:tabLst/>
              </a:pPr>
              <a:r>
                <a:rPr lang="en-US" sz="4400" b="0" i="0" dirty="0"/>
                <a:t>				  10</a:t>
              </a:r>
              <a:r>
                <a:rPr lang="en-US" sz="4400" b="0" i="0" baseline="30000" dirty="0"/>
                <a:t>18</a:t>
              </a:r>
              <a:r>
                <a:rPr lang="en-US" sz="4400" b="0" i="0" dirty="0"/>
                <a:t> eV										10</a:t>
              </a:r>
              <a:r>
                <a:rPr lang="en-US" sz="4400" b="0" i="0" baseline="30000" dirty="0"/>
                <a:t>19</a:t>
              </a:r>
              <a:r>
                <a:rPr lang="en-US" sz="4400" b="0" i="0" dirty="0"/>
                <a:t>	eV									  10</a:t>
              </a:r>
              <a:r>
                <a:rPr lang="en-US" sz="4400" b="0" i="0" baseline="30000" dirty="0"/>
                <a:t>20</a:t>
              </a:r>
              <a:r>
                <a:rPr lang="en-US" sz="4400" b="0" i="0" dirty="0"/>
                <a:t> eV				</a:t>
              </a:r>
              <a:endParaRPr kumimoji="0" lang="en-US" sz="4400" b="0" i="0" u="none" strike="noStrike" cap="none" spc="0" normalizeH="0" baseline="0" dirty="0">
                <a:ln>
                  <a:noFill/>
                </a:ln>
                <a:solidFill>
                  <a:srgbClr val="000000"/>
                </a:solidFill>
                <a:effectLst/>
                <a:uFillTx/>
                <a:latin typeface="Helvetica Neue"/>
                <a:ea typeface="Helvetica Neue"/>
                <a:cs typeface="Helvetica Neue"/>
                <a:sym typeface="Helvetica Neue"/>
              </a:endParaRPr>
            </a:p>
          </p:txBody>
        </p:sp>
      </p:grpSp>
      <p:pic>
        <p:nvPicPr>
          <p:cNvPr id="4" name="Picture 3" descr="rook.png">
            <a:extLst>
              <a:ext uri="{FF2B5EF4-FFF2-40B4-BE49-F238E27FC236}">
                <a16:creationId xmlns:a16="http://schemas.microsoft.com/office/drawing/2014/main" id="{68EE8353-696B-9B40-A589-D291541F6EFB}"/>
              </a:ext>
            </a:extLst>
          </p:cNvPr>
          <p:cNvPicPr>
            <a:picLocks noChangeAspect="1"/>
          </p:cNvPicPr>
          <p:nvPr/>
        </p:nvPicPr>
        <p:blipFill>
          <a:blip r:embed="rId5"/>
          <a:stretch>
            <a:fillRect/>
          </a:stretch>
        </p:blipFill>
        <p:spPr>
          <a:xfrm>
            <a:off x="16468876" y="3257699"/>
            <a:ext cx="6694446" cy="5407891"/>
          </a:xfrm>
          <a:prstGeom prst="rect">
            <a:avLst/>
          </a:prstGeom>
        </p:spPr>
      </p:pic>
      <p:sp>
        <p:nvSpPr>
          <p:cNvPr id="8" name="TextBox 7">
            <a:extLst>
              <a:ext uri="{FF2B5EF4-FFF2-40B4-BE49-F238E27FC236}">
                <a16:creationId xmlns:a16="http://schemas.microsoft.com/office/drawing/2014/main" id="{73B878B9-1846-ED47-8D29-ADBC1E0A4C09}"/>
              </a:ext>
            </a:extLst>
          </p:cNvPr>
          <p:cNvSpPr txBox="1"/>
          <p:nvPr/>
        </p:nvSpPr>
        <p:spPr>
          <a:xfrm>
            <a:off x="745424" y="11757958"/>
            <a:ext cx="19474883" cy="106695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101600" tIns="101600" rIns="101600" bIns="101600" numCol="1" spcCol="38100" rtlCol="0" anchor="ctr">
            <a:spAutoFit/>
          </a:bodyPr>
          <a:lstStyle/>
          <a:p>
            <a:pPr marR="0" algn="l" defTabSz="457200" rtl="0" fontAlgn="auto" latinLnBrk="0" hangingPunct="0">
              <a:lnSpc>
                <a:spcPct val="100000"/>
              </a:lnSpc>
              <a:spcBef>
                <a:spcPts val="0"/>
              </a:spcBef>
              <a:spcAft>
                <a:spcPts val="0"/>
              </a:spcAft>
              <a:buClrTx/>
              <a:buSzTx/>
              <a:tabLst/>
            </a:pPr>
            <a:r>
              <a:rPr kumimoji="0" lang="en-US" sz="2800" b="0" i="0" u="none" strike="noStrike" cap="none" spc="0" normalizeH="0" baseline="0" dirty="0">
                <a:ln>
                  <a:noFill/>
                </a:ln>
                <a:solidFill>
                  <a:schemeClr val="bg1"/>
                </a:solidFill>
                <a:effectLst/>
                <a:uFillTx/>
                <a:latin typeface="Helvetica Neue"/>
                <a:ea typeface="Helvetica Neue"/>
                <a:cs typeface="Helvetica Neue"/>
                <a:sym typeface="Helvetica Neue"/>
              </a:rPr>
              <a:t> * An iron nucleus bends 26 times more than a proton in the same magnetic field.</a:t>
            </a:r>
          </a:p>
          <a:p>
            <a:pPr marR="0" algn="l" defTabSz="457200" rtl="0" fontAlgn="auto" latinLnBrk="0" hangingPunct="0">
              <a:lnSpc>
                <a:spcPct val="100000"/>
              </a:lnSpc>
              <a:spcBef>
                <a:spcPts val="0"/>
              </a:spcBef>
              <a:spcAft>
                <a:spcPts val="0"/>
              </a:spcAft>
              <a:buClrTx/>
              <a:buSzTx/>
              <a:tabLst/>
            </a:pPr>
            <a:r>
              <a:rPr kumimoji="0" lang="en-US" sz="2800" b="0" i="0" u="none" strike="noStrike" cap="none" spc="0" normalizeH="0" baseline="0" dirty="0">
                <a:ln>
                  <a:noFill/>
                </a:ln>
                <a:solidFill>
                  <a:schemeClr val="bg1"/>
                </a:solidFill>
                <a:effectLst/>
                <a:uFillTx/>
                <a:latin typeface="Helvetica Neue"/>
                <a:ea typeface="Helvetica Neue"/>
                <a:cs typeface="Helvetica Neue"/>
                <a:sym typeface="Helvetica Neue"/>
              </a:rPr>
              <a:t>** UHE photons and neutrinos may be detected and can serve as alternatives to determine the UHE cosmic ray sources.</a:t>
            </a:r>
          </a:p>
        </p:txBody>
      </p:sp>
      <p:sp>
        <p:nvSpPr>
          <p:cNvPr id="9" name="TextBox 8">
            <a:extLst>
              <a:ext uri="{FF2B5EF4-FFF2-40B4-BE49-F238E27FC236}">
                <a16:creationId xmlns:a16="http://schemas.microsoft.com/office/drawing/2014/main" id="{7AEA4682-34B3-E846-81AD-8DE96616CC3B}"/>
              </a:ext>
            </a:extLst>
          </p:cNvPr>
          <p:cNvSpPr txBox="1"/>
          <p:nvPr/>
        </p:nvSpPr>
        <p:spPr>
          <a:xfrm>
            <a:off x="3683175" y="8795522"/>
            <a:ext cx="15234940" cy="26673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101600" tIns="101600" rIns="101600" bIns="101600" numCol="1" spcCol="38100" rtlCol="0" anchor="ctr">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US" sz="8000" b="0" i="0" u="none" strike="noStrike" cap="none" spc="0" normalizeH="0" baseline="0" dirty="0">
                <a:ln>
                  <a:noFill/>
                </a:ln>
                <a:solidFill>
                  <a:schemeClr val="bg1"/>
                </a:solidFill>
                <a:effectLst/>
                <a:uFillTx/>
                <a:latin typeface="Helvetica Neue"/>
                <a:ea typeface="Helvetica Neue"/>
                <a:cs typeface="Helvetica Neue"/>
                <a:sym typeface="Helvetica Neue"/>
              </a:rPr>
              <a:t>GZK interactions/cosmic horizon</a:t>
            </a:r>
          </a:p>
          <a:p>
            <a:pPr marL="0" marR="0" indent="0" algn="ctr" defTabSz="457200" rtl="0" fontAlgn="auto" latinLnBrk="0" hangingPunct="0">
              <a:lnSpc>
                <a:spcPct val="100000"/>
              </a:lnSpc>
              <a:spcBef>
                <a:spcPts val="0"/>
              </a:spcBef>
              <a:spcAft>
                <a:spcPts val="0"/>
              </a:spcAft>
              <a:buClrTx/>
              <a:buSzTx/>
              <a:buFontTx/>
              <a:buNone/>
              <a:tabLst/>
            </a:pPr>
            <a:r>
              <a:rPr kumimoji="0" lang="en-US" sz="8000" b="0" i="0" u="none" strike="noStrike" cap="none" spc="0" normalizeH="0" baseline="0" dirty="0">
                <a:ln>
                  <a:noFill/>
                </a:ln>
                <a:solidFill>
                  <a:schemeClr val="bg1"/>
                </a:solidFill>
                <a:effectLst/>
                <a:uFillTx/>
                <a:latin typeface="Helvetica Neue"/>
                <a:ea typeface="Helvetica Neue"/>
                <a:cs typeface="Helvetica Neue"/>
                <a:sym typeface="Helvetica Neue"/>
              </a:rPr>
              <a:t>p + </a:t>
            </a:r>
            <a:r>
              <a:rPr kumimoji="0" lang="en-US" sz="8000" b="0" i="0" u="none" strike="noStrike" cap="none" spc="0" normalizeH="0" baseline="0" dirty="0">
                <a:ln>
                  <a:noFill/>
                </a:ln>
                <a:solidFill>
                  <a:schemeClr val="bg1"/>
                </a:solidFill>
                <a:effectLst/>
                <a:uFillTx/>
                <a:latin typeface="Symbol" pitchFamily="2" charset="2"/>
                <a:sym typeface="Helvetica Neue"/>
              </a:rPr>
              <a:t>g</a:t>
            </a:r>
            <a:r>
              <a:rPr kumimoji="0" lang="en-US" sz="8000" b="0" i="0" u="none" strike="noStrike" cap="none" spc="0" normalizeH="0" baseline="0" dirty="0">
                <a:ln>
                  <a:noFill/>
                </a:ln>
                <a:solidFill>
                  <a:schemeClr val="bg1"/>
                </a:solidFill>
                <a:effectLst/>
                <a:uFillTx/>
                <a:latin typeface="Helvetica Neue"/>
                <a:ea typeface="Helvetica Neue"/>
                <a:cs typeface="Helvetica Neue"/>
                <a:sym typeface="Helvetica Neue"/>
              </a:rPr>
              <a:t> -&gt; </a:t>
            </a:r>
            <a:r>
              <a:rPr kumimoji="0" lang="en-US" sz="8000" b="0" i="0" u="none" strike="noStrike" cap="none" spc="0" normalizeH="0" baseline="0" dirty="0" err="1">
                <a:ln>
                  <a:noFill/>
                </a:ln>
                <a:solidFill>
                  <a:schemeClr val="bg1"/>
                </a:solidFill>
                <a:effectLst/>
                <a:uFillTx/>
                <a:latin typeface="Helvetica Neue"/>
                <a:ea typeface="Helvetica Neue"/>
                <a:cs typeface="Helvetica Neue"/>
                <a:sym typeface="Helvetica Neue"/>
              </a:rPr>
              <a:t>p/n</a:t>
            </a:r>
            <a:r>
              <a:rPr kumimoji="0" lang="en-US" sz="8000" b="0" i="0" u="none" strike="noStrike" cap="none" spc="0" normalizeH="0" baseline="0" dirty="0">
                <a:ln>
                  <a:noFill/>
                </a:ln>
                <a:solidFill>
                  <a:schemeClr val="bg1"/>
                </a:solidFill>
                <a:effectLst/>
                <a:uFillTx/>
                <a:latin typeface="Helvetica Neue"/>
                <a:ea typeface="Helvetica Neue"/>
                <a:cs typeface="Helvetica Neue"/>
                <a:sym typeface="Helvetica Neue"/>
              </a:rPr>
              <a:t> + </a:t>
            </a:r>
            <a:r>
              <a:rPr kumimoji="0" lang="en-US" sz="8000" b="0" i="0" u="none" strike="noStrike" cap="none" spc="0" normalizeH="0" baseline="0" dirty="0">
                <a:ln>
                  <a:noFill/>
                </a:ln>
                <a:solidFill>
                  <a:schemeClr val="bg1"/>
                </a:solidFill>
                <a:effectLst/>
                <a:uFillTx/>
                <a:latin typeface="Symbol" pitchFamily="2" charset="2"/>
                <a:sym typeface="Helvetica Neue"/>
              </a:rPr>
              <a:t>p</a:t>
            </a:r>
            <a:r>
              <a:rPr kumimoji="0" lang="en-US" sz="8000" b="0" i="0" u="none" strike="noStrike" cap="none" spc="0" normalizeH="0" baseline="0" dirty="0">
                <a:ln>
                  <a:noFill/>
                </a:ln>
                <a:solidFill>
                  <a:schemeClr val="bg1"/>
                </a:solidFill>
                <a:effectLst/>
                <a:uFillTx/>
                <a:latin typeface="Helvetica Neue"/>
                <a:ea typeface="Helvetica Neue"/>
                <a:cs typeface="Helvetica Neue"/>
                <a:sym typeface="Helvetica Neue"/>
              </a:rPr>
              <a:t> -&gt; </a:t>
            </a:r>
            <a:r>
              <a:rPr kumimoji="0" lang="en-US" sz="8000" b="0" i="0" u="none" strike="noStrike" cap="none" spc="0" normalizeH="0" baseline="0" dirty="0" err="1">
                <a:ln>
                  <a:noFill/>
                </a:ln>
                <a:solidFill>
                  <a:schemeClr val="bg1"/>
                </a:solidFill>
                <a:effectLst/>
                <a:uFillTx/>
                <a:latin typeface="Helvetica Neue"/>
                <a:ea typeface="Helvetica Neue"/>
                <a:cs typeface="Helvetica Neue"/>
                <a:sym typeface="Helvetica Neue"/>
              </a:rPr>
              <a:t>p/n</a:t>
            </a:r>
            <a:r>
              <a:rPr kumimoji="0" lang="en-US" sz="8000" b="0" i="0" u="none" strike="noStrike" cap="none" spc="0" normalizeH="0" baseline="0" dirty="0">
                <a:ln>
                  <a:noFill/>
                </a:ln>
                <a:solidFill>
                  <a:schemeClr val="bg1"/>
                </a:solidFill>
                <a:effectLst/>
                <a:uFillTx/>
                <a:latin typeface="Helvetica Neue"/>
                <a:ea typeface="Helvetica Neue"/>
                <a:cs typeface="Helvetica Neue"/>
                <a:sym typeface="Helvetica Neue"/>
              </a:rPr>
              <a:t> + </a:t>
            </a:r>
            <a:r>
              <a:rPr kumimoji="0" lang="en-US" sz="8000" b="0" i="0" u="none" strike="noStrike" cap="none" spc="0" normalizeH="0" baseline="0" dirty="0">
                <a:ln>
                  <a:noFill/>
                </a:ln>
                <a:solidFill>
                  <a:schemeClr val="bg1"/>
                </a:solidFill>
                <a:effectLst/>
                <a:uFillTx/>
                <a:latin typeface="Symbol" pitchFamily="2" charset="2"/>
                <a:sym typeface="Helvetica Neue"/>
              </a:rPr>
              <a:t>gg</a:t>
            </a:r>
            <a:r>
              <a:rPr kumimoji="0" lang="en-US" sz="8000" b="0" i="0" u="none" strike="noStrike" cap="none" spc="0" normalizeH="0" baseline="0" dirty="0">
                <a:ln>
                  <a:noFill/>
                </a:ln>
                <a:solidFill>
                  <a:schemeClr val="bg1"/>
                </a:solidFill>
                <a:effectLst/>
                <a:uFillTx/>
                <a:latin typeface="Helvetica Neue"/>
                <a:ea typeface="Helvetica Neue"/>
                <a:cs typeface="Helvetica Neue"/>
                <a:sym typeface="Helvetica Neue"/>
              </a:rPr>
              <a:t>/</a:t>
            </a:r>
            <a:r>
              <a:rPr kumimoji="0" lang="en-US" sz="8000" b="0" i="0" u="none" strike="noStrike" cap="none" spc="0" normalizeH="0" baseline="0" dirty="0" err="1">
                <a:ln>
                  <a:noFill/>
                </a:ln>
                <a:solidFill>
                  <a:schemeClr val="bg1"/>
                </a:solidFill>
                <a:effectLst/>
                <a:uFillTx/>
                <a:latin typeface="Symbol" pitchFamily="2" charset="2"/>
                <a:sym typeface="Helvetica Neue"/>
              </a:rPr>
              <a:t>mn</a:t>
            </a:r>
            <a:endParaRPr kumimoji="0" lang="en-US" sz="8000" b="0" i="0" u="none" strike="noStrike" cap="none" spc="0" normalizeH="0" baseline="0" dirty="0">
              <a:ln>
                <a:noFill/>
              </a:ln>
              <a:solidFill>
                <a:schemeClr val="bg1"/>
              </a:solidFill>
              <a:effectLst/>
              <a:uFillTx/>
              <a:latin typeface="Symbol" pitchFamily="2" charset="2"/>
              <a:sym typeface="Helvetica Neue"/>
            </a:endParaRPr>
          </a:p>
        </p:txBody>
      </p:sp>
    </p:spTree>
    <p:extLst>
      <p:ext uri="{BB962C8B-B14F-4D97-AF65-F5344CB8AC3E}">
        <p14:creationId xmlns:p14="http://schemas.microsoft.com/office/powerpoint/2010/main" val="1024181233"/>
      </p:ext>
    </p:extLst>
  </p:cSld>
  <p:clrMapOvr>
    <a:masterClrMapping/>
  </p:clrMapOvr>
</p:sld>
</file>

<file path=ppt/theme/theme1.xml><?xml version="1.0" encoding="utf-8"?>
<a:theme xmlns:a="http://schemas.openxmlformats.org/drawingml/2006/main" name="1_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Candara"/>
        <a:ea typeface="Candara"/>
        <a:cs typeface="Candara"/>
      </a:majorFont>
      <a:minorFont>
        <a:latin typeface="Candara"/>
        <a:ea typeface="Candara"/>
        <a:cs typeface="Candara"/>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88900" dist="12700" rotWithShape="0">
              <a:srgbClr val="000000">
                <a:alpha val="50000"/>
              </a:srgbClr>
            </a:outerShdw>
          </a:effectLst>
        </a:effectStyle>
        <a:effectStyle>
          <a:effectLst>
            <a:outerShdw blurRad="635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A8D6FF"/>
        </a:solidFill>
        <a:ln w="12700" cap="flat">
          <a:solidFill>
            <a:srgbClr val="000000"/>
          </a:solidFill>
          <a:prstDash val="solid"/>
          <a:round/>
        </a:ln>
        <a:effectLst/>
        <a:sp3d/>
      </a:spPr>
      <a:bodyPr rot="0" spcFirstLastPara="1" vertOverflow="overflow" horzOverflow="overflow" vert="horz" wrap="square" lIns="101600" tIns="101600" rIns="101600" bIns="101600" numCol="1" spcCol="38100" rtlCol="0" anchor="ctr">
        <a:spAutoFit/>
      </a:bodyPr>
      <a:lstStyle>
        <a:defPPr marL="40639" marR="40639" indent="0" algn="l" defTabSz="9144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
              <a:solidFill>
                <a:srgbClr val="000000"/>
              </a:solidFill>
            </a:uFill>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rgbClr val="000000"/>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101600" tIns="101600" rIns="101600" bIns="101600"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2800" b="1" i="1"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Candara"/>
        <a:ea typeface="Candara"/>
        <a:cs typeface="Candara"/>
      </a:majorFont>
      <a:minorFont>
        <a:latin typeface="Candara"/>
        <a:ea typeface="Candara"/>
        <a:cs typeface="Candara"/>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88900" dist="12700" rotWithShape="0">
              <a:srgbClr val="000000">
                <a:alpha val="50000"/>
              </a:srgbClr>
            </a:outerShdw>
          </a:effectLst>
        </a:effectStyle>
        <a:effectStyle>
          <a:effectLst>
            <a:outerShdw blurRad="635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A8D6FF"/>
        </a:solidFill>
        <a:ln w="12700" cap="flat">
          <a:solidFill>
            <a:srgbClr val="000000"/>
          </a:solidFill>
          <a:prstDash val="solid"/>
          <a:round/>
        </a:ln>
        <a:effectLst/>
        <a:sp3d/>
      </a:spPr>
      <a:bodyPr rot="0" spcFirstLastPara="1" vertOverflow="overflow" horzOverflow="overflow" vert="horz" wrap="square" lIns="101600" tIns="101600" rIns="101600" bIns="101600" numCol="1" spcCol="38100" rtlCol="0" anchor="ctr">
        <a:spAutoFit/>
      </a:bodyPr>
      <a:lstStyle>
        <a:defPPr marL="40639" marR="40639" indent="0" algn="l" defTabSz="9144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
              <a:solidFill>
                <a:srgbClr val="000000"/>
              </a:solidFill>
            </a:uFill>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rgbClr val="000000"/>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101600" tIns="101600" rIns="101600" bIns="101600"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2800" b="1" i="1"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4703</TotalTime>
  <Words>1745</Words>
  <Application>Microsoft Macintosh PowerPoint</Application>
  <PresentationFormat>Custom</PresentationFormat>
  <Paragraphs>238</Paragraphs>
  <Slides>25</Slides>
  <Notes>24</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25</vt:i4>
      </vt:variant>
    </vt:vector>
  </HeadingPairs>
  <TitlesOfParts>
    <vt:vector size="34" baseType="lpstr">
      <vt:lpstr>Akkurat Std Mono</vt:lpstr>
      <vt:lpstr>Arial</vt:lpstr>
      <vt:lpstr>Candara</vt:lpstr>
      <vt:lpstr>Helvetica Neue</vt:lpstr>
      <vt:lpstr>Lucida Grande</vt:lpstr>
      <vt:lpstr>Minion Pro</vt:lpstr>
      <vt:lpstr>Proxima Nova Semibold</vt:lpstr>
      <vt:lpstr>Symbol</vt:lpstr>
      <vt:lpstr>1_White</vt:lpstr>
      <vt:lpstr>Ultra-high-energy cosmic rays </vt:lpstr>
      <vt:lpstr>Inside the Black Box</vt:lpstr>
      <vt:lpstr>Highest energy interactions</vt:lpstr>
      <vt:lpstr>  Cosmic Rays in the Universe</vt:lpstr>
      <vt:lpstr>Inside the Black Box</vt:lpstr>
      <vt:lpstr>Inside the Black Box</vt:lpstr>
      <vt:lpstr>Dutch Cosmic Ray group</vt:lpstr>
      <vt:lpstr>Energy spectrum and detector size</vt:lpstr>
      <vt:lpstr>Cosmic magnetic field, particle type and sources</vt:lpstr>
      <vt:lpstr>Where are the sources ?</vt:lpstr>
      <vt:lpstr>Hadronic interactions and MC muon deficit</vt:lpstr>
      <vt:lpstr>Ultra-High-Energy Cosmic Rays</vt:lpstr>
      <vt:lpstr>Particle-ID at highest energies</vt:lpstr>
      <vt:lpstr>Auger RD science case</vt:lpstr>
      <vt:lpstr>Auger RD</vt:lpstr>
      <vt:lpstr>Auger RD</vt:lpstr>
      <vt:lpstr>Auger RD</vt:lpstr>
      <vt:lpstr>Multi-messenger to find sources</vt:lpstr>
      <vt:lpstr>Multi-messenger: g and n</vt:lpstr>
      <vt:lpstr>Future: UHE Neutrino radio detection</vt:lpstr>
      <vt:lpstr>GRAND Road Map</vt:lpstr>
      <vt:lpstr>GRANDProto300 Site</vt:lpstr>
      <vt:lpstr>Impression of site and electronics</vt:lpstr>
      <vt:lpstr>Nikhef/RU Electronics and Mechanics</vt:lpstr>
      <vt:lpstr>Summary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Vista25</dc:title>
  <cp:lastModifiedBy>Sijbrand de Jong</cp:lastModifiedBy>
  <cp:revision>224</cp:revision>
  <dcterms:modified xsi:type="dcterms:W3CDTF">2019-12-19T15:34:35Z</dcterms:modified>
</cp:coreProperties>
</file>