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5" r:id="rId3"/>
    <p:sldId id="257" r:id="rId4"/>
    <p:sldId id="284" r:id="rId5"/>
    <p:sldId id="273" r:id="rId6"/>
    <p:sldId id="287" r:id="rId7"/>
    <p:sldId id="286" r:id="rId8"/>
    <p:sldId id="288" r:id="rId9"/>
    <p:sldId id="290" r:id="rId10"/>
    <p:sldId id="292" r:id="rId11"/>
    <p:sldId id="291" r:id="rId12"/>
    <p:sldId id="293" r:id="rId13"/>
    <p:sldId id="312" r:id="rId14"/>
    <p:sldId id="297" r:id="rId15"/>
    <p:sldId id="304" r:id="rId16"/>
    <p:sldId id="295" r:id="rId17"/>
    <p:sldId id="310" r:id="rId18"/>
    <p:sldId id="302" r:id="rId19"/>
    <p:sldId id="274" r:id="rId20"/>
    <p:sldId id="276" r:id="rId21"/>
    <p:sldId id="311" r:id="rId22"/>
    <p:sldId id="309" r:id="rId23"/>
    <p:sldId id="303" r:id="rId24"/>
    <p:sldId id="289" r:id="rId25"/>
    <p:sldId id="298" r:id="rId26"/>
    <p:sldId id="301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10E02953-EDEE-4ABA-9933-95BD8D513259}">
          <p14:sldIdLst>
            <p14:sldId id="256"/>
            <p14:sldId id="285"/>
            <p14:sldId id="257"/>
            <p14:sldId id="284"/>
            <p14:sldId id="273"/>
            <p14:sldId id="287"/>
            <p14:sldId id="286"/>
            <p14:sldId id="288"/>
            <p14:sldId id="290"/>
            <p14:sldId id="292"/>
            <p14:sldId id="291"/>
            <p14:sldId id="293"/>
            <p14:sldId id="312"/>
            <p14:sldId id="297"/>
            <p14:sldId id="304"/>
            <p14:sldId id="295"/>
            <p14:sldId id="310"/>
            <p14:sldId id="302"/>
            <p14:sldId id="274"/>
            <p14:sldId id="276"/>
            <p14:sldId id="311"/>
            <p14:sldId id="309"/>
            <p14:sldId id="303"/>
            <p14:sldId id="289"/>
            <p14:sldId id="298"/>
            <p14:sldId id="301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es Ligtenberg" initials="KL" lastIdx="1" clrIdx="0">
    <p:extLst>
      <p:ext uri="{19B8F6BF-5375-455C-9EA6-DF929625EA0E}">
        <p15:presenceInfo xmlns:p15="http://schemas.microsoft.com/office/powerpoint/2012/main" userId="68c0411f7b676c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Stijl, donker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9" autoAdjust="0"/>
    <p:restoredTop sz="96374" autoAdjust="0"/>
  </p:normalViewPr>
  <p:slideViewPr>
    <p:cSldViewPr snapToGrid="0">
      <p:cViewPr>
        <p:scale>
          <a:sx n="75" d="100"/>
          <a:sy n="75" d="100"/>
        </p:scale>
        <p:origin x="912" y="948"/>
      </p:cViewPr>
      <p:guideLst/>
    </p:cSldViewPr>
  </p:slideViewPr>
  <p:outlineViewPr>
    <p:cViewPr>
      <p:scale>
        <a:sx n="33" d="100"/>
        <a:sy n="33" d="100"/>
      </p:scale>
      <p:origin x="0" y="-10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Ligtenberg" userId="68c0411f7b676cb1" providerId="LiveId" clId="{C2165EB0-4CED-4F4E-B4CF-3F6EABC8BC11}"/>
    <pc:docChg chg="undo custSel addSld delSld modSld sldOrd modMainMaster modSection">
      <pc:chgData name="Kees Ligtenberg" userId="68c0411f7b676cb1" providerId="LiveId" clId="{C2165EB0-4CED-4F4E-B4CF-3F6EABC8BC11}" dt="2019-11-15T14:18:14.945" v="1447" actId="20577"/>
      <pc:docMkLst>
        <pc:docMk/>
      </pc:docMkLst>
      <pc:sldChg chg="addSp modSp">
        <pc:chgData name="Kees Ligtenberg" userId="68c0411f7b676cb1" providerId="LiveId" clId="{C2165EB0-4CED-4F4E-B4CF-3F6EABC8BC11}" dt="2019-11-15T13:05:26.378" v="757" actId="1076"/>
        <pc:sldMkLst>
          <pc:docMk/>
          <pc:sldMk cId="2484758529" sldId="256"/>
        </pc:sldMkLst>
        <pc:picChg chg="add mod">
          <ac:chgData name="Kees Ligtenberg" userId="68c0411f7b676cb1" providerId="LiveId" clId="{C2165EB0-4CED-4F4E-B4CF-3F6EABC8BC11}" dt="2019-11-15T13:05:26.378" v="757" actId="1076"/>
          <ac:picMkLst>
            <pc:docMk/>
            <pc:sldMk cId="2484758529" sldId="256"/>
            <ac:picMk id="5" creationId="{DB78FD1E-E4FB-4092-9833-0349FA51CA9D}"/>
          </ac:picMkLst>
        </pc:picChg>
        <pc:picChg chg="mod">
          <ac:chgData name="Kees Ligtenberg" userId="68c0411f7b676cb1" providerId="LiveId" clId="{C2165EB0-4CED-4F4E-B4CF-3F6EABC8BC11}" dt="2019-11-15T13:04:15.989" v="685" actId="1037"/>
          <ac:picMkLst>
            <pc:docMk/>
            <pc:sldMk cId="2484758529" sldId="256"/>
            <ac:picMk id="11" creationId="{31C72619-E90B-49E3-9B48-46D6E6DDB6B9}"/>
          </ac:picMkLst>
        </pc:picChg>
        <pc:picChg chg="mod">
          <ac:chgData name="Kees Ligtenberg" userId="68c0411f7b676cb1" providerId="LiveId" clId="{C2165EB0-4CED-4F4E-B4CF-3F6EABC8BC11}" dt="2019-11-15T13:04:12.674" v="658" actId="12788"/>
          <ac:picMkLst>
            <pc:docMk/>
            <pc:sldMk cId="2484758529" sldId="256"/>
            <ac:picMk id="13" creationId="{120DEE96-9AEE-4077-8BFD-30D631F41EA0}"/>
          </ac:picMkLst>
        </pc:picChg>
      </pc:sldChg>
      <pc:sldChg chg="modSp">
        <pc:chgData name="Kees Ligtenberg" userId="68c0411f7b676cb1" providerId="LiveId" clId="{C2165EB0-4CED-4F4E-B4CF-3F6EABC8BC11}" dt="2019-11-15T12:42:50.983" v="308" actId="20577"/>
        <pc:sldMkLst>
          <pc:docMk/>
          <pc:sldMk cId="1945979146" sldId="274"/>
        </pc:sldMkLst>
        <pc:spChg chg="mod">
          <ac:chgData name="Kees Ligtenberg" userId="68c0411f7b676cb1" providerId="LiveId" clId="{C2165EB0-4CED-4F4E-B4CF-3F6EABC8BC11}" dt="2019-11-15T12:42:50.983" v="308" actId="20577"/>
          <ac:spMkLst>
            <pc:docMk/>
            <pc:sldMk cId="1945979146" sldId="274"/>
            <ac:spMk id="3" creationId="{C6D65CE5-28D5-4BA6-93F2-E2172EAB075C}"/>
          </ac:spMkLst>
        </pc:spChg>
      </pc:sldChg>
      <pc:sldChg chg="addSp delSp modSp ord">
        <pc:chgData name="Kees Ligtenberg" userId="68c0411f7b676cb1" providerId="LiveId" clId="{C2165EB0-4CED-4F4E-B4CF-3F6EABC8BC11}" dt="2019-11-15T13:45:24.280" v="1203" actId="1076"/>
        <pc:sldMkLst>
          <pc:docMk/>
          <pc:sldMk cId="1173366870" sldId="284"/>
        </pc:sldMkLst>
        <pc:spChg chg="mod">
          <ac:chgData name="Kees Ligtenberg" userId="68c0411f7b676cb1" providerId="LiveId" clId="{C2165EB0-4CED-4F4E-B4CF-3F6EABC8BC11}" dt="2019-11-15T13:34:38.437" v="1056" actId="14100"/>
          <ac:spMkLst>
            <pc:docMk/>
            <pc:sldMk cId="1173366870" sldId="284"/>
            <ac:spMk id="3" creationId="{44EF3521-19F9-4BF5-9CCE-9F2690A75929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4" creationId="{65911F5D-FDDB-47FF-9C24-7122F4FF7370}"/>
          </ac:spMkLst>
        </pc:spChg>
        <pc:spChg chg="add del mod">
          <ac:chgData name="Kees Ligtenberg" userId="68c0411f7b676cb1" providerId="LiveId" clId="{C2165EB0-4CED-4F4E-B4CF-3F6EABC8BC11}" dt="2019-11-15T13:11:39.495" v="777" actId="478"/>
          <ac:spMkLst>
            <pc:docMk/>
            <pc:sldMk cId="1173366870" sldId="284"/>
            <ac:spMk id="5" creationId="{F2CF50F3-AC47-4107-A06A-3E78160E5C81}"/>
          </ac:spMkLst>
        </pc:spChg>
        <pc:spChg chg="del">
          <ac:chgData name="Kees Ligtenberg" userId="68c0411f7b676cb1" providerId="LiveId" clId="{C2165EB0-4CED-4F4E-B4CF-3F6EABC8BC11}" dt="2019-11-15T13:16:01.534" v="826" actId="478"/>
          <ac:spMkLst>
            <pc:docMk/>
            <pc:sldMk cId="1173366870" sldId="284"/>
            <ac:spMk id="8" creationId="{2DC26EE1-D7E1-400C-BB39-9C45093375F1}"/>
          </ac:spMkLst>
        </pc:spChg>
        <pc:spChg chg="mod topLvl">
          <ac:chgData name="Kees Ligtenberg" userId="68c0411f7b676cb1" providerId="LiveId" clId="{C2165EB0-4CED-4F4E-B4CF-3F6EABC8BC11}" dt="2019-11-15T13:33:39.103" v="1037" actId="164"/>
          <ac:spMkLst>
            <pc:docMk/>
            <pc:sldMk cId="1173366870" sldId="284"/>
            <ac:spMk id="9" creationId="{8F33CB74-9226-4E3E-AE52-2767AFA33921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10" creationId="{9FF97F91-A204-4392-846B-CADB9E16893A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11" creationId="{4B7DDB43-1441-4202-B57A-9974ECBC50F3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12" creationId="{55FDCABD-356C-4CB3-91B6-33F314397B7D}"/>
          </ac:spMkLst>
        </pc:spChg>
        <pc:spChg chg="mod">
          <ac:chgData name="Kees Ligtenberg" userId="68c0411f7b676cb1" providerId="LiveId" clId="{C2165EB0-4CED-4F4E-B4CF-3F6EABC8BC11}" dt="2019-11-15T13:37:04.052" v="1092" actId="1076"/>
          <ac:spMkLst>
            <pc:docMk/>
            <pc:sldMk cId="1173366870" sldId="284"/>
            <ac:spMk id="13" creationId="{0C7AAF03-D15E-4B2E-A88B-218902F5C626}"/>
          </ac:spMkLst>
        </pc:spChg>
        <pc:spChg chg="mod">
          <ac:chgData name="Kees Ligtenberg" userId="68c0411f7b676cb1" providerId="LiveId" clId="{C2165EB0-4CED-4F4E-B4CF-3F6EABC8BC11}" dt="2019-11-15T13:45:24.280" v="1203" actId="1076"/>
          <ac:spMkLst>
            <pc:docMk/>
            <pc:sldMk cId="1173366870" sldId="284"/>
            <ac:spMk id="17" creationId="{39559208-120D-4F73-8FBD-8C17C53A1280}"/>
          </ac:spMkLst>
        </pc:spChg>
        <pc:spChg chg="add mod">
          <ac:chgData name="Kees Ligtenberg" userId="68c0411f7b676cb1" providerId="LiveId" clId="{C2165EB0-4CED-4F4E-B4CF-3F6EABC8BC11}" dt="2019-11-15T13:36:06.733" v="1072" actId="404"/>
          <ac:spMkLst>
            <pc:docMk/>
            <pc:sldMk cId="1173366870" sldId="284"/>
            <ac:spMk id="23" creationId="{E265297F-B499-4F66-9937-B0FFF441DA83}"/>
          </ac:spMkLst>
        </pc:spChg>
        <pc:spChg chg="add mod">
          <ac:chgData name="Kees Ligtenberg" userId="68c0411f7b676cb1" providerId="LiveId" clId="{C2165EB0-4CED-4F4E-B4CF-3F6EABC8BC11}" dt="2019-11-15T13:34:56.473" v="1058" actId="164"/>
          <ac:spMkLst>
            <pc:docMk/>
            <pc:sldMk cId="1173366870" sldId="284"/>
            <ac:spMk id="36" creationId="{E8FECDDB-7147-48CB-A713-6303AA19A451}"/>
          </ac:spMkLst>
        </pc:spChg>
        <pc:spChg chg="add mod">
          <ac:chgData name="Kees Ligtenberg" userId="68c0411f7b676cb1" providerId="LiveId" clId="{C2165EB0-4CED-4F4E-B4CF-3F6EABC8BC11}" dt="2019-11-15T13:33:39.103" v="1037" actId="164"/>
          <ac:spMkLst>
            <pc:docMk/>
            <pc:sldMk cId="1173366870" sldId="284"/>
            <ac:spMk id="37" creationId="{4CD62129-D416-477F-A6BE-E08509BEDFE9}"/>
          </ac:spMkLst>
        </pc:spChg>
        <pc:spChg chg="add del mod">
          <ac:chgData name="Kees Ligtenberg" userId="68c0411f7b676cb1" providerId="LiveId" clId="{C2165EB0-4CED-4F4E-B4CF-3F6EABC8BC11}" dt="2019-11-15T13:37:58.559" v="1108" actId="478"/>
          <ac:spMkLst>
            <pc:docMk/>
            <pc:sldMk cId="1173366870" sldId="284"/>
            <ac:spMk id="53" creationId="{A4517CB3-33E3-4726-9E75-D0C704A2632D}"/>
          </ac:spMkLst>
        </pc:spChg>
        <pc:grpChg chg="del mod">
          <ac:chgData name="Kees Ligtenberg" userId="68c0411f7b676cb1" providerId="LiveId" clId="{C2165EB0-4CED-4F4E-B4CF-3F6EABC8BC11}" dt="2019-11-15T13:32:03.476" v="983" actId="165"/>
          <ac:grpSpMkLst>
            <pc:docMk/>
            <pc:sldMk cId="1173366870" sldId="284"/>
            <ac:grpSpMk id="14" creationId="{A29F506C-4372-4ACC-A899-B280F4673A99}"/>
          </ac:grpSpMkLst>
        </pc:grpChg>
        <pc:grpChg chg="mod">
          <ac:chgData name="Kees Ligtenberg" userId="68c0411f7b676cb1" providerId="LiveId" clId="{C2165EB0-4CED-4F4E-B4CF-3F6EABC8BC11}" dt="2019-11-15T13:35:25.554" v="1065" actId="164"/>
          <ac:grpSpMkLst>
            <pc:docMk/>
            <pc:sldMk cId="1173366870" sldId="284"/>
            <ac:grpSpMk id="25" creationId="{3E408CF5-CD16-414B-B4F7-0B9EB97746A1}"/>
          </ac:grpSpMkLst>
        </pc:grpChg>
        <pc:grpChg chg="add mod">
          <ac:chgData name="Kees Ligtenberg" userId="68c0411f7b676cb1" providerId="LiveId" clId="{C2165EB0-4CED-4F4E-B4CF-3F6EABC8BC11}" dt="2019-11-15T13:37:04.052" v="1092" actId="1076"/>
          <ac:grpSpMkLst>
            <pc:docMk/>
            <pc:sldMk cId="1173366870" sldId="284"/>
            <ac:grpSpMk id="42" creationId="{D33843D9-2252-4B93-A8F8-AD989604EF52}"/>
          </ac:grpSpMkLst>
        </pc:grpChg>
        <pc:grpChg chg="add mod">
          <ac:chgData name="Kees Ligtenberg" userId="68c0411f7b676cb1" providerId="LiveId" clId="{C2165EB0-4CED-4F4E-B4CF-3F6EABC8BC11}" dt="2019-11-15T13:37:04.052" v="1092" actId="1076"/>
          <ac:grpSpMkLst>
            <pc:docMk/>
            <pc:sldMk cId="1173366870" sldId="284"/>
            <ac:grpSpMk id="43" creationId="{9AAB8938-88F5-4321-AEE2-D16BA209E22B}"/>
          </ac:grpSpMkLst>
        </pc:grpChg>
        <pc:grpChg chg="add mod">
          <ac:chgData name="Kees Ligtenberg" userId="68c0411f7b676cb1" providerId="LiveId" clId="{C2165EB0-4CED-4F4E-B4CF-3F6EABC8BC11}" dt="2019-11-15T13:35:20.278" v="1062" actId="571"/>
          <ac:grpSpMkLst>
            <pc:docMk/>
            <pc:sldMk cId="1173366870" sldId="284"/>
            <ac:grpSpMk id="44" creationId="{B62D2CCB-6B67-4944-9232-50AABDC3BF24}"/>
          </ac:grpSpMkLst>
        </pc:grpChg>
        <pc:grpChg chg="add mod ord">
          <ac:chgData name="Kees Ligtenberg" userId="68c0411f7b676cb1" providerId="LiveId" clId="{C2165EB0-4CED-4F4E-B4CF-3F6EABC8BC11}" dt="2019-11-15T13:37:06.176" v="1093" actId="166"/>
          <ac:grpSpMkLst>
            <pc:docMk/>
            <pc:sldMk cId="1173366870" sldId="284"/>
            <ac:grpSpMk id="51" creationId="{8268AAF2-DC75-4E57-BC22-6F9BFCC95EFC}"/>
          </ac:grpSpMkLst>
        </pc:grpChg>
        <pc:grpChg chg="add mod">
          <ac:chgData name="Kees Ligtenberg" userId="68c0411f7b676cb1" providerId="LiveId" clId="{C2165EB0-4CED-4F4E-B4CF-3F6EABC8BC11}" dt="2019-11-15T13:38:18.776" v="1117" actId="1038"/>
          <ac:grpSpMkLst>
            <pc:docMk/>
            <pc:sldMk cId="1173366870" sldId="284"/>
            <ac:grpSpMk id="52" creationId="{700EF171-9708-495C-A8C5-E8E44D2B3B77}"/>
          </ac:grpSpMkLst>
        </pc:grpChg>
        <pc:picChg chg="mod topLvl modCrop">
          <ac:chgData name="Kees Ligtenberg" userId="68c0411f7b676cb1" providerId="LiveId" clId="{C2165EB0-4CED-4F4E-B4CF-3F6EABC8BC11}" dt="2019-11-15T13:33:39.103" v="1037" actId="164"/>
          <ac:picMkLst>
            <pc:docMk/>
            <pc:sldMk cId="1173366870" sldId="284"/>
            <ac:picMk id="6" creationId="{9E208370-7D81-4A48-8B34-EADD9FF400AB}"/>
          </ac:picMkLst>
        </pc:picChg>
        <pc:picChg chg="mod modCrop">
          <ac:chgData name="Kees Ligtenberg" userId="68c0411f7b676cb1" providerId="LiveId" clId="{C2165EB0-4CED-4F4E-B4CF-3F6EABC8BC11}" dt="2019-11-15T13:34:56.473" v="1058" actId="164"/>
          <ac:picMkLst>
            <pc:docMk/>
            <pc:sldMk cId="1173366870" sldId="284"/>
            <ac:picMk id="7" creationId="{3EBF0D4A-322D-4D45-A833-AC61896CF036}"/>
          </ac:picMkLst>
        </pc:picChg>
        <pc:picChg chg="add del mod ord">
          <ac:chgData name="Kees Ligtenberg" userId="68c0411f7b676cb1" providerId="LiveId" clId="{C2165EB0-4CED-4F4E-B4CF-3F6EABC8BC11}" dt="2019-11-15T13:45:20.398" v="1202" actId="478"/>
          <ac:picMkLst>
            <pc:docMk/>
            <pc:sldMk cId="1173366870" sldId="284"/>
            <ac:picMk id="16" creationId="{B85270AB-1CCA-4C55-B11A-D338A8637D56}"/>
          </ac:picMkLst>
        </pc:picChg>
        <pc:picChg chg="add del mod">
          <ac:chgData name="Kees Ligtenberg" userId="68c0411f7b676cb1" providerId="LiveId" clId="{C2165EB0-4CED-4F4E-B4CF-3F6EABC8BC11}" dt="2019-11-15T13:14:17.011" v="800" actId="478"/>
          <ac:picMkLst>
            <pc:docMk/>
            <pc:sldMk cId="1173366870" sldId="284"/>
            <ac:picMk id="19" creationId="{74B4DC9F-C158-4D52-9AD4-8F8F3B5CC0FF}"/>
          </ac:picMkLst>
        </pc:picChg>
        <pc:picChg chg="add del mod ord">
          <ac:chgData name="Kees Ligtenberg" userId="68c0411f7b676cb1" providerId="LiveId" clId="{C2165EB0-4CED-4F4E-B4CF-3F6EABC8BC11}" dt="2019-11-15T13:25:53.664" v="868" actId="478"/>
          <ac:picMkLst>
            <pc:docMk/>
            <pc:sldMk cId="1173366870" sldId="284"/>
            <ac:picMk id="20" creationId="{2E6910FB-AEFB-4148-B9AA-B2DCD2CAB92E}"/>
          </ac:picMkLst>
        </pc:picChg>
        <pc:picChg chg="add del mod ord">
          <ac:chgData name="Kees Ligtenberg" userId="68c0411f7b676cb1" providerId="LiveId" clId="{C2165EB0-4CED-4F4E-B4CF-3F6EABC8BC11}" dt="2019-11-15T13:20:44.394" v="849" actId="478"/>
          <ac:picMkLst>
            <pc:docMk/>
            <pc:sldMk cId="1173366870" sldId="284"/>
            <ac:picMk id="21" creationId="{295AA363-81FD-4104-B7ED-4FFD0EC99164}"/>
          </ac:picMkLst>
        </pc:picChg>
        <pc:picChg chg="add mod ord">
          <ac:chgData name="Kees Ligtenberg" userId="68c0411f7b676cb1" providerId="LiveId" clId="{C2165EB0-4CED-4F4E-B4CF-3F6EABC8BC11}" dt="2019-11-15T13:35:38.445" v="1068" actId="164"/>
          <ac:picMkLst>
            <pc:docMk/>
            <pc:sldMk cId="1173366870" sldId="284"/>
            <ac:picMk id="22" creationId="{C792AE3C-5E1E-46D3-8306-D58B127F48F8}"/>
          </ac:picMkLst>
        </pc:picChg>
        <pc:picChg chg="add mod">
          <ac:chgData name="Kees Ligtenberg" userId="68c0411f7b676cb1" providerId="LiveId" clId="{C2165EB0-4CED-4F4E-B4CF-3F6EABC8BC11}" dt="2019-11-15T13:13:14.034" v="794" actId="14100"/>
          <ac:picMkLst>
            <pc:docMk/>
            <pc:sldMk cId="1173366870" sldId="284"/>
            <ac:picMk id="32" creationId="{29EC02C3-0992-45C1-AF15-E5DA57BF2493}"/>
          </ac:picMkLst>
        </pc:picChg>
        <pc:picChg chg="add del mod">
          <ac:chgData name="Kees Ligtenberg" userId="68c0411f7b676cb1" providerId="LiveId" clId="{C2165EB0-4CED-4F4E-B4CF-3F6EABC8BC11}" dt="2019-11-15T13:15:33.452" v="817" actId="478"/>
          <ac:picMkLst>
            <pc:docMk/>
            <pc:sldMk cId="1173366870" sldId="284"/>
            <ac:picMk id="33" creationId="{4BC30585-46B6-4E8F-8E9C-7AA0BCFC674E}"/>
          </ac:picMkLst>
        </pc:picChg>
        <pc:picChg chg="add del mod">
          <ac:chgData name="Kees Ligtenberg" userId="68c0411f7b676cb1" providerId="LiveId" clId="{C2165EB0-4CED-4F4E-B4CF-3F6EABC8BC11}" dt="2019-11-15T13:14:33.804" v="808" actId="478"/>
          <ac:picMkLst>
            <pc:docMk/>
            <pc:sldMk cId="1173366870" sldId="284"/>
            <ac:picMk id="34" creationId="{D0A0B55A-2FCF-4C8A-B826-145BB3171076}"/>
          </ac:picMkLst>
        </pc:picChg>
        <pc:picChg chg="add del mod modCrop">
          <ac:chgData name="Kees Ligtenberg" userId="68c0411f7b676cb1" providerId="LiveId" clId="{C2165EB0-4CED-4F4E-B4CF-3F6EABC8BC11}" dt="2019-11-15T13:30:17.347" v="960" actId="478"/>
          <ac:picMkLst>
            <pc:docMk/>
            <pc:sldMk cId="1173366870" sldId="284"/>
            <ac:picMk id="35" creationId="{AFC01B80-660A-448C-9D32-AA0859C3A1CA}"/>
          </ac:picMkLst>
        </pc:picChg>
        <pc:picChg chg="add del mod">
          <ac:chgData name="Kees Ligtenberg" userId="68c0411f7b676cb1" providerId="LiveId" clId="{C2165EB0-4CED-4F4E-B4CF-3F6EABC8BC11}" dt="2019-11-15T13:39:21.033" v="1120" actId="478"/>
          <ac:picMkLst>
            <pc:docMk/>
            <pc:sldMk cId="1173366870" sldId="284"/>
            <ac:picMk id="59" creationId="{74C70244-E8D2-46DA-A4FF-D5E3058629E7}"/>
          </ac:picMkLst>
        </pc:picChg>
        <pc:picChg chg="add mod">
          <ac:chgData name="Kees Ligtenberg" userId="68c0411f7b676cb1" providerId="LiveId" clId="{C2165EB0-4CED-4F4E-B4CF-3F6EABC8BC11}" dt="2019-11-15T13:45:18.425" v="1201" actId="1076"/>
          <ac:picMkLst>
            <pc:docMk/>
            <pc:sldMk cId="1173366870" sldId="284"/>
            <ac:picMk id="60" creationId="{C7D1681F-A997-4B0E-ABD1-4ABCFDCD427E}"/>
          </ac:picMkLst>
        </pc:picChg>
        <pc:cxnChg chg="add mod">
          <ac:chgData name="Kees Ligtenberg" userId="68c0411f7b676cb1" providerId="LiveId" clId="{C2165EB0-4CED-4F4E-B4CF-3F6EABC8BC11}" dt="2019-11-15T13:34:56.473" v="1058" actId="164"/>
          <ac:cxnSpMkLst>
            <pc:docMk/>
            <pc:sldMk cId="1173366870" sldId="284"/>
            <ac:cxnSpMk id="39" creationId="{364D695C-3209-4BCC-B980-291A51242EEC}"/>
          </ac:cxnSpMkLst>
        </pc:cxnChg>
        <pc:cxnChg chg="add mod">
          <ac:chgData name="Kees Ligtenberg" userId="68c0411f7b676cb1" providerId="LiveId" clId="{C2165EB0-4CED-4F4E-B4CF-3F6EABC8BC11}" dt="2019-11-15T13:33:39.103" v="1037" actId="164"/>
          <ac:cxnSpMkLst>
            <pc:docMk/>
            <pc:sldMk cId="1173366870" sldId="284"/>
            <ac:cxnSpMk id="40" creationId="{041079F3-81C0-45B6-9DE7-D765C4F126A2}"/>
          </ac:cxnSpMkLst>
        </pc:cxnChg>
        <pc:cxnChg chg="add del mod">
          <ac:chgData name="Kees Ligtenberg" userId="68c0411f7b676cb1" providerId="LiveId" clId="{C2165EB0-4CED-4F4E-B4CF-3F6EABC8BC11}" dt="2019-11-15T13:37:58.559" v="1108" actId="478"/>
          <ac:cxnSpMkLst>
            <pc:docMk/>
            <pc:sldMk cId="1173366870" sldId="284"/>
            <ac:cxnSpMk id="55" creationId="{7ECBF978-E517-452B-9392-47FA749D0CB6}"/>
          </ac:cxnSpMkLst>
        </pc:cxnChg>
        <pc:cxnChg chg="add del mod">
          <ac:chgData name="Kees Ligtenberg" userId="68c0411f7b676cb1" providerId="LiveId" clId="{C2165EB0-4CED-4F4E-B4CF-3F6EABC8BC11}" dt="2019-11-15T13:37:58.559" v="1108" actId="478"/>
          <ac:cxnSpMkLst>
            <pc:docMk/>
            <pc:sldMk cId="1173366870" sldId="284"/>
            <ac:cxnSpMk id="56" creationId="{1AD075D9-9E83-4583-9B36-6DE12E23F3B7}"/>
          </ac:cxnSpMkLst>
        </pc:cxnChg>
      </pc:sldChg>
      <pc:sldChg chg="addSp delSp modSp">
        <pc:chgData name="Kees Ligtenberg" userId="68c0411f7b676cb1" providerId="LiveId" clId="{C2165EB0-4CED-4F4E-B4CF-3F6EABC8BC11}" dt="2019-11-15T13:57:10.260" v="1434" actId="20577"/>
        <pc:sldMkLst>
          <pc:docMk/>
          <pc:sldMk cId="3958516619" sldId="286"/>
        </pc:sldMkLst>
        <pc:spChg chg="add del mod">
          <ac:chgData name="Kees Ligtenberg" userId="68c0411f7b676cb1" providerId="LiveId" clId="{C2165EB0-4CED-4F4E-B4CF-3F6EABC8BC11}" dt="2019-11-15T13:40:29.767" v="1127" actId="478"/>
          <ac:spMkLst>
            <pc:docMk/>
            <pc:sldMk cId="3958516619" sldId="286"/>
            <ac:spMk id="6" creationId="{BB419050-5758-4625-992B-7CC59CE8F699}"/>
          </ac:spMkLst>
        </pc:spChg>
        <pc:spChg chg="add del mod">
          <ac:chgData name="Kees Ligtenberg" userId="68c0411f7b676cb1" providerId="LiveId" clId="{C2165EB0-4CED-4F4E-B4CF-3F6EABC8BC11}" dt="2019-11-15T13:57:10.260" v="1434" actId="20577"/>
          <ac:spMkLst>
            <pc:docMk/>
            <pc:sldMk cId="3958516619" sldId="286"/>
            <ac:spMk id="11" creationId="{0E511516-3FFA-4B05-AE0B-F8EE502C0DC5}"/>
          </ac:spMkLst>
        </pc:spChg>
        <pc:spChg chg="mod">
          <ac:chgData name="Kees Ligtenberg" userId="68c0411f7b676cb1" providerId="LiveId" clId="{C2165EB0-4CED-4F4E-B4CF-3F6EABC8BC11}" dt="2019-11-15T13:42:07.151" v="1159" actId="1076"/>
          <ac:spMkLst>
            <pc:docMk/>
            <pc:sldMk cId="3958516619" sldId="286"/>
            <ac:spMk id="15" creationId="{1A8C5481-9E4D-4A51-8AF9-28E3D4CACA56}"/>
          </ac:spMkLst>
        </pc:spChg>
        <pc:spChg chg="add del mod ord">
          <ac:chgData name="Kees Ligtenberg" userId="68c0411f7b676cb1" providerId="LiveId" clId="{C2165EB0-4CED-4F4E-B4CF-3F6EABC8BC11}" dt="2019-11-15T13:42:23.786" v="1162" actId="478"/>
          <ac:spMkLst>
            <pc:docMk/>
            <pc:sldMk cId="3958516619" sldId="286"/>
            <ac:spMk id="17" creationId="{A64DD4A1-DA84-460D-88E4-FD6C71DE6543}"/>
          </ac:spMkLst>
        </pc:spChg>
        <pc:grpChg chg="add mod">
          <ac:chgData name="Kees Ligtenberg" userId="68c0411f7b676cb1" providerId="LiveId" clId="{C2165EB0-4CED-4F4E-B4CF-3F6EABC8BC11}" dt="2019-11-15T13:41:36.582" v="1156" actId="1076"/>
          <ac:grpSpMkLst>
            <pc:docMk/>
            <pc:sldMk cId="3958516619" sldId="286"/>
            <ac:grpSpMk id="8" creationId="{5975D0FC-034D-46D8-A242-1679384C6CD8}"/>
          </ac:grpSpMkLst>
        </pc:grpChg>
        <pc:picChg chg="add del">
          <ac:chgData name="Kees Ligtenberg" userId="68c0411f7b676cb1" providerId="LiveId" clId="{C2165EB0-4CED-4F4E-B4CF-3F6EABC8BC11}" dt="2019-11-15T13:40:33.614" v="1128" actId="478"/>
          <ac:picMkLst>
            <pc:docMk/>
            <pc:sldMk cId="3958516619" sldId="286"/>
            <ac:picMk id="7" creationId="{69EDB6D1-EF3E-46B6-8008-74A25F1FA355}"/>
          </ac:picMkLst>
        </pc:picChg>
        <pc:picChg chg="mod">
          <ac:chgData name="Kees Ligtenberg" userId="68c0411f7b676cb1" providerId="LiveId" clId="{C2165EB0-4CED-4F4E-B4CF-3F6EABC8BC11}" dt="2019-11-15T13:41:20.360" v="1137" actId="1076"/>
          <ac:picMkLst>
            <pc:docMk/>
            <pc:sldMk cId="3958516619" sldId="286"/>
            <ac:picMk id="9" creationId="{5BC002E9-80E7-4353-9945-BBB77019B8F7}"/>
          </ac:picMkLst>
        </pc:picChg>
      </pc:sldChg>
      <pc:sldChg chg="modSp">
        <pc:chgData name="Kees Ligtenberg" userId="68c0411f7b676cb1" providerId="LiveId" clId="{C2165EB0-4CED-4F4E-B4CF-3F6EABC8BC11}" dt="2019-11-15T12:37:18.883" v="279" actId="20577"/>
        <pc:sldMkLst>
          <pc:docMk/>
          <pc:sldMk cId="2950822363" sldId="288"/>
        </pc:sldMkLst>
        <pc:spChg chg="mod">
          <ac:chgData name="Kees Ligtenberg" userId="68c0411f7b676cb1" providerId="LiveId" clId="{C2165EB0-4CED-4F4E-B4CF-3F6EABC8BC11}" dt="2019-11-15T12:37:18.883" v="279" actId="20577"/>
          <ac:spMkLst>
            <pc:docMk/>
            <pc:sldMk cId="2950822363" sldId="288"/>
            <ac:spMk id="12" creationId="{4B12B563-93D2-4E18-A7F9-220A728117E9}"/>
          </ac:spMkLst>
        </pc:spChg>
      </pc:sldChg>
      <pc:sldChg chg="modSp">
        <pc:chgData name="Kees Ligtenberg" userId="68c0411f7b676cb1" providerId="LiveId" clId="{C2165EB0-4CED-4F4E-B4CF-3F6EABC8BC11}" dt="2019-11-15T13:42:44.367" v="1194" actId="20577"/>
        <pc:sldMkLst>
          <pc:docMk/>
          <pc:sldMk cId="447756715" sldId="290"/>
        </pc:sldMkLst>
        <pc:spChg chg="mod">
          <ac:chgData name="Kees Ligtenberg" userId="68c0411f7b676cb1" providerId="LiveId" clId="{C2165EB0-4CED-4F4E-B4CF-3F6EABC8BC11}" dt="2019-11-15T13:42:44.367" v="1194" actId="20577"/>
          <ac:spMkLst>
            <pc:docMk/>
            <pc:sldMk cId="447756715" sldId="290"/>
            <ac:spMk id="14" creationId="{32E35C47-1AAD-4AA0-B7D6-222903A59A03}"/>
          </ac:spMkLst>
        </pc:spChg>
      </pc:sldChg>
      <pc:sldChg chg="modSp">
        <pc:chgData name="Kees Ligtenberg" userId="68c0411f7b676cb1" providerId="LiveId" clId="{C2165EB0-4CED-4F4E-B4CF-3F6EABC8BC11}" dt="2019-11-15T13:49:57.547" v="1209" actId="20577"/>
        <pc:sldMkLst>
          <pc:docMk/>
          <pc:sldMk cId="3236559850" sldId="291"/>
        </pc:sldMkLst>
        <pc:spChg chg="mod">
          <ac:chgData name="Kees Ligtenberg" userId="68c0411f7b676cb1" providerId="LiveId" clId="{C2165EB0-4CED-4F4E-B4CF-3F6EABC8BC11}" dt="2019-11-15T13:49:57.547" v="1209" actId="20577"/>
          <ac:spMkLst>
            <pc:docMk/>
            <pc:sldMk cId="3236559850" sldId="291"/>
            <ac:spMk id="8" creationId="{A0317DE9-398C-49F0-8020-3E208A384802}"/>
          </ac:spMkLst>
        </pc:spChg>
      </pc:sldChg>
      <pc:sldChg chg="modSp">
        <pc:chgData name="Kees Ligtenberg" userId="68c0411f7b676cb1" providerId="LiveId" clId="{C2165EB0-4CED-4F4E-B4CF-3F6EABC8BC11}" dt="2019-11-15T13:56:25.592" v="1433" actId="20577"/>
        <pc:sldMkLst>
          <pc:docMk/>
          <pc:sldMk cId="862653930" sldId="292"/>
        </pc:sldMkLst>
        <pc:spChg chg="mod">
          <ac:chgData name="Kees Ligtenberg" userId="68c0411f7b676cb1" providerId="LiveId" clId="{C2165EB0-4CED-4F4E-B4CF-3F6EABC8BC11}" dt="2019-11-15T13:56:25.592" v="1433" actId="20577"/>
          <ac:spMkLst>
            <pc:docMk/>
            <pc:sldMk cId="862653930" sldId="292"/>
            <ac:spMk id="3" creationId="{25987851-013F-47BE-A8E8-473E7B73DDBE}"/>
          </ac:spMkLst>
        </pc:spChg>
        <pc:picChg chg="mod">
          <ac:chgData name="Kees Ligtenberg" userId="68c0411f7b676cb1" providerId="LiveId" clId="{C2165EB0-4CED-4F4E-B4CF-3F6EABC8BC11}" dt="2019-11-15T13:43:06.314" v="1196" actId="1076"/>
          <ac:picMkLst>
            <pc:docMk/>
            <pc:sldMk cId="862653930" sldId="292"/>
            <ac:picMk id="6" creationId="{1A690777-2991-43E7-9095-94666D41DF55}"/>
          </ac:picMkLst>
        </pc:picChg>
      </pc:sldChg>
      <pc:sldChg chg="delSp modTransition delAnim modAnim">
        <pc:chgData name="Kees Ligtenberg" userId="68c0411f7b676cb1" providerId="LiveId" clId="{C2165EB0-4CED-4F4E-B4CF-3F6EABC8BC11}" dt="2019-11-15T13:43:21.506" v="1197"/>
        <pc:sldMkLst>
          <pc:docMk/>
          <pc:sldMk cId="3436332437" sldId="293"/>
        </pc:sldMkLst>
        <pc:spChg chg="del">
          <ac:chgData name="Kees Ligtenberg" userId="68c0411f7b676cb1" providerId="LiveId" clId="{C2165EB0-4CED-4F4E-B4CF-3F6EABC8BC11}" dt="2019-11-15T10:38:52.125" v="113" actId="478"/>
          <ac:spMkLst>
            <pc:docMk/>
            <pc:sldMk cId="3436332437" sldId="293"/>
            <ac:spMk id="11" creationId="{F923CE31-7A04-401E-88BB-D9FC927F6E11}"/>
          </ac:spMkLst>
        </pc:spChg>
        <pc:picChg chg="del">
          <ac:chgData name="Kees Ligtenberg" userId="68c0411f7b676cb1" providerId="LiveId" clId="{C2165EB0-4CED-4F4E-B4CF-3F6EABC8BC11}" dt="2019-11-15T10:38:48.313" v="112" actId="478"/>
          <ac:picMkLst>
            <pc:docMk/>
            <pc:sldMk cId="3436332437" sldId="293"/>
            <ac:picMk id="9" creationId="{E6AD20AD-2884-44C9-8C7E-0C4BCF676FEB}"/>
          </ac:picMkLst>
        </pc:picChg>
      </pc:sldChg>
      <pc:sldChg chg="addSp modSp ord">
        <pc:chgData name="Kees Ligtenberg" userId="68c0411f7b676cb1" providerId="LiveId" clId="{C2165EB0-4CED-4F4E-B4CF-3F6EABC8BC11}" dt="2019-11-15T13:58:30.299" v="1441" actId="313"/>
        <pc:sldMkLst>
          <pc:docMk/>
          <pc:sldMk cId="69090786" sldId="302"/>
        </pc:sldMkLst>
        <pc:spChg chg="mod">
          <ac:chgData name="Kees Ligtenberg" userId="68c0411f7b676cb1" providerId="LiveId" clId="{C2165EB0-4CED-4F4E-B4CF-3F6EABC8BC11}" dt="2019-11-15T13:58:30.299" v="1441" actId="313"/>
          <ac:spMkLst>
            <pc:docMk/>
            <pc:sldMk cId="69090786" sldId="302"/>
            <ac:spMk id="3" creationId="{CAC24CFA-F3D0-40A5-A395-083DABE5C7D3}"/>
          </ac:spMkLst>
        </pc:spChg>
        <pc:grpChg chg="add mod">
          <ac:chgData name="Kees Ligtenberg" userId="68c0411f7b676cb1" providerId="LiveId" clId="{C2165EB0-4CED-4F4E-B4CF-3F6EABC8BC11}" dt="2019-11-15T12:57:17.184" v="506" actId="1076"/>
          <ac:grpSpMkLst>
            <pc:docMk/>
            <pc:sldMk cId="69090786" sldId="302"/>
            <ac:grpSpMk id="6" creationId="{19E3D57B-37A8-4FEF-B50D-F114BC0AD93C}"/>
          </ac:grpSpMkLst>
        </pc:grpChg>
        <pc:picChg chg="mod">
          <ac:chgData name="Kees Ligtenberg" userId="68c0411f7b676cb1" providerId="LiveId" clId="{C2165EB0-4CED-4F4E-B4CF-3F6EABC8BC11}" dt="2019-11-15T10:52:21.997" v="160" actId="1076"/>
          <ac:picMkLst>
            <pc:docMk/>
            <pc:sldMk cId="69090786" sldId="302"/>
            <ac:picMk id="7" creationId="{7279B9DD-944E-4DE2-B4F4-400DE8B6FF6C}"/>
          </ac:picMkLst>
        </pc:picChg>
      </pc:sldChg>
      <pc:sldChg chg="modSp">
        <pc:chgData name="Kees Ligtenberg" userId="68c0411f7b676cb1" providerId="LiveId" clId="{C2165EB0-4CED-4F4E-B4CF-3F6EABC8BC11}" dt="2019-11-15T13:02:31.415" v="652" actId="1037"/>
        <pc:sldMkLst>
          <pc:docMk/>
          <pc:sldMk cId="2676079819" sldId="304"/>
        </pc:sldMkLst>
        <pc:spChg chg="mod">
          <ac:chgData name="Kees Ligtenberg" userId="68c0411f7b676cb1" providerId="LiveId" clId="{C2165EB0-4CED-4F4E-B4CF-3F6EABC8BC11}" dt="2019-11-15T13:02:31.415" v="652" actId="1037"/>
          <ac:spMkLst>
            <pc:docMk/>
            <pc:sldMk cId="2676079819" sldId="304"/>
            <ac:spMk id="8" creationId="{8D7F4F3A-3021-461E-BC0F-2EC18FAAF1BF}"/>
          </ac:spMkLst>
        </pc:spChg>
        <pc:picChg chg="mod">
          <ac:chgData name="Kees Ligtenberg" userId="68c0411f7b676cb1" providerId="LiveId" clId="{C2165EB0-4CED-4F4E-B4CF-3F6EABC8BC11}" dt="2019-11-15T13:02:31.415" v="652" actId="1037"/>
          <ac:picMkLst>
            <pc:docMk/>
            <pc:sldMk cId="2676079819" sldId="304"/>
            <ac:picMk id="6" creationId="{2501AEC7-4217-4226-8BD1-48D5EC9D18F3}"/>
          </ac:picMkLst>
        </pc:picChg>
        <pc:picChg chg="mod">
          <ac:chgData name="Kees Ligtenberg" userId="68c0411f7b676cb1" providerId="LiveId" clId="{C2165EB0-4CED-4F4E-B4CF-3F6EABC8BC11}" dt="2019-11-15T13:02:31.415" v="652" actId="1037"/>
          <ac:picMkLst>
            <pc:docMk/>
            <pc:sldMk cId="2676079819" sldId="304"/>
            <ac:picMk id="7" creationId="{E38F8475-1C4B-43AA-BA32-B3EF201F3CE1}"/>
          </ac:picMkLst>
        </pc:picChg>
        <pc:picChg chg="mod">
          <ac:chgData name="Kees Ligtenberg" userId="68c0411f7b676cb1" providerId="LiveId" clId="{C2165EB0-4CED-4F4E-B4CF-3F6EABC8BC11}" dt="2019-11-15T13:02:31.415" v="652" actId="1037"/>
          <ac:picMkLst>
            <pc:docMk/>
            <pc:sldMk cId="2676079819" sldId="304"/>
            <ac:picMk id="9" creationId="{91FCAA16-D7CA-4215-8F66-D092AA0F2DD5}"/>
          </ac:picMkLst>
        </pc:picChg>
      </pc:sldChg>
      <pc:sldChg chg="addSp modSp ord">
        <pc:chgData name="Kees Ligtenberg" userId="68c0411f7b676cb1" providerId="LiveId" clId="{C2165EB0-4CED-4F4E-B4CF-3F6EABC8BC11}" dt="2019-11-15T14:18:14.945" v="1447" actId="20577"/>
        <pc:sldMkLst>
          <pc:docMk/>
          <pc:sldMk cId="231138760" sldId="310"/>
        </pc:sldMkLst>
        <pc:spChg chg="mod">
          <ac:chgData name="Kees Ligtenberg" userId="68c0411f7b676cb1" providerId="LiveId" clId="{C2165EB0-4CED-4F4E-B4CF-3F6EABC8BC11}" dt="2019-11-15T14:18:14.945" v="1447" actId="20577"/>
          <ac:spMkLst>
            <pc:docMk/>
            <pc:sldMk cId="231138760" sldId="310"/>
            <ac:spMk id="3" creationId="{39822A7A-1EC3-441B-8C12-ABFF22A4945A}"/>
          </ac:spMkLst>
        </pc:spChg>
        <pc:spChg chg="add mod">
          <ac:chgData name="Kees Ligtenberg" userId="68c0411f7b676cb1" providerId="LiveId" clId="{C2165EB0-4CED-4F4E-B4CF-3F6EABC8BC11}" dt="2019-11-15T10:35:11.566" v="110" actId="164"/>
          <ac:spMkLst>
            <pc:docMk/>
            <pc:sldMk cId="231138760" sldId="310"/>
            <ac:spMk id="8" creationId="{7E95EE5E-7383-4DB9-97F2-910DEF08F6AF}"/>
          </ac:spMkLst>
        </pc:spChg>
        <pc:grpChg chg="add mod">
          <ac:chgData name="Kees Ligtenberg" userId="68c0411f7b676cb1" providerId="LiveId" clId="{C2165EB0-4CED-4F4E-B4CF-3F6EABC8BC11}" dt="2019-11-15T10:35:11.566" v="110" actId="164"/>
          <ac:grpSpMkLst>
            <pc:docMk/>
            <pc:sldMk cId="231138760" sldId="310"/>
            <ac:grpSpMk id="9" creationId="{4E0E53E1-C2B6-4F3C-87D2-2B9F54DC8EE9}"/>
          </ac:grpSpMkLst>
        </pc:grpChg>
        <pc:picChg chg="add mod modCrop">
          <ac:chgData name="Kees Ligtenberg" userId="68c0411f7b676cb1" providerId="LiveId" clId="{C2165EB0-4CED-4F4E-B4CF-3F6EABC8BC11}" dt="2019-11-15T10:35:11.566" v="110" actId="164"/>
          <ac:picMkLst>
            <pc:docMk/>
            <pc:sldMk cId="231138760" sldId="310"/>
            <ac:picMk id="7" creationId="{0A2373CA-1B0F-4BB3-A3DF-88128A699BBB}"/>
          </ac:picMkLst>
        </pc:picChg>
      </pc:sldChg>
      <pc:sldChg chg="addSp modSp">
        <pc:chgData name="Kees Ligtenberg" userId="68c0411f7b676cb1" providerId="LiveId" clId="{C2165EB0-4CED-4F4E-B4CF-3F6EABC8BC11}" dt="2019-11-15T13:55:44.568" v="1424" actId="20577"/>
        <pc:sldMkLst>
          <pc:docMk/>
          <pc:sldMk cId="1483604748" sldId="311"/>
        </pc:sldMkLst>
        <pc:spChg chg="add mod">
          <ac:chgData name="Kees Ligtenberg" userId="68c0411f7b676cb1" providerId="LiveId" clId="{C2165EB0-4CED-4F4E-B4CF-3F6EABC8BC11}" dt="2019-11-15T10:51:41.883" v="153" actId="164"/>
          <ac:spMkLst>
            <pc:docMk/>
            <pc:sldMk cId="1483604748" sldId="311"/>
            <ac:spMk id="2" creationId="{225888BF-8297-44B2-B999-1287BC53C6BB}"/>
          </ac:spMkLst>
        </pc:spChg>
        <pc:spChg chg="mod">
          <ac:chgData name="Kees Ligtenberg" userId="68c0411f7b676cb1" providerId="LiveId" clId="{C2165EB0-4CED-4F4E-B4CF-3F6EABC8BC11}" dt="2019-11-15T13:55:44.568" v="1424" actId="20577"/>
          <ac:spMkLst>
            <pc:docMk/>
            <pc:sldMk cId="1483604748" sldId="311"/>
            <ac:spMk id="7" creationId="{1D868D5D-7F98-4AAC-904C-4F669FD4D914}"/>
          </ac:spMkLst>
        </pc:spChg>
        <pc:spChg chg="mod">
          <ac:chgData name="Kees Ligtenberg" userId="68c0411f7b676cb1" providerId="LiveId" clId="{C2165EB0-4CED-4F4E-B4CF-3F6EABC8BC11}" dt="2019-11-15T12:50:07.514" v="352" actId="20577"/>
          <ac:spMkLst>
            <pc:docMk/>
            <pc:sldMk cId="1483604748" sldId="311"/>
            <ac:spMk id="9" creationId="{A9272D13-9F90-4508-8C7A-D90CC6B0816F}"/>
          </ac:spMkLst>
        </pc:spChg>
        <pc:grpChg chg="add mod">
          <ac:chgData name="Kees Ligtenberg" userId="68c0411f7b676cb1" providerId="LiveId" clId="{C2165EB0-4CED-4F4E-B4CF-3F6EABC8BC11}" dt="2019-11-15T10:51:41.883" v="153" actId="164"/>
          <ac:grpSpMkLst>
            <pc:docMk/>
            <pc:sldMk cId="1483604748" sldId="311"/>
            <ac:grpSpMk id="3" creationId="{26490483-524D-46D9-B5F2-F54BD6297BF5}"/>
          </ac:grpSpMkLst>
        </pc:grpChg>
        <pc:picChg chg="mod">
          <ac:chgData name="Kees Ligtenberg" userId="68c0411f7b676cb1" providerId="LiveId" clId="{C2165EB0-4CED-4F4E-B4CF-3F6EABC8BC11}" dt="2019-11-15T10:50:53.436" v="124" actId="1076"/>
          <ac:picMkLst>
            <pc:docMk/>
            <pc:sldMk cId="1483604748" sldId="311"/>
            <ac:picMk id="8" creationId="{777A1D6C-5525-467E-91AD-4CC6BBA83B8B}"/>
          </ac:picMkLst>
        </pc:picChg>
        <pc:picChg chg="add mod modCrop">
          <ac:chgData name="Kees Ligtenberg" userId="68c0411f7b676cb1" providerId="LiveId" clId="{C2165EB0-4CED-4F4E-B4CF-3F6EABC8BC11}" dt="2019-11-15T10:51:41.883" v="153" actId="164"/>
          <ac:picMkLst>
            <pc:docMk/>
            <pc:sldMk cId="1483604748" sldId="311"/>
            <ac:picMk id="10" creationId="{E2290347-9FE8-4171-BFD3-BC9EEE4A494E}"/>
          </ac:picMkLst>
        </pc:picChg>
      </pc:sldChg>
      <pc:sldChg chg="delSp add modTransition delAnim modAnim">
        <pc:chgData name="Kees Ligtenberg" userId="68c0411f7b676cb1" providerId="LiveId" clId="{C2165EB0-4CED-4F4E-B4CF-3F6EABC8BC11}" dt="2019-11-15T13:43:50.251" v="1199"/>
        <pc:sldMkLst>
          <pc:docMk/>
          <pc:sldMk cId="1836581766" sldId="312"/>
        </pc:sldMkLst>
        <pc:spChg chg="del">
          <ac:chgData name="Kees Ligtenberg" userId="68c0411f7b676cb1" providerId="LiveId" clId="{C2165EB0-4CED-4F4E-B4CF-3F6EABC8BC11}" dt="2019-11-15T13:43:28.475" v="1198" actId="478"/>
          <ac:spMkLst>
            <pc:docMk/>
            <pc:sldMk cId="1836581766" sldId="312"/>
            <ac:spMk id="10" creationId="{EB2A93A7-F7AD-4990-BABE-DA5020964875}"/>
          </ac:spMkLst>
        </pc:spChg>
      </pc:sldChg>
      <pc:sldChg chg="modSp add del">
        <pc:chgData name="Kees Ligtenberg" userId="68c0411f7b676cb1" providerId="LiveId" clId="{C2165EB0-4CED-4F4E-B4CF-3F6EABC8BC11}" dt="2019-11-15T09:34:36.899" v="18" actId="2696"/>
        <pc:sldMkLst>
          <pc:docMk/>
          <pc:sldMk cId="4286603474" sldId="312"/>
        </pc:sldMkLst>
        <pc:spChg chg="mod">
          <ac:chgData name="Kees Ligtenberg" userId="68c0411f7b676cb1" providerId="LiveId" clId="{C2165EB0-4CED-4F4E-B4CF-3F6EABC8BC11}" dt="2019-11-15T09:33:13.096" v="17" actId="20577"/>
          <ac:spMkLst>
            <pc:docMk/>
            <pc:sldMk cId="4286603474" sldId="312"/>
            <ac:spMk id="3" creationId="{AA0BDAC3-7245-4D97-8DC1-BFB4D2987855}"/>
          </ac:spMkLst>
        </pc:spChg>
      </pc:sldChg>
      <pc:sldMasterChg chg="modSp">
        <pc:chgData name="Kees Ligtenberg" userId="68c0411f7b676cb1" providerId="LiveId" clId="{C2165EB0-4CED-4F4E-B4CF-3F6EABC8BC11}" dt="2019-11-15T13:59:10.319" v="1443" actId="20577"/>
        <pc:sldMasterMkLst>
          <pc:docMk/>
          <pc:sldMasterMk cId="3532122977" sldId="2147483648"/>
        </pc:sldMasterMkLst>
        <pc:spChg chg="mod">
          <ac:chgData name="Kees Ligtenberg" userId="68c0411f7b676cb1" providerId="LiveId" clId="{C2165EB0-4CED-4F4E-B4CF-3F6EABC8BC11}" dt="2019-11-15T13:59:10.319" v="1443" actId="20577"/>
          <ac:spMkLst>
            <pc:docMk/>
            <pc:sldMasterMk cId="3532122977" sldId="2147483648"/>
            <ac:spMk id="12" creationId="{A63FEFF9-63A5-4E43-B09B-B292A29A9AB1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F558572-1CDD-47B0-957D-F38311D19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A746F47-AD99-4D12-9CBD-C13D8EFDCF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9E5E7-82AE-4F5B-A7FF-AB9D7B2B03CC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405FE207-D804-431A-9E2D-D037A567F3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8983CBE9-CAA1-471C-9876-9436292B1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04FFE0-E832-4770-A858-D725E3A7D3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43EBA7-C7EB-4EC6-8845-0CD4C1D6A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5D39C-9D03-435F-9366-FC6145961B02}" type="slidenum">
              <a:rPr lang="en-GB" smtClean="0"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D39C-9D03-435F-9366-FC6145961B0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61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8AD8C-C51D-41F6-97B1-06DF40886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950884C-73AD-4D9A-B3C5-0CF7A13AC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48BFAF-17CF-4735-8A0A-ACC342E3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535F22-79E2-4916-85A8-2E191D21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094658-683D-4022-8214-98EB1409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30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41EAC-F044-46B0-87B6-6B3C765C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05075B1-77B2-422E-9359-19F133063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61FD6F-F070-4985-BD18-A4A03FF3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6DFBA4-449B-472D-BE76-53FA3596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9869B4-BB98-40B7-A8A2-ECD20996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76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5996526-DE5A-498C-A47E-A516E70C7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DC8BBA-4D89-4720-9209-AB178FDB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7FC5D9-5EAD-41C9-A7D2-1D8839D7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85EB7C-E0DD-4166-96D0-00D5A841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059DEB-43C2-47C9-8774-A8AB3E25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43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D7C2A-ABF9-49A2-936A-8787A25A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F264A0-4852-4726-A9DA-C85D78108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2AAB99-F42B-4325-8A8D-B6884957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49B787-0A70-48AD-9718-E07A4FA1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B13C32-6655-418F-BBBC-E046FE28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90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C159C-2400-4FD4-BD6E-3D12946A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29E234-8232-49AC-98B2-6AFB0E867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43A597-8B0B-4B52-ABB1-91F30393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2037CF-2B3E-43D3-9A1E-0508E923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8A4C3A-6E01-4DE0-9AE8-D9633A15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DF16C-58A3-46D3-BFE0-2FE04013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A18FA4-DDEE-4A3A-B9F0-CEA6B4CD0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FD411B-647E-45CC-AA83-72B4C4DF8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DA6D82-2536-4994-8A36-419592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BA10755-9888-49D3-98E2-3D79B87E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C0E4D2-22CF-4EB3-9913-08234538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15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D548F-BE14-4C8A-A6E9-D39CB0DC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0A7A05-5491-441E-88BD-A557160DE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3F3B2E-409B-4673-B6B6-E68391077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F107A5-C67E-4E46-AA0F-2D83C3AF8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82DE873-BDF7-4A3B-B330-1E5240301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E8497F1-0774-4920-AED4-1875642B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93D665E-489C-4D16-BB40-48D22F0C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76C5A0F-68AA-49A1-A403-7750E913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92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25ADD-1384-4FF1-92A7-D8835B925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72DF0A2-1B12-46E8-8ED8-0645E9F7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41EEC1F-2CC3-4BEF-B11A-B14ED101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28EA0A-10F8-4D6E-995D-DAAEA2109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04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3494C9F-12AE-4BDF-BB83-9936096E9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D364C5B-4834-4C44-9393-732C160D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DA6540-50AE-4A02-BE46-8E973832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34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F2999-6DBD-438A-BB6E-20118114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241C0D-3C69-464A-ADF6-7998207AB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975F62-5FA4-465D-A14F-A9761ED1D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BF9405A-0ADB-47B6-836F-CB9ED1F6C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8F2581-7843-4B75-A4DA-FD2EC4A0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347EFC-82D6-4848-B2CF-9FDFB2B0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86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6470C-CCF7-4E7A-A205-E597CAE4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533479-1ED4-453B-9104-1B0FB0997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E48892-486E-4308-B8E3-D3C2D8EC2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F46712-1981-430E-AE03-4B27389E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A4CB8BA-993C-4524-B424-59E562E11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ECD33E-9FA3-4D53-92FD-C3DD8A61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49E0B-F849-4E4E-AF05-0271DD82F87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98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A1FFCF6B-1DF3-49B4-AC27-F83C371D56EC}"/>
              </a:ext>
            </a:extLst>
          </p:cNvPr>
          <p:cNvSpPr/>
          <p:nvPr userDrawn="1"/>
        </p:nvSpPr>
        <p:spPr>
          <a:xfrm rot="10800000">
            <a:off x="-2" y="-3"/>
            <a:ext cx="746450" cy="260581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31DD20C-856D-4AB4-9BA4-5BEE49C0F044}"/>
              </a:ext>
            </a:extLst>
          </p:cNvPr>
          <p:cNvSpPr/>
          <p:nvPr userDrawn="1"/>
        </p:nvSpPr>
        <p:spPr>
          <a:xfrm>
            <a:off x="0" y="6597419"/>
            <a:ext cx="12192000" cy="2605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D8FE8DE-0EEE-40F9-89F3-1FEF1A63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390D02-A2DD-498D-95B5-461A13ED8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3818"/>
            <a:ext cx="10515600" cy="4833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8E8B8C-65EF-402E-A46D-2AF6E8DB0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836B6C-2005-4EE8-9BCA-9B22CD049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GridPix</a:t>
            </a:r>
            <a:r>
              <a:rPr lang="en-GB" dirty="0"/>
              <a:t> TPC Readout (Cornelis Ligtenberg)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305583-2B3F-49E1-9D52-682F2B5E1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7820" y="6348257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0000"/>
                </a:solidFill>
              </a:defRPr>
            </a:lvl1pPr>
          </a:lstStyle>
          <a:p>
            <a:fld id="{89368F34-DF1B-4B0C-A670-A8EC90BBDB10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47E9963D-38D2-44F8-B8D4-6080F93C41F7}"/>
              </a:ext>
            </a:extLst>
          </p:cNvPr>
          <p:cNvSpPr/>
          <p:nvPr userDrawn="1"/>
        </p:nvSpPr>
        <p:spPr>
          <a:xfrm rot="10800000">
            <a:off x="0" y="0"/>
            <a:ext cx="295238" cy="615088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Gelijkbenige driehoek 9">
            <a:extLst>
              <a:ext uri="{FF2B5EF4-FFF2-40B4-BE49-F238E27FC236}">
                <a16:creationId xmlns:a16="http://schemas.microsoft.com/office/drawing/2014/main" id="{91E191FC-D45A-4A87-A86A-354EEF982A12}"/>
              </a:ext>
            </a:extLst>
          </p:cNvPr>
          <p:cNvSpPr/>
          <p:nvPr userDrawn="1"/>
        </p:nvSpPr>
        <p:spPr>
          <a:xfrm>
            <a:off x="11782037" y="6746033"/>
            <a:ext cx="422158" cy="111967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Gelijkbenige driehoek 10">
            <a:extLst>
              <a:ext uri="{FF2B5EF4-FFF2-40B4-BE49-F238E27FC236}">
                <a16:creationId xmlns:a16="http://schemas.microsoft.com/office/drawing/2014/main" id="{9EE5CD36-EA74-42C7-A3DD-4A0F1138A91F}"/>
              </a:ext>
            </a:extLst>
          </p:cNvPr>
          <p:cNvSpPr/>
          <p:nvPr userDrawn="1"/>
        </p:nvSpPr>
        <p:spPr>
          <a:xfrm rot="5400000">
            <a:off x="-256227" y="6499136"/>
            <a:ext cx="615089" cy="102638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63FEFF9-63A5-4E43-B09B-B292A29A9AB1}"/>
              </a:ext>
            </a:extLst>
          </p:cNvPr>
          <p:cNvSpPr txBox="1"/>
          <p:nvPr userDrawn="1"/>
        </p:nvSpPr>
        <p:spPr>
          <a:xfrm>
            <a:off x="9020176" y="6587684"/>
            <a:ext cx="257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9F96ADA-F4F0-425F-88AC-16E4DDAC5EE1}" type="slidenum">
              <a:rPr lang="en-GB" sz="1200" b="1" smtClean="0">
                <a:solidFill>
                  <a:schemeClr val="bg1"/>
                </a:solidFill>
              </a:rPr>
              <a:pPr algn="r"/>
              <a:t>‹nr.›</a:t>
            </a:fld>
            <a:r>
              <a:rPr lang="en-GB" sz="1200" b="1" dirty="0">
                <a:solidFill>
                  <a:schemeClr val="bg1"/>
                </a:solidFill>
              </a:rPr>
              <a:t> / 19</a:t>
            </a:r>
          </a:p>
        </p:txBody>
      </p:sp>
    </p:spTree>
    <p:extLst>
      <p:ext uri="{BB962C8B-B14F-4D97-AF65-F5344CB8AC3E}">
        <p14:creationId xmlns:p14="http://schemas.microsoft.com/office/powerpoint/2010/main" val="35321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7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467955/contributions/1146290/attachments/1204735/1755443/TLEP_141215.pdf" TargetMode="External"/><Relationship Id="rId2" Type="http://schemas.openxmlformats.org/officeDocument/2006/relationships/hyperlink" Target="https://agenda.linearcollider.org/event/5522/contributions/24724/subcontributions/824/attachments/20286/32007/ion_report_wp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classe.cornell.edu/~dpp/linear_collider/AdvancedEndplate2011.html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doi.org/10.1016/j.nima.2018.08.012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57FA53-C995-4776-AA9D-B0E02C351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5" y="2481263"/>
            <a:ext cx="10293350" cy="1938337"/>
          </a:xfrm>
        </p:spPr>
        <p:txBody>
          <a:bodyPr>
            <a:normAutofit/>
          </a:bodyPr>
          <a:lstStyle/>
          <a:p>
            <a:r>
              <a:rPr lang="en-US" sz="4000" noProof="0" dirty="0"/>
              <a:t>Performance of the </a:t>
            </a:r>
            <a:r>
              <a:rPr lang="en-US" sz="4000" noProof="0" dirty="0" err="1"/>
              <a:t>GridPix</a:t>
            </a:r>
            <a:r>
              <a:rPr lang="en-US" sz="4000" noProof="0" dirty="0"/>
              <a:t> quad TPC readout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A1BD47-3249-4BF2-A3CF-4291BF8DF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634" y="4591049"/>
            <a:ext cx="11739155" cy="2025651"/>
          </a:xfrm>
        </p:spPr>
        <p:txBody>
          <a:bodyPr>
            <a:normAutofit/>
          </a:bodyPr>
          <a:lstStyle/>
          <a:p>
            <a:r>
              <a:rPr lang="en-US" sz="1800" b="1" i="1" noProof="0" dirty="0"/>
              <a:t>Cornelis Ligtenberg,</a:t>
            </a:r>
            <a:r>
              <a:rPr lang="en-US" sz="1800" i="1" dirty="0"/>
              <a:t> Y. Bilevych, K. Desch, H. van der Graaf, M. Gruber, F. Hartjes, K. Heijhoff,</a:t>
            </a:r>
            <a:endParaRPr lang="en-US" sz="1800" i="1" noProof="0" dirty="0"/>
          </a:p>
          <a:p>
            <a:r>
              <a:rPr lang="en-US" sz="1800" i="1" dirty="0"/>
              <a:t>J. Kaminski, P.M. Kluit, N. van der Kolk, G. Raven, T. Schiffer, J. Timmermans</a:t>
            </a: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1800" dirty="0"/>
              <a:t>The 2019 International Workshop on the High Energy Circular Electron Positron Collider, November 18, Beijing</a:t>
            </a:r>
            <a:endParaRPr lang="en-US" sz="1800" noProof="0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AC65DDB-BA1E-4D10-BA05-D82A9FD2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18/11/2019</a:t>
            </a:r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560799E-EEF9-487E-9012-554DBDF6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1C72619-E90B-49E3-9B48-46D6E6DDB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257" y="5494195"/>
            <a:ext cx="1504212" cy="50827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0DEE96-9AEE-4077-8BFD-30D631F41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694" y="5382392"/>
            <a:ext cx="1550612" cy="598536"/>
          </a:xfrm>
          <a:prstGeom prst="rect">
            <a:avLst/>
          </a:prstGeom>
          <a:noFill/>
        </p:spPr>
      </p:pic>
      <p:pic>
        <p:nvPicPr>
          <p:cNvPr id="12" name="eventAnimation_148hits">
            <a:hlinkClick r:id="" action="ppaction://media"/>
            <a:extLst>
              <a:ext uri="{FF2B5EF4-FFF2-40B4-BE49-F238E27FC236}">
                <a16:creationId xmlns:a16="http://schemas.microsoft.com/office/drawing/2014/main" id="{0589539E-08A1-4D7D-8A7C-97AF85E6B3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38388" y="96358"/>
            <a:ext cx="4976962" cy="3579920"/>
          </a:xfrm>
          <a:prstGeom prst="rect">
            <a:avLst/>
          </a:prstGeom>
        </p:spPr>
      </p:pic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B96C8514-747F-44D2-B309-345DA4E6489D}"/>
              </a:ext>
            </a:extLst>
          </p:cNvPr>
          <p:cNvSpPr/>
          <p:nvPr/>
        </p:nvSpPr>
        <p:spPr>
          <a:xfrm rot="16200000">
            <a:off x="10433819" y="935856"/>
            <a:ext cx="2694039" cy="822324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9C29A5FA-63C1-4A2B-9B4C-56BD70D3AF22}"/>
              </a:ext>
            </a:extLst>
          </p:cNvPr>
          <p:cNvSpPr/>
          <p:nvPr/>
        </p:nvSpPr>
        <p:spPr>
          <a:xfrm rot="10800000">
            <a:off x="9497960" y="0"/>
            <a:ext cx="2694039" cy="755702"/>
          </a:xfrm>
          <a:prstGeom prst="triangle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78FD1E-E4FB-4092-9833-0349FA51CA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484" y="5340670"/>
            <a:ext cx="1157382" cy="66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3CE1D-5522-4E6E-9B59-AC66DDF1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resolution in the drift direction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5987851-013F-47BE-A8E8-473E7B73DD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0723" y="1343818"/>
                <a:ext cx="5848349" cy="483314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Single hit resolution in drift direction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Depends 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</a:p>
              <a:p>
                <a:r>
                  <a:rPr lang="en-US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Because of a large time walk error in hits with a low signal strength, an additional </a:t>
                </a:r>
                <a:br>
                  <a:rPr lang="en-US" dirty="0"/>
                </a:br>
                <a:r>
                  <a:rPr lang="en-US" dirty="0" err="1"/>
                  <a:t>ToT</a:t>
                </a:r>
                <a:r>
                  <a:rPr lang="en-US" dirty="0"/>
                  <a:t> cut ( &gt; 0.60 µs) was imposed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5987851-013F-47BE-A8E8-473E7B73DD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0723" y="1343818"/>
                <a:ext cx="5848349" cy="4833145"/>
              </a:xfrm>
              <a:blipFill>
                <a:blip r:embed="rId2"/>
                <a:stretch>
                  <a:fillRect l="-1668" t="-1765" r="-2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AF8CAF-2BB2-4DBD-821E-ADE4569A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C2BF2D-8C64-4AE2-8F2B-0B0396FD7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A690777-2991-43E7-9095-94666D41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1519200"/>
            <a:ext cx="5257800" cy="37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53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41B0BE-1F52-4289-8305-C50BD5FE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resolution in the pixel (precision) plane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D46127D-A6C6-4FDD-A741-DDD63AD39D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0724" y="1343818"/>
                <a:ext cx="5848351" cy="48331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Single hit resolution in pixel (precision) plane: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Depends 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pixel size 55 µm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D46127D-A6C6-4FDD-A741-DDD63AD39D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0724" y="1343818"/>
                <a:ext cx="5848351" cy="4833145"/>
              </a:xfrm>
              <a:blipFill>
                <a:blip r:embed="rId2"/>
                <a:stretch>
                  <a:fillRect l="-1668" t="-1765" r="-6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44A08F-D2F1-4623-A9E2-CE89A59A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50A1A8-757C-4524-8B87-83D7924F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E505F79-B4EA-4E9A-8E57-6AE14B931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1" y="1479600"/>
            <a:ext cx="5236721" cy="3843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9127DE6-6EDA-4776-9DC4-A5386F550B3A}"/>
                  </a:ext>
                </a:extLst>
              </p:cNvPr>
              <p:cNvSpPr/>
              <p:nvPr/>
            </p:nvSpPr>
            <p:spPr>
              <a:xfrm>
                <a:off x="4326092" y="3244334"/>
                <a:ext cx="123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="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9127DE6-6EDA-4776-9DC4-A5386F550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092" y="3244334"/>
                <a:ext cx="1231900" cy="369332"/>
              </a:xfrm>
              <a:prstGeom prst="rect">
                <a:avLst/>
              </a:prstGeom>
              <a:blipFill>
                <a:blip r:embed="rId4"/>
                <a:stretch>
                  <a:fillRect l="-4455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hoek 9">
            <a:extLst>
              <a:ext uri="{FF2B5EF4-FFF2-40B4-BE49-F238E27FC236}">
                <a16:creationId xmlns:a16="http://schemas.microsoft.com/office/drawing/2014/main" id="{AD9B86E5-FCD0-4226-A459-E6592AB646EB}"/>
              </a:ext>
            </a:extLst>
          </p:cNvPr>
          <p:cNvSpPr/>
          <p:nvPr/>
        </p:nvSpPr>
        <p:spPr>
          <a:xfrm>
            <a:off x="1179263" y="2664133"/>
            <a:ext cx="1241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Scattering on guard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E8FA472-20AE-43A4-897A-773E22040BC2}"/>
              </a:ext>
            </a:extLst>
          </p:cNvPr>
          <p:cNvCxnSpPr>
            <a:cxnSpLocks/>
          </p:cNvCxnSpPr>
          <p:nvPr/>
        </p:nvCxnSpPr>
        <p:spPr>
          <a:xfrm>
            <a:off x="1506584" y="3322712"/>
            <a:ext cx="0" cy="192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A0317DE9-398C-49F0-8020-3E208A384802}"/>
                  </a:ext>
                </a:extLst>
              </p:cNvPr>
              <p:cNvSpPr/>
              <p:nvPr/>
            </p:nvSpPr>
            <p:spPr>
              <a:xfrm>
                <a:off x="5800724" y="3902137"/>
                <a:ext cx="4755970" cy="148040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Note that: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hit resolution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250 µm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 cm track length)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4 T ,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2 T ,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~60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A0317DE9-398C-49F0-8020-3E208A3848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724" y="3902137"/>
                <a:ext cx="4755970" cy="1480405"/>
              </a:xfrm>
              <a:prstGeom prst="rect">
                <a:avLst/>
              </a:prstGeom>
              <a:blipFill>
                <a:blip r:embed="rId5"/>
                <a:stretch>
                  <a:fillRect l="-1154" t="-2058" b="-57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6559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Deformations in the pixel (precision)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6007589" cy="4833145"/>
              </a:xfrm>
            </p:spPr>
            <p:txBody>
              <a:bodyPr/>
              <a:lstStyle/>
              <a:p>
                <a:r>
                  <a:rPr lang="en-US" dirty="0"/>
                  <a:t>Investigation of systematic deviations over the pixel plane</a:t>
                </a:r>
              </a:p>
              <a:p>
                <a:r>
                  <a:rPr lang="en-US" dirty="0"/>
                  <a:t>Primarily due to electric field distortions</a:t>
                </a:r>
              </a:p>
              <a:p>
                <a:r>
                  <a:rPr lang="en-US" dirty="0"/>
                  <a:t>Each bin displays mean of residuals from </a:t>
                </a:r>
                <a:br>
                  <a:rPr lang="en-US" dirty="0"/>
                </a:br>
                <a:r>
                  <a:rPr lang="en-US" dirty="0"/>
                  <a:t>4 × 4 pixels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Correction of deformations with 4 fitted Cauchy functions per chip: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6007589" cy="4833145"/>
              </a:xfrm>
              <a:blipFill>
                <a:blip r:embed="rId2"/>
                <a:stretch>
                  <a:fillRect l="-1318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A1A2E0-6F80-4BF7-A081-163D3E68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ABD423-CEF0-492D-B303-68F323E73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D1E108-C439-43D5-AB91-50BCA395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724" y="1133147"/>
            <a:ext cx="5049784" cy="536607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B2A93A7-F7AD-4990-BABE-DA5020964875}"/>
              </a:ext>
            </a:extLst>
          </p:cNvPr>
          <p:cNvSpPr txBox="1"/>
          <p:nvPr/>
        </p:nvSpPr>
        <p:spPr>
          <a:xfrm>
            <a:off x="7229475" y="948481"/>
            <a:ext cx="19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Without </a:t>
            </a:r>
            <a:r>
              <a:rPr lang="nl-NL" dirty="0" err="1"/>
              <a:t>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33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Deformations in the pixel (precision)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6007589" cy="4833145"/>
              </a:xfrm>
            </p:spPr>
            <p:txBody>
              <a:bodyPr/>
              <a:lstStyle/>
              <a:p>
                <a:r>
                  <a:rPr lang="en-US" dirty="0"/>
                  <a:t>Investigation of systematic deviations over the pixel plane</a:t>
                </a:r>
              </a:p>
              <a:p>
                <a:r>
                  <a:rPr lang="en-US" dirty="0"/>
                  <a:t>Primarily due to electric field distortions</a:t>
                </a:r>
              </a:p>
              <a:p>
                <a:r>
                  <a:rPr lang="en-US" dirty="0"/>
                  <a:t>Each bin displays mean of residuals from </a:t>
                </a:r>
                <a:br>
                  <a:rPr lang="en-US" dirty="0"/>
                </a:br>
                <a:r>
                  <a:rPr lang="en-US" dirty="0"/>
                  <a:t>4 × 4 pixels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Correction of deformations with 4 fitted Cauchy functions per chip: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6007589" cy="4833145"/>
              </a:xfrm>
              <a:blipFill>
                <a:blip r:embed="rId2"/>
                <a:stretch>
                  <a:fillRect l="-1318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A1A2E0-6F80-4BF7-A081-163D3E68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ABD423-CEF0-492D-B303-68F323E73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D1E108-C439-43D5-AB91-50BCA395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724" y="1133147"/>
            <a:ext cx="5049784" cy="536607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6AD20AD-2884-44C9-8C7E-0C4BCF676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64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" r="-2258"/>
          <a:stretch/>
        </p:blipFill>
        <p:spPr>
          <a:xfrm>
            <a:off x="6845789" y="1057275"/>
            <a:ext cx="5146185" cy="5528686"/>
          </a:xfrm>
          <a:prstGeom prst="rect">
            <a:avLst/>
          </a:prstGeom>
          <a:noFill/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923CE31-7A04-401E-88BB-D9FC927F6E11}"/>
              </a:ext>
            </a:extLst>
          </p:cNvPr>
          <p:cNvSpPr txBox="1"/>
          <p:nvPr/>
        </p:nvSpPr>
        <p:spPr>
          <a:xfrm>
            <a:off x="9418881" y="944973"/>
            <a:ext cx="165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5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A1025-6B04-4684-9261-9E0E41F8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Deformations in pixel plane and drift direction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382F8B-5AAD-4094-AE72-86121C1C0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bin displays mean of residuals from 4 × 4 pixels</a:t>
            </a:r>
          </a:p>
          <a:p>
            <a:r>
              <a:rPr lang="en-US" dirty="0"/>
              <a:t>The RMS in the center of the chip is 9 µm (pixel plane after correction) and 14 µm (drift direction), which indicates small systematic errors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44B6F6-1501-4787-8A7F-236BCC0AD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3CCE91-66A7-4ED5-A492-BB803019A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3F2A2B-D344-4AAA-9A3B-E7492EF36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447" y="2865260"/>
            <a:ext cx="4587856" cy="33682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0716562-FAD6-4E56-A4BA-7566326A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554" y="2618491"/>
            <a:ext cx="3645481" cy="38617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864519A-C41B-4B2D-84DC-A06A13FBB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64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" r="-2258"/>
          <a:stretch/>
        </p:blipFill>
        <p:spPr>
          <a:xfrm>
            <a:off x="95965" y="2669381"/>
            <a:ext cx="3564944" cy="38299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FE04F8D-A903-44CA-BACF-A8007BD306D0}"/>
              </a:ext>
            </a:extLst>
          </p:cNvPr>
          <p:cNvSpPr txBox="1"/>
          <p:nvPr/>
        </p:nvSpPr>
        <p:spPr>
          <a:xfrm>
            <a:off x="422994" y="4136630"/>
            <a:ext cx="2576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Corrected</a:t>
            </a:r>
            <a:r>
              <a:rPr lang="nl-NL" dirty="0"/>
              <a:t> x </a:t>
            </a:r>
            <a:r>
              <a:rPr lang="nl-NL" dirty="0" err="1"/>
              <a:t>deformations</a:t>
            </a:r>
            <a:endParaRPr lang="nl-NL" dirty="0"/>
          </a:p>
          <a:p>
            <a:pPr algn="ctr"/>
            <a:r>
              <a:rPr lang="nl-NL" dirty="0"/>
              <a:t>Pixel (</a:t>
            </a:r>
            <a:r>
              <a:rPr lang="nl-NL" dirty="0" err="1"/>
              <a:t>precision</a:t>
            </a:r>
            <a:r>
              <a:rPr lang="nl-NL" dirty="0"/>
              <a:t>) </a:t>
            </a:r>
            <a:r>
              <a:rPr lang="nl-NL" dirty="0" err="1"/>
              <a:t>plane</a:t>
            </a:r>
            <a:endParaRPr lang="en-GB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1D0C75F-E279-4F0D-A104-7868C41636B4}"/>
              </a:ext>
            </a:extLst>
          </p:cNvPr>
          <p:cNvSpPr txBox="1"/>
          <p:nvPr/>
        </p:nvSpPr>
        <p:spPr>
          <a:xfrm>
            <a:off x="9479358" y="4110563"/>
            <a:ext cx="1587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/>
              <a:t>z</a:t>
            </a:r>
            <a:r>
              <a:rPr lang="nl-NL" dirty="0"/>
              <a:t> </a:t>
            </a:r>
            <a:r>
              <a:rPr lang="nl-NL" dirty="0" err="1"/>
              <a:t>deformations</a:t>
            </a:r>
            <a:endParaRPr lang="nl-NL" dirty="0"/>
          </a:p>
          <a:p>
            <a:pPr algn="ctr"/>
            <a:r>
              <a:rPr lang="nl-NL" dirty="0"/>
              <a:t>Drift </a:t>
            </a:r>
            <a:r>
              <a:rPr lang="nl-NL" dirty="0" err="1"/>
              <a:t>direction</a:t>
            </a:r>
            <a:endParaRPr lang="en-GB" dirty="0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2BEF3C3D-FC33-42F2-992B-4C69DA2B43E9}"/>
              </a:ext>
            </a:extLst>
          </p:cNvPr>
          <p:cNvCxnSpPr>
            <a:cxnSpLocks/>
          </p:cNvCxnSpPr>
          <p:nvPr/>
        </p:nvCxnSpPr>
        <p:spPr>
          <a:xfrm>
            <a:off x="3660909" y="3221372"/>
            <a:ext cx="206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3CAC225B-2769-4D42-A8BC-083C313B1FF3}"/>
              </a:ext>
            </a:extLst>
          </p:cNvPr>
          <p:cNvCxnSpPr/>
          <p:nvPr/>
        </p:nvCxnSpPr>
        <p:spPr>
          <a:xfrm flipH="1">
            <a:off x="8229600" y="3607266"/>
            <a:ext cx="22095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577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4DE24-190E-4611-B734-75C89BDC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quad module development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AF9513-8F78-4D2B-B52F-EE953B4DA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 quad test box with (32 chips)</a:t>
            </a:r>
          </a:p>
          <a:p>
            <a:r>
              <a:rPr lang="en-US" dirty="0"/>
              <a:t>Simultaneous read out through one SPIDR board using a data concentrator</a:t>
            </a:r>
          </a:p>
          <a:p>
            <a:r>
              <a:rPr lang="en-US" dirty="0"/>
              <a:t>Field wires added to improve electric field, and reduce deformations</a:t>
            </a:r>
          </a:p>
          <a:p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5BA5A6-BEC4-4141-82D2-F3A5DC41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16CB8E-D2CF-4FAA-83EA-5EC2FE64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01AEC7-4217-4226-8BD1-48D5EC9D1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7" t="6595" r="6930" b="5257"/>
          <a:stretch/>
        </p:blipFill>
        <p:spPr>
          <a:xfrm>
            <a:off x="6411108" y="3139254"/>
            <a:ext cx="3492914" cy="26631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38F8475-1C4B-43AA-BA32-B3EF201F3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>
            <a:off x="744233" y="3004883"/>
            <a:ext cx="4113841" cy="329309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D7F4F3A-3021-461E-BC0F-2EC18FAAF1BF}"/>
              </a:ext>
            </a:extLst>
          </p:cNvPr>
          <p:cNvSpPr txBox="1"/>
          <p:nvPr/>
        </p:nvSpPr>
        <p:spPr>
          <a:xfrm>
            <a:off x="5013333" y="5833250"/>
            <a:ext cx="182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New field </a:t>
            </a:r>
            <a:r>
              <a:rPr lang="nl-NL" dirty="0" err="1">
                <a:solidFill>
                  <a:srgbClr val="FF0000"/>
                </a:solidFill>
              </a:rPr>
              <a:t>wires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1FCAA16-D7CA-4215-8F66-D092AA0F2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542232" y="5150856"/>
            <a:ext cx="3056861" cy="1236753"/>
          </a:xfrm>
          <a:prstGeom prst="rect">
            <a:avLst/>
          </a:prstGeom>
          <a:scene3d>
            <a:camera prst="orthographicFront">
              <a:rot lat="19907817" lon="19043186" rev="18570228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76079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4689BC-13DC-4ACA-82DC-92933064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9" y="2312270"/>
            <a:ext cx="3526475" cy="37473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3D9751-369C-4874-AB2C-930CA8D1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quad module development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6EA3BF-7D71-47D4-907E-A8E21559B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10334625" cy="4833145"/>
          </a:xfrm>
        </p:spPr>
        <p:txBody>
          <a:bodyPr/>
          <a:lstStyle/>
          <a:p>
            <a:r>
              <a:rPr lang="en-US" dirty="0"/>
              <a:t>Laser test indicate a reduction in electric field deformations with field wires</a:t>
            </a:r>
          </a:p>
          <a:p>
            <a:r>
              <a:rPr lang="en-US" dirty="0"/>
              <a:t>Early 2020 test beam planned at DESY with 1 T magnetic field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B0CBD6-E105-4B9B-991A-62BA76CF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D3E39B-D1FA-4B88-A098-AD8F3E58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B16177FC-8E43-45AC-9B31-729F89983DBF}"/>
              </a:ext>
            </a:extLst>
          </p:cNvPr>
          <p:cNvGrpSpPr/>
          <p:nvPr/>
        </p:nvGrpSpPr>
        <p:grpSpPr>
          <a:xfrm>
            <a:off x="6521521" y="2264949"/>
            <a:ext cx="3676404" cy="3841998"/>
            <a:chOff x="7277099" y="1854866"/>
            <a:chExt cx="4701426" cy="4742552"/>
          </a:xfrm>
        </p:grpSpPr>
        <p:pic>
          <p:nvPicPr>
            <p:cNvPr id="11" name="Picture 37" descr="deform_996.pdf">
              <a:extLst>
                <a:ext uri="{FF2B5EF4-FFF2-40B4-BE49-F238E27FC236}">
                  <a16:creationId xmlns:a16="http://schemas.microsoft.com/office/drawing/2014/main" id="{E531E212-5049-4D68-918D-0E6A24A241E5}"/>
                </a:ext>
              </a:extLst>
            </p:cNvPr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xmlns:lc="http://schemas.openxmlformats.org/drawingml/2006/lockedCanvas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7277099" y="1854866"/>
              <a:ext cx="4701426" cy="4742552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FBD1AA7F-8294-4D00-95BA-8D55ACC162AB}"/>
                </a:ext>
              </a:extLst>
            </p:cNvPr>
            <p:cNvSpPr txBox="1"/>
            <p:nvPr/>
          </p:nvSpPr>
          <p:spPr>
            <a:xfrm>
              <a:off x="8615890" y="3850407"/>
              <a:ext cx="1829051" cy="500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i="1" dirty="0">
                  <a:solidFill>
                    <a:schemeClr val="bg2">
                      <a:lumMod val="50000"/>
                    </a:schemeClr>
                  </a:solidFill>
                </a:rPr>
                <a:t>Preliminary</a:t>
              </a:r>
              <a:endParaRPr lang="en-GB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3B211ED1-D4E1-41D5-8C21-ECBECFD71607}"/>
              </a:ext>
            </a:extLst>
          </p:cNvPr>
          <p:cNvSpPr txBox="1"/>
          <p:nvPr/>
        </p:nvSpPr>
        <p:spPr>
          <a:xfrm>
            <a:off x="428625" y="6070626"/>
            <a:ext cx="427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Uncorrected</a:t>
            </a:r>
            <a:r>
              <a:rPr lang="nl-NL" dirty="0"/>
              <a:t>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quad test </a:t>
            </a:r>
            <a:r>
              <a:rPr lang="nl-NL" dirty="0" err="1"/>
              <a:t>beam</a:t>
            </a:r>
            <a:endParaRPr lang="nl-NL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5D444C04-6B84-4886-8941-BCF527C4C37C}"/>
              </a:ext>
            </a:extLst>
          </p:cNvPr>
          <p:cNvSpPr txBox="1"/>
          <p:nvPr/>
        </p:nvSpPr>
        <p:spPr>
          <a:xfrm>
            <a:off x="5546623" y="6070626"/>
            <a:ext cx="562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Uncorrected</a:t>
            </a:r>
            <a:r>
              <a:rPr lang="nl-NL" dirty="0"/>
              <a:t>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laser test </a:t>
            </a:r>
            <a:r>
              <a:rPr lang="nl-NL" dirty="0" err="1"/>
              <a:t>with</a:t>
            </a:r>
            <a:r>
              <a:rPr lang="nl-NL" dirty="0"/>
              <a:t> field </a:t>
            </a:r>
            <a:r>
              <a:rPr lang="nl-NL" dirty="0" err="1"/>
              <a:t>wires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4772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 </a:t>
            </a:r>
            <a:r>
              <a:rPr lang="nl-NL" dirty="0" err="1"/>
              <a:t>GridPix</a:t>
            </a:r>
            <a:r>
              <a:rPr lang="nl-NL" dirty="0"/>
              <a:t> TPC at </a:t>
            </a:r>
            <a:r>
              <a:rPr lang="nl-NL" dirty="0" err="1"/>
              <a:t>the</a:t>
            </a:r>
            <a:r>
              <a:rPr lang="nl-NL" dirty="0"/>
              <a:t> CEPC?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10726783" cy="483314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nl-NL" dirty="0"/>
                  <a:t>A </a:t>
                </a:r>
                <a:r>
                  <a:rPr lang="en-GB" dirty="0" err="1"/>
                  <a:t>GridPix</a:t>
                </a:r>
                <a:r>
                  <a:rPr lang="en-GB" dirty="0"/>
                  <a:t> TPC can deal with the high beam rates at the CEPC</a:t>
                </a:r>
              </a:p>
              <a:p>
                <a:r>
                  <a:rPr lang="en-GB" dirty="0"/>
                  <a:t>The CEPC with </a:t>
                </a:r>
                <a:r>
                  <a:rPr lang="nl-NL" dirty="0"/>
                  <a:t>L = 35 10</a:t>
                </a:r>
                <a:r>
                  <a:rPr lang="nl-NL" baseline="30000" dirty="0"/>
                  <a:t>35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</a:t>
                </a:r>
                <a:r>
                  <a:rPr lang="nl-NL" dirty="0" err="1"/>
                  <a:t>will</a:t>
                </a:r>
                <a:r>
                  <a:rPr lang="nl-NL" dirty="0"/>
                  <a:t> produce Z </a:t>
                </a:r>
                <a:r>
                  <a:rPr lang="nl-NL" dirty="0" err="1"/>
                  <a:t>bosons</a:t>
                </a:r>
                <a:r>
                  <a:rPr lang="nl-NL" dirty="0"/>
                  <a:t> at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NL" dirty="0"/>
                  <a:t>10 kHz</a:t>
                </a:r>
              </a:p>
              <a:p>
                <a:r>
                  <a:rPr lang="en-GB" dirty="0"/>
                  <a:t>Link speed of Timepix3 (in Quad) is 80 Mbps: 2.6 </a:t>
                </a:r>
                <a:r>
                  <a:rPr lang="en-GB" dirty="0" err="1"/>
                  <a:t>MHits</a:t>
                </a:r>
                <a:r>
                  <a:rPr lang="en-GB" dirty="0"/>
                  <a:t>/s per 1.41 × 1.41 cm</a:t>
                </a:r>
                <a:r>
                  <a:rPr lang="en-GB" baseline="30000" dirty="0"/>
                  <a:t>2</a:t>
                </a:r>
              </a:p>
              <a:p>
                <a:r>
                  <a:rPr lang="nl-NL" dirty="0"/>
                  <a:t>Excellent time </a:t>
                </a:r>
                <a:r>
                  <a:rPr lang="nl-NL" dirty="0" err="1"/>
                  <a:t>resolution</a:t>
                </a:r>
                <a:r>
                  <a:rPr lang="nl-NL" dirty="0"/>
                  <a:t>: time stamping of tracks &lt; 1.2 ns</a:t>
                </a:r>
              </a:p>
              <a:p>
                <a:endParaRPr lang="nl-NL" dirty="0"/>
              </a:p>
              <a:p>
                <a:r>
                  <a:rPr lang="en-GB" dirty="0"/>
                  <a:t>Power consumption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2W/chip depending on hit rate</a:t>
                </a:r>
              </a:p>
              <a:p>
                <a:pPr lvl="1"/>
                <a:r>
                  <a:rPr lang="en-GB" dirty="0"/>
                  <a:t>No power pulsing possible at the CEPC </a:t>
                </a:r>
              </a:p>
              <a:p>
                <a:pPr lvl="1"/>
                <a:r>
                  <a:rPr lang="en-GB" dirty="0"/>
                  <a:t>Good cooling is important</a:t>
                </a:r>
              </a:p>
              <a:p>
                <a:endParaRPr lang="nl-NL" dirty="0"/>
              </a:p>
              <a:p>
                <a:endParaRPr lang="nl-NL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10726783" cy="4833145"/>
              </a:xfrm>
              <a:blipFill>
                <a:blip r:embed="rId2"/>
                <a:stretch>
                  <a:fillRect l="-852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4E0E53E1-C2B6-4F3C-87D2-2B9F54DC8EE9}"/>
              </a:ext>
            </a:extLst>
          </p:cNvPr>
          <p:cNvGrpSpPr/>
          <p:nvPr/>
        </p:nvGrpSpPr>
        <p:grpSpPr>
          <a:xfrm>
            <a:off x="7357246" y="4681579"/>
            <a:ext cx="4669132" cy="1764303"/>
            <a:chOff x="7357246" y="4681579"/>
            <a:chExt cx="4669132" cy="176430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0A2373CA-1B0F-4BB3-A3DF-88128A69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7" b="25276"/>
            <a:stretch/>
          </p:blipFill>
          <p:spPr>
            <a:xfrm>
              <a:off x="7357246" y="4681579"/>
              <a:ext cx="4669132" cy="1764303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E95EE5E-7383-4DB9-97F2-910DEF08F6AF}"/>
                </a:ext>
              </a:extLst>
            </p:cNvPr>
            <p:cNvSpPr txBox="1"/>
            <p:nvPr/>
          </p:nvSpPr>
          <p:spPr>
            <a:xfrm>
              <a:off x="11075925" y="6168883"/>
              <a:ext cx="950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IHEP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138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E836C-1656-4458-9E9D-B6E935A5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TPC at the CEPC?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AC24CFA-F3D0-40A5-A395-083DABE5C7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11171432" cy="525360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Ions are not limiting performance in the 240 GeV (Higgs) runs</a:t>
                </a:r>
              </a:p>
              <a:p>
                <a:pPr marL="0" indent="0">
                  <a:buNone/>
                </a:pPr>
                <a:r>
                  <a:rPr lang="en-US" dirty="0"/>
                  <a:t>However, the number of Ions in the high luminosity 91 GeV run might be high</a:t>
                </a:r>
              </a:p>
              <a:p>
                <a:r>
                  <a:rPr lang="en-US" dirty="0"/>
                  <a:t>Rough estimations at L = 32⋅10</a:t>
                </a:r>
                <a:r>
                  <a:rPr lang="en-US" baseline="30000" dirty="0"/>
                  <a:t>34</a:t>
                </a:r>
                <a:r>
                  <a:rPr lang="en-US" dirty="0"/>
                  <a:t> cm</a:t>
                </a:r>
                <a:r>
                  <a:rPr lang="en-US" baseline="30000" dirty="0"/>
                  <a:t>-2</a:t>
                </a:r>
                <a:r>
                  <a:rPr lang="en-US" dirty="0"/>
                  <a:t> s</a:t>
                </a:r>
                <a:r>
                  <a:rPr lang="en-US" baseline="30000" dirty="0"/>
                  <a:t>-1</a:t>
                </a:r>
                <a:r>
                  <a:rPr lang="en-US" dirty="0"/>
                  <a:t> indicate primary </a:t>
                </a:r>
                <a:r>
                  <a:rPr lang="en-US" dirty="0" err="1"/>
                  <a:t>ionisation</a:t>
                </a:r>
                <a:r>
                  <a:rPr lang="en-US" dirty="0"/>
                  <a:t> causes accumulated charge at an ILC250 level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distortions &lt; 5 µm (see backup slide)</a:t>
                </a:r>
              </a:p>
              <a:p>
                <a:pPr marL="0" indent="0">
                  <a:buNone/>
                </a:pPr>
                <a:r>
                  <a:rPr lang="en-US" dirty="0"/>
                  <a:t>Ion backflow (IBF) can give a lot of additional charge, so IBF must be controlled</a:t>
                </a:r>
              </a:p>
              <a:p>
                <a:r>
                  <a:rPr lang="en-US" dirty="0"/>
                  <a:t>Measuring IBF for </a:t>
                </a:r>
                <a:r>
                  <a:rPr lang="en-US" dirty="0" err="1"/>
                  <a:t>Gridpix</a:t>
                </a:r>
                <a:r>
                  <a:rPr lang="en-US" dirty="0"/>
                  <a:t> is a priority, expected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(1</m:t>
                    </m:r>
                    <m:r>
                      <m:rPr>
                        <m:nor/>
                      </m:rPr>
                      <a:rPr lang="en-GB"/>
                      <m:t>‰</m:t>
                    </m:r>
                    <m:r>
                      <m:rPr>
                        <m:nor/>
                      </m:rPr>
                      <a:rPr lang="nl-NL" b="0" i="0" smtClean="0"/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Gating can greatly reduce IBF</a:t>
                </a:r>
              </a:p>
              <a:p>
                <a:pPr lvl="1"/>
                <a:r>
                  <a:rPr lang="en-US" dirty="0"/>
                  <a:t>At CEPC gating is possible because: </a:t>
                </a:r>
              </a:p>
              <a:p>
                <a:pPr marL="457200" lvl="1" indent="0">
                  <a:buNone/>
                </a:pPr>
                <a:r>
                  <a:rPr lang="en-US" dirty="0"/>
                  <a:t>max drift time of 30 µs &lt; average Z interval 100 µs (10 kHz)</a:t>
                </a:r>
              </a:p>
              <a:p>
                <a:pPr lvl="1"/>
                <a:r>
                  <a:rPr lang="en-US" dirty="0"/>
                  <a:t>Will cause some leveling due to dead time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AC24CFA-F3D0-40A5-A395-083DABE5C7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11171432" cy="5253601"/>
              </a:xfrm>
              <a:blipFill>
                <a:blip r:embed="rId2"/>
                <a:stretch>
                  <a:fillRect l="-818" t="-16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829CA3-9200-4128-853C-804227A5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2F5FBE-E74E-41BC-B661-09872AAF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19E3D57B-37A8-4FEF-B50D-F114BC0AD93C}"/>
              </a:ext>
            </a:extLst>
          </p:cNvPr>
          <p:cNvGrpSpPr/>
          <p:nvPr/>
        </p:nvGrpSpPr>
        <p:grpSpPr>
          <a:xfrm>
            <a:off x="8928641" y="3554053"/>
            <a:ext cx="3171850" cy="2843077"/>
            <a:chOff x="5599585" y="3663766"/>
            <a:chExt cx="3171850" cy="2843077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7279B9DD-944E-4DE2-B4F4-400DE8B6F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80"/>
            <a:stretch/>
          </p:blipFill>
          <p:spPr>
            <a:xfrm>
              <a:off x="5599585" y="3663766"/>
              <a:ext cx="3171850" cy="2843077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6E2D823C-16A9-4742-87AD-BBA2AE87FD14}"/>
                </a:ext>
              </a:extLst>
            </p:cNvPr>
            <p:cNvSpPr txBox="1"/>
            <p:nvPr/>
          </p:nvSpPr>
          <p:spPr>
            <a:xfrm>
              <a:off x="6977063" y="4581526"/>
              <a:ext cx="1312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b="1" dirty="0" err="1"/>
                <a:t>Rough</a:t>
              </a:r>
              <a:r>
                <a:rPr lang="nl-NL" sz="1200" b="1" dirty="0"/>
                <a:t> </a:t>
              </a:r>
              <a:r>
                <a:rPr lang="nl-NL" sz="1200" b="1" dirty="0" err="1"/>
                <a:t>estimation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9090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10889609" cy="4833145"/>
          </a:xfrm>
        </p:spPr>
        <p:txBody>
          <a:bodyPr>
            <a:normAutofit/>
          </a:bodyPr>
          <a:lstStyle/>
          <a:p>
            <a:r>
              <a:rPr lang="en-US" dirty="0"/>
              <a:t>A quad module with four Timepix3 based </a:t>
            </a:r>
            <a:r>
              <a:rPr lang="en-US" dirty="0" err="1"/>
              <a:t>GridPixes</a:t>
            </a:r>
            <a:r>
              <a:rPr lang="en-US" dirty="0"/>
              <a:t> has been designed and built</a:t>
            </a:r>
          </a:p>
          <a:p>
            <a:pPr lvl="1"/>
            <a:r>
              <a:rPr lang="en-US" dirty="0"/>
              <a:t>The resolution is limited by diffusion</a:t>
            </a:r>
          </a:p>
          <a:p>
            <a:pPr lvl="1"/>
            <a:r>
              <a:rPr lang="en-US" dirty="0"/>
              <a:t>Systematic uncertainties are small: 9 µm (pixel plane) and 14 µm (drift direction)</a:t>
            </a:r>
          </a:p>
          <a:p>
            <a:r>
              <a:rPr lang="en-US" dirty="0"/>
              <a:t>A 8 quad detector with 32 chips is realized and is under investigation</a:t>
            </a:r>
          </a:p>
          <a:p>
            <a:r>
              <a:rPr lang="en-US" dirty="0"/>
              <a:t>Simulations show an improvement in momentum resolution of a pixel TPC readout over a pad readout</a:t>
            </a:r>
          </a:p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pixel TPC is an interesting option for an experiment at the CEPC:</a:t>
            </a:r>
          </a:p>
          <a:p>
            <a:pPr lvl="1"/>
            <a:r>
              <a:rPr lang="en-US" dirty="0"/>
              <a:t>High precision tracking in the transverse and longitudinal planes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 by electron and cluster counting</a:t>
            </a:r>
          </a:p>
          <a:p>
            <a:pPr lvl="1"/>
            <a:r>
              <a:rPr lang="en-US" dirty="0"/>
              <a:t>Excellent two track resolution</a:t>
            </a:r>
          </a:p>
          <a:p>
            <a:pPr lvl="1"/>
            <a:r>
              <a:rPr lang="en-US" dirty="0"/>
              <a:t>Digital readout that can deal with high rates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8DF8F9-DD6D-4158-9564-1A56EA3F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AEA5CD-4DC4-48BB-90E7-CA251887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val="1945979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5892E7-656B-416A-BB5C-E4C415D0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outline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D4824E-48E1-4EE2-A986-058B30642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The goal is to develop a pixel readout for a large TPC</a:t>
            </a:r>
            <a:endParaRPr lang="en-US" dirty="0"/>
          </a:p>
          <a:p>
            <a:r>
              <a:rPr lang="en-US" dirty="0"/>
              <a:t>A large TPC with a 55 µm × 55 µm pixel readout</a:t>
            </a:r>
          </a:p>
          <a:p>
            <a:r>
              <a:rPr lang="en-US" dirty="0"/>
              <a:t>First Timepix3 based chip test beam (2017)</a:t>
            </a:r>
          </a:p>
          <a:p>
            <a:r>
              <a:rPr lang="en-US" dirty="0"/>
              <a:t>Quad module performance from test beam (2018)</a:t>
            </a:r>
          </a:p>
          <a:p>
            <a:r>
              <a:rPr lang="en-US" dirty="0"/>
              <a:t>Development of 8 quad detector (2019-2020)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0F51EC-9087-4A87-A5E6-FFBCBB108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4E26DD-23AB-42C5-B6EB-19343FA1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GridPix</a:t>
            </a:r>
            <a:r>
              <a:rPr lang="en-GB" dirty="0"/>
              <a:t>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2CDE4E0-C496-421F-AF7C-BF050E259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51" y="3960877"/>
            <a:ext cx="2672267" cy="240160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42680D4-AA61-4096-AB80-8A0323D74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6437550" y="3908490"/>
            <a:ext cx="2190750" cy="242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B2E4FD0-9AC5-4E03-A122-482181DA59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84" t="4981" r="9716" b="10660"/>
          <a:stretch/>
        </p:blipFill>
        <p:spPr>
          <a:xfrm flipH="1">
            <a:off x="8628299" y="3939066"/>
            <a:ext cx="3405693" cy="2558809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12FE608-9BB0-4D23-B8A5-2F2DB6E325B7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576307" y="4050890"/>
            <a:ext cx="1332732" cy="10677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75DCD63-FFB6-4141-BDAC-0071F53E36F3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3963816" y="4602956"/>
            <a:ext cx="2997610" cy="14340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0821A29B-C9DB-4DB1-BAA2-249D1F2FE4A6}"/>
              </a:ext>
            </a:extLst>
          </p:cNvPr>
          <p:cNvSpPr/>
          <p:nvPr/>
        </p:nvSpPr>
        <p:spPr>
          <a:xfrm>
            <a:off x="6489939" y="4157663"/>
            <a:ext cx="862012" cy="445293"/>
          </a:xfrm>
          <a:custGeom>
            <a:avLst/>
            <a:gdLst>
              <a:gd name="connsiteX0" fmla="*/ 419100 w 862012"/>
              <a:gd name="connsiteY0" fmla="*/ 0 h 445293"/>
              <a:gd name="connsiteX1" fmla="*/ 862012 w 862012"/>
              <a:gd name="connsiteY1" fmla="*/ 185737 h 445293"/>
              <a:gd name="connsiteX2" fmla="*/ 471487 w 862012"/>
              <a:gd name="connsiteY2" fmla="*/ 445293 h 445293"/>
              <a:gd name="connsiteX3" fmla="*/ 0 w 862012"/>
              <a:gd name="connsiteY3" fmla="*/ 250031 h 445293"/>
              <a:gd name="connsiteX4" fmla="*/ 419100 w 862012"/>
              <a:gd name="connsiteY4" fmla="*/ 0 h 44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12" h="445293">
                <a:moveTo>
                  <a:pt x="419100" y="0"/>
                </a:moveTo>
                <a:lnTo>
                  <a:pt x="862012" y="185737"/>
                </a:lnTo>
                <a:lnTo>
                  <a:pt x="471487" y="445293"/>
                </a:lnTo>
                <a:lnTo>
                  <a:pt x="0" y="250031"/>
                </a:lnTo>
                <a:lnTo>
                  <a:pt x="41910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D4CB869C-1434-435D-999E-D1CABE62A438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7259876" y="3939066"/>
            <a:ext cx="2470944" cy="59007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ACA6984D-BF6B-497B-A45F-695FAFE38E5E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7799629" y="4931569"/>
            <a:ext cx="2100260" cy="912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47AFD96D-920E-4241-92B1-5490F59266DE}"/>
              </a:ext>
            </a:extLst>
          </p:cNvPr>
          <p:cNvSpPr/>
          <p:nvPr/>
        </p:nvSpPr>
        <p:spPr>
          <a:xfrm>
            <a:off x="9428401" y="4529138"/>
            <a:ext cx="745331" cy="402431"/>
          </a:xfrm>
          <a:custGeom>
            <a:avLst/>
            <a:gdLst>
              <a:gd name="connsiteX0" fmla="*/ 302419 w 745331"/>
              <a:gd name="connsiteY0" fmla="*/ 0 h 402431"/>
              <a:gd name="connsiteX1" fmla="*/ 745331 w 745331"/>
              <a:gd name="connsiteY1" fmla="*/ 195262 h 402431"/>
              <a:gd name="connsiteX2" fmla="*/ 471488 w 745331"/>
              <a:gd name="connsiteY2" fmla="*/ 402431 h 402431"/>
              <a:gd name="connsiteX3" fmla="*/ 0 w 745331"/>
              <a:gd name="connsiteY3" fmla="*/ 202406 h 402431"/>
              <a:gd name="connsiteX4" fmla="*/ 302419 w 745331"/>
              <a:gd name="connsiteY4" fmla="*/ 0 h 40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331" h="402431">
                <a:moveTo>
                  <a:pt x="302419" y="0"/>
                </a:moveTo>
                <a:lnTo>
                  <a:pt x="745331" y="195262"/>
                </a:lnTo>
                <a:lnTo>
                  <a:pt x="471488" y="402431"/>
                </a:lnTo>
                <a:lnTo>
                  <a:pt x="0" y="202406"/>
                </a:lnTo>
                <a:lnTo>
                  <a:pt x="302419" y="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093A8169-9EB5-45A8-83C2-9FF1B571693A}"/>
              </a:ext>
            </a:extLst>
          </p:cNvPr>
          <p:cNvGrpSpPr/>
          <p:nvPr/>
        </p:nvGrpSpPr>
        <p:grpSpPr>
          <a:xfrm>
            <a:off x="301324" y="4010863"/>
            <a:ext cx="3147509" cy="2373863"/>
            <a:chOff x="301324" y="3958611"/>
            <a:chExt cx="3147509" cy="2373863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BF66A80-5CC3-41F5-949C-307378DC0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/>
              <a:alphaModFix/>
            </a:blip>
            <a:srcRect l="8327" r="4591" b="4133"/>
            <a:stretch/>
          </p:blipFill>
          <p:spPr>
            <a:xfrm>
              <a:off x="301324" y="3958611"/>
              <a:ext cx="3147508" cy="2373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BB7C9D7-318C-4F12-B046-E67185E93BC9}"/>
                </a:ext>
              </a:extLst>
            </p:cNvPr>
            <p:cNvSpPr txBox="1"/>
            <p:nvPr/>
          </p:nvSpPr>
          <p:spPr>
            <a:xfrm>
              <a:off x="2317305" y="6049448"/>
              <a:ext cx="11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ILC TDR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9443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D533F-07A2-4C08-972B-AC4ED9722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804F632-FD14-41CA-90F2-76683E4DC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5D4C66-EF40-4909-A72A-61E9F13F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341E92-C2B7-4C44-AE1D-1FC43893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val="3396679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17874AB-046B-4642-82F4-3879AFEA3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Ions</a:t>
            </a:r>
            <a:r>
              <a:rPr lang="nl-NL" dirty="0"/>
              <a:t> in CEPC TPC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jdelijke aanduiding voor inhoud 6">
                <a:extLst>
                  <a:ext uri="{FF2B5EF4-FFF2-40B4-BE49-F238E27FC236}">
                    <a16:creationId xmlns:a16="http://schemas.microsoft.com/office/drawing/2014/main" id="{1D868D5D-7F98-4AAC-904C-4F669FD4D9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43818"/>
                <a:ext cx="11106151" cy="4833145"/>
              </a:xfrm>
            </p:spPr>
            <p:txBody>
              <a:bodyPr/>
              <a:lstStyle/>
              <a:p>
                <a:r>
                  <a:rPr lang="nl-NL" dirty="0"/>
                  <a:t>Rough </a:t>
                </a:r>
                <a:r>
                  <a:rPr lang="nl-NL" dirty="0" err="1"/>
                  <a:t>estimations</a:t>
                </a:r>
                <a:r>
                  <a:rPr lang="nl-NL" dirty="0"/>
                  <a:t> at L = 35⋅10</a:t>
                </a:r>
                <a:r>
                  <a:rPr lang="nl-NL" baseline="30000" dirty="0"/>
                  <a:t>35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</a:t>
                </a:r>
                <a:r>
                  <a:rPr lang="nl-NL" dirty="0" err="1"/>
                  <a:t>indicate</a:t>
                </a:r>
                <a:r>
                  <a:rPr lang="nl-NL" dirty="0"/>
                  <a:t> </a:t>
                </a:r>
                <a:r>
                  <a:rPr lang="nl-NL" dirty="0" err="1"/>
                  <a:t>primary</a:t>
                </a:r>
                <a:r>
                  <a:rPr lang="nl-NL" dirty="0"/>
                  <a:t> </a:t>
                </a:r>
                <a:r>
                  <a:rPr lang="nl-NL" dirty="0" err="1"/>
                  <a:t>ionisation</a:t>
                </a:r>
                <a:r>
                  <a:rPr lang="nl-NL" dirty="0"/>
                  <a:t> at a ILC250 level 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&lt; 5 µm distortions (This equals 8 µm with IBF = 1?) See </a:t>
                </a:r>
                <a:r>
                  <a:rPr lang="en-US" dirty="0">
                    <a:hlinkClick r:id="rId2"/>
                  </a:rPr>
                  <a:t>Arai Daisuke</a:t>
                </a:r>
                <a:endParaRPr lang="en-US" dirty="0"/>
              </a:p>
              <a:p>
                <a:r>
                  <a:rPr lang="en-US" dirty="0"/>
                  <a:t>Simulation from CEPC CDR with Gain × IBF = 5 and </a:t>
                </a:r>
                <a:r>
                  <a:rPr lang="nl-NL" dirty="0"/>
                  <a:t>L = 17⋅10</a:t>
                </a:r>
                <a:r>
                  <a:rPr lang="nl-NL" baseline="30000" dirty="0"/>
                  <a:t>34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</a:t>
                </a:r>
                <a:br>
                  <a:rPr lang="nl-NL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nl-NL" dirty="0"/>
                  <a:t>&lt; 40 µm </a:t>
                </a:r>
                <a:r>
                  <a:rPr lang="nl-NL" dirty="0" err="1"/>
                  <a:t>distortions</a:t>
                </a:r>
                <a:r>
                  <a:rPr lang="nl-NL" dirty="0"/>
                  <a:t> ( </a:t>
                </a:r>
                <a:r>
                  <a:rPr lang="nl-NL" dirty="0" err="1"/>
                  <a:t>This</a:t>
                </a:r>
                <a:r>
                  <a:rPr lang="nl-NL" dirty="0"/>
                  <a:t> </a:t>
                </a:r>
                <a:r>
                  <a:rPr lang="nl-NL" dirty="0" err="1"/>
                  <a:t>equals</a:t>
                </a:r>
                <a:r>
                  <a:rPr lang="nl-NL" dirty="0"/>
                  <a:t> 16 µm at </a:t>
                </a:r>
                <a:r>
                  <a:rPr lang="en-US" dirty="0"/>
                  <a:t>Gain × IBF = 1 and </a:t>
                </a:r>
                <a:r>
                  <a:rPr lang="nl-NL" dirty="0"/>
                  <a:t>L = 32⋅10</a:t>
                </a:r>
                <a:r>
                  <a:rPr lang="nl-NL" baseline="30000" dirty="0"/>
                  <a:t>34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)</a:t>
                </a:r>
              </a:p>
              <a:p>
                <a:r>
                  <a:rPr lang="nl-NL" dirty="0" err="1"/>
                  <a:t>FCCee</a:t>
                </a:r>
                <a:r>
                  <a:rPr lang="nl-NL" dirty="0"/>
                  <a:t>/TLEP studies at </a:t>
                </a:r>
                <a:r>
                  <a:rPr lang="en-US" dirty="0"/>
                  <a:t>Gain × IBF = 1 and </a:t>
                </a:r>
                <a:r>
                  <a:rPr lang="nl-NL" dirty="0"/>
                  <a:t>16.8 kHz </a:t>
                </a:r>
                <a:r>
                  <a:rPr lang="nl-NL" dirty="0" err="1"/>
                  <a:t>hadronic</a:t>
                </a:r>
                <a:r>
                  <a:rPr lang="nl-NL" dirty="0"/>
                  <a:t> </a:t>
                </a:r>
                <a:r>
                  <a:rPr lang="nl-NL" dirty="0" err="1"/>
                  <a:t>Zs</a:t>
                </a:r>
                <a:r>
                  <a:rPr lang="nl-NL" dirty="0"/>
                  <a:t> </a:t>
                </a:r>
                <a:r>
                  <a:rPr lang="nl-NL" dirty="0" err="1"/>
                  <a:t>by</a:t>
                </a:r>
                <a:r>
                  <a:rPr lang="nl-NL" dirty="0"/>
                  <a:t> </a:t>
                </a:r>
                <a:r>
                  <a:rPr lang="nl-NL" dirty="0">
                    <a:hlinkClick r:id="rId3"/>
                  </a:rPr>
                  <a:t>Philippe </a:t>
                </a:r>
                <a:r>
                  <a:rPr lang="nl-NL" dirty="0" err="1">
                    <a:hlinkClick r:id="rId3"/>
                  </a:rPr>
                  <a:t>Schwemling</a:t>
                </a:r>
                <a:br>
                  <a:rPr lang="nl-NL" dirty="0"/>
                </a:b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nl-NL" dirty="0"/>
                  <a:t>&lt; 22 µm </a:t>
                </a:r>
                <a:r>
                  <a:rPr lang="nl-NL" dirty="0" err="1"/>
                  <a:t>distortions</a:t>
                </a:r>
                <a:r>
                  <a:rPr lang="nl-NL" dirty="0"/>
                  <a:t> 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7" name="Tijdelijke aanduiding voor inhoud 6">
                <a:extLst>
                  <a:ext uri="{FF2B5EF4-FFF2-40B4-BE49-F238E27FC236}">
                    <a16:creationId xmlns:a16="http://schemas.microsoft.com/office/drawing/2014/main" id="{1D868D5D-7F98-4AAC-904C-4F669FD4D9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43818"/>
                <a:ext cx="11106151" cy="4833145"/>
              </a:xfrm>
              <a:blipFill>
                <a:blip r:embed="rId4"/>
                <a:stretch>
                  <a:fillRect l="-714" t="-2018" r="-1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89C2B0-10BB-4098-B628-C84A8045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A50D68-1D6C-49C0-AAAE-27A638575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77A1D6C-5525-467E-91AD-4CC6BBA83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175" y="3760389"/>
            <a:ext cx="2924175" cy="274645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9272D13-9F90-4508-8C7A-D90CC6B0816F}"/>
              </a:ext>
            </a:extLst>
          </p:cNvPr>
          <p:cNvSpPr txBox="1"/>
          <p:nvPr/>
        </p:nvSpPr>
        <p:spPr>
          <a:xfrm>
            <a:off x="1095919" y="4117954"/>
            <a:ext cx="4151812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 err="1"/>
              <a:t>Rough</a:t>
            </a:r>
            <a:r>
              <a:rPr lang="nl-NL" dirty="0"/>
              <a:t> </a:t>
            </a:r>
            <a:r>
              <a:rPr lang="nl-NL" dirty="0" err="1"/>
              <a:t>esitimation</a:t>
            </a:r>
            <a:r>
              <a:rPr lang="nl-NL" dirty="0"/>
              <a:t> of </a:t>
            </a:r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ionisation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10 kHz Z event </a:t>
            </a:r>
            <a:r>
              <a:rPr lang="nl-NL" dirty="0" err="1"/>
              <a:t>rate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500 ms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accumulate</a:t>
            </a:r>
            <a:r>
              <a:rPr lang="nl-NL" dirty="0"/>
              <a:t> 5000 Z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20 tracks / Z event </a:t>
            </a:r>
            <a:r>
              <a:rPr lang="nl-NL" dirty="0" err="1"/>
              <a:t>and</a:t>
            </a:r>
            <a:r>
              <a:rPr lang="nl-NL" dirty="0"/>
              <a:t> 10 000 e / track </a:t>
            </a:r>
            <a:r>
              <a:rPr lang="nl-NL" dirty="0" err="1"/>
              <a:t>will</a:t>
            </a:r>
            <a:r>
              <a:rPr lang="nl-NL" dirty="0"/>
              <a:t> make 10</a:t>
            </a:r>
            <a:r>
              <a:rPr lang="nl-NL" baseline="30000" dirty="0"/>
              <a:t>8 </a:t>
            </a:r>
            <a:r>
              <a:rPr lang="nl-NL" dirty="0"/>
              <a:t> </a:t>
            </a:r>
            <a:r>
              <a:rPr lang="nl-NL" dirty="0" err="1"/>
              <a:t>ions</a:t>
            </a:r>
            <a:r>
              <a:rPr lang="nl-NL" dirty="0"/>
              <a:t> in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Volume is ~4 10</a:t>
            </a:r>
            <a:r>
              <a:rPr lang="nl-NL" baseline="30000" dirty="0"/>
              <a:t>7 </a:t>
            </a:r>
            <a:r>
              <a:rPr lang="nl-NL" dirty="0" err="1"/>
              <a:t>resulting</a:t>
            </a:r>
            <a:r>
              <a:rPr lang="nl-NL" dirty="0"/>
              <a:t> in 25 e/cm</a:t>
            </a:r>
            <a:r>
              <a:rPr lang="nl-NL" baseline="30000" dirty="0"/>
              <a:t>3</a:t>
            </a:r>
            <a:endParaRPr lang="en-GB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Similar to ILC250 accumulated charge</a:t>
            </a:r>
            <a:endParaRPr lang="nl-NL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26490483-524D-46D9-B5F2-F54BD6297BF5}"/>
              </a:ext>
            </a:extLst>
          </p:cNvPr>
          <p:cNvGrpSpPr/>
          <p:nvPr/>
        </p:nvGrpSpPr>
        <p:grpSpPr>
          <a:xfrm>
            <a:off x="5599585" y="3663766"/>
            <a:ext cx="3171850" cy="2843077"/>
            <a:chOff x="5599585" y="3663766"/>
            <a:chExt cx="3171850" cy="2843077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E2290347-9FE8-4171-BFD3-BC9EEE4A4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780"/>
            <a:stretch/>
          </p:blipFill>
          <p:spPr>
            <a:xfrm>
              <a:off x="5599585" y="3663766"/>
              <a:ext cx="3171850" cy="284307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225888BF-8297-44B2-B999-1287BC53C6BB}"/>
                </a:ext>
              </a:extLst>
            </p:cNvPr>
            <p:cNvSpPr txBox="1"/>
            <p:nvPr/>
          </p:nvSpPr>
          <p:spPr>
            <a:xfrm>
              <a:off x="6977063" y="4581526"/>
              <a:ext cx="1312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b="1" dirty="0" err="1"/>
                <a:t>Rough</a:t>
              </a:r>
              <a:r>
                <a:rPr lang="nl-NL" sz="1200" b="1" dirty="0"/>
                <a:t> </a:t>
              </a:r>
              <a:r>
                <a:rPr lang="nl-NL" sz="1200" b="1" dirty="0" err="1"/>
                <a:t>estimation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83604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6BCCB-3CFE-4EB9-BF1C-ED41B0D7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Ion backflow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E8E8D8-A165-42FA-89A4-018C1BAC0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Ion backflow also needs to be controlled as this might lead to large distortions</a:t>
            </a:r>
          </a:p>
          <a:p>
            <a:r>
              <a:rPr lang="en-GB" dirty="0"/>
              <a:t>Old measurements from </a:t>
            </a:r>
            <a:r>
              <a:rPr lang="en-GB" dirty="0" err="1"/>
              <a:t>GridPix</a:t>
            </a:r>
            <a:r>
              <a:rPr lang="en-GB" dirty="0"/>
              <a:t> (thesis M. </a:t>
            </a:r>
            <a:r>
              <a:rPr lang="en-GB" dirty="0" err="1"/>
              <a:t>Chefdeville</a:t>
            </a:r>
            <a:r>
              <a:rPr lang="en-GB" dirty="0"/>
              <a:t>) indicate backflow can be reduced to per mil level</a:t>
            </a:r>
          </a:p>
          <a:p>
            <a:r>
              <a:rPr lang="en-GB" dirty="0"/>
              <a:t>New measurements are a priority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2DE50A-A361-436D-AD07-BDD1A3AF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AAD43F-5AB1-4223-9801-DC5C8410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val="1834334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B68A7F-12C1-4D42-BE55-84D14B2F9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Timepix3 pixel chip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81FEC8-3C16-45A1-ACE9-30EC7757A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7667624" cy="4833145"/>
          </a:xfrm>
        </p:spPr>
        <p:txBody>
          <a:bodyPr/>
          <a:lstStyle/>
          <a:p>
            <a:r>
              <a:rPr lang="nl-NL" dirty="0"/>
              <a:t>256 × </a:t>
            </a:r>
            <a:r>
              <a:rPr lang="en-GB" dirty="0"/>
              <a:t>256 pixels with 55 µm × 55 µm pitch</a:t>
            </a:r>
          </a:p>
          <a:p>
            <a:r>
              <a:rPr lang="en-GB" dirty="0"/>
              <a:t>Sensitive area of 14.1 mm × 14.1 mm</a:t>
            </a:r>
          </a:p>
          <a:p>
            <a:r>
              <a:rPr lang="en-GB" dirty="0"/>
              <a:t>TDC with 640 MHz clock, resulting in a </a:t>
            </a:r>
            <a:r>
              <a:rPr lang="en-US" dirty="0"/>
              <a:t>1.56 ns time resolution</a:t>
            </a:r>
            <a:r>
              <a:rPr lang="en-GB" dirty="0"/>
              <a:t> </a:t>
            </a:r>
          </a:p>
          <a:p>
            <a:r>
              <a:rPr lang="en-GB" dirty="0"/>
              <a:t>Per pixel simultaneous measurement of arrival time (</a:t>
            </a:r>
            <a:r>
              <a:rPr lang="en-GB" dirty="0" err="1"/>
              <a:t>ToA</a:t>
            </a:r>
            <a:r>
              <a:rPr lang="en-GB" dirty="0"/>
              <a:t>) and signal amplitude (</a:t>
            </a:r>
            <a:r>
              <a:rPr lang="en-GB" dirty="0" err="1"/>
              <a:t>ToT</a:t>
            </a:r>
            <a:r>
              <a:rPr lang="en-GB" dirty="0"/>
              <a:t>)</a:t>
            </a:r>
          </a:p>
          <a:p>
            <a:r>
              <a:rPr lang="en-GB" dirty="0"/>
              <a:t>Readout using SPIDR</a:t>
            </a:r>
          </a:p>
          <a:p>
            <a:r>
              <a:rPr lang="en-GB" dirty="0"/>
              <a:t>Power consumption of 2W depending on hit rate</a:t>
            </a:r>
          </a:p>
          <a:p>
            <a:pPr lvl="1"/>
            <a:r>
              <a:rPr lang="en-GB" dirty="0"/>
              <a:t>good cooling is important</a:t>
            </a:r>
          </a:p>
          <a:p>
            <a:r>
              <a:rPr lang="en-GB" dirty="0"/>
              <a:t>Wafer post-processed at IZM Berlin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AAFFC-1B69-42B1-A5D3-B507FAB0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1A7729-2127-4644-816D-FF18B914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76434598-E7C4-4A2C-90F9-91794A3E0E08}"/>
              </a:ext>
            </a:extLst>
          </p:cNvPr>
          <p:cNvGrpSpPr/>
          <p:nvPr/>
        </p:nvGrpSpPr>
        <p:grpSpPr>
          <a:xfrm>
            <a:off x="8795515" y="561995"/>
            <a:ext cx="2843752" cy="2880470"/>
            <a:chOff x="8380667" y="3067893"/>
            <a:chExt cx="2843752" cy="2880470"/>
          </a:xfrm>
        </p:grpSpPr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687D98EA-30D2-4716-A3CD-D7C4998B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" r="4762" b="3972"/>
            <a:stretch>
              <a:fillRect/>
            </a:stretch>
          </p:blipFill>
          <p:spPr bwMode="auto">
            <a:xfrm>
              <a:off x="9548813" y="3588068"/>
              <a:ext cx="1662112" cy="2326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259A6A4-2D10-4C18-A24B-F10969A1CE6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453562" y="5305425"/>
              <a:ext cx="4763" cy="64293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F53CBB-A4BC-4AFE-A480-3D89C9B18DB7}"/>
                </a:ext>
              </a:extLst>
            </p:cNvPr>
            <p:cNvSpPr txBox="1"/>
            <p:nvPr/>
          </p:nvSpPr>
          <p:spPr>
            <a:xfrm>
              <a:off x="9458325" y="4010025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nl-NL" dirty="0">
                  <a:solidFill>
                    <a:schemeClr val="bg1"/>
                  </a:solidFill>
                  <a:latin typeface="Verdana"/>
                  <a:cs typeface="Verdana"/>
                </a:rPr>
                <a:t>Sensitive area</a:t>
              </a:r>
              <a:endParaRPr lang="nl-NL" altLang="nl-NL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F45D31-1853-4A41-A7E2-2C6D94EDD1BF}"/>
                </a:ext>
              </a:extLst>
            </p:cNvPr>
            <p:cNvSpPr txBox="1"/>
            <p:nvPr/>
          </p:nvSpPr>
          <p:spPr>
            <a:xfrm>
              <a:off x="8380667" y="5423515"/>
              <a:ext cx="12954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2+3 mm</a:t>
              </a:r>
            </a:p>
          </p:txBody>
        </p:sp>
        <p:cxnSp>
          <p:nvCxnSpPr>
            <p:cNvPr id="10" name="Straight Arrow Connector 11">
              <a:extLst>
                <a:ext uri="{FF2B5EF4-FFF2-40B4-BE49-F238E27FC236}">
                  <a16:creationId xmlns:a16="http://schemas.microsoft.com/office/drawing/2014/main" id="{819184B6-E61F-4DBA-891E-361BB3C612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620919" y="4467225"/>
              <a:ext cx="1675606" cy="79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6DF6FFAB-3062-4877-B7BE-DFBC5F67B53B}"/>
                </a:ext>
              </a:extLst>
            </p:cNvPr>
            <p:cNvSpPr/>
            <p:nvPr/>
          </p:nvSpPr>
          <p:spPr>
            <a:xfrm>
              <a:off x="8380667" y="4289881"/>
              <a:ext cx="12790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14.1 mm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444C9DD-43DB-4191-BAFB-C9ED63A428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548813" y="3459262"/>
              <a:ext cx="1675606" cy="79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55DB688C-8220-4BCC-A2E0-C06AD8518FC5}"/>
                </a:ext>
              </a:extLst>
            </p:cNvPr>
            <p:cNvSpPr/>
            <p:nvPr/>
          </p:nvSpPr>
          <p:spPr>
            <a:xfrm>
              <a:off x="9926480" y="3067893"/>
              <a:ext cx="12790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14.1 mm</a:t>
              </a:r>
            </a:p>
          </p:txBody>
        </p:sp>
      </p:grp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BABCAE7-AF72-45F7-AD43-DE0DC519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547" y="3624976"/>
            <a:ext cx="2959339" cy="2300984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ABE6A95F-BFAA-429F-B80C-43C6DEC3F2E7}"/>
              </a:ext>
            </a:extLst>
          </p:cNvPr>
          <p:cNvSpPr txBox="1"/>
          <p:nvPr/>
        </p:nvSpPr>
        <p:spPr>
          <a:xfrm>
            <a:off x="9330033" y="5904637"/>
            <a:ext cx="195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64 bit data </a:t>
            </a:r>
            <a:r>
              <a:rPr lang="nl-NL" dirty="0" err="1"/>
              <a:t>packets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242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20EB59-1395-4E92-999F-6C1E1760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parameters and selections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722DB7-CA3A-4F57-AC43-497CDFE85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T2K (Ar:CF</a:t>
            </a:r>
            <a:r>
              <a:rPr lang="en-US" baseline="-25000" dirty="0"/>
              <a:t>4</a:t>
            </a:r>
            <a:r>
              <a:rPr lang="en-US" dirty="0"/>
              <a:t>:iC</a:t>
            </a:r>
            <a:r>
              <a:rPr lang="en-US" baseline="-25000" dirty="0"/>
              <a:t>4</a:t>
            </a:r>
            <a:r>
              <a:rPr lang="en-US" dirty="0"/>
              <a:t>H</a:t>
            </a:r>
            <a:r>
              <a:rPr lang="en-US" baseline="-25000" dirty="0"/>
              <a:t>10 </a:t>
            </a:r>
            <a:r>
              <a:rPr lang="en-US" dirty="0"/>
              <a:t>95:3:2) gas with a water vapor contamination</a:t>
            </a:r>
          </a:p>
          <a:p>
            <a:pPr lvl="1"/>
            <a:r>
              <a:rPr lang="en-US" dirty="0"/>
              <a:t>Drift speed 54.6 µm/ns (59.0 µm/ns  expected by </a:t>
            </a:r>
            <a:r>
              <a:rPr lang="en-US" dirty="0" err="1"/>
              <a:t>magboltz</a:t>
            </a:r>
            <a:r>
              <a:rPr lang="en-US" dirty="0"/>
              <a:t>)</a:t>
            </a:r>
          </a:p>
          <a:p>
            <a:r>
              <a:rPr lang="en-US" dirty="0"/>
              <a:t>Most probable number of hits per 27.5 mm was 146 (225 expected) </a:t>
            </a:r>
          </a:p>
          <a:p>
            <a:pPr lvl="1"/>
            <a:r>
              <a:rPr lang="en-US" dirty="0"/>
              <a:t>This is due to the low effective grid voltage and possibly read out problems</a:t>
            </a:r>
          </a:p>
          <a:p>
            <a:r>
              <a:rPr lang="en-US" dirty="0"/>
              <a:t>Use a stringent selection to get clean tracks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FCD2FA-5F9C-44D8-956E-B24C0DB8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C0ECC3-DFCE-4DAE-A3D6-671A2E00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ECA528D-976D-40D7-AAFD-2DC428401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7" y="4162086"/>
            <a:ext cx="4041135" cy="20148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3771BE-18A9-4B49-B106-A59A9E29A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5" b="-1"/>
          <a:stretch/>
        </p:blipFill>
        <p:spPr>
          <a:xfrm>
            <a:off x="8111645" y="3227936"/>
            <a:ext cx="3748741" cy="333070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B6E84DB-D427-47A0-A981-18F0E10FF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236" y="3648599"/>
            <a:ext cx="3814409" cy="284370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C9EC49B-B30F-42F4-AEDC-A1A1D4D6B1F6}"/>
              </a:ext>
            </a:extLst>
          </p:cNvPr>
          <p:cNvSpPr/>
          <p:nvPr/>
        </p:nvSpPr>
        <p:spPr>
          <a:xfrm>
            <a:off x="171450" y="4619625"/>
            <a:ext cx="3905250" cy="457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487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C7E2A-A380-47CA-AE3C-65650EF1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0"/>
            <a:ext cx="10515600" cy="1325563"/>
          </a:xfrm>
        </p:spPr>
        <p:txBody>
          <a:bodyPr/>
          <a:lstStyle/>
          <a:p>
            <a:r>
              <a:rPr lang="en-US" dirty="0"/>
              <a:t>Resolution of quad module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CCE985-CD70-4E7B-B9F7-5DA3F648E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4" y="1325563"/>
            <a:ext cx="6257925" cy="4833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Determine overall accuracy of a track position measurement by comparing the quad track with the telescope track</a:t>
            </a:r>
          </a:p>
          <a:p>
            <a:r>
              <a:rPr lang="en-US" dirty="0"/>
              <a:t>Subtract a background of unrelated tracks </a:t>
            </a:r>
          </a:p>
          <a:p>
            <a:pPr marL="0" indent="0">
              <a:buNone/>
            </a:pPr>
            <a:r>
              <a:rPr lang="en-US" dirty="0"/>
              <a:t>Error contributions:</a:t>
            </a:r>
          </a:p>
          <a:p>
            <a:r>
              <a:rPr lang="en-US" dirty="0"/>
              <a:t>Statistical error using hit resolution</a:t>
            </a:r>
          </a:p>
          <a:p>
            <a:r>
              <a:rPr lang="en-US" dirty="0"/>
              <a:t>Systematic errors from RMS in pixel plane and drift direction</a:t>
            </a:r>
          </a:p>
          <a:p>
            <a:r>
              <a:rPr lang="en-US" dirty="0"/>
              <a:t>Multiple scattering contribution from simple Monte Carlo simulation</a:t>
            </a:r>
          </a:p>
          <a:p>
            <a:pPr marL="0" indent="0">
              <a:buNone/>
            </a:pPr>
            <a:r>
              <a:rPr lang="en-US" dirty="0"/>
              <a:t>In the end, an unidentified contribution remains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FCC489-B249-4157-8810-D9D17A78C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250" y="6579164"/>
            <a:ext cx="2743200" cy="260581"/>
          </a:xfrm>
        </p:spPr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38C920-DFE1-4601-B63C-75393C280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9450" y="6579164"/>
            <a:ext cx="5848350" cy="260581"/>
          </a:xfrm>
        </p:spPr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05DB307-52E0-4585-91DD-780733FE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505" y="50142"/>
            <a:ext cx="4039007" cy="3847616"/>
          </a:xfrm>
          <a:prstGeom prst="rect">
            <a:avLst/>
          </a:prstGeom>
        </p:spPr>
      </p:pic>
      <p:graphicFrame>
        <p:nvGraphicFramePr>
          <p:cNvPr id="8" name="Tabel 8">
            <a:extLst>
              <a:ext uri="{FF2B5EF4-FFF2-40B4-BE49-F238E27FC236}">
                <a16:creationId xmlns:a16="http://schemas.microsoft.com/office/drawing/2014/main" id="{CDEF54AD-BCBA-44BF-9776-6E3820269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698142"/>
              </p:ext>
            </p:extLst>
          </p:nvPr>
        </p:nvGraphicFramePr>
        <p:xfrm>
          <a:off x="7432470" y="4176741"/>
          <a:ext cx="4283075" cy="212344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288265">
                  <a:extLst>
                    <a:ext uri="{9D8B030D-6E8A-4147-A177-3AD203B41FA5}">
                      <a16:colId xmlns:a16="http://schemas.microsoft.com/office/drawing/2014/main" val="3176874245"/>
                    </a:ext>
                  </a:extLst>
                </a:gridCol>
                <a:gridCol w="994810">
                  <a:extLst>
                    <a:ext uri="{9D8B030D-6E8A-4147-A177-3AD203B41FA5}">
                      <a16:colId xmlns:a16="http://schemas.microsoft.com/office/drawing/2014/main" val="4109841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Observed standard deviation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41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1960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Statistical errors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25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2462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Systematic errors in the pixel plane and drift direction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19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978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/>
                        <a:t>Multiple scattering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22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4948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Unidentified systematic error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/>
                        <a:t>14 µm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6762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35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7F9FC-55C4-4F65-8C30-399D8D1E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of </a:t>
            </a:r>
            <a:r>
              <a:rPr lang="en-US" dirty="0" err="1"/>
              <a:t>GridPixes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8BA028-6EE5-4793-BE3D-B33B88AD0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5019675" cy="4833145"/>
          </a:xfrm>
        </p:spPr>
        <p:txBody>
          <a:bodyPr/>
          <a:lstStyle/>
          <a:p>
            <a:pPr marL="457200" indent="-457200">
              <a:buFont typeface="+mj-lt"/>
              <a:buAutoNum type="alphaLcParenR"/>
            </a:pPr>
            <a:r>
              <a:rPr lang="nl-NL" dirty="0"/>
              <a:t>Cleaning</a:t>
            </a:r>
          </a:p>
          <a:p>
            <a:pPr marL="457200" indent="-457200">
              <a:buFont typeface="+mj-lt"/>
              <a:buAutoNum type="alphaLcParenR"/>
            </a:pPr>
            <a:r>
              <a:rPr lang="nl-NL" dirty="0" err="1"/>
              <a:t>Deposition</a:t>
            </a:r>
            <a:r>
              <a:rPr lang="nl-NL" dirty="0"/>
              <a:t> of </a:t>
            </a:r>
            <a:r>
              <a:rPr lang="nl-NL" dirty="0" err="1"/>
              <a:t>Protection</a:t>
            </a:r>
            <a:r>
              <a:rPr lang="nl-NL" dirty="0"/>
              <a:t> </a:t>
            </a:r>
            <a:r>
              <a:rPr lang="nl-NL" dirty="0" err="1"/>
              <a:t>layer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SU-8 </a:t>
            </a:r>
            <a:r>
              <a:rPr lang="nl-NL" dirty="0" err="1"/>
              <a:t>covering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Exposure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mask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Aluminium </a:t>
            </a:r>
            <a:r>
              <a:rPr lang="nl-NL" dirty="0" err="1"/>
              <a:t>layer</a:t>
            </a:r>
            <a:r>
              <a:rPr lang="nl-NL" dirty="0"/>
              <a:t> is </a:t>
            </a:r>
            <a:r>
              <a:rPr lang="nl-NL" dirty="0" err="1"/>
              <a:t>deposited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 err="1"/>
              <a:t>Another</a:t>
            </a:r>
            <a:r>
              <a:rPr lang="nl-NL" dirty="0"/>
              <a:t> </a:t>
            </a:r>
            <a:r>
              <a:rPr lang="nl-NL" dirty="0" err="1"/>
              <a:t>layer</a:t>
            </a:r>
            <a:r>
              <a:rPr lang="nl-NL" dirty="0"/>
              <a:t> of </a:t>
            </a:r>
            <a:r>
              <a:rPr lang="nl-NL" dirty="0" err="1"/>
              <a:t>photoresist</a:t>
            </a:r>
            <a:r>
              <a:rPr lang="nl-NL" dirty="0"/>
              <a:t> is </a:t>
            </a:r>
            <a:r>
              <a:rPr lang="nl-NL" dirty="0" err="1"/>
              <a:t>applied</a:t>
            </a:r>
            <a:r>
              <a:rPr lang="nl-NL" dirty="0"/>
              <a:t>, </a:t>
            </a:r>
            <a:r>
              <a:rPr lang="nl-NL" dirty="0" err="1"/>
              <a:t>exposer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</a:t>
            </a:r>
            <a:r>
              <a:rPr lang="nl-NL" dirty="0" err="1"/>
              <a:t>mask</a:t>
            </a:r>
            <a:r>
              <a:rPr lang="nl-NL" dirty="0"/>
              <a:t> </a:t>
            </a:r>
            <a:r>
              <a:rPr lang="nl-NL" dirty="0" err="1"/>
              <a:t>creates</a:t>
            </a:r>
            <a:r>
              <a:rPr lang="nl-NL" dirty="0"/>
              <a:t> a hole </a:t>
            </a:r>
            <a:r>
              <a:rPr lang="nl-NL" dirty="0" err="1"/>
              <a:t>pattern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holes are </a:t>
            </a:r>
            <a:r>
              <a:rPr lang="nl-NL" dirty="0" err="1"/>
              <a:t>chemically</a:t>
            </a:r>
            <a:r>
              <a:rPr lang="nl-NL" dirty="0"/>
              <a:t> </a:t>
            </a:r>
            <a:r>
              <a:rPr lang="nl-NL" dirty="0" err="1"/>
              <a:t>etched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The </a:t>
            </a:r>
            <a:r>
              <a:rPr lang="nl-NL" dirty="0" err="1"/>
              <a:t>wafer</a:t>
            </a:r>
            <a:r>
              <a:rPr lang="nl-NL" dirty="0"/>
              <a:t> is </a:t>
            </a:r>
            <a:r>
              <a:rPr lang="nl-NL" dirty="0" err="1"/>
              <a:t>diced</a:t>
            </a:r>
            <a:endParaRPr lang="nl-NL" dirty="0"/>
          </a:p>
          <a:p>
            <a:pPr marL="457200" indent="-457200">
              <a:buFont typeface="+mj-lt"/>
              <a:buAutoNum type="alphaLcParenR"/>
            </a:pPr>
            <a:r>
              <a:rPr lang="nl-NL" dirty="0"/>
              <a:t>The </a:t>
            </a:r>
            <a:r>
              <a:rPr lang="nl-NL" dirty="0" err="1"/>
              <a:t>unexposed</a:t>
            </a:r>
            <a:r>
              <a:rPr lang="nl-NL" dirty="0"/>
              <a:t> SU-8 is </a:t>
            </a:r>
            <a:r>
              <a:rPr lang="nl-NL" dirty="0" err="1"/>
              <a:t>resolved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90E0C2-569B-42DD-ADEE-1C268716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0BE9E7-7A82-4BEB-A3CB-4F1E80A61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FA19B67-363E-45A7-B1A0-724A3475A88C}"/>
              </a:ext>
            </a:extLst>
          </p:cNvPr>
          <p:cNvSpPr/>
          <p:nvPr/>
        </p:nvSpPr>
        <p:spPr>
          <a:xfrm>
            <a:off x="6096000" y="6228087"/>
            <a:ext cx="6381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</a:rPr>
              <a:t>Thesis </a:t>
            </a:r>
            <a:r>
              <a:rPr lang="en-GB" sz="1600" dirty="0" err="1">
                <a:latin typeface="Arial" panose="020B0604020202020204" pitchFamily="34" charset="0"/>
              </a:rPr>
              <a:t>Stergios</a:t>
            </a:r>
            <a:r>
              <a:rPr lang="en-GB" sz="1600" dirty="0">
                <a:latin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</a:rPr>
              <a:t>Tsigaridas</a:t>
            </a:r>
            <a:r>
              <a:rPr lang="en-GB" sz="1600" dirty="0">
                <a:latin typeface="Arial" panose="020B0604020202020204" pitchFamily="34" charset="0"/>
              </a:rPr>
              <a:t>, </a:t>
            </a:r>
            <a:r>
              <a:rPr lang="en-GB" sz="1600" i="1" dirty="0">
                <a:latin typeface="Arial" panose="020B0604020202020204" pitchFamily="34" charset="0"/>
              </a:rPr>
              <a:t>Next Generation </a:t>
            </a:r>
            <a:r>
              <a:rPr lang="en-GB" sz="1600" i="1" dirty="0" err="1">
                <a:latin typeface="Arial" panose="020B0604020202020204" pitchFamily="34" charset="0"/>
              </a:rPr>
              <a:t>GridPix</a:t>
            </a:r>
            <a:endParaRPr lang="en-GB" sz="1600" i="1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A41CF42-DF7F-470B-A128-09577205A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213" y="1209676"/>
            <a:ext cx="6434648" cy="49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38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257EB-07FE-4586-BF19-CFCFFA7F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a </a:t>
            </a:r>
            <a:r>
              <a:rPr lang="en-US" dirty="0" err="1"/>
              <a:t>pixelised</a:t>
            </a:r>
            <a:r>
              <a:rPr lang="en-US" dirty="0"/>
              <a:t> TPC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70C997-7538-4722-A3DE-EDB24F9A2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</a:t>
            </a:r>
            <a:r>
              <a:rPr lang="en-US" dirty="0" err="1"/>
              <a:t>dE</a:t>
            </a:r>
            <a:r>
              <a:rPr lang="en-US" dirty="0"/>
              <a:t>/dx by cluster counting</a:t>
            </a:r>
          </a:p>
          <a:p>
            <a:r>
              <a:rPr lang="en-US" dirty="0"/>
              <a:t>Improved measurement of low angle tracks</a:t>
            </a:r>
          </a:p>
          <a:p>
            <a:r>
              <a:rPr lang="en-US" dirty="0"/>
              <a:t>Improved double track </a:t>
            </a:r>
            <a:r>
              <a:rPr lang="en-US" dirty="0" err="1"/>
              <a:t>seperation</a:t>
            </a:r>
            <a:endParaRPr lang="en-US" dirty="0"/>
          </a:p>
          <a:p>
            <a:r>
              <a:rPr lang="en-US" dirty="0"/>
              <a:t>Much reduced </a:t>
            </a:r>
            <a:r>
              <a:rPr lang="en-US" dirty="0" err="1"/>
              <a:t>hodoscope</a:t>
            </a:r>
            <a:r>
              <a:rPr lang="en-US" dirty="0"/>
              <a:t> effect</a:t>
            </a:r>
          </a:p>
          <a:p>
            <a:r>
              <a:rPr lang="en-US" dirty="0"/>
              <a:t>Lower occupancy in high rate environments</a:t>
            </a:r>
          </a:p>
          <a:p>
            <a:r>
              <a:rPr lang="en-US" dirty="0"/>
              <a:t>Fully digital read out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280055-B256-4AF3-95B0-D74C214A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9A39AF-6177-4FC3-B7D7-7C3FF726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</p:spTree>
    <p:extLst>
      <p:ext uri="{BB962C8B-B14F-4D97-AF65-F5344CB8AC3E}">
        <p14:creationId xmlns:p14="http://schemas.microsoft.com/office/powerpoint/2010/main" val="3465926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85F7C-2BE4-4F09-8905-37CCCD17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GridPix</a:t>
            </a:r>
            <a:r>
              <a:rPr lang="en-US" noProof="0" dirty="0"/>
              <a:t> technology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2E3D0E-6B82-4E96-826D-949A6591E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32" y="1342800"/>
            <a:ext cx="5671938" cy="5154959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GridPix</a:t>
            </a:r>
            <a:r>
              <a:rPr lang="en-US" dirty="0"/>
              <a:t> is a type of micro-pattern gaseous TPC readout</a:t>
            </a:r>
          </a:p>
          <a:p>
            <a:r>
              <a:rPr lang="en-US" dirty="0"/>
              <a:t>The </a:t>
            </a:r>
            <a:r>
              <a:rPr lang="en-US" dirty="0" err="1"/>
              <a:t>GridPix</a:t>
            </a:r>
            <a:r>
              <a:rPr lang="en-US" dirty="0"/>
              <a:t> based on a Timepix3 </a:t>
            </a:r>
          </a:p>
          <a:p>
            <a:pPr lvl="1"/>
            <a:r>
              <a:rPr lang="en-US" dirty="0"/>
              <a:t>55 µm × 55 µm pixels</a:t>
            </a:r>
          </a:p>
          <a:p>
            <a:pPr lvl="1"/>
            <a:r>
              <a:rPr lang="en-US" dirty="0"/>
              <a:t>Digital simultaneous registration of Time of Arrival (1.56 ns) and Time over Threshold</a:t>
            </a:r>
          </a:p>
          <a:p>
            <a:pPr lvl="1"/>
            <a:r>
              <a:rPr lang="en-US" dirty="0"/>
              <a:t>An aligned </a:t>
            </a:r>
            <a:r>
              <a:rPr lang="en-US" dirty="0" err="1"/>
              <a:t>Aluminium</a:t>
            </a:r>
            <a:r>
              <a:rPr lang="en-US" dirty="0"/>
              <a:t> amplification grid is added by photolithographic postprocessing techniques</a:t>
            </a:r>
          </a:p>
          <a:p>
            <a:r>
              <a:rPr lang="en-US" dirty="0"/>
              <a:t>Single ionization electrons are detected with high efficiency</a:t>
            </a:r>
          </a:p>
          <a:p>
            <a:pPr lvl="1"/>
            <a:r>
              <a:rPr lang="en-US" dirty="0"/>
              <a:t>The maximum possible information from a track is acquired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 by cluster counting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9506C9-507F-4C30-9C63-E7C35519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B59239-F949-4D3F-A540-7729A3C1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259C15-7EC1-45F4-9748-B087C80FB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57"/>
          <a:stretch/>
        </p:blipFill>
        <p:spPr>
          <a:xfrm>
            <a:off x="9006329" y="4644511"/>
            <a:ext cx="2809786" cy="185324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F1A107C-502F-4EDC-B853-CDB502813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58" b="11509"/>
          <a:stretch/>
        </p:blipFill>
        <p:spPr>
          <a:xfrm>
            <a:off x="6362861" y="4638800"/>
            <a:ext cx="2328855" cy="1834917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57CA71F4-1FDC-4C64-9870-D8589962C41C}"/>
              </a:ext>
            </a:extLst>
          </p:cNvPr>
          <p:cNvGrpSpPr/>
          <p:nvPr/>
        </p:nvGrpSpPr>
        <p:grpSpPr>
          <a:xfrm>
            <a:off x="5943079" y="102504"/>
            <a:ext cx="5811888" cy="4536296"/>
            <a:chOff x="5943079" y="102504"/>
            <a:chExt cx="5811888" cy="4536296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CA037013-04F0-4142-82CB-23A073EAE50A}"/>
                </a:ext>
              </a:extLst>
            </p:cNvPr>
            <p:cNvGrpSpPr/>
            <p:nvPr/>
          </p:nvGrpSpPr>
          <p:grpSpPr>
            <a:xfrm>
              <a:off x="5943079" y="102504"/>
              <a:ext cx="5811888" cy="4536296"/>
              <a:chOff x="5462230" y="2311620"/>
              <a:chExt cx="5100023" cy="4075571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CD32901C-07BA-4136-9A22-354264F39855}"/>
                  </a:ext>
                </a:extLst>
              </p:cNvPr>
              <p:cNvGrpSpPr/>
              <p:nvPr/>
            </p:nvGrpSpPr>
            <p:grpSpPr>
              <a:xfrm>
                <a:off x="5952929" y="2311620"/>
                <a:ext cx="4609324" cy="4075571"/>
                <a:chOff x="4954554" y="2311620"/>
                <a:chExt cx="4609324" cy="4075571"/>
              </a:xfrm>
            </p:grpSpPr>
            <p:pic>
              <p:nvPicPr>
                <p:cNvPr id="8" name="Afbeelding 7">
                  <a:extLst>
                    <a:ext uri="{FF2B5EF4-FFF2-40B4-BE49-F238E27FC236}">
                      <a16:creationId xmlns:a16="http://schemas.microsoft.com/office/drawing/2014/main" id="{90D338D5-CDBA-4910-9940-8119C45F78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lum/>
                  <a:alphaModFix/>
                </a:blip>
                <a:srcRect r="4166"/>
                <a:stretch/>
              </p:blipFill>
              <p:spPr>
                <a:xfrm>
                  <a:off x="4954555" y="2311620"/>
                  <a:ext cx="4506686" cy="40755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ED748FB8-9EDB-4CB3-92A7-380B3CD8EA04}"/>
                    </a:ext>
                  </a:extLst>
                </p:cNvPr>
                <p:cNvCxnSpPr/>
                <p:nvPr/>
              </p:nvCxnSpPr>
              <p:spPr>
                <a:xfrm flipV="1">
                  <a:off x="4954554" y="2332653"/>
                  <a:ext cx="4609324" cy="158620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" name="Rechte verbindingslijn met pijl 60">
                <a:extLst>
                  <a:ext uri="{FF2B5EF4-FFF2-40B4-BE49-F238E27FC236}">
                    <a16:creationId xmlns:a16="http://schemas.microsoft.com/office/drawing/2014/main" id="{E0A0DA29-BDDB-4D12-89E9-3B83D9233842}"/>
                  </a:ext>
                </a:extLst>
              </p:cNvPr>
              <p:cNvCxnSpPr/>
              <p:nvPr/>
            </p:nvCxnSpPr>
            <p:spPr>
              <a:xfrm>
                <a:off x="6132729" y="5419389"/>
                <a:ext cx="0" cy="8560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7394E21C-B0C2-46E6-BA8D-2B8B53E83973}"/>
                  </a:ext>
                </a:extLst>
              </p:cNvPr>
              <p:cNvSpPr txBox="1"/>
              <p:nvPr/>
            </p:nvSpPr>
            <p:spPr>
              <a:xfrm>
                <a:off x="5462230" y="5670835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3" name="Rechte verbindingslijn met pijl 62">
                <a:extLst>
                  <a:ext uri="{FF2B5EF4-FFF2-40B4-BE49-F238E27FC236}">
                    <a16:creationId xmlns:a16="http://schemas.microsoft.com/office/drawing/2014/main" id="{BCDF63BA-6FC5-44AA-B62F-27E437FCBF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04803" y="5209375"/>
                <a:ext cx="3955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kstvak 64">
                <a:extLst>
                  <a:ext uri="{FF2B5EF4-FFF2-40B4-BE49-F238E27FC236}">
                    <a16:creationId xmlns:a16="http://schemas.microsoft.com/office/drawing/2014/main" id="{8093C33F-6C41-4F02-AA45-DD119A360128}"/>
                  </a:ext>
                </a:extLst>
              </p:cNvPr>
              <p:cNvSpPr txBox="1"/>
              <p:nvPr/>
            </p:nvSpPr>
            <p:spPr>
              <a:xfrm>
                <a:off x="7313941" y="4833143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9" name="Rechte verbindingslijn met pijl 68">
                <a:extLst>
                  <a:ext uri="{FF2B5EF4-FFF2-40B4-BE49-F238E27FC236}">
                    <a16:creationId xmlns:a16="http://schemas.microsoft.com/office/drawing/2014/main" id="{10350A0E-BC87-4036-9E2B-D872060592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10425" y="6104102"/>
                <a:ext cx="84772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kstvak 69">
                <a:extLst>
                  <a:ext uri="{FF2B5EF4-FFF2-40B4-BE49-F238E27FC236}">
                    <a16:creationId xmlns:a16="http://schemas.microsoft.com/office/drawing/2014/main" id="{C2ED55A0-83A4-4755-9CC0-C712E080178B}"/>
                  </a:ext>
                </a:extLst>
              </p:cNvPr>
              <p:cNvSpPr txBox="1"/>
              <p:nvPr/>
            </p:nvSpPr>
            <p:spPr>
              <a:xfrm>
                <a:off x="7307727" y="5738859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4B6C0832-269C-42FA-B4CF-EF6B3AC6C623}"/>
                </a:ext>
              </a:extLst>
            </p:cNvPr>
            <p:cNvCxnSpPr>
              <a:cxnSpLocks/>
            </p:cNvCxnSpPr>
            <p:nvPr/>
          </p:nvCxnSpPr>
          <p:spPr>
            <a:xfrm>
              <a:off x="10947400" y="3232239"/>
              <a:ext cx="0" cy="25391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0D055783-FE4C-401F-90A3-CFD89BD5F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7400" y="3503684"/>
              <a:ext cx="0" cy="25391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E76FD286-F433-490A-9ED6-A734AB9EE723}"/>
                </a:ext>
              </a:extLst>
            </p:cNvPr>
            <p:cNvSpPr txBox="1"/>
            <p:nvPr/>
          </p:nvSpPr>
          <p:spPr>
            <a:xfrm>
              <a:off x="10653088" y="3696907"/>
              <a:ext cx="58862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µm</a:t>
              </a:r>
              <a:endParaRPr lang="en-GB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042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241F8-6648-4068-9954-CCDBADE88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ILD TPC with pixel readout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EF3521-19F9-4BF5-9CCE-9F2690A75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11130153" cy="4833145"/>
          </a:xfrm>
        </p:spPr>
        <p:txBody>
          <a:bodyPr/>
          <a:lstStyle/>
          <a:p>
            <a:r>
              <a:rPr lang="en-US" dirty="0"/>
              <a:t>To study the performance of a large </a:t>
            </a:r>
            <a:r>
              <a:rPr lang="en-US" dirty="0" err="1"/>
              <a:t>pixelised</a:t>
            </a:r>
            <a:r>
              <a:rPr lang="en-US" dirty="0"/>
              <a:t> TPC, the pixel readout was implemented in the full ILD DD4HEP (Geant4) simulation</a:t>
            </a:r>
          </a:p>
          <a:p>
            <a:r>
              <a:rPr lang="en-US" dirty="0"/>
              <a:t>Changed the existing TPC pad readout to a pixel readout</a:t>
            </a:r>
          </a:p>
          <a:p>
            <a:r>
              <a:rPr lang="en-US" dirty="0"/>
              <a:t>Adapted Kalman filter track reconstruction to pixels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911F5D-FDDB-47FF-9C24-7122F4FF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93361" y="6597419"/>
            <a:ext cx="2743200" cy="260581"/>
          </a:xfrm>
        </p:spPr>
        <p:txBody>
          <a:bodyPr/>
          <a:lstStyle/>
          <a:p>
            <a:r>
              <a:rPr lang="en-US"/>
              <a:t>18/11/2019</a:t>
            </a:r>
            <a:endParaRPr lang="en-GB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FF97F91-A204-4392-846B-CADB9E16893A}"/>
              </a:ext>
            </a:extLst>
          </p:cNvPr>
          <p:cNvSpPr txBox="1"/>
          <p:nvPr/>
        </p:nvSpPr>
        <p:spPr>
          <a:xfrm>
            <a:off x="4423172" y="3307986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Pads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B7DDB43-1441-4202-B57A-9974ECBC50F3}"/>
              </a:ext>
            </a:extLst>
          </p:cNvPr>
          <p:cNvSpPr txBox="1"/>
          <p:nvPr/>
        </p:nvSpPr>
        <p:spPr>
          <a:xfrm>
            <a:off x="6720324" y="3313592"/>
            <a:ext cx="70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Pixels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5FDCABD-356C-4CB3-91B6-33F314397B7D}"/>
                  </a:ext>
                </a:extLst>
              </p:cNvPr>
              <p:cNvSpPr txBox="1"/>
              <p:nvPr/>
            </p:nvSpPr>
            <p:spPr>
              <a:xfrm>
                <a:off x="3839871" y="5833983"/>
                <a:ext cx="17871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22 </a:t>
                </a:r>
                <a:r>
                  <a:rPr lang="nl-NL" dirty="0" err="1"/>
                  <a:t>electrons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dirty="0"/>
                  <a:t>200 hits / track</a:t>
                </a:r>
              </a:p>
            </p:txBody>
          </p:sp>
        </mc:Choice>
        <mc:Fallback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5FDCABD-356C-4CB3-91B6-33F314397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71" y="5833983"/>
                <a:ext cx="1787156" cy="646331"/>
              </a:xfrm>
              <a:prstGeom prst="rect">
                <a:avLst/>
              </a:prstGeom>
              <a:blipFill>
                <a:blip r:embed="rId2"/>
                <a:stretch>
                  <a:fillRect l="-3072" t="-4717" r="-204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C7AAF03-D15E-4B2E-A88B-218902F5C626}"/>
                  </a:ext>
                </a:extLst>
              </p:cNvPr>
              <p:cNvSpPr txBox="1"/>
              <p:nvPr/>
            </p:nvSpPr>
            <p:spPr>
              <a:xfrm>
                <a:off x="6052802" y="5839027"/>
                <a:ext cx="2042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1 </a:t>
                </a:r>
                <a:r>
                  <a:rPr lang="nl-NL" dirty="0" err="1"/>
                  <a:t>electron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10 000 hits / track</a:t>
                </a:r>
              </a:p>
            </p:txBody>
          </p:sp>
        </mc:Choice>
        <mc:Fallback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C7AAF03-D15E-4B2E-A88B-218902F5C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802" y="5839027"/>
                <a:ext cx="2042610" cy="646331"/>
              </a:xfrm>
              <a:prstGeom prst="rect">
                <a:avLst/>
              </a:prstGeom>
              <a:blipFill>
                <a:blip r:embed="rId3"/>
                <a:stretch>
                  <a:fillRect l="-2687" t="-5660" r="-14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jdelijke aanduiding voor voettekst 23">
            <a:extLst>
              <a:ext uri="{FF2B5EF4-FFF2-40B4-BE49-F238E27FC236}">
                <a16:creationId xmlns:a16="http://schemas.microsoft.com/office/drawing/2014/main" id="{3A6CF4C0-04DE-48BA-8941-79ACDF49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grpSp>
        <p:nvGrpSpPr>
          <p:cNvPr id="52" name="Groep 51">
            <a:extLst>
              <a:ext uri="{FF2B5EF4-FFF2-40B4-BE49-F238E27FC236}">
                <a16:creationId xmlns:a16="http://schemas.microsoft.com/office/drawing/2014/main" id="{700EF171-9708-495C-A8C5-E8E44D2B3B77}"/>
              </a:ext>
            </a:extLst>
          </p:cNvPr>
          <p:cNvGrpSpPr/>
          <p:nvPr/>
        </p:nvGrpSpPr>
        <p:grpSpPr>
          <a:xfrm>
            <a:off x="-293355" y="3621239"/>
            <a:ext cx="4147153" cy="2707399"/>
            <a:chOff x="4665992" y="3621239"/>
            <a:chExt cx="4147153" cy="2707399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C792AE3C-5E1E-46D3-8306-D58B127F4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5992" y="3621239"/>
              <a:ext cx="4147153" cy="2707399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E265297F-B499-4F66-9937-B0FFF441DA83}"/>
                </a:ext>
              </a:extLst>
            </p:cNvPr>
            <p:cNvSpPr txBox="1"/>
            <p:nvPr/>
          </p:nvSpPr>
          <p:spPr>
            <a:xfrm>
              <a:off x="7029577" y="5972187"/>
              <a:ext cx="11977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100" dirty="0"/>
                <a:t>Picture </a:t>
              </a:r>
              <a:r>
                <a:rPr lang="nl-NL" sz="1100" dirty="0" err="1"/>
                <a:t>by</a:t>
              </a:r>
              <a:r>
                <a:rPr lang="nl-NL" sz="1100" dirty="0"/>
                <a:t> </a:t>
              </a:r>
              <a:r>
                <a:rPr lang="nl-NL" sz="1100" dirty="0" err="1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Cornell</a:t>
              </a:r>
              <a:endParaRPr lang="en-GB" sz="1100" dirty="0"/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9AAB8938-88F5-4321-AEE2-D16BA209E22B}"/>
              </a:ext>
            </a:extLst>
          </p:cNvPr>
          <p:cNvGrpSpPr/>
          <p:nvPr/>
        </p:nvGrpSpPr>
        <p:grpSpPr>
          <a:xfrm>
            <a:off x="3768891" y="3818359"/>
            <a:ext cx="2097467" cy="1866229"/>
            <a:chOff x="152667" y="3988193"/>
            <a:chExt cx="2097467" cy="1866229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3EBF0D4A-322D-4D45-A833-AC61896C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54" r="60544"/>
            <a:stretch/>
          </p:blipFill>
          <p:spPr>
            <a:xfrm>
              <a:off x="152667" y="3988193"/>
              <a:ext cx="2097467" cy="1659914"/>
            </a:xfrm>
            <a:prstGeom prst="rect">
              <a:avLst/>
            </a:prstGeom>
          </p:spPr>
        </p:pic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E8FECDDB-7147-48CB-A713-6303AA19A451}"/>
                </a:ext>
              </a:extLst>
            </p:cNvPr>
            <p:cNvSpPr txBox="1"/>
            <p:nvPr/>
          </p:nvSpPr>
          <p:spPr>
            <a:xfrm>
              <a:off x="1036277" y="548509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6 mm</a:t>
              </a:r>
              <a:endParaRPr lang="en-GB" dirty="0"/>
            </a:p>
          </p:txBody>
        </p:sp>
        <p:cxnSp>
          <p:nvCxnSpPr>
            <p:cNvPr id="39" name="Rechte verbindingslijn met pijl 38">
              <a:extLst>
                <a:ext uri="{FF2B5EF4-FFF2-40B4-BE49-F238E27FC236}">
                  <a16:creationId xmlns:a16="http://schemas.microsoft.com/office/drawing/2014/main" id="{364D695C-3209-4BCC-B980-291A51242EEC}"/>
                </a:ext>
              </a:extLst>
            </p:cNvPr>
            <p:cNvCxnSpPr/>
            <p:nvPr/>
          </p:nvCxnSpPr>
          <p:spPr>
            <a:xfrm flipV="1">
              <a:off x="1710077" y="5359490"/>
              <a:ext cx="153698" cy="2087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33843D9-2252-4B93-A8F8-AD989604EF52}"/>
              </a:ext>
            </a:extLst>
          </p:cNvPr>
          <p:cNvGrpSpPr/>
          <p:nvPr/>
        </p:nvGrpSpPr>
        <p:grpSpPr>
          <a:xfrm>
            <a:off x="6084027" y="3830720"/>
            <a:ext cx="2385964" cy="1858976"/>
            <a:chOff x="2449000" y="3932847"/>
            <a:chExt cx="2385964" cy="1858976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530" r="12395"/>
            <a:stretch/>
          </p:blipFill>
          <p:spPr>
            <a:xfrm>
              <a:off x="2449000" y="3932847"/>
              <a:ext cx="2186124" cy="1599361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 flipH="1">
              <a:off x="4483160" y="3980164"/>
              <a:ext cx="351804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4CD62129-D416-477F-A6BE-E08509BEDFE9}"/>
                </a:ext>
              </a:extLst>
            </p:cNvPr>
            <p:cNvSpPr txBox="1"/>
            <p:nvPr/>
          </p:nvSpPr>
          <p:spPr>
            <a:xfrm>
              <a:off x="3580291" y="5422491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55 µm</a:t>
              </a:r>
              <a:endParaRPr lang="en-GB" dirty="0"/>
            </a:p>
          </p:txBody>
        </p:sp>
        <p:cxnSp>
          <p:nvCxnSpPr>
            <p:cNvPr id="40" name="Rechte verbindingslijn met pijl 39">
              <a:extLst>
                <a:ext uri="{FF2B5EF4-FFF2-40B4-BE49-F238E27FC236}">
                  <a16:creationId xmlns:a16="http://schemas.microsoft.com/office/drawing/2014/main" id="{041079F3-81C0-45B6-9DE7-D765C4F12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9115" y="5309002"/>
              <a:ext cx="77408" cy="1834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8268AAF2-DC75-4E57-BC22-6F9BFCC95EFC}"/>
              </a:ext>
            </a:extLst>
          </p:cNvPr>
          <p:cNvGrpSpPr/>
          <p:nvPr/>
        </p:nvGrpSpPr>
        <p:grpSpPr>
          <a:xfrm>
            <a:off x="8406967" y="3060518"/>
            <a:ext cx="3742307" cy="3510037"/>
            <a:chOff x="8274226" y="3060518"/>
            <a:chExt cx="3742307" cy="3510037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3E408CF5-CD16-414B-B4F7-0B9EB97746A1}"/>
                </a:ext>
              </a:extLst>
            </p:cNvPr>
            <p:cNvGrpSpPr/>
            <p:nvPr/>
          </p:nvGrpSpPr>
          <p:grpSpPr>
            <a:xfrm>
              <a:off x="8274226" y="3060518"/>
              <a:ext cx="3742307" cy="3510037"/>
              <a:chOff x="5049983" y="2707759"/>
              <a:chExt cx="3742307" cy="3510037"/>
            </a:xfrm>
          </p:grpSpPr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A8BB9E7B-E6B5-421F-BEE4-8CCB2F3EFD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/>
                <a:alphaModFix/>
              </a:blip>
              <a:srcRect l="45850" t="15358" r="9978" b="6475"/>
              <a:stretch/>
            </p:blipFill>
            <p:spPr>
              <a:xfrm>
                <a:off x="5202442" y="3037086"/>
                <a:ext cx="3437388" cy="318071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19220523-8212-47D6-B84D-3EB5391A35A1}"/>
                  </a:ext>
                </a:extLst>
              </p:cNvPr>
              <p:cNvSpPr txBox="1"/>
              <p:nvPr/>
            </p:nvSpPr>
            <p:spPr>
              <a:xfrm>
                <a:off x="5049983" y="2707759"/>
                <a:ext cx="3742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50 </a:t>
                </a:r>
                <a:r>
                  <a:rPr lang="nl-NL" dirty="0" err="1"/>
                  <a:t>GeV</a:t>
                </a:r>
                <a:r>
                  <a:rPr lang="nl-NL" dirty="0"/>
                  <a:t> muon track </a:t>
                </a:r>
                <a:r>
                  <a:rPr lang="nl-NL" dirty="0" err="1"/>
                  <a:t>with</a:t>
                </a:r>
                <a:r>
                  <a:rPr lang="nl-NL" dirty="0"/>
                  <a:t> pixel </a:t>
                </a:r>
                <a:r>
                  <a:rPr lang="nl-NL" dirty="0" err="1"/>
                  <a:t>readout</a:t>
                </a:r>
                <a:endParaRPr lang="en-GB" dirty="0"/>
              </a:p>
            </p:txBody>
          </p:sp>
          <p:pic>
            <p:nvPicPr>
              <p:cNvPr id="28" name="Afbeelding 27">
                <a:extLst>
                  <a:ext uri="{FF2B5EF4-FFF2-40B4-BE49-F238E27FC236}">
                    <a16:creationId xmlns:a16="http://schemas.microsoft.com/office/drawing/2014/main" id="{AC6819F4-3A05-4382-856C-2AE74305B6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/>
                <a:alphaModFix/>
              </a:blip>
              <a:srcRect l="25896" t="18797" r="35241" b="25512"/>
              <a:stretch/>
            </p:blipFill>
            <p:spPr>
              <a:xfrm>
                <a:off x="5255456" y="4721324"/>
                <a:ext cx="1154784" cy="1191347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prstDash val="solid"/>
              </a:ln>
            </p:spPr>
          </p:pic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id="{4752641D-94E1-4E51-BFA6-79687C059A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45894" y="4231481"/>
                <a:ext cx="1219200" cy="4857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02C085DD-6515-404D-B9B7-22890ED8F29F}"/>
                  </a:ext>
                </a:extLst>
              </p:cNvPr>
              <p:cNvSpPr/>
              <p:nvPr/>
            </p:nvSpPr>
            <p:spPr>
              <a:xfrm>
                <a:off x="6462688" y="4226079"/>
                <a:ext cx="100012" cy="13279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4FA51E8-48C8-49F6-AD4C-E797D2BE9C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7310" y="4333307"/>
                <a:ext cx="145390" cy="15793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9559208-120D-4F73-8FBD-8C17C53A1280}"/>
                </a:ext>
              </a:extLst>
            </p:cNvPr>
            <p:cNvSpPr/>
            <p:nvPr/>
          </p:nvSpPr>
          <p:spPr>
            <a:xfrm>
              <a:off x="10156118" y="3677318"/>
              <a:ext cx="1309461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Continuous </a:t>
              </a:r>
            </a:p>
            <a:p>
              <a:r>
                <a:rPr lang="en-US" dirty="0"/>
                <a:t>3D tracking</a:t>
              </a:r>
              <a:endParaRPr lang="en-GB" dirty="0"/>
            </a:p>
          </p:txBody>
        </p:sp>
      </p:grpSp>
      <p:pic>
        <p:nvPicPr>
          <p:cNvPr id="60" name="Afbeelding 59">
            <a:extLst>
              <a:ext uri="{FF2B5EF4-FFF2-40B4-BE49-F238E27FC236}">
                <a16:creationId xmlns:a16="http://schemas.microsoft.com/office/drawing/2014/main" id="{C7D1681F-A997-4B0E-ABD1-4ABCFDCD4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6" y="5858340"/>
            <a:ext cx="934336" cy="5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5751" y="2251245"/>
            <a:ext cx="5934072" cy="426836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803A2CB-AB9C-43C1-ADF4-F897092F4F0C}"/>
              </a:ext>
            </a:extLst>
          </p:cNvPr>
          <p:cNvSpPr txBox="1"/>
          <p:nvPr/>
        </p:nvSpPr>
        <p:spPr>
          <a:xfrm>
            <a:off x="5903378" y="2308126"/>
            <a:ext cx="593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Momentum </a:t>
            </a:r>
            <a:r>
              <a:rPr lang="nl-NL" dirty="0" err="1"/>
              <a:t>resolution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TPC </a:t>
            </a:r>
            <a:r>
              <a:rPr lang="nl-NL" dirty="0" err="1"/>
              <a:t>for</a:t>
            </a:r>
            <a:r>
              <a:rPr lang="nl-NL" dirty="0"/>
              <a:t> a 50 </a:t>
            </a:r>
            <a:r>
              <a:rPr lang="nl-NL" dirty="0" err="1"/>
              <a:t>GeV</a:t>
            </a:r>
            <a:r>
              <a:rPr lang="nl-NL" dirty="0"/>
              <a:t> muon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0" y="2308126"/>
            <a:ext cx="4335026" cy="42829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DC0C32-04FD-4B31-986A-C781A437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a </a:t>
            </a:r>
            <a:r>
              <a:rPr lang="en-US" dirty="0" err="1"/>
              <a:t>GridPix</a:t>
            </a:r>
            <a:r>
              <a:rPr lang="en-US" dirty="0"/>
              <a:t> TPC at ILC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From full simulation, momentum resolution can be determined</a:t>
                </a:r>
              </a:p>
              <a:p>
                <a:r>
                  <a:rPr lang="en-US" dirty="0"/>
                  <a:t>Momentum resolution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15% better (with realistic coverage and delta’s)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812" t="-1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BF56A5-B6AC-4634-8E21-8BB88742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DB7CBB-B38F-4215-A103-AF0A4716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52B942B-3EA0-4E8A-AF94-E2766669E950}"/>
              </a:ext>
            </a:extLst>
          </p:cNvPr>
          <p:cNvSpPr txBox="1"/>
          <p:nvPr/>
        </p:nvSpPr>
        <p:spPr>
          <a:xfrm>
            <a:off x="7879198" y="3583239"/>
            <a:ext cx="1847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2E22440-F58C-4C91-B059-DC4939AEB816}"/>
              </a:ext>
            </a:extLst>
          </p:cNvPr>
          <p:cNvSpPr txBox="1"/>
          <p:nvPr/>
        </p:nvSpPr>
        <p:spPr>
          <a:xfrm>
            <a:off x="1004223" y="2328599"/>
            <a:ext cx="334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Realistic tiling with quad module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0D5436-CB27-4170-A436-0C30E32BE19D}"/>
              </a:ext>
            </a:extLst>
          </p:cNvPr>
          <p:cNvSpPr txBox="1"/>
          <p:nvPr/>
        </p:nvSpPr>
        <p:spPr>
          <a:xfrm>
            <a:off x="2936295" y="5730240"/>
            <a:ext cx="147925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58% </a:t>
            </a:r>
            <a:r>
              <a:rPr lang="nl-NL" dirty="0" err="1"/>
              <a:t>coverage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635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3B91F1-636D-4029-9682-6F05C110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chip results (2017)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C4ADB8-26DC-4B55-BE9F-84E5966F4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818"/>
            <a:ext cx="6971260" cy="4833145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based on the Timepix3 chip was reliably operated in a test beam setup with 2.5 GeV electrons at ELSA (Bonn)</a:t>
            </a:r>
          </a:p>
          <a:p>
            <a:r>
              <a:rPr lang="en-US" dirty="0"/>
              <a:t>T2K gas and </a:t>
            </a:r>
            <a:r>
              <a:rPr lang="en-US" dirty="0" err="1"/>
              <a:t>E</a:t>
            </a:r>
            <a:r>
              <a:rPr lang="en-US" baseline="-25000" dirty="0" err="1"/>
              <a:t>drift</a:t>
            </a:r>
            <a:r>
              <a:rPr lang="en-US" dirty="0"/>
              <a:t> = 280 V/cm, </a:t>
            </a:r>
            <a:r>
              <a:rPr lang="en-US" dirty="0" err="1"/>
              <a:t>V</a:t>
            </a:r>
            <a:r>
              <a:rPr lang="en-US" baseline="-25000" dirty="0" err="1"/>
              <a:t>grid</a:t>
            </a:r>
            <a:r>
              <a:rPr lang="en-US" dirty="0"/>
              <a:t> = -350 V</a:t>
            </a:r>
          </a:p>
          <a:p>
            <a:r>
              <a:rPr lang="en-US" dirty="0"/>
              <a:t>The resolution is primarily limited by diffusion</a:t>
            </a:r>
          </a:p>
          <a:p>
            <a:r>
              <a:rPr lang="en-US" dirty="0"/>
              <a:t>Systematic uncertainties are low: &lt; 10 µm in plane</a:t>
            </a:r>
          </a:p>
          <a:p>
            <a:r>
              <a:rPr lang="en-US" dirty="0"/>
              <a:t>Energy loss resolution (</a:t>
            </a:r>
            <a:r>
              <a:rPr lang="en-US" dirty="0" err="1"/>
              <a:t>dE</a:t>
            </a:r>
            <a:r>
              <a:rPr lang="en-US" dirty="0"/>
              <a:t>/dx) by electron counting is 4.1 % per meter</a:t>
            </a:r>
          </a:p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802D5B-2468-4EA7-B206-DE278632C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C18F43-206B-45EB-8C4E-4B2F25FD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6D6A387-DC9D-4D1C-962A-A8054030E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459" y="3259098"/>
            <a:ext cx="4307199" cy="320701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15533" r="1384" b="10000"/>
          <a:stretch/>
        </p:blipFill>
        <p:spPr>
          <a:xfrm>
            <a:off x="3471097" y="4603783"/>
            <a:ext cx="3758465" cy="159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6C9788C-FD85-48CB-BE44-31077AA74E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7126" r="10245" b="7263"/>
          <a:stretch/>
        </p:blipFill>
        <p:spPr>
          <a:xfrm>
            <a:off x="939514" y="4603783"/>
            <a:ext cx="2432604" cy="159181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8B8F453B-D743-4068-8A09-16CBD0C04E5F}"/>
              </a:ext>
            </a:extLst>
          </p:cNvPr>
          <p:cNvSpPr txBox="1"/>
          <p:nvPr/>
        </p:nvSpPr>
        <p:spPr>
          <a:xfrm>
            <a:off x="739221" y="6208601"/>
            <a:ext cx="6567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Published</a:t>
            </a:r>
            <a:r>
              <a:rPr lang="nl-NL" dirty="0"/>
              <a:t> paper on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testbeam</a:t>
            </a:r>
            <a:r>
              <a:rPr lang="nl-NL" dirty="0"/>
              <a:t> </a:t>
            </a:r>
            <a:r>
              <a:rPr lang="en-GB" dirty="0">
                <a:hlinkClick r:id="rId5"/>
              </a:rPr>
              <a:t>doi:10.1016/j.nima.2018.08.012</a:t>
            </a:r>
            <a:endParaRPr lang="en-GB" dirty="0"/>
          </a:p>
          <a:p>
            <a:endParaRPr lang="en-GB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97F4521-AC00-4A4D-B4B1-82B5C0736E27}"/>
              </a:ext>
            </a:extLst>
          </p:cNvPr>
          <p:cNvSpPr txBox="1"/>
          <p:nvPr/>
        </p:nvSpPr>
        <p:spPr>
          <a:xfrm>
            <a:off x="10867794" y="4108627"/>
            <a:ext cx="789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Electron</a:t>
            </a:r>
            <a:endParaRPr lang="en-GB" sz="1400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8685626-8815-4704-BF18-456BE26F3AEB}"/>
              </a:ext>
            </a:extLst>
          </p:cNvPr>
          <p:cNvSpPr txBox="1"/>
          <p:nvPr/>
        </p:nvSpPr>
        <p:spPr>
          <a:xfrm>
            <a:off x="9811485" y="3951294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MIP</a:t>
            </a:r>
            <a:endParaRPr lang="en-GB" sz="1400" dirty="0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31EDBE73-7873-4FF0-9611-46269AD418FB}"/>
              </a:ext>
            </a:extLst>
          </p:cNvPr>
          <p:cNvGrpSpPr/>
          <p:nvPr/>
        </p:nvGrpSpPr>
        <p:grpSpPr>
          <a:xfrm>
            <a:off x="7809459" y="18255"/>
            <a:ext cx="4307199" cy="3135747"/>
            <a:chOff x="7809459" y="18255"/>
            <a:chExt cx="4307199" cy="3135747"/>
          </a:xfrm>
        </p:grpSpPr>
        <p:pic>
          <p:nvPicPr>
            <p:cNvPr id="6" name="Tijdelijke aanduiding voor inhoud 5">
              <a:extLst>
                <a:ext uri="{FF2B5EF4-FFF2-40B4-BE49-F238E27FC236}">
                  <a16:creationId xmlns:a16="http://schemas.microsoft.com/office/drawing/2014/main" id="{88766658-B6A2-4BCD-BC93-93E3E3E9E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9459" y="18255"/>
              <a:ext cx="4307199" cy="3135747"/>
            </a:xfrm>
            <a:prstGeom prst="rect">
              <a:avLst/>
            </a:prstGeom>
          </p:spPr>
        </p:pic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A9BA4B0-DBE5-4F48-A50B-3AC04FD968C0}"/>
                </a:ext>
              </a:extLst>
            </p:cNvPr>
            <p:cNvSpPr/>
            <p:nvPr/>
          </p:nvSpPr>
          <p:spPr>
            <a:xfrm>
              <a:off x="10049691" y="2264229"/>
              <a:ext cx="1881052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3081223D-669F-4C5F-9F2A-9D594A500DDC}"/>
                </a:ext>
              </a:extLst>
            </p:cNvPr>
            <p:cNvSpPr txBox="1"/>
            <p:nvPr/>
          </p:nvSpPr>
          <p:spPr>
            <a:xfrm>
              <a:off x="8656264" y="311704"/>
              <a:ext cx="1464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Hit </a:t>
              </a:r>
              <a:r>
                <a:rPr lang="nl-NL" dirty="0" err="1"/>
                <a:t>resolution</a:t>
              </a:r>
              <a:endParaRPr lang="nl-NL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9BD3807A-B085-4D2E-8B4C-116D2AEE7E1B}"/>
                    </a:ext>
                  </a:extLst>
                </p:cNvPr>
                <p:cNvSpPr/>
                <p:nvPr/>
              </p:nvSpPr>
              <p:spPr>
                <a:xfrm>
                  <a:off x="11092643" y="2264229"/>
                  <a:ext cx="102401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nl-NL" sz="1600" dirty="0"/>
                    <a:t>B</a:t>
                  </a:r>
                  <a14:m>
                    <m:oMath xmlns:m="http://schemas.openxmlformats.org/officeDocument/2006/math">
                      <m:r>
                        <a:rPr lang="nl-NL" sz="16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0 </m:t>
                      </m:r>
                    </m:oMath>
                  </a14:m>
                  <a:r>
                    <a:rPr lang="en-US" sz="1600" dirty="0"/>
                    <a:t> T</a:t>
                  </a:r>
                </a:p>
              </p:txBody>
            </p:sp>
          </mc:Choice>
          <mc:Fallback xmlns=""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9BD3807A-B085-4D2E-8B4C-116D2AEE7E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2643" y="2264229"/>
                  <a:ext cx="1024015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3571" t="-5357" b="-2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25146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E8ED9-1DE0-4B1A-820D-996A1892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quad module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A13B0D-E1B4-4826-88CC-22869825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9551CD-3303-43FF-AC34-D683E3A6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BC002E9-80E7-4353-9945-BBB77019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508" y="166997"/>
            <a:ext cx="3079972" cy="32836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ijdelijke aanduiding voor inhoud 2">
                <a:extLst>
                  <a:ext uri="{FF2B5EF4-FFF2-40B4-BE49-F238E27FC236}">
                    <a16:creationId xmlns:a16="http://schemas.microsoft.com/office/drawing/2014/main" id="{0E511516-3FFA-4B05-AE0B-F8EE502C0D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343818"/>
                <a:ext cx="6368845" cy="48331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A four chip module sized 39.6 mm </a:t>
                </a:r>
                <a14:m>
                  <m:oMath xmlns:m="http://schemas.openxmlformats.org/officeDocument/2006/math"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28.38 mm </a:t>
                </a:r>
              </a:p>
              <a:p>
                <a:r>
                  <a:rPr lang="en-GB" dirty="0"/>
                  <a:t>The quad module has all services under the active area</a:t>
                </a:r>
              </a:p>
              <a:p>
                <a:pPr lvl="1"/>
                <a:r>
                  <a:rPr lang="en-GB" dirty="0"/>
                  <a:t>Can be tiled to cover arbitrarily large areas.</a:t>
                </a:r>
              </a:p>
              <a:p>
                <a:r>
                  <a:rPr lang="en-GB" dirty="0"/>
                  <a:t>Area for connections IO was minimized</a:t>
                </a:r>
              </a:p>
              <a:p>
                <a:pPr lvl="1"/>
                <a:r>
                  <a:rPr lang="en-GB" dirty="0"/>
                  <a:t>Maximises active area ( 68.9% ) </a:t>
                </a:r>
              </a:p>
              <a:p>
                <a:r>
                  <a:rPr lang="en-GB" dirty="0"/>
                  <a:t>To maintain a homogenous electric field wire bonds are covered by a central guard</a:t>
                </a:r>
              </a:p>
              <a:p>
                <a:r>
                  <a:rPr lang="en-GB" dirty="0"/>
                  <a:t>High precision &lt; 20 </a:t>
                </a:r>
                <a:r>
                  <a:rPr lang="en-GB" dirty="0" err="1"/>
                  <a:t>μm</a:t>
                </a:r>
                <a:r>
                  <a:rPr lang="en-GB" dirty="0"/>
                  <a:t> mounting of the chips and guard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11" name="Tijdelijke aanduiding voor inhoud 2">
                <a:extLst>
                  <a:ext uri="{FF2B5EF4-FFF2-40B4-BE49-F238E27FC236}">
                    <a16:creationId xmlns:a16="http://schemas.microsoft.com/office/drawing/2014/main" id="{0E511516-3FFA-4B05-AE0B-F8EE502C0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43818"/>
                <a:ext cx="6368845" cy="4833145"/>
              </a:xfrm>
              <a:prstGeom prst="rect">
                <a:avLst/>
              </a:prstGeom>
              <a:blipFill>
                <a:blip r:embed="rId3"/>
                <a:stretch>
                  <a:fillRect l="-1341" t="-1765" r="-2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ep 7">
            <a:extLst>
              <a:ext uri="{FF2B5EF4-FFF2-40B4-BE49-F238E27FC236}">
                <a16:creationId xmlns:a16="http://schemas.microsoft.com/office/drawing/2014/main" id="{5975D0FC-034D-46D8-A242-1679384C6CD8}"/>
              </a:ext>
            </a:extLst>
          </p:cNvPr>
          <p:cNvGrpSpPr/>
          <p:nvPr/>
        </p:nvGrpSpPr>
        <p:grpSpPr>
          <a:xfrm>
            <a:off x="8232508" y="3635954"/>
            <a:ext cx="3079972" cy="2894874"/>
            <a:chOff x="5231051" y="2979132"/>
            <a:chExt cx="3822690" cy="3338289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988F400A-F994-4810-91F5-7CF618FE2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1051" y="3522754"/>
              <a:ext cx="3822690" cy="2794667"/>
            </a:xfrm>
            <a:prstGeom prst="rect">
              <a:avLst/>
            </a:prstGeom>
          </p:spPr>
        </p:pic>
        <p:sp>
          <p:nvSpPr>
            <p:cNvPr id="12" name="Pijl: omlaag 11">
              <a:extLst>
                <a:ext uri="{FF2B5EF4-FFF2-40B4-BE49-F238E27FC236}">
                  <a16:creationId xmlns:a16="http://schemas.microsoft.com/office/drawing/2014/main" id="{51D2D5F5-71BE-4DD1-818D-9CC9E1969710}"/>
                </a:ext>
              </a:extLst>
            </p:cNvPr>
            <p:cNvSpPr/>
            <p:nvPr/>
          </p:nvSpPr>
          <p:spPr>
            <a:xfrm>
              <a:off x="6284815" y="3492678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ijl: omlaag 12">
              <a:extLst>
                <a:ext uri="{FF2B5EF4-FFF2-40B4-BE49-F238E27FC236}">
                  <a16:creationId xmlns:a16="http://schemas.microsoft.com/office/drawing/2014/main" id="{33FD6D25-6AEE-402C-8EBF-BA7F5DAFE890}"/>
                </a:ext>
              </a:extLst>
            </p:cNvPr>
            <p:cNvSpPr/>
            <p:nvPr/>
          </p:nvSpPr>
          <p:spPr>
            <a:xfrm>
              <a:off x="7011291" y="3437389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ijl: omlaag 13">
              <a:extLst>
                <a:ext uri="{FF2B5EF4-FFF2-40B4-BE49-F238E27FC236}">
                  <a16:creationId xmlns:a16="http://schemas.microsoft.com/office/drawing/2014/main" id="{417CD467-5A38-417E-900B-C9BFBF28C46F}"/>
                </a:ext>
              </a:extLst>
            </p:cNvPr>
            <p:cNvSpPr/>
            <p:nvPr/>
          </p:nvSpPr>
          <p:spPr>
            <a:xfrm>
              <a:off x="7618452" y="3391147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1A8C5481-9E4D-4A51-8AF9-28E3D4CACA56}"/>
                </a:ext>
              </a:extLst>
            </p:cNvPr>
            <p:cNvSpPr txBox="1"/>
            <p:nvPr/>
          </p:nvSpPr>
          <p:spPr>
            <a:xfrm>
              <a:off x="5999792" y="2979132"/>
              <a:ext cx="1773242" cy="369332"/>
            </a:xfrm>
            <a:prstGeom prst="rect">
              <a:avLst/>
            </a:prstGeom>
            <a:noFill/>
            <a:scene3d>
              <a:camera prst="orthographicFront">
                <a:rot lat="600000" lon="20400000" rev="0"/>
              </a:camera>
              <a:lightRig rig="threePt" dir="t"/>
            </a:scene3d>
            <a:sp3d prstMaterial="matte">
              <a:bevelT w="0"/>
            </a:sp3d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Cooling</a:t>
              </a:r>
              <a:r>
                <a:rPr lang="nl-NL" dirty="0"/>
                <a:t> </a:t>
              </a:r>
              <a:r>
                <a:rPr lang="nl-NL" dirty="0" err="1"/>
                <a:t>channels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958516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6D5DE-4B82-4FB5-AE5B-4DAF2936A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beam measurements (2018)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05F1C-B814-4FE4-92B6-DB679423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1E4400-4E43-40C1-949C-95D75939C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2"/>
          <a:stretch/>
        </p:blipFill>
        <p:spPr>
          <a:xfrm>
            <a:off x="428625" y="3407762"/>
            <a:ext cx="6636774" cy="3145560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159CDB0-4FA6-40E7-853D-47F5EDA4735A}"/>
              </a:ext>
            </a:extLst>
          </p:cNvPr>
          <p:cNvCxnSpPr/>
          <p:nvPr/>
        </p:nvCxnSpPr>
        <p:spPr>
          <a:xfrm>
            <a:off x="464574" y="4800648"/>
            <a:ext cx="5309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4B12B563-93D2-4E18-A7F9-220A72811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8640097" cy="4833145"/>
          </a:xfrm>
        </p:spPr>
        <p:txBody>
          <a:bodyPr/>
          <a:lstStyle/>
          <a:p>
            <a:r>
              <a:rPr lang="en-US" dirty="0"/>
              <a:t>2.5 GeV electrons at the ELSA accelerator in Bonn, Germany</a:t>
            </a:r>
          </a:p>
          <a:p>
            <a:r>
              <a:rPr lang="en-US" dirty="0"/>
              <a:t>T2K gas with </a:t>
            </a:r>
            <a:r>
              <a:rPr lang="en-US" dirty="0" err="1"/>
              <a:t>E</a:t>
            </a:r>
            <a:r>
              <a:rPr lang="en-US" baseline="-25000" dirty="0" err="1"/>
              <a:t>drift</a:t>
            </a:r>
            <a:r>
              <a:rPr lang="en-US" dirty="0"/>
              <a:t> = 280 V/cm, </a:t>
            </a:r>
            <a:r>
              <a:rPr lang="en-US" dirty="0" err="1"/>
              <a:t>V</a:t>
            </a:r>
            <a:r>
              <a:rPr lang="en-US" baseline="-25000" dirty="0" err="1"/>
              <a:t>grid</a:t>
            </a:r>
            <a:r>
              <a:rPr lang="en-US" dirty="0"/>
              <a:t> = -350 V</a:t>
            </a:r>
          </a:p>
          <a:p>
            <a:r>
              <a:rPr lang="en-US" dirty="0"/>
              <a:t>Events are triggered by a scintillating plane</a:t>
            </a:r>
          </a:p>
          <a:p>
            <a:r>
              <a:rPr lang="en-US" dirty="0"/>
              <a:t>6 plane mimosa telescope with 18.4 </a:t>
            </a:r>
            <a:r>
              <a:rPr lang="en-US" dirty="0" err="1"/>
              <a:t>μm</a:t>
            </a:r>
            <a:r>
              <a:rPr lang="en-US" dirty="0"/>
              <a:t> × 18.4 </a:t>
            </a:r>
            <a:r>
              <a:rPr lang="en-US" dirty="0" err="1"/>
              <a:t>μm</a:t>
            </a:r>
            <a:r>
              <a:rPr lang="en-US" dirty="0"/>
              <a:t> sized pixels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071B9E8-9750-41A4-ABB8-1AC560736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804"/>
          <a:stretch/>
        </p:blipFill>
        <p:spPr>
          <a:xfrm>
            <a:off x="9556955" y="413949"/>
            <a:ext cx="2398446" cy="309496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8C30E73-7FE4-4098-BE17-403C8A8F4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254" y="3760390"/>
            <a:ext cx="4004146" cy="2644882"/>
          </a:xfrm>
          <a:prstGeom prst="rect">
            <a:avLst/>
          </a:prstGeom>
        </p:spPr>
      </p:pic>
      <p:sp>
        <p:nvSpPr>
          <p:cNvPr id="16" name="Pijl: draaiend 15">
            <a:extLst>
              <a:ext uri="{FF2B5EF4-FFF2-40B4-BE49-F238E27FC236}">
                <a16:creationId xmlns:a16="http://schemas.microsoft.com/office/drawing/2014/main" id="{93232B86-514C-43D4-BD0B-7F3E75AF0897}"/>
              </a:ext>
            </a:extLst>
          </p:cNvPr>
          <p:cNvSpPr/>
          <p:nvPr/>
        </p:nvSpPr>
        <p:spPr>
          <a:xfrm rot="5400000">
            <a:off x="11030485" y="3034637"/>
            <a:ext cx="1161515" cy="116151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31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31A8AF9-9445-418F-B9E0-85B255672CA8}"/>
              </a:ext>
            </a:extLst>
          </p:cNvPr>
          <p:cNvSpPr txBox="1"/>
          <p:nvPr/>
        </p:nvSpPr>
        <p:spPr>
          <a:xfrm>
            <a:off x="11265974" y="3451763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180 </a:t>
            </a:r>
            <a:r>
              <a:rPr lang="nl-NL" baseline="30000" dirty="0"/>
              <a:t>o</a:t>
            </a:r>
            <a:endParaRPr lang="en-GB" dirty="0"/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38D5D3D1-1B3B-40BD-AD0B-3D858DFC54E3}"/>
              </a:ext>
            </a:extLst>
          </p:cNvPr>
          <p:cNvCxnSpPr>
            <a:cxnSpLocks/>
          </p:cNvCxnSpPr>
          <p:nvPr/>
        </p:nvCxnSpPr>
        <p:spPr>
          <a:xfrm flipV="1">
            <a:off x="8023225" y="5279616"/>
            <a:ext cx="554191" cy="543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82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CC0FAFA-611D-468E-B87B-EF05E2570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 t="9158" r="2145" b="1934"/>
          <a:stretch/>
        </p:blipFill>
        <p:spPr>
          <a:xfrm>
            <a:off x="154371" y="1324198"/>
            <a:ext cx="3610796" cy="25029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9A169C-D354-4334-B25A-44626228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walk correction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AB8E31-2BEB-4F00-8C28-C40EC085D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18/11/2019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8E9C97-9EC0-412A-BE7A-FD57799A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GridPix TPC Readout (Cornelis Ligtenberg)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69BADA-2459-48DC-AA60-6B7FF91AB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610" y="1094019"/>
            <a:ext cx="4350297" cy="296329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1173746-20BD-4B66-B131-13F741D0B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933835"/>
            <a:ext cx="4184590" cy="300996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84C6ACAC-DD7A-4067-AEDE-F66E7F7A50B5}"/>
              </a:ext>
            </a:extLst>
          </p:cNvPr>
          <p:cNvSpPr/>
          <p:nvPr/>
        </p:nvSpPr>
        <p:spPr>
          <a:xfrm>
            <a:off x="364349" y="4087234"/>
            <a:ext cx="34008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Time walk error: time of arrival depends on signal amplitude</a:t>
            </a:r>
          </a:p>
          <a:p>
            <a:endParaRPr lang="en-US" dirty="0"/>
          </a:p>
          <a:p>
            <a:r>
              <a:rPr lang="en-US" dirty="0"/>
              <a:t>Time walk can be corrected using Time over Threshold (</a:t>
            </a:r>
            <a:r>
              <a:rPr lang="en-US" dirty="0" err="1"/>
              <a:t>ToT</a:t>
            </a:r>
            <a:r>
              <a:rPr lang="en-US" dirty="0"/>
              <a:t>) as a measure for signal strength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DFC4666-AD2A-4C6A-B4A2-DD5E3F0AD6E6}"/>
                  </a:ext>
                </a:extLst>
              </p:cNvPr>
              <p:cNvSpPr/>
              <p:nvPr/>
            </p:nvSpPr>
            <p:spPr>
              <a:xfrm>
                <a:off x="3990523" y="4087234"/>
                <a:ext cx="3476469" cy="1167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/>
                  <a:t>First order correction fitted and applied: 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>
                              <a:ea typeface="Cambria Math" panose="02040503050406030204" pitchFamily="18" charset="0"/>
                            </a:rPr>
                            <m:t>timewalk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𝑇𝑜𝑇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DFC4666-AD2A-4C6A-B4A2-DD5E3F0AD6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523" y="4087234"/>
                <a:ext cx="3476469" cy="1167692"/>
              </a:xfrm>
              <a:prstGeom prst="rect">
                <a:avLst/>
              </a:prstGeom>
              <a:blipFill>
                <a:blip r:embed="rId5"/>
                <a:stretch>
                  <a:fillRect l="-1579" t="-2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kstvak 13">
            <a:extLst>
              <a:ext uri="{FF2B5EF4-FFF2-40B4-BE49-F238E27FC236}">
                <a16:creationId xmlns:a16="http://schemas.microsoft.com/office/drawing/2014/main" id="{32E35C47-1AAD-4AA0-B7D6-222903A59A03}"/>
              </a:ext>
            </a:extLst>
          </p:cNvPr>
          <p:cNvSpPr txBox="1"/>
          <p:nvPr/>
        </p:nvSpPr>
        <p:spPr>
          <a:xfrm>
            <a:off x="8126383" y="4087234"/>
            <a:ext cx="3800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Distribution of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becomese</a:t>
            </a:r>
            <a:r>
              <a:rPr lang="nl-NL" dirty="0"/>
              <a:t> more </a:t>
            </a:r>
            <a:r>
              <a:rPr lang="nl-NL" dirty="0" err="1"/>
              <a:t>Gaussian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time walk </a:t>
            </a:r>
            <a:r>
              <a:rPr lang="nl-NL" dirty="0" err="1"/>
              <a:t>correction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775671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14657</TotalTime>
  <Words>2117</Words>
  <Application>Microsoft Office PowerPoint</Application>
  <PresentationFormat>Breedbeeld</PresentationFormat>
  <Paragraphs>292</Paragraphs>
  <Slides>27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Times New Roman</vt:lpstr>
      <vt:lpstr>Verdana</vt:lpstr>
      <vt:lpstr>Kantoorthema</vt:lpstr>
      <vt:lpstr>Performance of the GridPix quad TPC readout</vt:lpstr>
      <vt:lpstr>Introduction and outline</vt:lpstr>
      <vt:lpstr>GridPix technology</vt:lpstr>
      <vt:lpstr>Simulation of ILD TPC with pixel readout</vt:lpstr>
      <vt:lpstr>Performance of a GridPix TPC at ILC</vt:lpstr>
      <vt:lpstr>Single chip results (2017)</vt:lpstr>
      <vt:lpstr>The quad module </vt:lpstr>
      <vt:lpstr>Test beam measurements (2018)</vt:lpstr>
      <vt:lpstr>Time walk correction</vt:lpstr>
      <vt:lpstr>Hit resolution in the drift direction</vt:lpstr>
      <vt:lpstr>Hit resolution in the pixel (precision) plane </vt:lpstr>
      <vt:lpstr>Deformations in the pixel (precision) plane</vt:lpstr>
      <vt:lpstr>Deformations in the pixel (precision) plane</vt:lpstr>
      <vt:lpstr>Deformations in pixel plane and drift direction</vt:lpstr>
      <vt:lpstr>8 quad module development</vt:lpstr>
      <vt:lpstr>8 quad module development</vt:lpstr>
      <vt:lpstr>A GridPix TPC at the CEPC?</vt:lpstr>
      <vt:lpstr>A GridPix TPC at the CEPC?</vt:lpstr>
      <vt:lpstr>Conclusions</vt:lpstr>
      <vt:lpstr>Backup</vt:lpstr>
      <vt:lpstr>Ions in CEPC TPC</vt:lpstr>
      <vt:lpstr>Ion backflow</vt:lpstr>
      <vt:lpstr>Timepix3 pixel chip</vt:lpstr>
      <vt:lpstr>Run parameters and selections</vt:lpstr>
      <vt:lpstr>Resolution of quad module</vt:lpstr>
      <vt:lpstr>Production of GridPixes</vt:lpstr>
      <vt:lpstr>Motivation for a pixelised TPC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of a GridPix TPC readout based on the Timepix3 chip</dc:title>
  <dc:creator>Kees Ligtenberg</dc:creator>
  <cp:lastModifiedBy>Kees Ligtenberg</cp:lastModifiedBy>
  <cp:revision>162</cp:revision>
  <dcterms:created xsi:type="dcterms:W3CDTF">2018-10-17T07:20:46Z</dcterms:created>
  <dcterms:modified xsi:type="dcterms:W3CDTF">2019-11-15T14:19:14Z</dcterms:modified>
</cp:coreProperties>
</file>