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Default Extension="wdp" ContentType="image/vnd.ms-photo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545" r:id="rId3"/>
    <p:sldId id="544" r:id="rId4"/>
    <p:sldId id="547" r:id="rId5"/>
    <p:sldId id="549" r:id="rId6"/>
    <p:sldId id="562" r:id="rId7"/>
    <p:sldId id="559" r:id="rId8"/>
    <p:sldId id="555" r:id="rId9"/>
    <p:sldId id="560" r:id="rId10"/>
    <p:sldId id="550" r:id="rId11"/>
    <p:sldId id="561" r:id="rId12"/>
    <p:sldId id="551" r:id="rId13"/>
    <p:sldId id="548" r:id="rId14"/>
    <p:sldId id="552" r:id="rId15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FF0000"/>
    <a:srgbClr val="FF6600"/>
    <a:srgbClr val="0066FF"/>
    <a:srgbClr val="FFFF00"/>
    <a:srgbClr val="66FF33"/>
    <a:srgbClr val="808080"/>
    <a:srgbClr val="FFFF66"/>
    <a:srgbClr val="CCFF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8985" autoAdjust="0"/>
    <p:restoredTop sz="94954" autoAdjust="0"/>
  </p:normalViewPr>
  <p:slideViewPr>
    <p:cSldViewPr>
      <p:cViewPr varScale="1">
        <p:scale>
          <a:sx n="97" d="100"/>
          <a:sy n="97" d="100"/>
        </p:scale>
        <p:origin x="-120" y="-232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 smtClean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 smtClean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 smtClean="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 smtClean="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900" dirty="0" err="1" smtClean="0">
                <a:latin typeface="Verdana"/>
                <a:cs typeface="Verdana"/>
              </a:rPr>
              <a:t>Nikhef</a:t>
            </a:r>
            <a:r>
              <a:rPr lang="en-GB" altLang="en-US" sz="900" baseline="0" dirty="0" smtClean="0">
                <a:latin typeface="Verdana"/>
                <a:cs typeface="Verdana"/>
              </a:rPr>
              <a:t> Lepton Collider</a:t>
            </a:r>
            <a:endParaRPr lang="en-GB" altLang="en-US" sz="900" dirty="0" smtClean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gif"/><Relationship Id="rId13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46795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711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304800"/>
            <a:ext cx="7203802" cy="1080120"/>
          </a:xfrm>
        </p:spPr>
        <p:txBody>
          <a:bodyPr anchor="ctr"/>
          <a:lstStyle/>
          <a:p>
            <a:r>
              <a:rPr lang="en-US" altLang="en-US" sz="4000" b="0" dirty="0" smtClean="0">
                <a:latin typeface="Verdana"/>
                <a:cs typeface="Verdana"/>
              </a:rPr>
              <a:t>CEPC Pixel </a:t>
            </a:r>
            <a:br>
              <a:rPr lang="en-US" altLang="en-US" sz="4000" b="0" dirty="0" smtClean="0">
                <a:latin typeface="Verdana"/>
                <a:cs typeface="Verdana"/>
              </a:rPr>
            </a:br>
            <a:r>
              <a:rPr lang="en-US" altLang="en-US" sz="4000" b="0" dirty="0" smtClean="0">
                <a:latin typeface="Verdana"/>
                <a:cs typeface="Verdana"/>
              </a:rPr>
              <a:t>Time Projection Chamber</a:t>
            </a:r>
            <a:endParaRPr lang="en-GB" altLang="en-US" sz="4000" b="0" dirty="0" smtClean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00" y="5791200"/>
            <a:ext cx="1089024" cy="6969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5400" y="1982211"/>
            <a:ext cx="9677400" cy="3046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7"/>
              </a:buBlip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LCWS 2019 Sendai: for one of the CEPC experiments there is interest in a pixel TPC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7"/>
              </a:buBlip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Discussed with </a:t>
            </a:r>
            <a:r>
              <a:rPr lang="en-US" sz="20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Huirong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Qi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  (see 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https://agenda.linearcollider.org/event/8217/contributions/44627/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) </a:t>
            </a:r>
          </a:p>
          <a:p>
            <a:pPr marL="742950" lvl="1" indent="-285750">
              <a:spcBef>
                <a:spcPct val="20000"/>
              </a:spcBef>
              <a:buClr>
                <a:srgbClr val="996633"/>
              </a:buClr>
              <a:buSzPct val="100000"/>
              <a:buBlip>
                <a:blip r:embed="rId7"/>
              </a:buBlip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In his talk presented issues with a TPC running at the Z (</a:t>
            </a:r>
            <a:r>
              <a:rPr lang="en-US" sz="1800" kern="0" smtClean="0">
                <a:solidFill>
                  <a:srgbClr val="000000"/>
                </a:solidFill>
                <a:latin typeface="Verdana"/>
                <a:cs typeface="Verdana"/>
              </a:rPr>
              <a:t>next slide)</a:t>
            </a:r>
            <a:endParaRPr lang="en-US" sz="1800" kern="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1200150" lvl="2" indent="-285750">
              <a:spcBef>
                <a:spcPct val="20000"/>
              </a:spcBef>
              <a:buClr>
                <a:srgbClr val="996633"/>
              </a:buClr>
              <a:buSzPct val="100000"/>
              <a:buBlip>
                <a:blip r:embed="rId7"/>
              </a:buBlip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Higgs running no problem for TPC</a:t>
            </a:r>
          </a:p>
          <a:p>
            <a:pPr marL="1200150" lvl="2" indent="-285750">
              <a:spcBef>
                <a:spcPct val="20000"/>
              </a:spcBef>
              <a:buClr>
                <a:srgbClr val="996633"/>
              </a:buClr>
              <a:buSzPct val="100000"/>
              <a:buBlip>
                <a:blip r:embed="rId7"/>
              </a:buBlip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For high </a:t>
            </a:r>
            <a:r>
              <a:rPr lang="en-US" sz="18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Lumi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 Z run distortions due to Ion Back Flow</a:t>
            </a:r>
          </a:p>
          <a:p>
            <a:pPr marL="1200150" lvl="2" indent="-285750">
              <a:spcBef>
                <a:spcPct val="20000"/>
              </a:spcBef>
              <a:buClr>
                <a:srgbClr val="996633"/>
              </a:buClr>
              <a:buSzPct val="100000"/>
              <a:buBlip>
                <a:blip r:embed="rId7"/>
              </a:buBlip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As ALICE one can run without gating (reducing the IBF of the </a:t>
            </a:r>
            <a:r>
              <a:rPr lang="en-US" sz="18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GEMs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) </a:t>
            </a:r>
          </a:p>
          <a:p>
            <a:pPr marL="1200150" lvl="2" indent="-285750">
              <a:spcBef>
                <a:spcPct val="20000"/>
              </a:spcBef>
              <a:buClr>
                <a:srgbClr val="996633"/>
              </a:buClr>
              <a:buSzPct val="100000"/>
              <a:buBlip>
                <a:blip r:embed="rId7"/>
              </a:buBlip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Ion Back Flow measurements IBF with a MM show Gain*IBF = 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backgrounds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609600"/>
            <a:ext cx="10591800" cy="5486400"/>
          </a:xfrm>
        </p:spPr>
        <p:txBody>
          <a:bodyPr/>
          <a:lstStyle/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latin typeface="Verdana"/>
              <a:cs typeface="Verdana"/>
            </a:endParaRPr>
          </a:p>
          <a:p>
            <a:pPr marL="342900" lvl="1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What is the charge of the other backgrounds in the TPC? </a:t>
            </a:r>
          </a:p>
          <a:p>
            <a:pPr marL="742950" lvl="2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At ILC beam-beam effects from primary ions are dominant over the physics interactions. </a:t>
            </a:r>
          </a:p>
          <a:p>
            <a:pPr marL="742950" lvl="2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However TLEP and </a:t>
            </a:r>
            <a:r>
              <a:rPr lang="en-US" sz="2000" dirty="0" err="1" smtClean="0">
                <a:latin typeface="Verdana"/>
                <a:cs typeface="Verdana"/>
              </a:rPr>
              <a:t>FCCee</a:t>
            </a:r>
            <a:r>
              <a:rPr lang="en-US" sz="2000" dirty="0" smtClean="0">
                <a:latin typeface="Verdana"/>
                <a:cs typeface="Verdana"/>
              </a:rPr>
              <a:t> studies show that e.g. </a:t>
            </a:r>
            <a:r>
              <a:rPr lang="en-US" sz="2000" dirty="0" err="1" smtClean="0">
                <a:latin typeface="Verdana"/>
                <a:cs typeface="Verdana"/>
              </a:rPr>
              <a:t>γγ</a:t>
            </a:r>
            <a:r>
              <a:rPr lang="en-US" sz="2000" dirty="0" smtClean="0">
                <a:latin typeface="Verdana"/>
                <a:cs typeface="Verdana"/>
              </a:rPr>
              <a:t> background are very small at the Z. Also the incoherent pair production (backup slides) is several orders smaller than at the ILC.</a:t>
            </a:r>
          </a:p>
          <a:p>
            <a:pPr marL="742950" lvl="2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As Adrian Vogel (DESY-thesis-08-036) in his thesis showed the detector -machine design is important to reduce the number of back scattered photons. See plot below.</a:t>
            </a:r>
          </a:p>
          <a:p>
            <a:pPr marL="742950" lvl="2" indent="-342900">
              <a:buClr>
                <a:srgbClr val="FF6600"/>
              </a:buClr>
              <a:buNone/>
            </a:pPr>
            <a:endParaRPr lang="en-US" sz="2400" dirty="0" smtClean="0">
              <a:latin typeface="Verdana"/>
              <a:cs typeface="Verdana"/>
            </a:endParaRPr>
          </a:p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latin typeface="Verdana"/>
              <a:cs typeface="Verdana"/>
            </a:endParaRPr>
          </a:p>
          <a:p>
            <a:pPr marL="742950" lvl="2" indent="-342900">
              <a:buClr>
                <a:schemeClr val="accent1"/>
              </a:buClr>
              <a:buNone/>
            </a:pPr>
            <a:r>
              <a:rPr lang="en-US" sz="1800" dirty="0" smtClean="0">
                <a:latin typeface="Verdana"/>
                <a:cs typeface="Verdana"/>
              </a:rPr>
              <a:t>DESY-thesis-08-036</a:t>
            </a: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3962400"/>
            <a:ext cx="56134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2700"/>
            <a:ext cx="12128500" cy="683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0"/>
            <a:ext cx="1290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backup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20650"/>
            <a:ext cx="8890000" cy="661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457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                                            CEPC Oxford</a:t>
            </a:r>
          </a:p>
          <a:p>
            <a:r>
              <a:rPr lang="en-US" sz="1600" dirty="0" smtClean="0">
                <a:latin typeface="Verdana"/>
                <a:cs typeface="Verdana"/>
              </a:rPr>
              <a:t>https://indico.cern.ch/event/783429/contributions/3379893/attachments/1830789/2998159/CEPC_Backgrounds_Oxford_Zhu.pdf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backup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93700"/>
            <a:ext cx="8686800" cy="607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1143000"/>
            <a:ext cx="402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here  L = </a:t>
            </a:r>
            <a:r>
              <a:rPr lang="en-US" dirty="0" smtClean="0">
                <a:latin typeface="Verdana"/>
                <a:cs typeface="Verdana"/>
              </a:rPr>
              <a:t>17 10</a:t>
            </a:r>
            <a:r>
              <a:rPr lang="en-US" baseline="30000" dirty="0" smtClean="0">
                <a:latin typeface="Verdana"/>
                <a:cs typeface="Verdana"/>
              </a:rPr>
              <a:t>34 </a:t>
            </a:r>
            <a:r>
              <a:rPr lang="en-US" dirty="0" smtClean="0">
                <a:latin typeface="Verdana"/>
                <a:cs typeface="Verdana"/>
              </a:rPr>
              <a:t>cm</a:t>
            </a:r>
            <a:r>
              <a:rPr lang="en-US" baseline="30000" dirty="0" smtClean="0">
                <a:latin typeface="Verdana"/>
                <a:cs typeface="Verdana"/>
              </a:rPr>
              <a:t>-2</a:t>
            </a:r>
            <a:r>
              <a:rPr lang="en-US" dirty="0" smtClean="0">
                <a:latin typeface="Verdana"/>
                <a:cs typeface="Verdana"/>
              </a:rPr>
              <a:t>s</a:t>
            </a:r>
            <a:r>
              <a:rPr lang="en-US" baseline="30000" dirty="0" smtClean="0">
                <a:latin typeface="Verdana"/>
                <a:cs typeface="Verdana"/>
              </a:rPr>
              <a:t>-1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312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Verdana"/>
                <a:cs typeface="Verdana"/>
              </a:rPr>
              <a:t>Huirong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Qi</a:t>
            </a:r>
            <a:endParaRPr lang="en-US" dirty="0" smtClean="0">
              <a:latin typeface="Verdana"/>
              <a:cs typeface="Verdana"/>
            </a:endParaRPr>
          </a:p>
          <a:p>
            <a:endParaRPr lang="en-US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This is based on</a:t>
            </a:r>
          </a:p>
          <a:p>
            <a:r>
              <a:rPr lang="en-US" sz="2000" dirty="0" smtClean="0">
                <a:latin typeface="Verdana"/>
                <a:cs typeface="Verdana"/>
              </a:rPr>
              <a:t>physics events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/>
                <a:cs typeface="Verdana"/>
              </a:rPr>
              <a:t>No beam-beam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Deviations due to</a:t>
            </a:r>
          </a:p>
          <a:p>
            <a:r>
              <a:rPr lang="en-US" sz="2000" dirty="0" smtClean="0">
                <a:latin typeface="Verdana"/>
                <a:cs typeface="Verdana"/>
              </a:rPr>
              <a:t>primary ions should </a:t>
            </a:r>
          </a:p>
          <a:p>
            <a:r>
              <a:rPr lang="en-US" sz="2000" dirty="0" smtClean="0">
                <a:latin typeface="Verdana"/>
                <a:cs typeface="Verdana"/>
              </a:rPr>
              <a:t>be factor 5 smaller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In my calculations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L = 32-</a:t>
            </a:r>
            <a:r>
              <a:rPr lang="en-US" sz="2000" dirty="0" smtClean="0">
                <a:latin typeface="Verdana"/>
                <a:cs typeface="Verdana"/>
              </a:rPr>
              <a:t>50 10</a:t>
            </a:r>
            <a:r>
              <a:rPr lang="en-US" sz="2000" baseline="30000" dirty="0" smtClean="0">
                <a:latin typeface="Verdana"/>
                <a:cs typeface="Verdana"/>
              </a:rPr>
              <a:t>34 </a:t>
            </a:r>
            <a:r>
              <a:rPr lang="en-US" sz="2000" dirty="0" smtClean="0">
                <a:latin typeface="Verdana"/>
                <a:cs typeface="Verdana"/>
              </a:rPr>
              <a:t>cm</a:t>
            </a:r>
            <a:r>
              <a:rPr lang="en-US" sz="2000" baseline="30000" dirty="0" smtClean="0">
                <a:latin typeface="Verdana"/>
                <a:cs typeface="Verdana"/>
              </a:rPr>
              <a:t>-2</a:t>
            </a:r>
            <a:r>
              <a:rPr lang="en-US" sz="2000" dirty="0" smtClean="0">
                <a:latin typeface="Verdana"/>
                <a:cs typeface="Verdana"/>
              </a:rPr>
              <a:t>s</a:t>
            </a:r>
            <a:r>
              <a:rPr lang="en-US" sz="2000" baseline="30000" dirty="0" smtClean="0">
                <a:latin typeface="Verdana"/>
                <a:cs typeface="Verdana"/>
              </a:rPr>
              <a:t>-1 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at 2 T</a:t>
            </a:r>
            <a:r>
              <a:rPr lang="en-US" sz="2000" dirty="0" smtClean="0">
                <a:latin typeface="Verdana"/>
                <a:cs typeface="Verdana"/>
              </a:rPr>
              <a:t>. 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04800"/>
            <a:ext cx="1290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backup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381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CEPC Oxford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001877" cy="4946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400" y="1600200"/>
            <a:ext cx="525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What is the energy (Z pole, 250 </a:t>
            </a:r>
            <a:r>
              <a:rPr lang="en-US" sz="2000" dirty="0" err="1" smtClean="0">
                <a:latin typeface="Verdana"/>
                <a:cs typeface="Verdana"/>
              </a:rPr>
              <a:t>GeV</a:t>
            </a:r>
            <a:r>
              <a:rPr lang="en-US" sz="2000" dirty="0" smtClean="0">
                <a:latin typeface="Verdana"/>
                <a:cs typeface="Verdana"/>
              </a:rPr>
              <a:t>) ?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What is the type of background?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What is a hit/particle in the TPC?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Maybe we can calculate the charge (Radius) from this distribution.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This is 8 10</a:t>
            </a:r>
            <a:r>
              <a:rPr lang="en-US" sz="2000" baseline="30000" dirty="0" smtClean="0">
                <a:latin typeface="Verdana"/>
                <a:cs typeface="Verdana"/>
              </a:rPr>
              <a:t>-5</a:t>
            </a:r>
            <a:r>
              <a:rPr lang="en-US" sz="2000" dirty="0" smtClean="0">
                <a:latin typeface="Verdana"/>
                <a:cs typeface="Verdana"/>
              </a:rPr>
              <a:t> particles/cm</a:t>
            </a:r>
            <a:r>
              <a:rPr lang="en-US" sz="2000" baseline="30000" dirty="0" smtClean="0">
                <a:latin typeface="Verdana"/>
                <a:cs typeface="Verdana"/>
              </a:rPr>
              <a:t>2</a:t>
            </a:r>
            <a:r>
              <a:rPr lang="en-US" sz="2000" dirty="0" smtClean="0">
                <a:latin typeface="Verdana"/>
                <a:cs typeface="Verdana"/>
              </a:rPr>
              <a:t>/BX (R=40)</a:t>
            </a:r>
          </a:p>
          <a:p>
            <a:r>
              <a:rPr lang="en-US" sz="2000" dirty="0" smtClean="0">
                <a:latin typeface="Verdana"/>
                <a:cs typeface="Verdana"/>
              </a:rPr>
              <a:t>(assume </a:t>
            </a:r>
            <a:r>
              <a:rPr lang="en-US" sz="2000" dirty="0" err="1" smtClean="0">
                <a:latin typeface="Verdana"/>
                <a:cs typeface="Verdana"/>
              </a:rPr>
              <a:t>z</a:t>
            </a:r>
            <a:r>
              <a:rPr lang="en-US" sz="2000" dirty="0" smtClean="0">
                <a:latin typeface="Verdana"/>
                <a:cs typeface="Verdana"/>
              </a:rPr>
              <a:t> TPC 2*220 cm).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57200"/>
            <a:ext cx="1290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backup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16" y="-40647"/>
            <a:ext cx="9999483" cy="6898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36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/>
                <a:cs typeface="Verdana"/>
              </a:rPr>
              <a:t>Huirong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Qi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1066800"/>
            <a:ext cx="10591800" cy="5486400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What is the situation for a pixel TPC?</a:t>
            </a:r>
          </a:p>
          <a:p>
            <a:pPr marL="800100" lvl="1"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Large potential in terms of rate capabilities</a:t>
            </a:r>
          </a:p>
          <a:p>
            <a:pPr marL="800100" lvl="1"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Pattern recognition high granularity works in high Z rate  </a:t>
            </a:r>
          </a:p>
          <a:p>
            <a:pPr marL="800100" lvl="1"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Question what is the IBF for our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  <a:cs typeface="Verdana"/>
              </a:rPr>
              <a:t>GridPix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?  O(0.1%) We will measure it.</a:t>
            </a:r>
            <a:endParaRPr lang="en-US" sz="2200" dirty="0" smtClean="0">
              <a:latin typeface="Verdana"/>
              <a:cs typeface="Verdana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Can we apply gating in Z collisions?</a:t>
            </a:r>
          </a:p>
          <a:p>
            <a:pPr lvl="1"/>
            <a:r>
              <a:rPr lang="en-US" sz="1800" dirty="0" err="1" smtClean="0">
                <a:solidFill>
                  <a:srgbClr val="000000"/>
                </a:solidFill>
                <a:latin typeface="Verdana"/>
                <a:cs typeface="Verdana"/>
              </a:rPr>
              <a:t>High(est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) luminosity CEPC  L = 32-</a:t>
            </a:r>
            <a:r>
              <a:rPr lang="en-US" sz="1800" dirty="0" smtClean="0">
                <a:latin typeface="Verdana"/>
                <a:cs typeface="Verdana"/>
              </a:rPr>
              <a:t>50 (17-32) 10</a:t>
            </a:r>
            <a:r>
              <a:rPr lang="en-US" sz="1800" baseline="30000" dirty="0" smtClean="0">
                <a:latin typeface="Verdana"/>
                <a:cs typeface="Verdana"/>
              </a:rPr>
              <a:t>34 </a:t>
            </a:r>
            <a:r>
              <a:rPr lang="en-US" sz="1800" dirty="0" smtClean="0">
                <a:latin typeface="Verdana"/>
                <a:cs typeface="Verdana"/>
              </a:rPr>
              <a:t>cm</a:t>
            </a:r>
            <a:r>
              <a:rPr lang="en-US" sz="1800" baseline="30000" dirty="0" smtClean="0">
                <a:latin typeface="Verdana"/>
                <a:cs typeface="Verdana"/>
              </a:rPr>
              <a:t>-2</a:t>
            </a:r>
            <a:r>
              <a:rPr lang="en-US" sz="1800" dirty="0" smtClean="0">
                <a:latin typeface="Verdana"/>
                <a:cs typeface="Verdana"/>
              </a:rPr>
              <a:t>s</a:t>
            </a:r>
            <a:r>
              <a:rPr lang="en-US" sz="1800" baseline="30000" dirty="0" smtClean="0">
                <a:latin typeface="Verdana"/>
                <a:cs typeface="Verdana"/>
              </a:rPr>
              <a:t>-1 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at 2 T</a:t>
            </a:r>
            <a:r>
              <a:rPr lang="en-US" sz="1800" dirty="0" smtClean="0">
                <a:latin typeface="Verdana"/>
                <a:cs typeface="Verdana"/>
              </a:rPr>
              <a:t>. </a:t>
            </a:r>
          </a:p>
          <a:p>
            <a:pPr lvl="2"/>
            <a:r>
              <a:rPr lang="en-US" sz="1600" dirty="0" smtClean="0">
                <a:latin typeface="Verdana"/>
                <a:cs typeface="Verdana"/>
              </a:rPr>
              <a:t>CEPC Ring length 50 km with 12 000 bunches and a </a:t>
            </a:r>
            <a:r>
              <a:rPr lang="en-US" sz="1600" dirty="0" err="1" smtClean="0">
                <a:latin typeface="Verdana"/>
                <a:cs typeface="Verdana"/>
              </a:rPr>
              <a:t>hadronic</a:t>
            </a:r>
            <a:r>
              <a:rPr lang="en-US" sz="1600" dirty="0" smtClean="0">
                <a:latin typeface="Verdana"/>
                <a:cs typeface="Verdana"/>
              </a:rPr>
              <a:t> Z rate of 10-15 (5-10) </a:t>
            </a:r>
            <a:r>
              <a:rPr lang="en-US" sz="1600" dirty="0" err="1" smtClean="0">
                <a:latin typeface="Verdana"/>
                <a:cs typeface="Verdana"/>
              </a:rPr>
              <a:t>k</a:t>
            </a:r>
            <a:r>
              <a:rPr lang="en-US" sz="1600" dirty="0" smtClean="0">
                <a:latin typeface="Verdana"/>
                <a:cs typeface="Verdana"/>
              </a:rPr>
              <a:t> Hz (cross section 32 </a:t>
            </a:r>
            <a:r>
              <a:rPr lang="en-US" sz="1600" dirty="0" err="1" smtClean="0">
                <a:latin typeface="Verdana"/>
                <a:cs typeface="Verdana"/>
              </a:rPr>
              <a:t>nb</a:t>
            </a:r>
            <a:r>
              <a:rPr lang="en-US" sz="1600" dirty="0" smtClean="0">
                <a:latin typeface="Verdana"/>
                <a:cs typeface="Verdana"/>
              </a:rPr>
              <a:t>). Beam structure rather continuous 14 ns spacing. </a:t>
            </a:r>
          </a:p>
          <a:p>
            <a:pPr lvl="2"/>
            <a:r>
              <a:rPr lang="en-US" sz="1600" dirty="0" smtClean="0">
                <a:latin typeface="Verdana"/>
                <a:cs typeface="Verdana"/>
              </a:rPr>
              <a:t>Note that this Luminosity gives about 60-120 (30-60) G Zs per running year</a:t>
            </a:r>
          </a:p>
          <a:p>
            <a:pPr lvl="1"/>
            <a:r>
              <a:rPr lang="en-US" sz="1800" dirty="0" smtClean="0">
                <a:latin typeface="Verdana"/>
                <a:cs typeface="Verdana"/>
              </a:rPr>
              <a:t>Time between Z interactions 120-60 (200-100) </a:t>
            </a:r>
            <a:r>
              <a:rPr lang="en-US" sz="1800" dirty="0" err="1" smtClean="0">
                <a:latin typeface="Verdana"/>
                <a:cs typeface="Verdana"/>
              </a:rPr>
              <a:t>μs</a:t>
            </a:r>
            <a:endParaRPr lang="en-US" sz="1800" dirty="0" smtClean="0">
              <a:latin typeface="Verdana"/>
              <a:cs typeface="Verdana"/>
            </a:endParaRPr>
          </a:p>
          <a:p>
            <a:pPr lvl="1"/>
            <a:r>
              <a:rPr lang="en-US" sz="1800" dirty="0" smtClean="0">
                <a:latin typeface="Verdana"/>
                <a:cs typeface="Verdana"/>
              </a:rPr>
              <a:t>TPC drift takes 30 </a:t>
            </a:r>
            <a:r>
              <a:rPr lang="en-US" sz="1800" dirty="0" err="1" smtClean="0">
                <a:latin typeface="Verdana"/>
                <a:cs typeface="Verdana"/>
              </a:rPr>
              <a:t>μs</a:t>
            </a:r>
            <a:endParaRPr lang="en-US" sz="1800" dirty="0" smtClean="0">
              <a:latin typeface="Verdana"/>
              <a:cs typeface="Verdana"/>
            </a:endParaRPr>
          </a:p>
          <a:p>
            <a:pPr lvl="1"/>
            <a:r>
              <a:rPr lang="en-US" sz="1800" dirty="0" smtClean="0">
                <a:latin typeface="Verdana"/>
                <a:cs typeface="Verdana"/>
              </a:rPr>
              <a:t>So events are separated in the </a:t>
            </a:r>
            <a:r>
              <a:rPr lang="en-US" sz="1800" dirty="0" smtClean="0">
                <a:latin typeface="Verdana"/>
                <a:cs typeface="Verdana"/>
              </a:rPr>
              <a:t>TPC; gating is possible</a:t>
            </a:r>
          </a:p>
          <a:p>
            <a:pPr lvl="1"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1"/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1"/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685800"/>
            <a:ext cx="10591800" cy="5486400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Clr>
                <a:srgbClr val="996633"/>
              </a:buClr>
            </a:pP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High rate capabilities of the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  <a:cs typeface="Verdana"/>
              </a:rPr>
              <a:t>GidPix</a:t>
            </a: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 pixel chip TPX3</a:t>
            </a:r>
          </a:p>
          <a:p>
            <a:pPr marL="800100" lvl="1">
              <a:buClr>
                <a:srgbClr val="996633"/>
              </a:buClr>
            </a:pPr>
            <a:r>
              <a:rPr lang="en-US" sz="1800" dirty="0" smtClean="0">
                <a:latin typeface="Verdana"/>
                <a:cs typeface="Verdana"/>
              </a:rPr>
              <a:t>Bonn test beam was 5 kHz electrons for a quad</a:t>
            </a:r>
          </a:p>
          <a:p>
            <a:pPr marL="800100" lvl="1">
              <a:buClr>
                <a:srgbClr val="996633"/>
              </a:buClr>
            </a:pPr>
            <a:r>
              <a:rPr lang="en-US" sz="1800" dirty="0" smtClean="0">
                <a:latin typeface="Verdana"/>
                <a:cs typeface="Verdana"/>
              </a:rPr>
              <a:t>Link speed 80 Mbps per chip (256x256x 55 </a:t>
            </a:r>
            <a:r>
              <a:rPr lang="en-US" sz="1800" dirty="0" err="1" smtClean="0">
                <a:latin typeface="Verdana"/>
                <a:cs typeface="Verdana"/>
              </a:rPr>
              <a:t>x</a:t>
            </a:r>
            <a:r>
              <a:rPr lang="en-US" sz="1800" dirty="0" smtClean="0">
                <a:latin typeface="Verdana"/>
                <a:cs typeface="Verdana"/>
              </a:rPr>
              <a:t> 55 μm</a:t>
            </a:r>
            <a:r>
              <a:rPr lang="en-US" sz="1800" baseline="30000" dirty="0" smtClean="0">
                <a:latin typeface="Verdana"/>
                <a:cs typeface="Verdana"/>
              </a:rPr>
              <a:t>2</a:t>
            </a:r>
            <a:r>
              <a:rPr lang="en-US" sz="1800" dirty="0" smtClean="0">
                <a:latin typeface="Verdana"/>
                <a:cs typeface="Verdana"/>
              </a:rPr>
              <a:t>)    </a:t>
            </a:r>
          </a:p>
          <a:p>
            <a:pPr marL="800100" lvl="1">
              <a:buClr>
                <a:srgbClr val="996633"/>
              </a:buClr>
            </a:pPr>
            <a:r>
              <a:rPr lang="en-US" sz="1800" dirty="0" err="1" smtClean="0">
                <a:latin typeface="Verdana"/>
                <a:cs typeface="Verdana"/>
              </a:rPr>
              <a:t>Testbeam</a:t>
            </a:r>
            <a:r>
              <a:rPr lang="en-US" sz="1800" dirty="0" smtClean="0">
                <a:latin typeface="Verdana"/>
                <a:cs typeface="Verdana"/>
              </a:rPr>
              <a:t> 2018 1.3M hits/</a:t>
            </a:r>
            <a:r>
              <a:rPr lang="en-US" sz="1800" dirty="0" err="1" smtClean="0">
                <a:latin typeface="Verdana"/>
                <a:cs typeface="Verdana"/>
              </a:rPr>
              <a:t>s</a:t>
            </a:r>
            <a:r>
              <a:rPr lang="en-US" sz="1800" dirty="0" smtClean="0">
                <a:latin typeface="Verdana"/>
                <a:cs typeface="Verdana"/>
              </a:rPr>
              <a:t> per chip could be read out </a:t>
            </a:r>
          </a:p>
          <a:p>
            <a:pPr marL="800100" lvl="1">
              <a:buClr>
                <a:srgbClr val="996633"/>
              </a:buClr>
            </a:pPr>
            <a:r>
              <a:rPr lang="en-US" sz="1800" dirty="0" smtClean="0">
                <a:latin typeface="Verdana"/>
                <a:cs typeface="Verdana"/>
              </a:rPr>
              <a:t>In 2019 the link speed doubled to 2.6M hits/</a:t>
            </a:r>
            <a:r>
              <a:rPr lang="en-US" sz="1800" dirty="0" err="1" smtClean="0">
                <a:latin typeface="Verdana"/>
                <a:cs typeface="Verdana"/>
              </a:rPr>
              <a:t>s</a:t>
            </a:r>
            <a:r>
              <a:rPr lang="en-US" sz="1800" dirty="0" smtClean="0">
                <a:latin typeface="Verdana"/>
                <a:cs typeface="Verdana"/>
              </a:rPr>
              <a:t> per 1.42x1.42 cm</a:t>
            </a:r>
            <a:r>
              <a:rPr lang="en-US" sz="1800" baseline="30000" dirty="0" smtClean="0">
                <a:latin typeface="Verdana"/>
                <a:cs typeface="Verdana"/>
              </a:rPr>
              <a:t>2</a:t>
            </a:r>
            <a:r>
              <a:rPr lang="en-US" sz="1800" dirty="0" smtClean="0">
                <a:latin typeface="Verdana"/>
                <a:cs typeface="Verdana"/>
              </a:rPr>
              <a:t>.</a:t>
            </a:r>
            <a:endParaRPr lang="en-US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chemeClr val="accent1"/>
              </a:buClr>
            </a:pP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Possible</a:t>
            </a: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 CEPC gating </a:t>
            </a: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scheme for physics events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Make a GEM gating device a la ILD but now at 1-5 mm above the grid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Gating in a triggered mode;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if a </a:t>
            </a:r>
            <a:r>
              <a:rPr lang="en-US" dirty="0" err="1" smtClean="0">
                <a:solidFill>
                  <a:srgbClr val="000000"/>
                </a:solidFill>
                <a:latin typeface="Verdana"/>
                <a:cs typeface="Verdana"/>
              </a:rPr>
              <a:t>hadronic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 Z interaction in TPC start gating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Gate length of 30-60 </a:t>
            </a:r>
            <a:r>
              <a:rPr lang="en-US" sz="1800" dirty="0" err="1" smtClean="0">
                <a:latin typeface="Verdana"/>
                <a:cs typeface="Verdana"/>
              </a:rPr>
              <a:t>μ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 would stop the ions in Z triggered mode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the price is dead time, reduced efficiency;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One will start “leveling” if gate time = 20 </a:t>
            </a:r>
            <a:r>
              <a:rPr lang="en-US" dirty="0" err="1" smtClean="0">
                <a:latin typeface="Verdana"/>
                <a:cs typeface="Verdana"/>
              </a:rPr>
              <a:t>μ</a:t>
            </a:r>
            <a:r>
              <a:rPr lang="en-US" dirty="0" err="1" smtClean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 -&gt; efficiency 66-85%  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Needs thinking but might work and reduce IBF and (therefore) distortions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NB: ILC gating can exploit bunch structure: Gate opens 50 </a:t>
            </a:r>
            <a:r>
              <a:rPr lang="en-US" sz="1600" dirty="0" err="1" smtClean="0">
                <a:latin typeface="Verdana"/>
                <a:cs typeface="Verdana"/>
              </a:rPr>
              <a:t>μs</a:t>
            </a: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 before the first bunch and closes 50 </a:t>
            </a:r>
            <a:r>
              <a:rPr lang="en-US" sz="1600" dirty="0" err="1" smtClean="0">
                <a:latin typeface="Verdana"/>
                <a:cs typeface="Verdana"/>
              </a:rPr>
              <a:t>μs</a:t>
            </a: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 after last bunch. Close time between bunches 200 ms. Device 1 cm above grid.</a:t>
            </a:r>
          </a:p>
          <a:p>
            <a:endParaRPr lang="en-US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762000"/>
            <a:ext cx="10591800" cy="5486400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chemeClr val="accent1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Important to estimate the charge in the TPC as it causes distortions.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Physics events like Zs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Other backgrounds </a:t>
            </a:r>
            <a:r>
              <a:rPr lang="en-US" sz="1800" dirty="0" err="1" smtClean="0">
                <a:latin typeface="Verdana"/>
                <a:cs typeface="Verdana"/>
              </a:rPr>
              <a:t>γγ</a:t>
            </a:r>
            <a:r>
              <a:rPr lang="en-US" sz="1800" dirty="0" smtClean="0">
                <a:latin typeface="Verdana"/>
                <a:cs typeface="Verdana"/>
              </a:rPr>
              <a:t> background and incoherent pairs from b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eam-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beam interactions 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that produce hits</a:t>
            </a:r>
          </a:p>
          <a:p>
            <a:pPr marL="742950" lvl="2" indent="-342900">
              <a:buClr>
                <a:schemeClr val="accent1"/>
              </a:buClr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Rate estimates for primary electrons and charge and distortions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 smtClean="0">
                <a:latin typeface="Verdana"/>
                <a:cs typeface="Verdana"/>
              </a:rPr>
              <a:t>from primary ions due to Zs (back of the envelop)</a:t>
            </a: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742950" lvl="2" indent="-342900">
              <a:buClr>
                <a:schemeClr val="accent1"/>
              </a:buClr>
            </a:pPr>
            <a:r>
              <a:rPr lang="en-US" sz="2000" dirty="0" smtClean="0">
                <a:latin typeface="Verdana"/>
                <a:cs typeface="Verdana"/>
              </a:rPr>
              <a:t>Assume that the ions stay 0-300 ms before reaching the mid plane of the TPC. With a rate of 10-15 kHz one will accumulate 3000 - 4500 Zs;  This gives 30 tracks producing 10</a:t>
            </a:r>
            <a:r>
              <a:rPr lang="en-US" sz="2000" baseline="30000" dirty="0" smtClean="0">
                <a:latin typeface="Verdana"/>
                <a:cs typeface="Verdana"/>
              </a:rPr>
              <a:t>4</a:t>
            </a:r>
            <a:r>
              <a:rPr lang="en-US" sz="2000" dirty="0" smtClean="0">
                <a:latin typeface="Verdana"/>
                <a:cs typeface="Verdana"/>
              </a:rPr>
              <a:t> primary electrons and ions. TPC volume: Inner radius 40 cm; outer 180 cm; 400 cm length; so volume 3.8 10</a:t>
            </a:r>
            <a:r>
              <a:rPr lang="en-US" sz="2000" baseline="30000" dirty="0" smtClean="0">
                <a:latin typeface="Verdana"/>
                <a:cs typeface="Verdana"/>
              </a:rPr>
              <a:t>7</a:t>
            </a:r>
            <a:r>
              <a:rPr lang="en-US" sz="2000" dirty="0" smtClean="0">
                <a:latin typeface="Verdana"/>
                <a:cs typeface="Verdana"/>
              </a:rPr>
              <a:t> cm</a:t>
            </a:r>
            <a:r>
              <a:rPr lang="en-US" sz="2000" baseline="30000" dirty="0" smtClean="0">
                <a:latin typeface="Verdana"/>
                <a:cs typeface="Verdana"/>
              </a:rPr>
              <a:t>3</a:t>
            </a:r>
            <a:r>
              <a:rPr lang="en-US" sz="2000" dirty="0" smtClean="0">
                <a:latin typeface="Verdana"/>
                <a:cs typeface="Verdana"/>
              </a:rPr>
              <a:t>. Charge density = 9-13 10</a:t>
            </a:r>
            <a:r>
              <a:rPr lang="en-US" sz="2000" baseline="30000" dirty="0" smtClean="0">
                <a:latin typeface="Verdana"/>
                <a:cs typeface="Verdana"/>
              </a:rPr>
              <a:t>8</a:t>
            </a:r>
            <a:r>
              <a:rPr lang="en-US" sz="2000" dirty="0" smtClean="0">
                <a:latin typeface="Verdana"/>
                <a:cs typeface="Verdana"/>
              </a:rPr>
              <a:t>/3.8 10</a:t>
            </a:r>
            <a:r>
              <a:rPr lang="en-US" sz="2000" baseline="30000" dirty="0" smtClean="0">
                <a:latin typeface="Verdana"/>
                <a:cs typeface="Verdana"/>
              </a:rPr>
              <a:t>7</a:t>
            </a:r>
            <a:r>
              <a:rPr lang="en-US" sz="2000" dirty="0" smtClean="0">
                <a:latin typeface="Verdana"/>
                <a:cs typeface="Verdana"/>
              </a:rPr>
              <a:t> cm</a:t>
            </a:r>
            <a:r>
              <a:rPr lang="en-US" sz="2000" baseline="30000" dirty="0" smtClean="0">
                <a:latin typeface="Verdana"/>
                <a:cs typeface="Verdana"/>
              </a:rPr>
              <a:t>3</a:t>
            </a:r>
            <a:r>
              <a:rPr lang="en-US" sz="2000" dirty="0" smtClean="0">
                <a:latin typeface="Verdana"/>
                <a:cs typeface="Verdana"/>
              </a:rPr>
              <a:t> = 23-34  e/cm</a:t>
            </a:r>
            <a:r>
              <a:rPr lang="en-US" sz="2000" baseline="30000" dirty="0" smtClean="0">
                <a:latin typeface="Verdana"/>
                <a:cs typeface="Verdana"/>
              </a:rPr>
              <a:t>3</a:t>
            </a:r>
            <a:r>
              <a:rPr lang="en-US" sz="2000" dirty="0" smtClean="0">
                <a:latin typeface="Verdana"/>
                <a:cs typeface="Verdana"/>
              </a:rPr>
              <a:t>. This is smaller than the charge at the ILC for 3000 bunches from beam-beam background (slide 7).  </a:t>
            </a:r>
          </a:p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</a:t>
            </a:r>
            <a:r>
              <a:rPr lang="en-US" altLang="en-US" sz="3600" b="0" dirty="0" smtClean="0">
                <a:latin typeface="Verdana"/>
                <a:cs typeface="Verdana"/>
              </a:rPr>
              <a:t>TPC rates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762000"/>
            <a:ext cx="10591800" cy="5486400"/>
          </a:xfrm>
        </p:spPr>
        <p:txBody>
          <a:bodyPr/>
          <a:lstStyle/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Rates primary electrons in </a:t>
            </a:r>
            <a:r>
              <a:rPr lang="en-US" sz="2000" dirty="0" smtClean="0">
                <a:latin typeface="Verdana"/>
                <a:cs typeface="Verdana"/>
              </a:rPr>
              <a:t>a Pixel TPC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 smtClean="0">
                <a:latin typeface="Verdana"/>
                <a:cs typeface="Verdana"/>
              </a:rPr>
              <a:t>(back of the envelop)</a:t>
            </a:r>
            <a:r>
              <a:rPr lang="en-US" sz="1800" dirty="0" smtClean="0">
                <a:latin typeface="Verdana"/>
                <a:cs typeface="Verdana"/>
              </a:rPr>
              <a:t> </a:t>
            </a:r>
          </a:p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1828800"/>
            <a:ext cx="5562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Verdana"/>
                <a:cs typeface="Verdana"/>
              </a:rPr>
              <a:t> Using a simulation program the primary Z hit rate in the pixel TPC is calculated as a function of the radius.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Verdana"/>
                <a:cs typeface="Verdana"/>
              </a:rPr>
              <a:t>The rate amount to 300 </a:t>
            </a:r>
            <a:r>
              <a:rPr lang="en-US" sz="2000" dirty="0" err="1" smtClean="0">
                <a:latin typeface="Verdana"/>
                <a:cs typeface="Verdana"/>
              </a:rPr>
              <a:t>k</a:t>
            </a:r>
            <a:r>
              <a:rPr lang="en-US" sz="2000" dirty="0" smtClean="0">
                <a:latin typeface="Verdana"/>
                <a:cs typeface="Verdana"/>
              </a:rPr>
              <a:t> hits /</a:t>
            </a:r>
            <a:r>
              <a:rPr lang="en-US" sz="2000" dirty="0" err="1" smtClean="0">
                <a:latin typeface="Verdana"/>
                <a:cs typeface="Verdana"/>
              </a:rPr>
              <a:t>s</a:t>
            </a:r>
            <a:r>
              <a:rPr lang="en-US" sz="2000" dirty="0" smtClean="0">
                <a:latin typeface="Verdana"/>
                <a:cs typeface="Verdana"/>
              </a:rPr>
              <a:t> at a radius of 40 cm.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Verdana"/>
                <a:cs typeface="Verdana"/>
              </a:rPr>
              <a:t>This is a rate the current quad and read out can </a:t>
            </a:r>
            <a:r>
              <a:rPr lang="en-US" sz="2000" dirty="0" smtClean="0">
                <a:latin typeface="Verdana"/>
                <a:cs typeface="Verdana"/>
              </a:rPr>
              <a:t>easily handle.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Verdana"/>
                <a:cs typeface="Verdana"/>
              </a:rPr>
              <a:t> The test beam showed we can handle up to </a:t>
            </a:r>
            <a:r>
              <a:rPr lang="en-US" sz="2000" dirty="0" smtClean="0">
                <a:latin typeface="Verdana"/>
                <a:cs typeface="Verdana"/>
              </a:rPr>
              <a:t>2.6M hits/</a:t>
            </a:r>
            <a:r>
              <a:rPr lang="en-US" sz="2000" dirty="0" err="1" smtClean="0">
                <a:latin typeface="Verdana"/>
                <a:cs typeface="Verdana"/>
              </a:rPr>
              <a:t>s</a:t>
            </a:r>
            <a:r>
              <a:rPr lang="en-US" sz="2000" dirty="0" smtClean="0">
                <a:latin typeface="Verdana"/>
                <a:cs typeface="Verdana"/>
              </a:rPr>
              <a:t> per</a:t>
            </a:r>
            <a:r>
              <a:rPr lang="en-US" sz="2000" dirty="0" smtClean="0">
                <a:latin typeface="Verdana"/>
                <a:cs typeface="Verdana"/>
              </a:rPr>
              <a:t> chip (1.42x1.42 cm</a:t>
            </a:r>
            <a:r>
              <a:rPr lang="en-US" sz="2000" baseline="30000" dirty="0" smtClean="0">
                <a:latin typeface="Verdana"/>
                <a:cs typeface="Verdana"/>
              </a:rPr>
              <a:t>2</a:t>
            </a:r>
            <a:r>
              <a:rPr lang="en-US" sz="2000" dirty="0" smtClean="0">
                <a:latin typeface="Verdana"/>
                <a:cs typeface="Verdana"/>
              </a:rPr>
              <a:t>). So about a factor 10 higher than what is needed.</a:t>
            </a:r>
            <a:endParaRPr lang="en-US" sz="2000" dirty="0"/>
          </a:p>
        </p:txBody>
      </p:sp>
      <p:pic>
        <p:nvPicPr>
          <p:cNvPr id="6" name="Picture 5" descr="HitRa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76400"/>
            <a:ext cx="475488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</a:t>
            </a:r>
            <a:r>
              <a:rPr lang="en-US" altLang="en-US" sz="3600" b="0" dirty="0" smtClean="0">
                <a:latin typeface="Verdana"/>
                <a:cs typeface="Verdana"/>
              </a:rPr>
              <a:t>TPC charge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762000"/>
            <a:ext cx="10591800" cy="5486400"/>
          </a:xfrm>
        </p:spPr>
        <p:txBody>
          <a:bodyPr/>
          <a:lstStyle/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Charge </a:t>
            </a:r>
            <a:r>
              <a:rPr lang="en-US" sz="2000" dirty="0" smtClean="0">
                <a:latin typeface="Verdana"/>
                <a:cs typeface="Verdana"/>
              </a:rPr>
              <a:t>from primary ions due to Zs (back of the envelop)</a:t>
            </a:r>
            <a:r>
              <a:rPr lang="en-US" sz="1800" dirty="0" smtClean="0">
                <a:latin typeface="Verdana"/>
                <a:cs typeface="Verdana"/>
              </a:rPr>
              <a:t> </a:t>
            </a:r>
          </a:p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4" name="Picture 3" descr="PrimaryZCh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524000"/>
            <a:ext cx="5318760" cy="51141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1981200"/>
            <a:ext cx="5562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 At ILC this  accumulated charge in the TPC </a:t>
            </a:r>
            <a:r>
              <a:rPr lang="en-US" sz="2000" dirty="0" err="1" smtClean="0">
                <a:latin typeface="Verdana"/>
                <a:cs typeface="Verdana"/>
              </a:rPr>
              <a:t>bkg</a:t>
            </a:r>
            <a:r>
              <a:rPr lang="en-US" sz="2000" dirty="0" smtClean="0">
                <a:latin typeface="Verdana"/>
                <a:cs typeface="Verdana"/>
              </a:rPr>
              <a:t> leads to distortions of max 5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r>
              <a:rPr lang="en-US" sz="2000" dirty="0" smtClean="0">
                <a:latin typeface="Verdana"/>
                <a:cs typeface="Verdana"/>
              </a:rPr>
              <a:t>. See next slide for details. Here no ion back flow IBF=0 is used.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 The CEPC study by presented by </a:t>
            </a:r>
            <a:r>
              <a:rPr lang="en-US" sz="2000" dirty="0" err="1" smtClean="0">
                <a:latin typeface="Verdana"/>
                <a:cs typeface="Verdana"/>
              </a:rPr>
              <a:t>Huirong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 err="1" smtClean="0">
                <a:latin typeface="Verdana"/>
                <a:cs typeface="Verdana"/>
              </a:rPr>
              <a:t>Qi</a:t>
            </a:r>
            <a:r>
              <a:rPr lang="en-US" sz="2000" dirty="0" smtClean="0">
                <a:latin typeface="Verdana"/>
                <a:cs typeface="Verdana"/>
              </a:rPr>
              <a:t> (backup) gives a larger number of up to 80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r>
              <a:rPr lang="en-US" sz="2000" dirty="0" smtClean="0">
                <a:latin typeface="Verdana"/>
                <a:cs typeface="Verdana"/>
              </a:rPr>
              <a:t> with IBF=5 and a lower luminosity.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So assuming that the IBF for Zs can be gated (IBF &lt; 1)  with the proposed trigger scheme these distortions are rather small.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ILC</a:t>
            </a:r>
            <a:r>
              <a:rPr lang="en-US" altLang="en-US" sz="3600" b="0" dirty="0" smtClean="0">
                <a:latin typeface="Verdana"/>
                <a:cs typeface="Verdana"/>
              </a:rPr>
              <a:t> beam-beam primary ions in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00100"/>
            <a:ext cx="4305300" cy="4238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06500"/>
            <a:ext cx="6959600" cy="1308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838200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441088"/>
            <a:ext cx="4322911" cy="4035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1600" y="37338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So deformations for  a primary charge distribution (</a:t>
            </a:r>
            <a:r>
              <a:rPr lang="en-US" sz="2000" dirty="0" err="1" smtClean="0">
                <a:latin typeface="Verdana"/>
                <a:cs typeface="Verdana"/>
              </a:rPr>
              <a:t>x</a:t>
            </a:r>
            <a:r>
              <a:rPr lang="en-US" sz="2000" dirty="0" smtClean="0">
                <a:latin typeface="Verdana"/>
                <a:cs typeface="Verdana"/>
              </a:rPr>
              <a:t> 30) are less than 5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105400"/>
            <a:ext cx="449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Studies from Keisuke Fuji https://agenda.linearcollider.org/event/5504/contributions/24543/attachments/20144/31818/PositiveIonEffects-kf.pdf)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Pixel TPC for TLEP/</a:t>
            </a:r>
            <a:r>
              <a:rPr lang="en-US" altLang="en-US" sz="3600" b="0" dirty="0" err="1" smtClean="0">
                <a:latin typeface="Verdana"/>
                <a:cs typeface="Verdana"/>
              </a:rPr>
              <a:t>FCCee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762000"/>
            <a:ext cx="10591800" cy="5486400"/>
          </a:xfrm>
        </p:spPr>
        <p:txBody>
          <a:bodyPr/>
          <a:lstStyle/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Distortions from primary ion from Zs have been performed by </a:t>
            </a:r>
            <a:r>
              <a:rPr lang="en-US" sz="2000" dirty="0" err="1" smtClean="0">
                <a:latin typeface="Verdana"/>
                <a:cs typeface="Verdana"/>
              </a:rPr>
              <a:t>Schwemling</a:t>
            </a:r>
            <a:r>
              <a:rPr lang="en-US" sz="2000" dirty="0" smtClean="0">
                <a:latin typeface="Verdana"/>
                <a:cs typeface="Verdana"/>
              </a:rPr>
              <a:t> for a TPC at TLEP/</a:t>
            </a:r>
            <a:r>
              <a:rPr lang="en-US" sz="2000" dirty="0" err="1" smtClean="0">
                <a:latin typeface="Verdana"/>
                <a:cs typeface="Verdana"/>
              </a:rPr>
              <a:t>FCCee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 smtClean="0">
                <a:latin typeface="Verdana"/>
                <a:cs typeface="Verdana"/>
                <a:hlinkClick r:id="rId2"/>
              </a:rPr>
              <a:t>https://indico.cern.ch/event/467955/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endParaRPr lang="en-US" sz="1800" dirty="0" smtClean="0">
              <a:latin typeface="Verdana"/>
              <a:cs typeface="Verdana"/>
            </a:endParaRPr>
          </a:p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2460010"/>
            <a:ext cx="55626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Note here the Z rate is 16 kHz so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sz="2000" dirty="0" smtClean="0">
                <a:latin typeface="Verdana"/>
                <a:cs typeface="Verdana"/>
              </a:rPr>
              <a:t>    similar to CEPC at 50 10</a:t>
            </a:r>
            <a:r>
              <a:rPr lang="en-US" sz="2000" baseline="30000" dirty="0" smtClean="0">
                <a:latin typeface="Verdana"/>
                <a:cs typeface="Verdana"/>
              </a:rPr>
              <a:t>34 </a:t>
            </a:r>
            <a:r>
              <a:rPr lang="en-US" sz="2000" dirty="0" smtClean="0">
                <a:latin typeface="Verdana"/>
                <a:cs typeface="Verdana"/>
              </a:rPr>
              <a:t>cm</a:t>
            </a:r>
            <a:r>
              <a:rPr lang="en-US" sz="2000" baseline="30000" dirty="0" smtClean="0">
                <a:latin typeface="Verdana"/>
                <a:cs typeface="Verdana"/>
              </a:rPr>
              <a:t>-2</a:t>
            </a:r>
            <a:r>
              <a:rPr lang="en-US" sz="2000" dirty="0" smtClean="0">
                <a:latin typeface="Verdana"/>
                <a:cs typeface="Verdana"/>
              </a:rPr>
              <a:t>s</a:t>
            </a:r>
            <a:r>
              <a:rPr lang="en-US" sz="2000" baseline="30000" dirty="0" smtClean="0">
                <a:latin typeface="Verdana"/>
                <a:cs typeface="Verdana"/>
              </a:rPr>
              <a:t>-1</a:t>
            </a:r>
            <a:r>
              <a:rPr lang="en-US" sz="2000" dirty="0" smtClean="0">
                <a:latin typeface="Verdana"/>
                <a:cs typeface="Verdana"/>
              </a:rPr>
              <a:t>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Studies are more detailed – use </a:t>
            </a:r>
            <a:r>
              <a:rPr lang="en-US" sz="2000" dirty="0" err="1" smtClean="0">
                <a:latin typeface="Verdana"/>
                <a:cs typeface="Verdana"/>
              </a:rPr>
              <a:t>Pythia</a:t>
            </a:r>
            <a:r>
              <a:rPr lang="en-US" sz="2000" dirty="0" smtClean="0">
                <a:latin typeface="Verdana"/>
                <a:cs typeface="Verdana"/>
              </a:rPr>
              <a:t> plus distortion program from Keisuke Fuji- than a back of envelop calculation.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NB IBF is not zero but put to 1.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The number of ions/cm is not 100 but only 40. So a bit </a:t>
            </a:r>
            <a:r>
              <a:rPr lang="en-US" sz="2000" dirty="0" err="1" smtClean="0">
                <a:latin typeface="Verdana"/>
                <a:cs typeface="Verdana"/>
              </a:rPr>
              <a:t>lowish</a:t>
            </a:r>
            <a:r>
              <a:rPr lang="en-US" sz="2000" dirty="0" smtClean="0">
                <a:latin typeface="Verdana"/>
                <a:cs typeface="Verdana"/>
              </a:rPr>
              <a:t>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05000"/>
            <a:ext cx="4595708" cy="464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9097004</TotalTime>
  <Pages>11</Pages>
  <Words>1289</Words>
  <Application>Microsoft Office PowerPoint</Application>
  <PresentationFormat>Custom</PresentationFormat>
  <Paragraphs>166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Como</vt:lpstr>
      <vt:lpstr>CEPC Pixel  Time Projection Chamber</vt:lpstr>
      <vt:lpstr> CEPC Pixel TPC</vt:lpstr>
      <vt:lpstr> CEPC Pixel TPC</vt:lpstr>
      <vt:lpstr> CEPC Pixel TPC</vt:lpstr>
      <vt:lpstr> CEPC Pixel TPC</vt:lpstr>
      <vt:lpstr> CEPC Pixel TPC rates</vt:lpstr>
      <vt:lpstr> CEPC Pixel TPC charge</vt:lpstr>
      <vt:lpstr> ILC beam-beam primary ions in TPC</vt:lpstr>
      <vt:lpstr> Pixel TPC for TLEP/FCCee</vt:lpstr>
      <vt:lpstr> CEPC backgrounds Pixel TPC</vt:lpstr>
      <vt:lpstr>Slide 11</vt:lpstr>
      <vt:lpstr> CEPC Pixel TPC</vt:lpstr>
      <vt:lpstr> CEPC Pixel TPC</vt:lpstr>
      <vt:lpstr> CEPC Pixel TPC</vt:lpstr>
    </vt:vector>
  </TitlesOfParts>
  <Manager/>
  <Company>NIKHEF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2358</cp:revision>
  <cp:lastPrinted>2002-02-06T08:01:21Z</cp:lastPrinted>
  <dcterms:created xsi:type="dcterms:W3CDTF">2019-11-17T12:05:24Z</dcterms:created>
  <dcterms:modified xsi:type="dcterms:W3CDTF">2019-11-17T12:17:18Z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