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9"/>
  </p:notesMasterIdLst>
  <p:sldIdLst>
    <p:sldId id="283" r:id="rId5"/>
    <p:sldId id="292" r:id="rId6"/>
    <p:sldId id="293" r:id="rId7"/>
    <p:sldId id="296" r:id="rId8"/>
    <p:sldId id="316" r:id="rId9"/>
    <p:sldId id="294" r:id="rId10"/>
    <p:sldId id="295" r:id="rId11"/>
    <p:sldId id="303" r:id="rId12"/>
    <p:sldId id="289" r:id="rId13"/>
    <p:sldId id="315" r:id="rId14"/>
    <p:sldId id="301" r:id="rId15"/>
    <p:sldId id="290" r:id="rId16"/>
    <p:sldId id="304" r:id="rId17"/>
    <p:sldId id="314" r:id="rId18"/>
    <p:sldId id="305" r:id="rId19"/>
    <p:sldId id="306" r:id="rId20"/>
    <p:sldId id="307" r:id="rId21"/>
    <p:sldId id="308" r:id="rId22"/>
    <p:sldId id="309" r:id="rId23"/>
    <p:sldId id="310" r:id="rId24"/>
    <p:sldId id="311" r:id="rId25"/>
    <p:sldId id="312" r:id="rId26"/>
    <p:sldId id="313" r:id="rId27"/>
    <p:sldId id="286" r:id="rId28"/>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791C"/>
    <a:srgbClr val="003F5E"/>
    <a:srgbClr val="F57B20"/>
    <a:srgbClr val="F57A1E"/>
    <a:srgbClr val="013F5E"/>
    <a:srgbClr val="003959"/>
    <a:srgbClr val="ED1556"/>
    <a:srgbClr val="003F5D"/>
    <a:srgbClr val="1C4161"/>
    <a:srgbClr val="0043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9" d="100"/>
          <a:sy n="89" d="100"/>
        </p:scale>
        <p:origin x="-58" y="-5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41D8A83-A817-41E3-A602-3B517E18334E}" type="datetimeFigureOut">
              <a:rPr lang="en-GB" smtClean="0"/>
              <a:t>08/09/2015</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CBC110B-1C27-4A5B-8007-E6BF4BB6C5F7}" type="slidenum">
              <a:rPr lang="en-GB" smtClean="0"/>
              <a:t>‹#›</a:t>
            </a:fld>
            <a:endParaRPr lang="en-GB"/>
          </a:p>
        </p:txBody>
      </p:sp>
    </p:spTree>
    <p:extLst>
      <p:ext uri="{BB962C8B-B14F-4D97-AF65-F5344CB8AC3E}">
        <p14:creationId xmlns:p14="http://schemas.microsoft.com/office/powerpoint/2010/main" val="403172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0" y="0"/>
            <a:ext cx="1625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p:cNvSpPr>
            <a:spLocks noGrp="1"/>
          </p:cNvSpPr>
          <p:nvPr>
            <p:ph type="body" sz="quarter" idx="11" hasCustomPrompt="1"/>
          </p:nvPr>
        </p:nvSpPr>
        <p:spPr>
          <a:xfrm>
            <a:off x="1240257" y="3625009"/>
            <a:ext cx="6795911" cy="375289"/>
          </a:xfrm>
        </p:spPr>
        <p:txBody>
          <a:bodyPr>
            <a:normAutofit/>
          </a:bodyPr>
          <a:lstStyle>
            <a:lvl1pPr marL="0" indent="0">
              <a:buNone/>
              <a:defRPr sz="2000" b="1" baseline="0"/>
            </a:lvl1pPr>
          </a:lstStyle>
          <a:p>
            <a:pPr lvl="0"/>
            <a:r>
              <a:rPr lang="en-US" dirty="0" smtClean="0"/>
              <a:t>Presenter</a:t>
            </a:r>
          </a:p>
        </p:txBody>
      </p:sp>
      <p:sp>
        <p:nvSpPr>
          <p:cNvPr id="7" name="Text Placeholder 6"/>
          <p:cNvSpPr>
            <a:spLocks noGrp="1"/>
          </p:cNvSpPr>
          <p:nvPr>
            <p:ph type="body" sz="quarter" idx="12" hasCustomPrompt="1"/>
          </p:nvPr>
        </p:nvSpPr>
        <p:spPr>
          <a:xfrm>
            <a:off x="1240256" y="5484095"/>
            <a:ext cx="6671027" cy="436340"/>
          </a:xfrm>
        </p:spPr>
        <p:txBody>
          <a:bodyPr>
            <a:normAutofit/>
          </a:bodyPr>
          <a:lstStyle>
            <a:lvl1pPr marL="0" indent="0">
              <a:buNone/>
              <a:defRPr sz="1800"/>
            </a:lvl1pPr>
          </a:lstStyle>
          <a:p>
            <a:pPr lvl="0"/>
            <a:r>
              <a:rPr lang="en-US" dirty="0" smtClean="0"/>
              <a:t>Event, Location</a:t>
            </a:r>
            <a:endParaRPr lang="en-GB" dirty="0"/>
          </a:p>
        </p:txBody>
      </p:sp>
      <p:sp>
        <p:nvSpPr>
          <p:cNvPr id="12" name="Text Placeholder 10"/>
          <p:cNvSpPr>
            <a:spLocks noGrp="1"/>
          </p:cNvSpPr>
          <p:nvPr>
            <p:ph type="body" sz="quarter" idx="17" hasCustomPrompt="1"/>
          </p:nvPr>
        </p:nvSpPr>
        <p:spPr>
          <a:xfrm>
            <a:off x="1240257" y="2804346"/>
            <a:ext cx="6683727" cy="503459"/>
          </a:xfrm>
        </p:spPr>
        <p:txBody>
          <a:bodyPr>
            <a:normAutofit/>
          </a:bodyPr>
          <a:lstStyle>
            <a:lvl1pPr marL="0" indent="0">
              <a:buNone/>
              <a:defRPr sz="1950">
                <a:solidFill>
                  <a:srgbClr val="F6791C"/>
                </a:solidFill>
              </a:defRPr>
            </a:lvl1pPr>
          </a:lstStyle>
          <a:p>
            <a:pPr lvl="0"/>
            <a:r>
              <a:rPr lang="en-US" dirty="0" smtClean="0"/>
              <a:t>Subtitle</a:t>
            </a:r>
          </a:p>
        </p:txBody>
      </p:sp>
      <p:sp>
        <p:nvSpPr>
          <p:cNvPr id="11" name="Text Placeholder 10"/>
          <p:cNvSpPr>
            <a:spLocks noGrp="1"/>
          </p:cNvSpPr>
          <p:nvPr>
            <p:ph type="body" sz="quarter" idx="14" hasCustomPrompt="1"/>
          </p:nvPr>
        </p:nvSpPr>
        <p:spPr>
          <a:xfrm>
            <a:off x="1240257" y="2398309"/>
            <a:ext cx="6683727" cy="473242"/>
          </a:xfrm>
        </p:spPr>
        <p:txBody>
          <a:bodyPr>
            <a:noAutofit/>
          </a:bodyPr>
          <a:lstStyle>
            <a:lvl1pPr marL="0" indent="0">
              <a:buNone/>
              <a:defRPr sz="2400" b="1"/>
            </a:lvl1pPr>
          </a:lstStyle>
          <a:p>
            <a:pPr lvl="0"/>
            <a:r>
              <a:rPr lang="en-US" dirty="0" smtClean="0"/>
              <a:t>Title</a:t>
            </a:r>
          </a:p>
        </p:txBody>
      </p:sp>
      <p:sp>
        <p:nvSpPr>
          <p:cNvPr id="13" name="Text Placeholder 6"/>
          <p:cNvSpPr>
            <a:spLocks noGrp="1"/>
          </p:cNvSpPr>
          <p:nvPr>
            <p:ph type="body" sz="quarter" idx="18" hasCustomPrompt="1"/>
          </p:nvPr>
        </p:nvSpPr>
        <p:spPr>
          <a:xfrm>
            <a:off x="1240256" y="5785332"/>
            <a:ext cx="6671027" cy="428319"/>
          </a:xfrm>
        </p:spPr>
        <p:txBody>
          <a:bodyPr>
            <a:normAutofit/>
          </a:bodyPr>
          <a:lstStyle>
            <a:lvl1pPr marL="0" indent="0">
              <a:buNone/>
              <a:defRPr sz="1800"/>
            </a:lvl1pPr>
          </a:lstStyle>
          <a:p>
            <a:pPr lvl="0"/>
            <a:r>
              <a:rPr lang="en-US" dirty="0" smtClean="0"/>
              <a:t>Date</a:t>
            </a:r>
            <a:endParaRPr lang="en-GB" dirty="0"/>
          </a:p>
        </p:txBody>
      </p:sp>
      <p:sp>
        <p:nvSpPr>
          <p:cNvPr id="16" name="Text Placeholder 4"/>
          <p:cNvSpPr>
            <a:spLocks noGrp="1"/>
          </p:cNvSpPr>
          <p:nvPr>
            <p:ph type="body" sz="quarter" idx="19" hasCustomPrompt="1"/>
          </p:nvPr>
        </p:nvSpPr>
        <p:spPr>
          <a:xfrm>
            <a:off x="1240257" y="3947187"/>
            <a:ext cx="6795911" cy="347215"/>
          </a:xfrm>
        </p:spPr>
        <p:txBody>
          <a:bodyPr>
            <a:normAutofit/>
          </a:bodyPr>
          <a:lstStyle>
            <a:lvl1pPr marL="0" indent="0">
              <a:buNone/>
              <a:defRPr sz="1800" b="0" baseline="0"/>
            </a:lvl1pPr>
          </a:lstStyle>
          <a:p>
            <a:pPr lvl="0"/>
            <a:r>
              <a:rPr lang="en-US" dirty="0" smtClean="0"/>
              <a:t>Role in Project, AARC (if applicable)</a:t>
            </a:r>
          </a:p>
        </p:txBody>
      </p:sp>
      <p:sp>
        <p:nvSpPr>
          <p:cNvPr id="18" name="Text Placeholder 4"/>
          <p:cNvSpPr>
            <a:spLocks noGrp="1"/>
          </p:cNvSpPr>
          <p:nvPr>
            <p:ph type="body" sz="quarter" idx="20" hasCustomPrompt="1"/>
          </p:nvPr>
        </p:nvSpPr>
        <p:spPr>
          <a:xfrm>
            <a:off x="1240257" y="4249757"/>
            <a:ext cx="8818145" cy="347215"/>
          </a:xfrm>
        </p:spPr>
        <p:txBody>
          <a:bodyPr>
            <a:normAutofit/>
          </a:bodyPr>
          <a:lstStyle>
            <a:lvl1pPr marL="0" indent="0">
              <a:buNone/>
              <a:defRPr sz="1800" b="0" baseline="0"/>
            </a:lvl1pPr>
          </a:lstStyle>
          <a:p>
            <a:pPr lvl="0"/>
            <a:r>
              <a:rPr lang="en-US" dirty="0" smtClean="0"/>
              <a:t>Role in Organisation, Organisation Name (if Applicable)</a:t>
            </a:r>
          </a:p>
        </p:txBody>
      </p:sp>
      <p:sp>
        <p:nvSpPr>
          <p:cNvPr id="4" name="Text Placeholder 3"/>
          <p:cNvSpPr>
            <a:spLocks noGrp="1"/>
          </p:cNvSpPr>
          <p:nvPr>
            <p:ph type="body" sz="quarter" idx="21" hasCustomPrompt="1"/>
          </p:nvPr>
        </p:nvSpPr>
        <p:spPr>
          <a:xfrm>
            <a:off x="1486792" y="4765917"/>
            <a:ext cx="1219200" cy="190399"/>
          </a:xfrm>
        </p:spPr>
        <p:txBody>
          <a:bodyPr>
            <a:normAutofit/>
          </a:bodyPr>
          <a:lstStyle>
            <a:lvl1pPr marL="0" indent="0">
              <a:buNone/>
              <a:defRPr sz="600"/>
            </a:lvl1pPr>
          </a:lstStyle>
          <a:p>
            <a:pPr lvl="0"/>
            <a:r>
              <a:rPr lang="en-US" dirty="0" smtClean="0"/>
              <a:t>Logo (optional)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56358" y="-42332"/>
            <a:ext cx="4389920" cy="6942667"/>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7682" y="480622"/>
            <a:ext cx="1482776" cy="1339714"/>
          </a:xfrm>
          <a:prstGeom prst="rect">
            <a:avLst/>
          </a:prstGeom>
        </p:spPr>
      </p:pic>
      <p:sp>
        <p:nvSpPr>
          <p:cNvPr id="23" name="TextBox 22"/>
          <p:cNvSpPr txBox="1"/>
          <p:nvPr userDrawn="1"/>
        </p:nvSpPr>
        <p:spPr>
          <a:xfrm>
            <a:off x="2818932" y="927797"/>
            <a:ext cx="5918159" cy="353943"/>
          </a:xfrm>
          <a:prstGeom prst="rect">
            <a:avLst/>
          </a:prstGeom>
          <a:noFill/>
        </p:spPr>
        <p:txBody>
          <a:bodyPr wrap="none" rtlCol="0">
            <a:spAutoFit/>
          </a:bodyPr>
          <a:lstStyle/>
          <a:p>
            <a:r>
              <a:rPr lang="en-GB" sz="1700" dirty="0" smtClean="0">
                <a:solidFill>
                  <a:srgbClr val="003F5E"/>
                </a:solidFill>
              </a:rPr>
              <a:t>Authentication and Authorisation for Research and Collaboration</a:t>
            </a:r>
            <a:endParaRPr lang="en-GB" sz="1700" dirty="0">
              <a:solidFill>
                <a:srgbClr val="003F5E"/>
              </a:solidFill>
            </a:endParaRPr>
          </a:p>
        </p:txBody>
      </p:sp>
    </p:spTree>
    <p:extLst>
      <p:ext uri="{BB962C8B-B14F-4D97-AF65-F5344CB8AC3E}">
        <p14:creationId xmlns:p14="http://schemas.microsoft.com/office/powerpoint/2010/main" val="416442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716837"/>
            <a:ext cx="6172200" cy="414421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457202" y="1716837"/>
            <a:ext cx="4314825" cy="415215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98918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yle Gu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2" name="TextBox 1"/>
          <p:cNvSpPr txBox="1"/>
          <p:nvPr userDrawn="1"/>
        </p:nvSpPr>
        <p:spPr>
          <a:xfrm>
            <a:off x="652382" y="304802"/>
            <a:ext cx="3601692" cy="646331"/>
          </a:xfrm>
          <a:prstGeom prst="rect">
            <a:avLst/>
          </a:prstGeom>
          <a:noFill/>
        </p:spPr>
        <p:txBody>
          <a:bodyPr wrap="none" rtlCol="0">
            <a:spAutoFit/>
          </a:bodyPr>
          <a:lstStyle/>
          <a:p>
            <a:r>
              <a:rPr lang="en-GB" sz="1800" b="1" dirty="0" smtClean="0">
                <a:solidFill>
                  <a:srgbClr val="003F5D"/>
                </a:solidFill>
              </a:rPr>
              <a:t>Style</a:t>
            </a:r>
            <a:r>
              <a:rPr lang="en-GB" sz="1800" b="1" baseline="0" dirty="0" smtClean="0">
                <a:solidFill>
                  <a:srgbClr val="003F5D"/>
                </a:solidFill>
              </a:rPr>
              <a:t> Guide</a:t>
            </a:r>
          </a:p>
          <a:p>
            <a:r>
              <a:rPr lang="en-GB" sz="1800" baseline="0" dirty="0" smtClean="0">
                <a:solidFill>
                  <a:srgbClr val="F57A1E"/>
                </a:solidFill>
              </a:rPr>
              <a:t>A Guide to Using the AARC Template</a:t>
            </a:r>
            <a:endParaRPr lang="en-GB" sz="1800" dirty="0">
              <a:solidFill>
                <a:srgbClr val="F57A1E"/>
              </a:solidFill>
            </a:endParaRPr>
          </a:p>
        </p:txBody>
      </p:sp>
      <p:sp>
        <p:nvSpPr>
          <p:cNvPr id="4" name="TextBox 3"/>
          <p:cNvSpPr txBox="1"/>
          <p:nvPr userDrawn="1"/>
        </p:nvSpPr>
        <p:spPr>
          <a:xfrm>
            <a:off x="780366" y="2025770"/>
            <a:ext cx="10149657" cy="2862322"/>
          </a:xfrm>
          <a:prstGeom prst="rect">
            <a:avLst/>
          </a:prstGeom>
          <a:noFill/>
        </p:spPr>
        <p:txBody>
          <a:bodyPr wrap="square" rtlCol="0">
            <a:spAutoFit/>
          </a:bodyPr>
          <a:lstStyle/>
          <a:p>
            <a:pPr marL="214313" indent="-214313">
              <a:buFont typeface="Arial" panose="020B0604020202020204" pitchFamily="34" charset="0"/>
              <a:buChar char="•"/>
            </a:pPr>
            <a:r>
              <a:rPr lang="en-GB" sz="1800" dirty="0" smtClean="0">
                <a:solidFill>
                  <a:srgbClr val="003F5D"/>
                </a:solidFill>
              </a:rPr>
              <a:t>This template is to</a:t>
            </a:r>
            <a:r>
              <a:rPr lang="en-GB" sz="1800" baseline="0" dirty="0" smtClean="0">
                <a:solidFill>
                  <a:srgbClr val="003F5D"/>
                </a:solidFill>
              </a:rPr>
              <a:t> present information on behalf of the AARC Project</a:t>
            </a:r>
          </a:p>
          <a:p>
            <a:pPr marL="214313" indent="-214313">
              <a:buFont typeface="Arial" panose="020B0604020202020204" pitchFamily="34" charset="0"/>
              <a:buChar char="•"/>
            </a:pPr>
            <a:r>
              <a:rPr lang="en-GB" sz="1800" baseline="0" dirty="0" smtClean="0">
                <a:solidFill>
                  <a:srgbClr val="003F5D"/>
                </a:solidFill>
              </a:rPr>
              <a:t>Font is Calibri and will auto-size. Avoid using a font size less than 18pt.  Main font colour is Teal, </a:t>
            </a:r>
            <a:r>
              <a:rPr lang="en-GB" sz="1800" baseline="0" dirty="0" smtClean="0">
                <a:solidFill>
                  <a:srgbClr val="F57B20"/>
                </a:solidFill>
              </a:rPr>
              <a:t>highlight colour is Orange and should be used sparingly.</a:t>
            </a:r>
            <a:r>
              <a:rPr lang="en-GB" sz="1800" baseline="0" dirty="0" smtClean="0">
                <a:solidFill>
                  <a:srgbClr val="ED1556"/>
                </a:solidFill>
              </a:rPr>
              <a:t> </a:t>
            </a:r>
            <a:r>
              <a:rPr lang="en-GB" sz="1800" baseline="0" dirty="0" smtClean="0">
                <a:solidFill>
                  <a:srgbClr val="003F5D"/>
                </a:solidFill>
              </a:rPr>
              <a:t>If the colours are not shown in PowerPoint use the colour picker to select the correct colour from the logo or these samples</a:t>
            </a:r>
            <a:endParaRPr lang="en-GB" sz="1800" baseline="0" dirty="0" smtClean="0">
              <a:solidFill>
                <a:srgbClr val="ED1556"/>
              </a:solidFill>
            </a:endParaRPr>
          </a:p>
          <a:p>
            <a:pPr marL="214313" indent="-214313">
              <a:buFont typeface="Arial" panose="020B0604020202020204" pitchFamily="34" charset="0"/>
              <a:buChar char="•"/>
            </a:pPr>
            <a:endParaRPr lang="en-GB" sz="1800" baseline="0" dirty="0" smtClean="0">
              <a:solidFill>
                <a:srgbClr val="ED1556"/>
              </a:solidFill>
            </a:endParaRPr>
          </a:p>
          <a:p>
            <a:pPr marL="214313" indent="-214313">
              <a:buFont typeface="Arial" panose="020B0604020202020204" pitchFamily="34" charset="0"/>
              <a:buChar char="•"/>
            </a:pPr>
            <a:r>
              <a:rPr lang="en-GB" sz="1800" baseline="0" dirty="0" smtClean="0">
                <a:solidFill>
                  <a:srgbClr val="003F5D"/>
                </a:solidFill>
              </a:rPr>
              <a:t>The title slide has space for the speaker’s own organisation logo which should be no larger than the main AARC logo </a:t>
            </a:r>
          </a:p>
          <a:p>
            <a:pPr marL="214313" indent="-214313">
              <a:buFont typeface="Arial" panose="020B0604020202020204" pitchFamily="34" charset="0"/>
              <a:buChar char="•"/>
            </a:pPr>
            <a:endParaRPr lang="en-GB" sz="1800" baseline="0" dirty="0" smtClean="0">
              <a:solidFill>
                <a:srgbClr val="003F5D"/>
              </a:solidFill>
            </a:endParaRPr>
          </a:p>
          <a:p>
            <a:pPr marL="214313" indent="-214313">
              <a:buFont typeface="Arial" panose="020B0604020202020204" pitchFamily="34" charset="0"/>
              <a:buChar char="•"/>
            </a:pPr>
            <a:r>
              <a:rPr lang="en-GB" sz="1800" baseline="0" dirty="0" smtClean="0">
                <a:solidFill>
                  <a:srgbClr val="003F5D"/>
                </a:solidFill>
              </a:rPr>
              <a:t>The end slide includes EU logo, copyright, and funding statement and must be included in any slide packs distributed or printed.</a:t>
            </a:r>
          </a:p>
        </p:txBody>
      </p:sp>
      <p:sp>
        <p:nvSpPr>
          <p:cNvPr id="5" name="Oval 4"/>
          <p:cNvSpPr/>
          <p:nvPr userDrawn="1"/>
        </p:nvSpPr>
        <p:spPr>
          <a:xfrm>
            <a:off x="10890209" y="5560973"/>
            <a:ext cx="727243" cy="529390"/>
          </a:xfrm>
          <a:prstGeom prst="ellipse">
            <a:avLst/>
          </a:prstGeom>
          <a:solidFill>
            <a:srgbClr val="003F5D"/>
          </a:solidFill>
          <a:ln>
            <a:solidFill>
              <a:srgbClr val="003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 name="Oval 8"/>
          <p:cNvSpPr/>
          <p:nvPr userDrawn="1"/>
        </p:nvSpPr>
        <p:spPr>
          <a:xfrm>
            <a:off x="9884901" y="5560973"/>
            <a:ext cx="727243" cy="529390"/>
          </a:xfrm>
          <a:prstGeom prst="ellipse">
            <a:avLst/>
          </a:prstGeom>
          <a:solidFill>
            <a:srgbClr val="F6791C"/>
          </a:solid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178045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Must be included)">
    <p:spTree>
      <p:nvGrpSpPr>
        <p:cNvPr id="1" name=""/>
        <p:cNvGrpSpPr/>
        <p:nvPr/>
      </p:nvGrpSpPr>
      <p:grpSpPr>
        <a:xfrm>
          <a:off x="0" y="0"/>
          <a:ext cx="0" cy="0"/>
          <a:chOff x="0" y="0"/>
          <a:chExt cx="0" cy="0"/>
        </a:xfrm>
      </p:grpSpPr>
      <p:sp>
        <p:nvSpPr>
          <p:cNvPr id="4" name="Rectangle 3"/>
          <p:cNvSpPr/>
          <p:nvPr userDrawn="1"/>
        </p:nvSpPr>
        <p:spPr>
          <a:xfrm>
            <a:off x="-1" y="2"/>
            <a:ext cx="12192001" cy="6858001"/>
          </a:xfrm>
          <a:prstGeom prst="rect">
            <a:avLst/>
          </a:prstGeom>
          <a:solidFill>
            <a:srgbClr val="003F5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p>
        </p:txBody>
      </p:sp>
      <p:pic>
        <p:nvPicPr>
          <p:cNvPr id="7" name="Picture 6"/>
          <p:cNvPicPr>
            <a:picLocks noChangeAspect="1"/>
          </p:cNvPicPr>
          <p:nvPr userDrawn="1"/>
        </p:nvPicPr>
        <p:blipFill rotWithShape="1">
          <a:blip r:embed="rId2"/>
          <a:srcRect b="30428"/>
          <a:stretch/>
        </p:blipFill>
        <p:spPr>
          <a:xfrm>
            <a:off x="5217067" y="4837092"/>
            <a:ext cx="1385319" cy="785666"/>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48488" y="5966378"/>
            <a:ext cx="433675" cy="294664"/>
          </a:xfrm>
          <a:prstGeom prst="rect">
            <a:avLst/>
          </a:prstGeom>
        </p:spPr>
      </p:pic>
      <p:sp>
        <p:nvSpPr>
          <p:cNvPr id="8" name="TextBox 7"/>
          <p:cNvSpPr txBox="1"/>
          <p:nvPr userDrawn="1"/>
        </p:nvSpPr>
        <p:spPr>
          <a:xfrm>
            <a:off x="4111444" y="2395574"/>
            <a:ext cx="3748975" cy="1446550"/>
          </a:xfrm>
          <a:prstGeom prst="rect">
            <a:avLst/>
          </a:prstGeom>
          <a:noFill/>
        </p:spPr>
        <p:txBody>
          <a:bodyPr wrap="none" rtlCol="0">
            <a:spAutoFit/>
          </a:bodyPr>
          <a:lstStyle/>
          <a:p>
            <a:pPr algn="ctr"/>
            <a:r>
              <a:rPr lang="en-GB" sz="4400" dirty="0" smtClean="0">
                <a:solidFill>
                  <a:schemeClr val="bg1"/>
                </a:solidFill>
              </a:rPr>
              <a:t>Thank you</a:t>
            </a:r>
          </a:p>
          <a:p>
            <a:pPr algn="ctr"/>
            <a:r>
              <a:rPr lang="en-GB" sz="4400" dirty="0" smtClean="0">
                <a:solidFill>
                  <a:srgbClr val="F6791C"/>
                </a:solidFill>
              </a:rPr>
              <a:t>Any</a:t>
            </a:r>
            <a:r>
              <a:rPr lang="en-GB" sz="4400" baseline="0" dirty="0" smtClean="0">
                <a:solidFill>
                  <a:srgbClr val="F6791C"/>
                </a:solidFill>
              </a:rPr>
              <a:t> Questions?</a:t>
            </a:r>
            <a:endParaRPr lang="en-GB" sz="4400" dirty="0">
              <a:solidFill>
                <a:srgbClr val="F6791C"/>
              </a:solidFill>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56357" y="-50222"/>
            <a:ext cx="4394909" cy="6950557"/>
          </a:xfrm>
          <a:prstGeom prst="rect">
            <a:avLst/>
          </a:prstGeom>
        </p:spPr>
      </p:pic>
      <p:sp>
        <p:nvSpPr>
          <p:cNvPr id="25" name="Content Placeholder 24"/>
          <p:cNvSpPr>
            <a:spLocks noGrp="1"/>
          </p:cNvSpPr>
          <p:nvPr>
            <p:ph sz="quarter" idx="11" hasCustomPrompt="1"/>
          </p:nvPr>
        </p:nvSpPr>
        <p:spPr>
          <a:xfrm>
            <a:off x="3763166" y="4113541"/>
            <a:ext cx="4445529" cy="373710"/>
          </a:xfrm>
        </p:spPr>
        <p:txBody>
          <a:bodyPr>
            <a:normAutofit/>
          </a:bodyPr>
          <a:lstStyle>
            <a:lvl1pPr marL="0" indent="0" algn="ctr">
              <a:buNone/>
              <a:defRPr sz="1800">
                <a:solidFill>
                  <a:schemeClr val="bg1"/>
                </a:solidFill>
              </a:defRPr>
            </a:lvl1pPr>
          </a:lstStyle>
          <a:p>
            <a:pPr lvl="0"/>
            <a:r>
              <a:rPr lang="en-US" dirty="0" smtClean="0"/>
              <a:t>Presenter email address</a:t>
            </a:r>
            <a:endParaRPr lang="en-GB" dirty="0"/>
          </a:p>
        </p:txBody>
      </p:sp>
      <p:sp>
        <p:nvSpPr>
          <p:cNvPr id="10" name="TextBox 9"/>
          <p:cNvSpPr txBox="1"/>
          <p:nvPr userDrawn="1"/>
        </p:nvSpPr>
        <p:spPr>
          <a:xfrm>
            <a:off x="3109415" y="6289305"/>
            <a:ext cx="5711820" cy="276999"/>
          </a:xfrm>
          <a:prstGeom prst="rect">
            <a:avLst/>
          </a:prstGeom>
          <a:noFill/>
        </p:spPr>
        <p:txBody>
          <a:bodyPr wrap="none" rtlCol="0">
            <a:spAutoFit/>
          </a:bodyPr>
          <a:lstStyle/>
          <a:p>
            <a:pPr algn="ctr"/>
            <a:r>
              <a:rPr lang="en-GB" sz="600" kern="1200" dirty="0" smtClean="0">
                <a:solidFill>
                  <a:schemeClr val="bg1"/>
                </a:solidFill>
                <a:effectLst/>
                <a:latin typeface="+mn-lt"/>
                <a:ea typeface="+mn-ea"/>
                <a:cs typeface="+mn-cs"/>
              </a:rPr>
              <a:t>© GÉANT  on behalf of the AARC project.</a:t>
            </a:r>
          </a:p>
          <a:p>
            <a:pPr algn="ctr"/>
            <a:r>
              <a:rPr lang="en-GB" sz="600" kern="1200" dirty="0" smtClean="0">
                <a:solidFill>
                  <a:schemeClr val="bg1"/>
                </a:solidFill>
                <a:effectLst/>
                <a:latin typeface="+mn-lt"/>
                <a:ea typeface="+mn-ea"/>
                <a:cs typeface="+mn-cs"/>
              </a:rPr>
              <a:t>The work leading to these results has received funding from the European Union’s Horizon 2020 research and innovation programme under Grant Agreement No. 653965 (AARC).</a:t>
            </a:r>
            <a:endParaRPr lang="en-GB" sz="600" dirty="0">
              <a:solidFill>
                <a:schemeClr val="bg1"/>
              </a:solidFill>
            </a:endParaRPr>
          </a:p>
        </p:txBody>
      </p:sp>
      <p:sp>
        <p:nvSpPr>
          <p:cNvPr id="11" name="TextBox 10"/>
          <p:cNvSpPr txBox="1"/>
          <p:nvPr userDrawn="1"/>
        </p:nvSpPr>
        <p:spPr>
          <a:xfrm>
            <a:off x="5273469" y="5591160"/>
            <a:ext cx="1383712" cy="246221"/>
          </a:xfrm>
          <a:prstGeom prst="rect">
            <a:avLst/>
          </a:prstGeom>
          <a:noFill/>
        </p:spPr>
        <p:txBody>
          <a:bodyPr wrap="none" rtlCol="0">
            <a:spAutoFit/>
          </a:bodyPr>
          <a:lstStyle/>
          <a:p>
            <a:r>
              <a:rPr lang="en-GB" sz="1000" dirty="0" smtClean="0">
                <a:solidFill>
                  <a:schemeClr val="bg1"/>
                </a:solidFill>
              </a:rPr>
              <a:t>https://aarc-project.eu</a:t>
            </a:r>
            <a:endParaRPr lang="en-GB" sz="1000" dirty="0">
              <a:solidFill>
                <a:schemeClr val="bg1"/>
              </a:solidFill>
            </a:endParaRPr>
          </a:p>
        </p:txBody>
      </p:sp>
    </p:spTree>
    <p:extLst>
      <p:ext uri="{BB962C8B-B14F-4D97-AF65-F5344CB8AC3E}">
        <p14:creationId xmlns:p14="http://schemas.microsoft.com/office/powerpoint/2010/main" val="351233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200">
                <a:latin typeface="+mn-lt"/>
              </a:defRPr>
            </a:lvl1pPr>
            <a:lvl2pPr>
              <a:defRPr sz="1800">
                <a:solidFill>
                  <a:srgbClr val="004361"/>
                </a:solidFill>
                <a:latin typeface="+mn-lt"/>
              </a:defRPr>
            </a:lvl2pPr>
            <a:lvl3pPr>
              <a:defRPr sz="1800">
                <a:solidFill>
                  <a:srgbClr val="003F5E"/>
                </a:solidFill>
                <a:latin typeface="+mn-lt"/>
              </a:defRPr>
            </a:lvl3pPr>
            <a:lvl4pPr>
              <a:defRPr sz="1800">
                <a:latin typeface="+mn-lt"/>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63139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5625"/>
            <a:ext cx="5562600" cy="435133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sz="15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71087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2603" y="1681163"/>
            <a:ext cx="551497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82601" y="2489204"/>
            <a:ext cx="5553075"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6F576E6A-F32A-4612-884C-86870357C6B4}" type="slidenum">
              <a:rPr lang="en-GB" smtClean="0"/>
              <a:t>‹#›</a:t>
            </a:fld>
            <a:endParaRPr lang="en-GB"/>
          </a:p>
        </p:txBody>
      </p:sp>
      <p:sp>
        <p:nvSpPr>
          <p:cNvPr id="10"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88948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6:33 Text Image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501" y="1524003"/>
            <a:ext cx="7864123" cy="4652963"/>
          </a:xfrm>
        </p:spPr>
        <p:txBody>
          <a:bodyPr/>
          <a:lstStyle>
            <a:lvl1pPr>
              <a:defRPr sz="1500">
                <a:latin typeface="+mn-lt"/>
              </a:defRPr>
            </a:lvl1pPr>
            <a:lvl2pPr>
              <a:defRPr>
                <a:solidFill>
                  <a:srgbClr val="004361"/>
                </a:solidFill>
                <a:latin typeface="+mn-lt"/>
              </a:defRPr>
            </a:lvl2pPr>
            <a:lvl3pPr>
              <a:defRPr>
                <a:solidFill>
                  <a:srgbClr val="003F5E"/>
                </a:solidFill>
                <a:latin typeface="+mn-lt"/>
              </a:defRPr>
            </a:lvl3pPr>
            <a:lvl4pPr>
              <a:defRPr>
                <a:latin typeface="+mn-lt"/>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cxnSp>
        <p:nvCxnSpPr>
          <p:cNvPr id="4" name="Straight Connector 3"/>
          <p:cNvCxnSpPr/>
          <p:nvPr userDrawn="1"/>
        </p:nvCxnSpPr>
        <p:spPr>
          <a:xfrm>
            <a:off x="8319911" y="153246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8602125" y="1532467"/>
            <a:ext cx="3" cy="468206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5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F576E6A-F32A-4612-884C-86870357C6B4}" type="slidenum">
              <a:rPr lang="en-GB" smtClean="0"/>
              <a:t>‹#›</a:t>
            </a:fld>
            <a:endParaRPr lang="en-GB"/>
          </a:p>
        </p:txBody>
      </p:sp>
      <p:sp>
        <p:nvSpPr>
          <p:cNvPr id="6"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27507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2" name="Rectangle 1"/>
          <p:cNvSpPr/>
          <p:nvPr userDrawn="1"/>
        </p:nvSpPr>
        <p:spPr>
          <a:xfrm>
            <a:off x="0" y="1676400"/>
            <a:ext cx="12192000" cy="2165684"/>
          </a:xfrm>
          <a:prstGeom prst="rect">
            <a:avLst/>
          </a:prstGeom>
          <a:solidFill>
            <a:srgbClr val="013F5E"/>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 name="Text Placeholder 5"/>
          <p:cNvSpPr>
            <a:spLocks noGrp="1"/>
          </p:cNvSpPr>
          <p:nvPr>
            <p:ph type="body" sz="quarter" idx="13"/>
          </p:nvPr>
        </p:nvSpPr>
        <p:spPr>
          <a:xfrm>
            <a:off x="470572" y="4083050"/>
            <a:ext cx="11208083" cy="21813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47250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6" name="Rectangle 5"/>
          <p:cNvSpPr/>
          <p:nvPr userDrawn="1"/>
        </p:nvSpPr>
        <p:spPr>
          <a:xfrm>
            <a:off x="0" y="3858126"/>
            <a:ext cx="12192000" cy="2165684"/>
          </a:xfrm>
          <a:prstGeom prst="rect">
            <a:avLst/>
          </a:prstGeom>
          <a:solidFill>
            <a:srgbClr val="004361"/>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Text Placeholder 6"/>
          <p:cNvSpPr>
            <a:spLocks noGrp="1"/>
          </p:cNvSpPr>
          <p:nvPr>
            <p:ph type="body" sz="quarter" idx="13"/>
          </p:nvPr>
        </p:nvSpPr>
        <p:spPr>
          <a:xfrm>
            <a:off x="448287" y="1524586"/>
            <a:ext cx="11315924" cy="21009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9725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651518"/>
            <a:ext cx="6172200" cy="4209532"/>
          </a:xfrm>
        </p:spPr>
        <p:txBody>
          <a:bodyPr/>
          <a:lstStyle>
            <a:lvl1pPr>
              <a:defRPr sz="1800"/>
            </a:lvl1pPr>
            <a:lvl2pPr>
              <a:defRPr sz="165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2" y="1642188"/>
            <a:ext cx="4314825" cy="42268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133403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935" y="203200"/>
            <a:ext cx="9040688" cy="927768"/>
          </a:xfrm>
          <a:prstGeom prst="rect">
            <a:avLst/>
          </a:prstGeom>
        </p:spPr>
        <p:txBody>
          <a:bodyPr vert="horz" lIns="91440" tIns="45720" rIns="91440" bIns="45720" rtlCol="0" anchor="ctr">
            <a:normAutofit/>
          </a:bodyPr>
          <a:lstStyle/>
          <a:p>
            <a:r>
              <a:rPr lang="en-US" dirty="0" smtClean="0"/>
              <a:t>Slide Title</a:t>
            </a:r>
            <a:br>
              <a:rPr lang="en-US" dirty="0" smtClean="0"/>
            </a:br>
            <a:r>
              <a:rPr lang="en-US" dirty="0" smtClean="0"/>
              <a:t>subtitle</a:t>
            </a:r>
            <a:endParaRPr lang="en-GB" dirty="0"/>
          </a:p>
        </p:txBody>
      </p:sp>
      <p:sp>
        <p:nvSpPr>
          <p:cNvPr id="3" name="Text Placeholder 2"/>
          <p:cNvSpPr>
            <a:spLocks noGrp="1"/>
          </p:cNvSpPr>
          <p:nvPr>
            <p:ph type="body" idx="1"/>
          </p:nvPr>
        </p:nvSpPr>
        <p:spPr>
          <a:xfrm>
            <a:off x="444502" y="1439333"/>
            <a:ext cx="10909300" cy="47376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11061812" y="6406019"/>
            <a:ext cx="741021" cy="274873"/>
          </a:xfrm>
          <a:prstGeom prst="rect">
            <a:avLst/>
          </a:prstGeom>
        </p:spPr>
        <p:txBody>
          <a:bodyPr vert="horz" lIns="91440" tIns="45720" rIns="91440" bIns="45720" rtlCol="0" anchor="ctr"/>
          <a:lstStyle>
            <a:lvl1pPr algn="r">
              <a:defRPr sz="675">
                <a:solidFill>
                  <a:schemeClr val="tx1">
                    <a:tint val="75000"/>
                  </a:schemeClr>
                </a:solidFill>
              </a:defRPr>
            </a:lvl1pPr>
          </a:lstStyle>
          <a:p>
            <a:fld id="{6F576E6A-F32A-4612-884C-86870357C6B4}" type="slidenum">
              <a:rPr lang="en-GB" smtClean="0"/>
              <a:pPr/>
              <a:t>‹#›</a:t>
            </a:fld>
            <a:endParaRPr lang="en-GB" dirty="0"/>
          </a:p>
        </p:txBody>
      </p:sp>
      <p:cxnSp>
        <p:nvCxnSpPr>
          <p:cNvPr id="13" name="Straight Connector 12"/>
          <p:cNvCxnSpPr/>
          <p:nvPr userDrawn="1"/>
        </p:nvCxnSpPr>
        <p:spPr>
          <a:xfrm>
            <a:off x="444502" y="6406019"/>
            <a:ext cx="11274749" cy="7229"/>
          </a:xfrm>
          <a:prstGeom prst="line">
            <a:avLst/>
          </a:prstGeom>
          <a:ln w="12700" cap="rnd">
            <a:solidFill>
              <a:srgbClr val="F57B2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25400" y="6481610"/>
            <a:ext cx="1817512" cy="207749"/>
          </a:xfrm>
          <a:prstGeom prst="rect">
            <a:avLst/>
          </a:prstGeom>
          <a:noFill/>
        </p:spPr>
        <p:txBody>
          <a:bodyPr wrap="square" rtlCol="0">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en-GB" sz="750" baseline="0" dirty="0" smtClean="0">
                <a:solidFill>
                  <a:srgbClr val="003F5E"/>
                </a:solidFill>
              </a:rPr>
              <a:t>https://aarc-project.eu</a:t>
            </a:r>
            <a:endParaRPr lang="en-GB" sz="750" dirty="0">
              <a:solidFill>
                <a:srgbClr val="003F5E"/>
              </a:solidFill>
            </a:endParaRPr>
          </a:p>
        </p:txBody>
      </p:sp>
      <p:cxnSp>
        <p:nvCxnSpPr>
          <p:cNvPr id="8" name="Straight Connector 7"/>
          <p:cNvCxnSpPr/>
          <p:nvPr userDrawn="1"/>
        </p:nvCxnSpPr>
        <p:spPr>
          <a:xfrm flipH="1">
            <a:off x="444503" y="1224327"/>
            <a:ext cx="10274297" cy="2887"/>
          </a:xfrm>
          <a:prstGeom prst="line">
            <a:avLst/>
          </a:prstGeom>
          <a:ln w="12700">
            <a:solidFill>
              <a:srgbClr val="003959"/>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658149" y="143931"/>
            <a:ext cx="1144684" cy="1034242"/>
          </a:xfrm>
          <a:prstGeom prst="rect">
            <a:avLst/>
          </a:prstGeom>
        </p:spPr>
      </p:pic>
      <p:pic>
        <p:nvPicPr>
          <p:cNvPr id="22" name="Picture 2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68543" y="6460279"/>
            <a:ext cx="331798" cy="299785"/>
          </a:xfrm>
          <a:prstGeom prst="rect">
            <a:avLst/>
          </a:prstGeom>
        </p:spPr>
      </p:pic>
    </p:spTree>
    <p:extLst>
      <p:ext uri="{BB962C8B-B14F-4D97-AF65-F5344CB8AC3E}">
        <p14:creationId xmlns:p14="http://schemas.microsoft.com/office/powerpoint/2010/main" val="176233165"/>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52" r:id="rId3"/>
    <p:sldLayoutId id="2147483653" r:id="rId4"/>
    <p:sldLayoutId id="2147483660" r:id="rId5"/>
    <p:sldLayoutId id="2147483654" r:id="rId6"/>
    <p:sldLayoutId id="2147483655" r:id="rId7"/>
    <p:sldLayoutId id="2147483659" r:id="rId8"/>
    <p:sldLayoutId id="2147483656" r:id="rId9"/>
    <p:sldLayoutId id="2147483657" r:id="rId10"/>
    <p:sldLayoutId id="2147483663" r:id="rId11"/>
    <p:sldLayoutId id="2147483662" r:id="rId12"/>
  </p:sldLayoutIdLst>
  <p:hf hdr="0" ftr="0" dt="0"/>
  <p:txStyles>
    <p:titleStyle>
      <a:lvl1pPr algn="l" defTabSz="685800" rtl="0" eaLnBrk="1" latinLnBrk="0" hangingPunct="1">
        <a:lnSpc>
          <a:spcPct val="90000"/>
        </a:lnSpc>
        <a:spcBef>
          <a:spcPct val="0"/>
        </a:spcBef>
        <a:buNone/>
        <a:defRPr sz="2400" b="1" kern="1200">
          <a:solidFill>
            <a:srgbClr val="004361"/>
          </a:solidFill>
          <a:latin typeface="+mn-lt"/>
          <a:ea typeface="Verdana" panose="020B0604030504040204" pitchFamily="34" charset="0"/>
          <a:cs typeface="Verdana" panose="020B060403050404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200" kern="1200">
          <a:solidFill>
            <a:srgbClr val="004360"/>
          </a:solidFill>
          <a:latin typeface="+mn-lt"/>
          <a:ea typeface="Verdana" panose="020B0604030504040204" pitchFamily="34" charset="0"/>
          <a:cs typeface="Verdana" panose="020B060403050404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004361"/>
          </a:solidFill>
          <a:latin typeface="+mn-lt"/>
          <a:ea typeface="Verdana" panose="020B0604030504040204" pitchFamily="34" charset="0"/>
          <a:cs typeface="Verdana" panose="020B060403050404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rgbClr val="003F5E"/>
          </a:solidFill>
          <a:latin typeface="+mn-lt"/>
          <a:ea typeface="Verdana" panose="020B0604030504040204" pitchFamily="34" charset="0"/>
          <a:cs typeface="Verdana" panose="020B060403050404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t.refeds.org/" TargetMode="External"/><Relationship Id="rId2" Type="http://schemas.openxmlformats.org/officeDocument/2006/relationships/hyperlink" Target="https://technical.edugain.org/entities.ph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hyperlink" Target="https://wiki.geant.org/display/gn41sa5/Federation+survey" TargetMode="External"/><Relationship Id="rId2" Type="http://schemas.openxmlformats.org/officeDocument/2006/relationships/hyperlink" Target="https://wiki.geant.org/display/gn41sa5/IdP+survey" TargetMode="External"/><Relationship Id="rId1" Type="http://schemas.openxmlformats.org/officeDocument/2006/relationships/slideLayout" Target="../slideLayouts/slideLayout2.xml"/><Relationship Id="rId4" Type="http://schemas.openxmlformats.org/officeDocument/2006/relationships/hyperlink" Target="https://wiki.geant.org/display/AARC/Level+of+Assurance+survey+for+SP+communitie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iana.org/assignments/loa-profiles/" TargetMode="External"/><Relationship Id="rId2" Type="http://schemas.openxmlformats.org/officeDocument/2006/relationships/hyperlink" Target="https://tools.ietf.org/html/draft-richer-vectors-of-trust-0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c.europa.eu/transparency/regcomitology/index.cfm?do=search.documentdetail&amp;jl9SmYIxaiPrPBeTK5Qyrmy+JAT8XSUYZ4c3fEwWtPjVqHZGdIwy2rS97ztb5t8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iki.geant.org/display/AARC/LoA+survey+for+SP+communities" TargetMode="External"/><Relationship Id="rId2" Type="http://schemas.openxmlformats.org/officeDocument/2006/relationships/hyperlink" Target="https://wiki.geant.org/display/gn41sa5/1.4+Service+Aspects+of+Assura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a:bodyPr>
          <a:lstStyle/>
          <a:p>
            <a:r>
              <a:rPr lang="en-GB" dirty="0" smtClean="0"/>
              <a:t>David </a:t>
            </a:r>
            <a:r>
              <a:rPr lang="en-GB" dirty="0" err="1" smtClean="0"/>
              <a:t>Groep</a:t>
            </a:r>
            <a:endParaRPr lang="en-GB" dirty="0"/>
          </a:p>
        </p:txBody>
      </p:sp>
      <p:sp>
        <p:nvSpPr>
          <p:cNvPr id="3" name="Text Placeholder 2"/>
          <p:cNvSpPr>
            <a:spLocks noGrp="1"/>
          </p:cNvSpPr>
          <p:nvPr>
            <p:ph type="body" sz="quarter" idx="12"/>
          </p:nvPr>
        </p:nvSpPr>
        <p:spPr/>
        <p:txBody>
          <a:bodyPr/>
          <a:lstStyle/>
          <a:p>
            <a:r>
              <a:rPr lang="en-GB" dirty="0" err="1" smtClean="0"/>
              <a:t>EUGridPMA</a:t>
            </a:r>
            <a:r>
              <a:rPr lang="en-GB" dirty="0" smtClean="0"/>
              <a:t> 35 Amsterdam meeting</a:t>
            </a:r>
            <a:endParaRPr lang="en-GB" dirty="0"/>
          </a:p>
        </p:txBody>
      </p:sp>
      <p:sp>
        <p:nvSpPr>
          <p:cNvPr id="4" name="Text Placeholder 3"/>
          <p:cNvSpPr>
            <a:spLocks noGrp="1"/>
          </p:cNvSpPr>
          <p:nvPr>
            <p:ph type="body" sz="quarter" idx="17"/>
          </p:nvPr>
        </p:nvSpPr>
        <p:spPr/>
        <p:txBody>
          <a:bodyPr>
            <a:normAutofit/>
          </a:bodyPr>
          <a:lstStyle/>
          <a:p>
            <a:r>
              <a:rPr lang="en-GB" dirty="0" smtClean="0"/>
              <a:t>Developments in scalable negotiation and assurance</a:t>
            </a:r>
            <a:endParaRPr lang="en-GB" dirty="0"/>
          </a:p>
        </p:txBody>
      </p:sp>
      <p:sp>
        <p:nvSpPr>
          <p:cNvPr id="5" name="Text Placeholder 4"/>
          <p:cNvSpPr>
            <a:spLocks noGrp="1"/>
          </p:cNvSpPr>
          <p:nvPr>
            <p:ph type="body" sz="quarter" idx="14"/>
          </p:nvPr>
        </p:nvSpPr>
        <p:spPr/>
        <p:txBody>
          <a:bodyPr/>
          <a:lstStyle/>
          <a:p>
            <a:r>
              <a:rPr lang="en-GB" dirty="0" smtClean="0"/>
              <a:t>Policy Harmonisation and Best Practices</a:t>
            </a:r>
            <a:endParaRPr lang="en-GB" dirty="0"/>
          </a:p>
        </p:txBody>
      </p:sp>
      <p:sp>
        <p:nvSpPr>
          <p:cNvPr id="6" name="Text Placeholder 5"/>
          <p:cNvSpPr>
            <a:spLocks noGrp="1"/>
          </p:cNvSpPr>
          <p:nvPr>
            <p:ph type="body" sz="quarter" idx="18"/>
          </p:nvPr>
        </p:nvSpPr>
        <p:spPr/>
        <p:txBody>
          <a:bodyPr/>
          <a:lstStyle/>
          <a:p>
            <a:r>
              <a:rPr lang="en-GB" dirty="0" smtClean="0"/>
              <a:t>8 September 2015</a:t>
            </a:r>
            <a:endParaRPr lang="en-GB" dirty="0"/>
          </a:p>
        </p:txBody>
      </p:sp>
      <p:sp>
        <p:nvSpPr>
          <p:cNvPr id="7" name="Text Placeholder 6"/>
          <p:cNvSpPr>
            <a:spLocks noGrp="1"/>
          </p:cNvSpPr>
          <p:nvPr>
            <p:ph type="body" sz="quarter" idx="19"/>
          </p:nvPr>
        </p:nvSpPr>
        <p:spPr/>
        <p:txBody>
          <a:bodyPr>
            <a:normAutofit/>
          </a:bodyPr>
          <a:lstStyle/>
          <a:p>
            <a:r>
              <a:rPr lang="en-GB" dirty="0" smtClean="0"/>
              <a:t>AARC NA3 Activity Lead</a:t>
            </a:r>
            <a:endParaRPr lang="en-GB" dirty="0"/>
          </a:p>
        </p:txBody>
      </p:sp>
      <p:sp>
        <p:nvSpPr>
          <p:cNvPr id="8" name="Text Placeholder 7"/>
          <p:cNvSpPr>
            <a:spLocks noGrp="1"/>
          </p:cNvSpPr>
          <p:nvPr>
            <p:ph type="body" sz="quarter" idx="20"/>
          </p:nvPr>
        </p:nvSpPr>
        <p:spPr/>
        <p:txBody>
          <a:bodyPr>
            <a:normAutofit/>
          </a:bodyPr>
          <a:lstStyle/>
          <a:p>
            <a:r>
              <a:rPr lang="en-GB" dirty="0" smtClean="0"/>
              <a:t>Nikhef, Physics Data Processing Group</a:t>
            </a:r>
            <a:endParaRPr lang="en-GB" dirty="0"/>
          </a:p>
        </p:txBody>
      </p:sp>
      <p:pic>
        <p:nvPicPr>
          <p:cNvPr id="1026" name="Picture 2" descr="H:\Home\davidg\Nikhef\AdminFormalities\Logo2014\nikhef-logo-final\logo-nikhef-2015-compact.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9810" y="4620547"/>
            <a:ext cx="855006" cy="371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9453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a:t>
            </a:r>
            <a:r>
              <a:rPr lang="en-US" dirty="0"/>
              <a:t>many CAs also in our community have gone away or faded …”</a:t>
            </a:r>
            <a:endParaRPr lang="en-US" i="1" dirty="0"/>
          </a:p>
          <a:p>
            <a:endParaRPr lang="en-US" i="1" dirty="0" smtClean="0"/>
          </a:p>
          <a:p>
            <a:r>
              <a:rPr lang="en-US" i="1" dirty="0" smtClean="0"/>
              <a:t>Your </a:t>
            </a:r>
            <a:r>
              <a:rPr lang="en-US" i="1" dirty="0"/>
              <a:t>opinions or plans for the future?</a:t>
            </a:r>
          </a:p>
          <a:p>
            <a:endParaRPr lang="en-US" i="1" dirty="0" smtClean="0"/>
          </a:p>
          <a:p>
            <a:r>
              <a:rPr lang="en-US" i="1" dirty="0" smtClean="0"/>
              <a:t>If </a:t>
            </a:r>
            <a:r>
              <a:rPr lang="en-US" i="1" dirty="0"/>
              <a:t>your CA were not there, </a:t>
            </a:r>
            <a:br>
              <a:rPr lang="en-US" i="1" dirty="0"/>
            </a:br>
            <a:r>
              <a:rPr lang="en-US" i="1" dirty="0"/>
              <a:t>what would you recommend to users as an “identity of last resort”?</a:t>
            </a:r>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10</a:t>
            </a:fld>
            <a:endParaRPr lang="en-GB"/>
          </a:p>
        </p:txBody>
      </p:sp>
      <p:sp>
        <p:nvSpPr>
          <p:cNvPr id="4" name="Title 3"/>
          <p:cNvSpPr>
            <a:spLocks noGrp="1"/>
          </p:cNvSpPr>
          <p:nvPr>
            <p:ph type="title"/>
          </p:nvPr>
        </p:nvSpPr>
        <p:spPr/>
        <p:txBody>
          <a:bodyPr/>
          <a:lstStyle/>
          <a:p>
            <a:r>
              <a:rPr lang="en-US" dirty="0"/>
              <a:t>Is your CA, or ‘guest IdPs’ in general sustainable long-term</a:t>
            </a:r>
            <a:r>
              <a:rPr lang="en-US" dirty="0" smtClean="0"/>
              <a:t>?</a:t>
            </a:r>
            <a:endParaRPr lang="en-US" dirty="0"/>
          </a:p>
        </p:txBody>
      </p:sp>
    </p:spTree>
    <p:extLst>
      <p:ext uri="{BB962C8B-B14F-4D97-AF65-F5344CB8AC3E}">
        <p14:creationId xmlns:p14="http://schemas.microsoft.com/office/powerpoint/2010/main" val="2791917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smtClean="0"/>
              <a:t>Existing ‘scalable’ </a:t>
            </a:r>
            <a:r>
              <a:rPr lang="en-GB" dirty="0"/>
              <a:t>policy mechanisms </a:t>
            </a:r>
            <a:endParaRPr lang="en-GB" dirty="0" smtClean="0"/>
          </a:p>
          <a:p>
            <a:endParaRPr lang="en-GB" dirty="0" smtClean="0"/>
          </a:p>
          <a:p>
            <a:r>
              <a:rPr lang="en-GB" dirty="0" smtClean="0"/>
              <a:t>IGTF ‘policy bridge’ distribution … distribution looks rather technology specific though …</a:t>
            </a:r>
          </a:p>
          <a:p>
            <a:endParaRPr lang="en-GB" dirty="0" smtClean="0"/>
          </a:p>
          <a:p>
            <a:r>
              <a:rPr lang="en-GB" dirty="0" err="1" smtClean="0"/>
              <a:t>Geant</a:t>
            </a:r>
            <a:r>
              <a:rPr lang="en-GB" dirty="0" smtClean="0"/>
              <a:t> </a:t>
            </a:r>
            <a:r>
              <a:rPr lang="en-GB" dirty="0" err="1"/>
              <a:t>CoCo</a:t>
            </a:r>
            <a:r>
              <a:rPr lang="en-GB" dirty="0"/>
              <a:t>, </a:t>
            </a:r>
            <a:r>
              <a:rPr lang="en-GB" dirty="0" err="1"/>
              <a:t>iCoco</a:t>
            </a:r>
            <a:r>
              <a:rPr lang="en-GB" dirty="0"/>
              <a:t>, REFEDS </a:t>
            </a:r>
            <a:r>
              <a:rPr lang="en-GB" dirty="0" smtClean="0"/>
              <a:t>R&amp;S, and some </a:t>
            </a:r>
            <a:r>
              <a:rPr lang="en-GB" dirty="0"/>
              <a:t>evaluation of extent to which currently used</a:t>
            </a:r>
          </a:p>
          <a:p>
            <a:pPr lvl="1"/>
            <a:r>
              <a:rPr lang="en-US" u="sng" dirty="0">
                <a:hlinkClick r:id="rId2"/>
              </a:rPr>
              <a:t>https://technical.edugain.org/entities.php</a:t>
            </a:r>
            <a:endParaRPr lang="en-GB" dirty="0"/>
          </a:p>
          <a:p>
            <a:pPr lvl="1"/>
            <a:r>
              <a:rPr lang="en-GB" dirty="0">
                <a:hlinkClick r:id="rId3"/>
              </a:rPr>
              <a:t>https://met.refeds.org/</a:t>
            </a:r>
            <a:endParaRPr lang="en-GB" dirty="0"/>
          </a:p>
          <a:p>
            <a:endParaRPr lang="en-US" dirty="0" smtClean="0"/>
          </a:p>
          <a:p>
            <a:endParaRPr lang="en-US" dirty="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11</a:t>
            </a:fld>
            <a:endParaRPr lang="en-GB"/>
          </a:p>
        </p:txBody>
      </p:sp>
      <p:sp>
        <p:nvSpPr>
          <p:cNvPr id="4" name="Title 3"/>
          <p:cNvSpPr>
            <a:spLocks noGrp="1"/>
          </p:cNvSpPr>
          <p:nvPr>
            <p:ph type="title"/>
          </p:nvPr>
        </p:nvSpPr>
        <p:spPr/>
        <p:txBody>
          <a:bodyPr/>
          <a:lstStyle/>
          <a:p>
            <a:r>
              <a:rPr lang="en-US" dirty="0" smtClean="0"/>
              <a:t>III	Scalable Policies</a:t>
            </a:r>
            <a:endParaRPr lang="en-US" dirty="0"/>
          </a:p>
        </p:txBody>
      </p:sp>
    </p:spTree>
    <p:extLst>
      <p:ext uri="{BB962C8B-B14F-4D97-AF65-F5344CB8AC3E}">
        <p14:creationId xmlns:p14="http://schemas.microsoft.com/office/powerpoint/2010/main" val="3012778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Gaps </a:t>
            </a:r>
            <a:r>
              <a:rPr lang="en-GB" dirty="0"/>
              <a:t>or problems to be addressed </a:t>
            </a:r>
            <a:r>
              <a:rPr lang="en-GB" dirty="0" smtClean="0"/>
              <a:t>in R&amp;E federations</a:t>
            </a:r>
            <a:endParaRPr lang="en-GB" dirty="0"/>
          </a:p>
          <a:p>
            <a:pPr lvl="1"/>
            <a:r>
              <a:rPr lang="en-GB" dirty="0"/>
              <a:t>Federations not exposing </a:t>
            </a:r>
            <a:r>
              <a:rPr lang="en-GB" dirty="0" err="1"/>
              <a:t>IdP</a:t>
            </a:r>
            <a:r>
              <a:rPr lang="en-GB" dirty="0"/>
              <a:t> to eduGAIN, willing IdPs with metadata re-written by FO</a:t>
            </a:r>
          </a:p>
          <a:p>
            <a:pPr lvl="1"/>
            <a:r>
              <a:rPr lang="en-GB" dirty="0"/>
              <a:t>How many AARC SPs are in eduGAIN (do we miss loads?)</a:t>
            </a:r>
          </a:p>
          <a:p>
            <a:pPr lvl="1"/>
            <a:r>
              <a:rPr lang="en-GB" dirty="0"/>
              <a:t>What about SIRTFI trust compliance</a:t>
            </a:r>
            <a:r>
              <a:rPr lang="en-GB" dirty="0" smtClean="0"/>
              <a:t>?</a:t>
            </a:r>
          </a:p>
          <a:p>
            <a:pPr lvl="1"/>
            <a:r>
              <a:rPr lang="en-GB" dirty="0" smtClean="0"/>
              <a:t>Should policies be single global </a:t>
            </a:r>
            <a:r>
              <a:rPr lang="en-GB" dirty="0" err="1" smtClean="0"/>
              <a:t>defintions</a:t>
            </a:r>
            <a:r>
              <a:rPr lang="en-GB" dirty="0" smtClean="0"/>
              <a:t> (like </a:t>
            </a:r>
            <a:r>
              <a:rPr lang="en-GB" dirty="0" err="1" smtClean="0"/>
              <a:t>CoCo</a:t>
            </a:r>
            <a:r>
              <a:rPr lang="en-GB" dirty="0" smtClean="0"/>
              <a:t>, R&amp;S), or should we prepare for many </a:t>
            </a:r>
            <a:br>
              <a:rPr lang="en-GB" dirty="0" smtClean="0"/>
            </a:br>
            <a:r>
              <a:rPr lang="en-GB" dirty="0" smtClean="0"/>
              <a:t>‘community trust marks’ (e.g. ‘IGTF &lt;</a:t>
            </a:r>
            <a:r>
              <a:rPr lang="en-GB" dirty="0" err="1" smtClean="0"/>
              <a:t>LoA</a:t>
            </a:r>
            <a:r>
              <a:rPr lang="en-GB" dirty="0" smtClean="0"/>
              <a:t>&gt;’ could be such a trust mark)</a:t>
            </a:r>
            <a:br>
              <a:rPr lang="en-GB" dirty="0" smtClean="0"/>
            </a:br>
            <a:r>
              <a:rPr lang="en-GB" dirty="0" smtClean="0"/>
              <a:t>There are already some countries that have nationally-scoped entity categories &amp; </a:t>
            </a:r>
            <a:r>
              <a:rPr lang="en-GB" dirty="0" err="1" smtClean="0"/>
              <a:t>trustmarks</a:t>
            </a:r>
            <a:endParaRPr lang="en-GB" dirty="0"/>
          </a:p>
          <a:p>
            <a:pPr lvl="1"/>
            <a:r>
              <a:rPr lang="en-GB" dirty="0" smtClean="0"/>
              <a:t>Compare to TACAR – where the registry is neutral but anchors can be ‘qualified’</a:t>
            </a:r>
            <a:endParaRPr lang="en-GB" dirty="0"/>
          </a:p>
          <a:p>
            <a:r>
              <a:rPr lang="en-GB" dirty="0"/>
              <a:t>First thoughts on how to encourage adoption? (we have to address “deployment mechanisms”</a:t>
            </a:r>
          </a:p>
          <a:p>
            <a:pPr lvl="1"/>
            <a:r>
              <a:rPr lang="en-GB" dirty="0"/>
              <a:t>TNC2015 Attribute Release workshop was very good </a:t>
            </a:r>
          </a:p>
        </p:txBody>
      </p:sp>
      <p:sp>
        <p:nvSpPr>
          <p:cNvPr id="3" name="Slide Number Placeholder 2"/>
          <p:cNvSpPr>
            <a:spLocks noGrp="1"/>
          </p:cNvSpPr>
          <p:nvPr>
            <p:ph type="sldNum" sz="quarter" idx="12"/>
          </p:nvPr>
        </p:nvSpPr>
        <p:spPr/>
        <p:txBody>
          <a:bodyPr/>
          <a:lstStyle/>
          <a:p>
            <a:fld id="{6F576E6A-F32A-4612-884C-86870357C6B4}" type="slidenum">
              <a:rPr lang="en-GB" smtClean="0"/>
              <a:pPr/>
              <a:t>12</a:t>
            </a:fld>
            <a:endParaRPr lang="en-GB"/>
          </a:p>
        </p:txBody>
      </p:sp>
      <p:sp>
        <p:nvSpPr>
          <p:cNvPr id="4" name="Title 3"/>
          <p:cNvSpPr>
            <a:spLocks noGrp="1"/>
          </p:cNvSpPr>
          <p:nvPr>
            <p:ph type="title"/>
          </p:nvPr>
        </p:nvSpPr>
        <p:spPr/>
        <p:txBody>
          <a:bodyPr/>
          <a:lstStyle/>
          <a:p>
            <a:r>
              <a:rPr lang="en-US" dirty="0" smtClean="0"/>
              <a:t>Scalable policy for R&amp;E</a:t>
            </a:r>
            <a:endParaRPr lang="en-US" dirty="0"/>
          </a:p>
        </p:txBody>
      </p:sp>
    </p:spTree>
    <p:extLst>
      <p:ext uri="{BB962C8B-B14F-4D97-AF65-F5344CB8AC3E}">
        <p14:creationId xmlns:p14="http://schemas.microsoft.com/office/powerpoint/2010/main" val="2369805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How do we extend to general Attribute Authorities and others?</a:t>
            </a:r>
          </a:p>
          <a:p>
            <a:r>
              <a:rPr lang="en-GB" dirty="0"/>
              <a:t>Identification of entities to be classified </a:t>
            </a:r>
            <a:r>
              <a:rPr lang="en-GB" dirty="0" smtClean="0"/>
              <a:t>(non-</a:t>
            </a:r>
            <a:r>
              <a:rPr lang="en-GB" dirty="0" err="1" smtClean="0"/>
              <a:t>IdP</a:t>
            </a:r>
            <a:r>
              <a:rPr lang="en-GB" dirty="0" smtClean="0"/>
              <a:t> </a:t>
            </a:r>
            <a:r>
              <a:rPr lang="en-GB" dirty="0"/>
              <a:t>AA, credential translator, </a:t>
            </a:r>
            <a:r>
              <a:rPr lang="en-GB" dirty="0" smtClean="0"/>
              <a:t>others)</a:t>
            </a:r>
            <a:endParaRPr lang="en-GB" dirty="0"/>
          </a:p>
          <a:p>
            <a:r>
              <a:rPr lang="en-GB" dirty="0"/>
              <a:t>What codes of conduct are required?</a:t>
            </a:r>
          </a:p>
          <a:p>
            <a:r>
              <a:rPr lang="en-GB" dirty="0"/>
              <a:t>Data Protection?</a:t>
            </a:r>
          </a:p>
          <a:p>
            <a:r>
              <a:rPr lang="en-GB" dirty="0"/>
              <a:t>Other operational best practices (IGTF </a:t>
            </a:r>
            <a:r>
              <a:rPr lang="en-GB" dirty="0" smtClean="0"/>
              <a:t>AAOPS Guidelines)</a:t>
            </a:r>
            <a:endParaRPr lang="en-GB" dirty="0"/>
          </a:p>
          <a:p>
            <a:r>
              <a:rPr lang="en-GB" dirty="0"/>
              <a:t>Start work on </a:t>
            </a:r>
            <a:r>
              <a:rPr lang="en-US" dirty="0"/>
              <a:t>formulate recommendations on the grouping of entities and on the actual deployable mechanisms (for SA1) </a:t>
            </a:r>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13</a:t>
            </a:fld>
            <a:endParaRPr lang="en-GB"/>
          </a:p>
        </p:txBody>
      </p:sp>
      <p:sp>
        <p:nvSpPr>
          <p:cNvPr id="4" name="Title 3"/>
          <p:cNvSpPr>
            <a:spLocks noGrp="1"/>
          </p:cNvSpPr>
          <p:nvPr>
            <p:ph type="title"/>
          </p:nvPr>
        </p:nvSpPr>
        <p:spPr/>
        <p:txBody>
          <a:bodyPr/>
          <a:lstStyle/>
          <a:p>
            <a:r>
              <a:rPr lang="en-US" dirty="0" smtClean="0"/>
              <a:t>Beyond identity-only</a:t>
            </a:r>
            <a:endParaRPr lang="en-US" dirty="0"/>
          </a:p>
        </p:txBody>
      </p:sp>
    </p:spTree>
    <p:extLst>
      <p:ext uri="{BB962C8B-B14F-4D97-AF65-F5344CB8AC3E}">
        <p14:creationId xmlns:p14="http://schemas.microsoft.com/office/powerpoint/2010/main" val="520095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F576E6A-F32A-4612-884C-86870357C6B4}" type="slidenum">
              <a:rPr lang="en-GB" smtClean="0"/>
              <a:pPr/>
              <a:t>14</a:t>
            </a:fld>
            <a:endParaRPr lang="en-GB"/>
          </a:p>
        </p:txBody>
      </p:sp>
      <p:sp>
        <p:nvSpPr>
          <p:cNvPr id="5" name="Title 4"/>
          <p:cNvSpPr>
            <a:spLocks noGrp="1"/>
          </p:cNvSpPr>
          <p:nvPr>
            <p:ph type="title"/>
          </p:nvPr>
        </p:nvSpPr>
        <p:spPr/>
        <p:txBody>
          <a:bodyPr/>
          <a:lstStyle/>
          <a:p>
            <a:r>
              <a:rPr lang="en-US" dirty="0" smtClean="0"/>
              <a:t>Questionnaires</a:t>
            </a:r>
            <a:endParaRPr lang="en-US" dirty="0"/>
          </a:p>
        </p:txBody>
      </p:sp>
      <p:sp>
        <p:nvSpPr>
          <p:cNvPr id="6" name="Text Placeholder 5"/>
          <p:cNvSpPr>
            <a:spLocks noGrp="1"/>
          </p:cNvSpPr>
          <p:nvPr>
            <p:ph type="body" sz="quarter" idx="13"/>
          </p:nvPr>
        </p:nvSpPr>
        <p:spPr/>
        <p:txBody>
          <a:bodyPr/>
          <a:lstStyle/>
          <a:p>
            <a:r>
              <a:rPr lang="en-US" dirty="0" smtClean="0"/>
              <a:t>Identity management services and providers</a:t>
            </a:r>
          </a:p>
          <a:p>
            <a:r>
              <a:rPr lang="en-US" dirty="0" smtClean="0"/>
              <a:t>Federation</a:t>
            </a:r>
          </a:p>
          <a:p>
            <a:r>
              <a:rPr lang="en-US" dirty="0" smtClean="0"/>
              <a:t>Relying parties and service providers</a:t>
            </a:r>
          </a:p>
        </p:txBody>
      </p:sp>
    </p:spTree>
    <p:extLst>
      <p:ext uri="{BB962C8B-B14F-4D97-AF65-F5344CB8AC3E}">
        <p14:creationId xmlns:p14="http://schemas.microsoft.com/office/powerpoint/2010/main" val="138027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IdP</a:t>
            </a:r>
            <a:r>
              <a:rPr lang="en-US" dirty="0"/>
              <a:t> survey </a:t>
            </a:r>
            <a:r>
              <a:rPr lang="en-US" dirty="0">
                <a:hlinkClick r:id="rId2"/>
              </a:rPr>
              <a:t>https://</a:t>
            </a:r>
            <a:r>
              <a:rPr lang="en-US" dirty="0" smtClean="0">
                <a:hlinkClick r:id="rId2"/>
              </a:rPr>
              <a:t>wiki.geant.org/display/gn41sa5/IdP+survey</a:t>
            </a:r>
            <a:endParaRPr lang="en-US" dirty="0" smtClean="0"/>
          </a:p>
          <a:p>
            <a:endParaRPr lang="en-US" dirty="0" smtClean="0"/>
          </a:p>
          <a:p>
            <a:r>
              <a:rPr lang="en-US" dirty="0" smtClean="0"/>
              <a:t>Federation </a:t>
            </a:r>
            <a:r>
              <a:rPr lang="en-US" dirty="0"/>
              <a:t>survey </a:t>
            </a:r>
            <a:r>
              <a:rPr lang="en-US" dirty="0">
                <a:hlinkClick r:id="rId3"/>
              </a:rPr>
              <a:t>https://</a:t>
            </a:r>
            <a:r>
              <a:rPr lang="en-US" dirty="0" smtClean="0">
                <a:hlinkClick r:id="rId3"/>
              </a:rPr>
              <a:t>wiki.geant.org/display/gn41sa5/Federation+survey</a:t>
            </a:r>
            <a:endParaRPr lang="en-US" dirty="0" smtClean="0"/>
          </a:p>
          <a:p>
            <a:endParaRPr lang="en-US" dirty="0" smtClean="0"/>
          </a:p>
          <a:p>
            <a:r>
              <a:rPr lang="en-US" dirty="0"/>
              <a:t>SP </a:t>
            </a:r>
            <a:r>
              <a:rPr lang="en-US" dirty="0" smtClean="0"/>
              <a:t>survey </a:t>
            </a:r>
            <a:r>
              <a:rPr lang="en-US" dirty="0" smtClean="0">
                <a:hlinkClick r:id="rId4"/>
              </a:rPr>
              <a:t>https</a:t>
            </a:r>
            <a:r>
              <a:rPr lang="en-US" dirty="0">
                <a:hlinkClick r:id="rId4"/>
              </a:rPr>
              <a:t>://</a:t>
            </a:r>
            <a:r>
              <a:rPr lang="en-US" dirty="0" smtClean="0">
                <a:hlinkClick r:id="rId4"/>
              </a:rPr>
              <a:t>wiki.geant.org/display/AARC/Level+of+Assurance+survey+for+SP+communities</a:t>
            </a:r>
            <a:endParaRPr lang="en-US" dirty="0" smtClean="0"/>
          </a:p>
          <a:p>
            <a:endParaRPr lang="en-US" dirty="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15</a:t>
            </a:fld>
            <a:endParaRPr lang="en-GB"/>
          </a:p>
        </p:txBody>
      </p:sp>
      <p:sp>
        <p:nvSpPr>
          <p:cNvPr id="4" name="Title 3"/>
          <p:cNvSpPr>
            <a:spLocks noGrp="1"/>
          </p:cNvSpPr>
          <p:nvPr>
            <p:ph type="title"/>
          </p:nvPr>
        </p:nvSpPr>
        <p:spPr/>
        <p:txBody>
          <a:bodyPr/>
          <a:lstStyle/>
          <a:p>
            <a:r>
              <a:rPr lang="en-US" dirty="0" smtClean="0"/>
              <a:t>Current status to be collected</a:t>
            </a:r>
            <a:endParaRPr lang="en-US" dirty="0"/>
          </a:p>
        </p:txBody>
      </p:sp>
    </p:spTree>
    <p:extLst>
      <p:ext uri="{BB962C8B-B14F-4D97-AF65-F5344CB8AC3E}">
        <p14:creationId xmlns:p14="http://schemas.microsoft.com/office/powerpoint/2010/main" val="1432771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4502" y="1439333"/>
            <a:ext cx="10909300" cy="4970013"/>
          </a:xfrm>
        </p:spPr>
        <p:txBody>
          <a:bodyPr>
            <a:normAutofit fontScale="77500" lnSpcReduction="20000"/>
          </a:bodyPr>
          <a:lstStyle/>
          <a:p>
            <a:pPr marL="0" indent="0">
              <a:buNone/>
            </a:pPr>
            <a:r>
              <a:rPr lang="en-US" b="1" dirty="0"/>
              <a:t>1.Identity/account concept</a:t>
            </a:r>
          </a:p>
          <a:p>
            <a:r>
              <a:rPr lang="en-US" dirty="0"/>
              <a:t>Account for an individual person (i.e. there are no shared accounts)?</a:t>
            </a:r>
          </a:p>
          <a:p>
            <a:r>
              <a:rPr lang="en-US" dirty="0"/>
              <a:t>If shared: possible to distinguish between individual and shared accounts?</a:t>
            </a:r>
          </a:p>
          <a:p>
            <a:r>
              <a:rPr lang="en-US" dirty="0"/>
              <a:t>If individual account: traceable? Are identifiers persistent?</a:t>
            </a:r>
          </a:p>
          <a:p>
            <a:r>
              <a:rPr lang="en-US" dirty="0"/>
              <a:t>Which unique identifier?</a:t>
            </a:r>
          </a:p>
          <a:p>
            <a:pPr marL="0" indent="0">
              <a:buNone/>
            </a:pPr>
            <a:r>
              <a:rPr lang="en-US" b="1" dirty="0"/>
              <a:t>2.Registration and proof of identity</a:t>
            </a:r>
          </a:p>
          <a:p>
            <a:r>
              <a:rPr lang="en-US" dirty="0"/>
              <a:t>What identity vetting process? Face-to-face or different?</a:t>
            </a:r>
          </a:p>
          <a:p>
            <a:r>
              <a:rPr lang="en-US" dirty="0"/>
              <a:t>Documented?</a:t>
            </a:r>
          </a:p>
          <a:p>
            <a:r>
              <a:rPr lang="en-US" dirty="0"/>
              <a:t>Different validation between student, staff or faculty members? How?</a:t>
            </a:r>
          </a:p>
          <a:p>
            <a:pPr marL="0" indent="0">
              <a:buNone/>
            </a:pPr>
            <a:r>
              <a:rPr lang="en-US" b="1" dirty="0"/>
              <a:t>3.Online authentication</a:t>
            </a:r>
          </a:p>
          <a:p>
            <a:r>
              <a:rPr lang="en-US" dirty="0"/>
              <a:t>Passwords?</a:t>
            </a:r>
          </a:p>
          <a:p>
            <a:r>
              <a:rPr lang="en-US" dirty="0"/>
              <a:t>Passwords with quality guarantees? What kind of guarantees?</a:t>
            </a:r>
          </a:p>
          <a:p>
            <a:r>
              <a:rPr lang="en-US" dirty="0"/>
              <a:t>Two factor authentication?</a:t>
            </a:r>
          </a:p>
          <a:p>
            <a:r>
              <a:rPr lang="en-US" dirty="0"/>
              <a:t>If yes, which second factor? Is the </a:t>
            </a:r>
            <a:r>
              <a:rPr lang="en-US" dirty="0" err="1"/>
              <a:t>eID</a:t>
            </a:r>
            <a:r>
              <a:rPr lang="en-US" dirty="0"/>
              <a:t> used?</a:t>
            </a:r>
          </a:p>
          <a:p>
            <a:r>
              <a:rPr lang="en-US" dirty="0"/>
              <a:t>If no two factor authentication: How big would be the cost to provide two factor authentication?</a:t>
            </a:r>
          </a:p>
          <a:p>
            <a:r>
              <a:rPr lang="en-US" dirty="0"/>
              <a:t>how widely Home Orgs use government IDs i.e. strong authentication the governments use for authenticating citizens. Major universities in Finland have been doing it for years... Downside is that is costs (some eurocents per </a:t>
            </a:r>
            <a:r>
              <a:rPr lang="en-US" dirty="0" err="1"/>
              <a:t>authn</a:t>
            </a:r>
            <a:r>
              <a:rPr lang="en-US" dirty="0"/>
              <a:t>) and it is the </a:t>
            </a:r>
            <a:r>
              <a:rPr lang="en-US" dirty="0" err="1"/>
              <a:t>IdP</a:t>
            </a:r>
            <a:r>
              <a:rPr lang="en-US" dirty="0"/>
              <a:t> that would pay the bill..</a:t>
            </a:r>
          </a:p>
        </p:txBody>
      </p:sp>
      <p:sp>
        <p:nvSpPr>
          <p:cNvPr id="3" name="Slide Number Placeholder 2"/>
          <p:cNvSpPr>
            <a:spLocks noGrp="1"/>
          </p:cNvSpPr>
          <p:nvPr>
            <p:ph type="sldNum" sz="quarter" idx="12"/>
          </p:nvPr>
        </p:nvSpPr>
        <p:spPr/>
        <p:txBody>
          <a:bodyPr/>
          <a:lstStyle/>
          <a:p>
            <a:fld id="{6F576E6A-F32A-4612-884C-86870357C6B4}" type="slidenum">
              <a:rPr lang="en-GB" smtClean="0"/>
              <a:pPr/>
              <a:t>16</a:t>
            </a:fld>
            <a:endParaRPr lang="en-GB"/>
          </a:p>
        </p:txBody>
      </p:sp>
      <p:sp>
        <p:nvSpPr>
          <p:cNvPr id="4" name="Title 3"/>
          <p:cNvSpPr>
            <a:spLocks noGrp="1"/>
          </p:cNvSpPr>
          <p:nvPr>
            <p:ph type="title"/>
          </p:nvPr>
        </p:nvSpPr>
        <p:spPr/>
        <p:txBody>
          <a:bodyPr/>
          <a:lstStyle/>
          <a:p>
            <a:r>
              <a:rPr lang="en-US" dirty="0" err="1" smtClean="0"/>
              <a:t>IdP</a:t>
            </a:r>
            <a:r>
              <a:rPr lang="en-US" dirty="0" smtClean="0"/>
              <a:t> questions</a:t>
            </a:r>
            <a:endParaRPr lang="en-US" dirty="0"/>
          </a:p>
        </p:txBody>
      </p:sp>
    </p:spTree>
    <p:extLst>
      <p:ext uri="{BB962C8B-B14F-4D97-AF65-F5344CB8AC3E}">
        <p14:creationId xmlns:p14="http://schemas.microsoft.com/office/powerpoint/2010/main" val="665510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4502" y="1439333"/>
            <a:ext cx="10909300" cy="5021288"/>
          </a:xfrm>
        </p:spPr>
        <p:txBody>
          <a:bodyPr>
            <a:normAutofit fontScale="77500" lnSpcReduction="20000"/>
          </a:bodyPr>
          <a:lstStyle/>
          <a:p>
            <a:pPr marL="0" indent="0">
              <a:buNone/>
            </a:pPr>
            <a:r>
              <a:rPr lang="en-US" b="1" dirty="0"/>
              <a:t>4.Freshness of user data</a:t>
            </a:r>
          </a:p>
          <a:p>
            <a:r>
              <a:rPr lang="en-US" dirty="0"/>
              <a:t>Are accounts closed as an individual departs? How promptly?</a:t>
            </a:r>
          </a:p>
          <a:p>
            <a:r>
              <a:rPr lang="en-US" dirty="0"/>
              <a:t>Is the </a:t>
            </a:r>
            <a:r>
              <a:rPr lang="en-US" dirty="0" err="1"/>
              <a:t>eduPersonAffiliation</a:t>
            </a:r>
            <a:r>
              <a:rPr lang="en-US" dirty="0"/>
              <a:t> value updated as an individual departs? How promptly?</a:t>
            </a:r>
          </a:p>
          <a:p>
            <a:pPr marL="0" indent="0">
              <a:buNone/>
            </a:pPr>
            <a:r>
              <a:rPr lang="en-US" b="1" dirty="0"/>
              <a:t>5.Step-up authentication</a:t>
            </a:r>
          </a:p>
          <a:p>
            <a:r>
              <a:rPr lang="en-US" dirty="0"/>
              <a:t>Step-up authentication means that the user first authenticates with a password, and subsequently with a second factor (such as by an one-time password delivered to his/her cellphone)</a:t>
            </a:r>
          </a:p>
          <a:p>
            <a:r>
              <a:rPr lang="en-US" dirty="0"/>
              <a:t>Would you like to have GÉANT/your NREN to run such a service (if it costs/if it doesn't cost)?</a:t>
            </a:r>
          </a:p>
          <a:p>
            <a:r>
              <a:rPr lang="en-US" dirty="0"/>
              <a:t>How many users would need such a service?</a:t>
            </a:r>
          </a:p>
          <a:p>
            <a:pPr marL="0" indent="0">
              <a:buNone/>
            </a:pPr>
            <a:r>
              <a:rPr lang="en-US" b="1" dirty="0"/>
              <a:t>6. Provenance and level of assurance</a:t>
            </a:r>
          </a:p>
          <a:p>
            <a:r>
              <a:rPr lang="en-US" dirty="0"/>
              <a:t>Do you use a level of assurance? Which one?</a:t>
            </a:r>
          </a:p>
          <a:p>
            <a:r>
              <a:rPr lang="en-US" dirty="0"/>
              <a:t>Is the </a:t>
            </a:r>
            <a:r>
              <a:rPr lang="en-US" dirty="0" err="1"/>
              <a:t>LoA</a:t>
            </a:r>
            <a:r>
              <a:rPr lang="en-US" dirty="0"/>
              <a:t> self-asserted?</a:t>
            </a:r>
          </a:p>
          <a:p>
            <a:r>
              <a:rPr lang="en-US" dirty="0"/>
              <a:t>Is everything documented?</a:t>
            </a:r>
          </a:p>
          <a:p>
            <a:r>
              <a:rPr lang="en-US" dirty="0"/>
              <a:t>If not documented: which costs would that be?</a:t>
            </a:r>
          </a:p>
          <a:p>
            <a:r>
              <a:rPr lang="en-US" dirty="0"/>
              <a:t>Internal audits?</a:t>
            </a:r>
          </a:p>
          <a:p>
            <a:r>
              <a:rPr lang="en-US" dirty="0"/>
              <a:t>External audits?</a:t>
            </a:r>
          </a:p>
          <a:p>
            <a:r>
              <a:rPr lang="en-US" dirty="0"/>
              <a:t>If no audits: costs for that?</a:t>
            </a:r>
          </a:p>
          <a:p>
            <a:r>
              <a:rPr lang="en-US" dirty="0"/>
              <a:t>How many users need a (higher) level of assurance?</a:t>
            </a:r>
          </a:p>
          <a:p>
            <a:r>
              <a:rPr lang="en-US" dirty="0"/>
              <a:t>Identity Management </a:t>
            </a:r>
            <a:r>
              <a:rPr lang="en-US" dirty="0" err="1"/>
              <a:t>Practise</a:t>
            </a:r>
            <a:r>
              <a:rPr lang="en-US" dirty="0"/>
              <a:t> Statement</a:t>
            </a:r>
            <a:r>
              <a:rPr lang="en-US" dirty="0" smtClean="0"/>
              <a:t>?</a:t>
            </a:r>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17</a:t>
            </a:fld>
            <a:endParaRPr lang="en-GB"/>
          </a:p>
        </p:txBody>
      </p:sp>
      <p:sp>
        <p:nvSpPr>
          <p:cNvPr id="4" name="Title 3"/>
          <p:cNvSpPr>
            <a:spLocks noGrp="1"/>
          </p:cNvSpPr>
          <p:nvPr>
            <p:ph type="title"/>
          </p:nvPr>
        </p:nvSpPr>
        <p:spPr/>
        <p:txBody>
          <a:bodyPr/>
          <a:lstStyle/>
          <a:p>
            <a:r>
              <a:rPr lang="en-US" dirty="0" err="1" smtClean="0"/>
              <a:t>IdP</a:t>
            </a:r>
            <a:r>
              <a:rPr lang="en-US" dirty="0" smtClean="0"/>
              <a:t> questions (2)</a:t>
            </a:r>
            <a:endParaRPr lang="en-US" dirty="0"/>
          </a:p>
        </p:txBody>
      </p:sp>
    </p:spTree>
    <p:extLst>
      <p:ext uri="{BB962C8B-B14F-4D97-AF65-F5344CB8AC3E}">
        <p14:creationId xmlns:p14="http://schemas.microsoft.com/office/powerpoint/2010/main" val="4203161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a:t>General overview</a:t>
            </a:r>
          </a:p>
          <a:p>
            <a:r>
              <a:rPr lang="en-US" dirty="0"/>
              <a:t>Do you have a </a:t>
            </a:r>
            <a:r>
              <a:rPr lang="en-US" dirty="0" err="1"/>
              <a:t>LoA</a:t>
            </a:r>
            <a:r>
              <a:rPr lang="en-US" dirty="0"/>
              <a:t> (schema) in place and which one?</a:t>
            </a:r>
          </a:p>
          <a:p>
            <a:r>
              <a:rPr lang="en-US" dirty="0"/>
              <a:t>Do you have contracts with IdPs?</a:t>
            </a:r>
          </a:p>
          <a:p>
            <a:r>
              <a:rPr lang="en-US" dirty="0"/>
              <a:t>Do you require an Identity Management Practice Statement? Do you enforce it?</a:t>
            </a:r>
          </a:p>
          <a:p>
            <a:r>
              <a:rPr lang="en-US" dirty="0"/>
              <a:t>Do you require any audits/documentations for IdPs?</a:t>
            </a:r>
          </a:p>
          <a:p>
            <a:pPr marL="0" indent="0">
              <a:buNone/>
            </a:pPr>
            <a:r>
              <a:rPr lang="en-US" b="1" dirty="0"/>
              <a:t>Level of assurance</a:t>
            </a:r>
          </a:p>
          <a:p>
            <a:r>
              <a:rPr lang="en-US" dirty="0"/>
              <a:t>Have you made any cost analysis for introducing (a higher) </a:t>
            </a:r>
            <a:r>
              <a:rPr lang="en-US" dirty="0" err="1"/>
              <a:t>LoA</a:t>
            </a:r>
            <a:r>
              <a:rPr lang="en-US" dirty="0"/>
              <a:t>? Is a higher </a:t>
            </a:r>
            <a:r>
              <a:rPr lang="en-US" dirty="0" err="1"/>
              <a:t>LoA</a:t>
            </a:r>
            <a:r>
              <a:rPr lang="en-US" dirty="0"/>
              <a:t> want from IdPs?</a:t>
            </a:r>
          </a:p>
          <a:p>
            <a:r>
              <a:rPr lang="en-US" dirty="0"/>
              <a:t>Any experiences, which costs IdPs have to make in order to achieve a specific </a:t>
            </a:r>
            <a:r>
              <a:rPr lang="en-US" dirty="0" err="1"/>
              <a:t>LoA</a:t>
            </a:r>
            <a:r>
              <a:rPr lang="en-US" dirty="0"/>
              <a:t>?</a:t>
            </a:r>
          </a:p>
          <a:p>
            <a:r>
              <a:rPr lang="en-US" dirty="0"/>
              <a:t>Impacts on adopting </a:t>
            </a:r>
            <a:r>
              <a:rPr lang="en-US" dirty="0" err="1"/>
              <a:t>LoA</a:t>
            </a:r>
            <a:endParaRPr lang="en-US" dirty="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18</a:t>
            </a:fld>
            <a:endParaRPr lang="en-GB"/>
          </a:p>
        </p:txBody>
      </p:sp>
      <p:sp>
        <p:nvSpPr>
          <p:cNvPr id="4" name="Title 3"/>
          <p:cNvSpPr>
            <a:spLocks noGrp="1"/>
          </p:cNvSpPr>
          <p:nvPr>
            <p:ph type="title"/>
          </p:nvPr>
        </p:nvSpPr>
        <p:spPr/>
        <p:txBody>
          <a:bodyPr/>
          <a:lstStyle/>
          <a:p>
            <a:r>
              <a:rPr lang="en-US" dirty="0" smtClean="0"/>
              <a:t>Federation questions</a:t>
            </a:r>
            <a:endParaRPr lang="en-US" dirty="0"/>
          </a:p>
        </p:txBody>
      </p:sp>
    </p:spTree>
    <p:extLst>
      <p:ext uri="{BB962C8B-B14F-4D97-AF65-F5344CB8AC3E}">
        <p14:creationId xmlns:p14="http://schemas.microsoft.com/office/powerpoint/2010/main" val="881683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Who are your end users (who need to log in to your services):</a:t>
            </a:r>
          </a:p>
          <a:p>
            <a:r>
              <a:rPr lang="en-US" dirty="0"/>
              <a:t>researchers with a Home </a:t>
            </a:r>
            <a:r>
              <a:rPr lang="en-US" dirty="0" err="1"/>
              <a:t>Organisation</a:t>
            </a:r>
            <a:r>
              <a:rPr lang="en-US" dirty="0"/>
              <a:t> (that operates or potentially operates an </a:t>
            </a:r>
            <a:r>
              <a:rPr lang="en-US" dirty="0" err="1"/>
              <a:t>IdP</a:t>
            </a:r>
            <a:r>
              <a:rPr lang="en-US" dirty="0"/>
              <a:t>)?</a:t>
            </a:r>
          </a:p>
          <a:p>
            <a:r>
              <a:rPr lang="en-US" dirty="0"/>
              <a:t>citizen scientists?</a:t>
            </a:r>
          </a:p>
          <a:p>
            <a:r>
              <a:rPr lang="en-US" dirty="0"/>
              <a:t>students with a Home </a:t>
            </a:r>
            <a:r>
              <a:rPr lang="en-US" dirty="0" err="1"/>
              <a:t>Organisation</a:t>
            </a:r>
            <a:r>
              <a:rPr lang="en-US" dirty="0"/>
              <a:t> (that operates or potentially operates an </a:t>
            </a:r>
            <a:r>
              <a:rPr lang="en-US" dirty="0" err="1"/>
              <a:t>IdP</a:t>
            </a:r>
            <a:r>
              <a:rPr lang="en-US" dirty="0"/>
              <a:t>)?</a:t>
            </a:r>
          </a:p>
          <a:p>
            <a:r>
              <a:rPr lang="en-US" dirty="0"/>
              <a:t>else/what?</a:t>
            </a:r>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19</a:t>
            </a:fld>
            <a:endParaRPr lang="en-GB"/>
          </a:p>
        </p:txBody>
      </p:sp>
      <p:sp>
        <p:nvSpPr>
          <p:cNvPr id="4" name="Title 3"/>
          <p:cNvSpPr>
            <a:spLocks noGrp="1"/>
          </p:cNvSpPr>
          <p:nvPr>
            <p:ph type="title"/>
          </p:nvPr>
        </p:nvSpPr>
        <p:spPr/>
        <p:txBody>
          <a:bodyPr/>
          <a:lstStyle/>
          <a:p>
            <a:r>
              <a:rPr lang="en-US" dirty="0" smtClean="0"/>
              <a:t>SP and relying party-targeted questions</a:t>
            </a:r>
            <a:endParaRPr lang="en-US" dirty="0"/>
          </a:p>
        </p:txBody>
      </p:sp>
    </p:spTree>
    <p:extLst>
      <p:ext uri="{BB962C8B-B14F-4D97-AF65-F5344CB8AC3E}">
        <p14:creationId xmlns:p14="http://schemas.microsoft.com/office/powerpoint/2010/main" val="2414134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Many groups and (proposed) policies, but leaving many open issues</a:t>
            </a:r>
          </a:p>
          <a:p>
            <a:r>
              <a:rPr lang="en-US" dirty="0" smtClean="0"/>
              <a:t>AARC “NA3” is tackling a sub-set of these</a:t>
            </a:r>
            <a:br>
              <a:rPr lang="en-US" dirty="0" smtClean="0"/>
            </a:br>
            <a:endParaRPr lang="en-US" dirty="0" smtClean="0"/>
          </a:p>
          <a:p>
            <a:pPr lvl="1"/>
            <a:r>
              <a:rPr lang="en-US" dirty="0" smtClean="0"/>
              <a:t>“</a:t>
            </a:r>
            <a:r>
              <a:rPr lang="en-US" dirty="0" smtClean="0">
                <a:solidFill>
                  <a:srgbClr val="F6791C"/>
                </a:solidFill>
              </a:rPr>
              <a:t>Levels of Assurance</a:t>
            </a:r>
            <a:r>
              <a:rPr lang="en-US" dirty="0" smtClean="0"/>
              <a:t>” 	– a minimally-useful level and a differentiated set, for ID and attributes</a:t>
            </a:r>
          </a:p>
          <a:p>
            <a:pPr lvl="1"/>
            <a:r>
              <a:rPr lang="en-US" dirty="0" smtClean="0"/>
              <a:t>“Incident Response”	– encouraging ‘expression’ of engagement by (federation) partners</a:t>
            </a:r>
            <a:br>
              <a:rPr lang="en-US" dirty="0" smtClean="0"/>
            </a:br>
            <a:r>
              <a:rPr lang="en-US" dirty="0" smtClean="0"/>
              <a:t>				   and a common understanding</a:t>
            </a:r>
          </a:p>
          <a:p>
            <a:pPr lvl="1"/>
            <a:r>
              <a:rPr lang="en-US" dirty="0" smtClean="0"/>
              <a:t>“</a:t>
            </a:r>
            <a:r>
              <a:rPr lang="en-US" dirty="0" smtClean="0">
                <a:solidFill>
                  <a:srgbClr val="F6791C"/>
                </a:solidFill>
              </a:rPr>
              <a:t>Sustainability models </a:t>
            </a:r>
            <a:r>
              <a:rPr lang="en-US" dirty="0" smtClean="0"/>
              <a:t>and Guest IdPs”	– how can a service be offered in the long run?</a:t>
            </a:r>
          </a:p>
          <a:p>
            <a:pPr lvl="1"/>
            <a:r>
              <a:rPr lang="en-US" dirty="0" smtClean="0"/>
              <a:t>“</a:t>
            </a:r>
            <a:r>
              <a:rPr lang="en-US" dirty="0" smtClean="0">
                <a:solidFill>
                  <a:srgbClr val="F6791C"/>
                </a:solidFill>
              </a:rPr>
              <a:t>Scalable policy negotiation</a:t>
            </a:r>
            <a:r>
              <a:rPr lang="en-US" dirty="0" smtClean="0"/>
              <a:t>” 		– beyond bilateral discussion (and more IGTF style ?)</a:t>
            </a:r>
          </a:p>
          <a:p>
            <a:pPr lvl="1"/>
            <a:r>
              <a:rPr lang="en-US" dirty="0" smtClean="0"/>
              <a:t>“Protection of (accounting) data privacy” 	– aggregation of PI-like data in </a:t>
            </a:r>
            <a:br>
              <a:rPr lang="en-US" dirty="0" smtClean="0"/>
            </a:br>
            <a:r>
              <a:rPr lang="en-US" dirty="0" smtClean="0"/>
              <a:t>							   collaborative infrastructures</a:t>
            </a:r>
          </a:p>
          <a:p>
            <a:endParaRPr lang="en-US" dirty="0"/>
          </a:p>
          <a:p>
            <a:r>
              <a:rPr lang="en-US" dirty="0"/>
              <a:t>o</a:t>
            </a:r>
            <a:r>
              <a:rPr lang="en-US" dirty="0" smtClean="0"/>
              <a:t>f these some are of direct relevance to the IGTF community</a:t>
            </a:r>
          </a:p>
          <a:p>
            <a:r>
              <a:rPr lang="en-US" dirty="0" smtClean="0"/>
              <a:t>for the others: join an AARC open meeting!</a:t>
            </a:r>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2</a:t>
            </a:fld>
            <a:endParaRPr lang="en-GB"/>
          </a:p>
        </p:txBody>
      </p:sp>
      <p:sp>
        <p:nvSpPr>
          <p:cNvPr id="4" name="Title 3"/>
          <p:cNvSpPr>
            <a:spLocks noGrp="1"/>
          </p:cNvSpPr>
          <p:nvPr>
            <p:ph type="title"/>
          </p:nvPr>
        </p:nvSpPr>
        <p:spPr/>
        <p:txBody>
          <a:bodyPr/>
          <a:lstStyle/>
          <a:p>
            <a:r>
              <a:rPr lang="en-US" dirty="0" smtClean="0"/>
              <a:t>The Policy Puzzle</a:t>
            </a:r>
            <a:endParaRPr lang="en-US" dirty="0"/>
          </a:p>
        </p:txBody>
      </p:sp>
      <p:grpSp>
        <p:nvGrpSpPr>
          <p:cNvPr id="16" name="Group 15"/>
          <p:cNvGrpSpPr/>
          <p:nvPr/>
        </p:nvGrpSpPr>
        <p:grpSpPr>
          <a:xfrm>
            <a:off x="10029315" y="2104831"/>
            <a:ext cx="1968981" cy="3349575"/>
            <a:chOff x="9584933" y="1351102"/>
            <a:chExt cx="1968981" cy="3349575"/>
          </a:xfrm>
        </p:grpSpPr>
        <p:grpSp>
          <p:nvGrpSpPr>
            <p:cNvPr id="5" name="Group 4"/>
            <p:cNvGrpSpPr/>
            <p:nvPr/>
          </p:nvGrpSpPr>
          <p:grpSpPr>
            <a:xfrm>
              <a:off x="9584933" y="1351102"/>
              <a:ext cx="1968981" cy="2420008"/>
              <a:chOff x="7355548" y="1052736"/>
              <a:chExt cx="1968981" cy="2420008"/>
            </a:xfrm>
          </p:grpSpPr>
          <p:sp>
            <p:nvSpPr>
              <p:cNvPr id="6" name="Puzzle3"/>
              <p:cNvSpPr>
                <a:spLocks noEditPoints="1" noChangeArrowheads="1"/>
              </p:cNvSpPr>
              <p:nvPr/>
            </p:nvSpPr>
            <p:spPr bwMode="auto">
              <a:xfrm>
                <a:off x="8314332" y="1052736"/>
                <a:ext cx="773975" cy="1050778"/>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GB" sz="1100" b="1" dirty="0" smtClean="0">
                    <a:solidFill>
                      <a:srgbClr val="002060"/>
                    </a:solidFill>
                  </a:rPr>
                  <a:t>IGTF</a:t>
                </a:r>
                <a:endParaRPr lang="en-US" sz="1100" b="1" dirty="0">
                  <a:solidFill>
                    <a:srgbClr val="002060"/>
                  </a:solidFill>
                </a:endParaRPr>
              </a:p>
            </p:txBody>
          </p:sp>
          <p:sp>
            <p:nvSpPr>
              <p:cNvPr id="7" name="Puzzle2"/>
              <p:cNvSpPr>
                <a:spLocks noEditPoints="1" noChangeArrowheads="1"/>
              </p:cNvSpPr>
              <p:nvPr/>
            </p:nvSpPr>
            <p:spPr bwMode="auto">
              <a:xfrm>
                <a:off x="8089227" y="1818263"/>
                <a:ext cx="1235302" cy="957083"/>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GB" sz="1100" b="1" dirty="0" smtClean="0">
                    <a:solidFill>
                      <a:srgbClr val="002060"/>
                    </a:solidFill>
                  </a:rPr>
                  <a:t>SCI</a:t>
                </a:r>
                <a:endParaRPr lang="en-US" sz="1100" b="1" dirty="0">
                  <a:solidFill>
                    <a:srgbClr val="002060"/>
                  </a:solidFill>
                </a:endParaRPr>
              </a:p>
            </p:txBody>
          </p:sp>
          <p:sp>
            <p:nvSpPr>
              <p:cNvPr id="8" name="Puzzle4"/>
              <p:cNvSpPr>
                <a:spLocks noEditPoints="1" noChangeArrowheads="1"/>
              </p:cNvSpPr>
              <p:nvPr/>
            </p:nvSpPr>
            <p:spPr bwMode="auto">
              <a:xfrm>
                <a:off x="7611225" y="1806465"/>
                <a:ext cx="744794" cy="1223595"/>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GB" sz="1100" b="1" dirty="0" smtClean="0">
                    <a:solidFill>
                      <a:srgbClr val="002060"/>
                    </a:solidFill>
                  </a:rPr>
                  <a:t>REFEDS</a:t>
                </a:r>
                <a:endParaRPr lang="en-US" sz="1100" b="1" dirty="0">
                  <a:solidFill>
                    <a:srgbClr val="002060"/>
                  </a:solidFill>
                </a:endParaRPr>
              </a:p>
            </p:txBody>
          </p:sp>
          <p:sp>
            <p:nvSpPr>
              <p:cNvPr id="9" name="Puzzle1"/>
              <p:cNvSpPr>
                <a:spLocks noEditPoints="1" noChangeArrowheads="1"/>
              </p:cNvSpPr>
              <p:nvPr/>
            </p:nvSpPr>
            <p:spPr bwMode="auto">
              <a:xfrm>
                <a:off x="7355549" y="1370607"/>
                <a:ext cx="1250587" cy="729437"/>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000" b="1" dirty="0" smtClean="0">
                    <a:solidFill>
                      <a:srgbClr val="002060"/>
                    </a:solidFill>
                  </a:rPr>
                  <a:t/>
                </a:r>
                <a:br>
                  <a:rPr lang="en-GB" sz="1000" b="1" dirty="0" smtClean="0">
                    <a:solidFill>
                      <a:srgbClr val="002060"/>
                    </a:solidFill>
                  </a:rPr>
                </a:br>
                <a:r>
                  <a:rPr lang="en-GB" sz="1100" b="1" dirty="0" smtClean="0">
                    <a:solidFill>
                      <a:srgbClr val="002060"/>
                    </a:solidFill>
                  </a:rPr>
                  <a:t>FIM4R</a:t>
                </a:r>
                <a:endParaRPr lang="en-US" sz="1100" b="1" dirty="0">
                  <a:solidFill>
                    <a:srgbClr val="002060"/>
                  </a:solidFill>
                </a:endParaRPr>
              </a:p>
            </p:txBody>
          </p:sp>
          <p:sp>
            <p:nvSpPr>
              <p:cNvPr id="10" name="Puzzle3"/>
              <p:cNvSpPr>
                <a:spLocks noEditPoints="1" noChangeArrowheads="1"/>
              </p:cNvSpPr>
              <p:nvPr/>
            </p:nvSpPr>
            <p:spPr bwMode="auto">
              <a:xfrm>
                <a:off x="8314332" y="2421966"/>
                <a:ext cx="773975" cy="1050778"/>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GB" sz="1100" b="1" dirty="0" smtClean="0">
                    <a:solidFill>
                      <a:srgbClr val="002060"/>
                    </a:solidFill>
                  </a:rPr>
                  <a:t>GN4</a:t>
                </a:r>
                <a:endParaRPr lang="en-US" sz="1100" b="1" dirty="0">
                  <a:solidFill>
                    <a:srgbClr val="002060"/>
                  </a:solidFill>
                </a:endParaRPr>
              </a:p>
            </p:txBody>
          </p:sp>
          <p:sp>
            <p:nvSpPr>
              <p:cNvPr id="11" name="Puzzle1"/>
              <p:cNvSpPr>
                <a:spLocks noEditPoints="1" noChangeArrowheads="1"/>
              </p:cNvSpPr>
              <p:nvPr/>
            </p:nvSpPr>
            <p:spPr bwMode="auto">
              <a:xfrm>
                <a:off x="7355548" y="2739836"/>
                <a:ext cx="1250587" cy="729437"/>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none" lIns="0" tIns="36000" rIns="0" bIns="36000" numCol="1" anchor="ctr" anchorCtr="0" compatLnSpc="1">
                <a:prstTxWarp prst="textNoShape">
                  <a:avLst/>
                </a:prstTxWarp>
              </a:bodyPr>
              <a:lstStyle/>
              <a:p>
                <a:pPr algn="ctr"/>
                <a:r>
                  <a:rPr lang="en-GB" sz="1050" b="1" dirty="0" smtClean="0">
                    <a:solidFill>
                      <a:srgbClr val="002060"/>
                    </a:solidFill>
                  </a:rPr>
                  <a:t>AARC</a:t>
                </a:r>
                <a:endParaRPr lang="en-US" sz="1100" b="1" dirty="0">
                  <a:solidFill>
                    <a:srgbClr val="002060"/>
                  </a:solidFill>
                </a:endParaRPr>
              </a:p>
            </p:txBody>
          </p:sp>
        </p:grpSp>
        <p:sp>
          <p:nvSpPr>
            <p:cNvPr id="12" name="Puzzle4"/>
            <p:cNvSpPr>
              <a:spLocks noEditPoints="1" noChangeArrowheads="1"/>
            </p:cNvSpPr>
            <p:nvPr/>
          </p:nvSpPr>
          <p:spPr bwMode="auto">
            <a:xfrm>
              <a:off x="10543717" y="3477082"/>
              <a:ext cx="744794" cy="1223595"/>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GB" sz="1100" b="1" dirty="0" smtClean="0">
                  <a:solidFill>
                    <a:srgbClr val="002060"/>
                  </a:solidFill>
                </a:rPr>
                <a:t>SIRTFI</a:t>
              </a:r>
              <a:endParaRPr lang="en-US" sz="1100" b="1" dirty="0">
                <a:solidFill>
                  <a:srgbClr val="002060"/>
                </a:solidFill>
              </a:endParaRPr>
            </a:p>
          </p:txBody>
        </p:sp>
        <p:sp>
          <p:nvSpPr>
            <p:cNvPr id="15" name="Puzzle2"/>
            <p:cNvSpPr>
              <a:spLocks noEditPoints="1" noChangeArrowheads="1"/>
            </p:cNvSpPr>
            <p:nvPr/>
          </p:nvSpPr>
          <p:spPr bwMode="auto">
            <a:xfrm>
              <a:off x="9600219" y="3477082"/>
              <a:ext cx="1235302" cy="957083"/>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GB" sz="1100" b="1" dirty="0" smtClean="0">
                  <a:solidFill>
                    <a:srgbClr val="002060"/>
                  </a:solidFill>
                </a:rPr>
                <a:t>. . .</a:t>
              </a:r>
              <a:endParaRPr lang="en-US" sz="1100" b="1" dirty="0">
                <a:solidFill>
                  <a:srgbClr val="002060"/>
                </a:solidFill>
              </a:endParaRPr>
            </a:p>
          </p:txBody>
        </p:sp>
      </p:grpSp>
      <p:sp>
        <p:nvSpPr>
          <p:cNvPr id="13" name="TextBox 12"/>
          <p:cNvSpPr txBox="1"/>
          <p:nvPr/>
        </p:nvSpPr>
        <p:spPr>
          <a:xfrm>
            <a:off x="422795" y="5995645"/>
            <a:ext cx="11455380" cy="338554"/>
          </a:xfrm>
          <a:prstGeom prst="rect">
            <a:avLst/>
          </a:prstGeom>
          <a:noFill/>
        </p:spPr>
        <p:txBody>
          <a:bodyPr wrap="none" rtlCol="0">
            <a:spAutoFit/>
          </a:bodyPr>
          <a:lstStyle/>
          <a:p>
            <a:r>
              <a:rPr lang="en-US" sz="1600" dirty="0" smtClean="0">
                <a:solidFill>
                  <a:srgbClr val="F6791C"/>
                </a:solidFill>
              </a:rPr>
              <a:t>and thanks to all AARC folk for their work – esp. Mikael Linden, Dave Kelsey, Martin </a:t>
            </a:r>
            <a:r>
              <a:rPr lang="en-US" sz="1600" dirty="0" err="1" smtClean="0">
                <a:solidFill>
                  <a:srgbClr val="F6791C"/>
                </a:solidFill>
              </a:rPr>
              <a:t>Haase</a:t>
            </a:r>
            <a:r>
              <a:rPr lang="en-US" sz="1600" dirty="0" smtClean="0">
                <a:solidFill>
                  <a:srgbClr val="F6791C"/>
                </a:solidFill>
              </a:rPr>
              <a:t>, Peter </a:t>
            </a:r>
            <a:r>
              <a:rPr lang="en-US" sz="1600" dirty="0" err="1" smtClean="0">
                <a:solidFill>
                  <a:srgbClr val="F6791C"/>
                </a:solidFill>
              </a:rPr>
              <a:t>Gietz</a:t>
            </a:r>
            <a:r>
              <a:rPr lang="en-US" sz="1600" dirty="0" smtClean="0">
                <a:solidFill>
                  <a:srgbClr val="F6791C"/>
                </a:solidFill>
              </a:rPr>
              <a:t>; and to Daniela P</a:t>
            </a:r>
            <a:r>
              <a:rPr lang="en-GB" sz="1600" dirty="0" err="1" smtClean="0">
                <a:solidFill>
                  <a:srgbClr val="F6791C"/>
                </a:solidFill>
              </a:rPr>
              <a:t>öhn</a:t>
            </a:r>
            <a:r>
              <a:rPr lang="en-US" sz="1600" dirty="0" smtClean="0">
                <a:solidFill>
                  <a:srgbClr val="F6791C"/>
                </a:solidFill>
              </a:rPr>
              <a:t> of LRZ/GN4</a:t>
            </a:r>
            <a:endParaRPr lang="en-US" sz="1600" dirty="0">
              <a:solidFill>
                <a:srgbClr val="F6791C"/>
              </a:solidFill>
            </a:endParaRPr>
          </a:p>
        </p:txBody>
      </p:sp>
    </p:spTree>
    <p:extLst>
      <p:ext uri="{BB962C8B-B14F-4D97-AF65-F5344CB8AC3E}">
        <p14:creationId xmlns:p14="http://schemas.microsoft.com/office/powerpoint/2010/main" val="3070626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b="1" dirty="0"/>
              <a:t>3.1. Identity concept</a:t>
            </a:r>
          </a:p>
          <a:p>
            <a:pPr marL="0" indent="0">
              <a:buNone/>
            </a:pPr>
            <a:r>
              <a:rPr lang="en-US" dirty="0"/>
              <a:t>How important is it for you that </a:t>
            </a:r>
            <a:r>
              <a:rPr lang="en-US" dirty="0" smtClean="0"/>
              <a:t>…</a:t>
            </a:r>
            <a:endParaRPr lang="en-US" dirty="0"/>
          </a:p>
          <a:p>
            <a:r>
              <a:rPr lang="en-US" dirty="0"/>
              <a:t>all user identities (accounts in the Home </a:t>
            </a:r>
            <a:r>
              <a:rPr lang="en-US" dirty="0" err="1"/>
              <a:t>Organisation</a:t>
            </a:r>
            <a:r>
              <a:rPr lang="en-US" dirty="0"/>
              <a:t>) belongs to an individual person (i.e. there are no shared accounts like "libraryuser1")?</a:t>
            </a:r>
          </a:p>
          <a:p>
            <a:r>
              <a:rPr lang="en-US" dirty="0"/>
              <a:t>and all users are traceable (i.e. the Home Organization knows who they are and can reach them)?</a:t>
            </a:r>
          </a:p>
          <a:p>
            <a:r>
              <a:rPr lang="en-US" dirty="0"/>
              <a:t>and the Home </a:t>
            </a:r>
            <a:r>
              <a:rPr lang="en-US" dirty="0" err="1"/>
              <a:t>Organisation</a:t>
            </a:r>
            <a:r>
              <a:rPr lang="en-US" dirty="0"/>
              <a:t> is willing to collaborate with you if you think their user misbehaves in your service?</a:t>
            </a:r>
          </a:p>
          <a:p>
            <a:r>
              <a:rPr lang="en-US" dirty="0"/>
              <a:t>that you (as an SP) can block him/her from your service?</a:t>
            </a:r>
          </a:p>
          <a:p>
            <a:r>
              <a:rPr lang="en-US" dirty="0"/>
              <a:t>user identifiers are persistent i.e. a user account is not re-assigned (re-cycled) to another person over time?</a:t>
            </a:r>
          </a:p>
          <a:p>
            <a:r>
              <a:rPr lang="en-US" dirty="0"/>
              <a:t>user identifiers are shared by multiple SPs  i.e. if you have 2 SPs, do they both receive the same user identifier when the same user logs in to the two services?</a:t>
            </a:r>
          </a:p>
          <a:p>
            <a:pPr marL="0" indent="0">
              <a:buNone/>
            </a:pPr>
            <a:r>
              <a:rPr lang="en-US" b="1" dirty="0"/>
              <a:t>3.2.Initial proof of identity</a:t>
            </a:r>
          </a:p>
          <a:p>
            <a:pPr marL="0" indent="0">
              <a:buNone/>
            </a:pPr>
            <a:r>
              <a:rPr lang="en-US" dirty="0"/>
              <a:t>How important is it for you </a:t>
            </a:r>
            <a:r>
              <a:rPr lang="en-US" dirty="0" smtClean="0"/>
              <a:t>that …</a:t>
            </a:r>
            <a:endParaRPr lang="en-US" dirty="0"/>
          </a:p>
          <a:p>
            <a:r>
              <a:rPr lang="en-US" dirty="0"/>
              <a:t>the Home Organization has a documented identity vetting process (whatever it is) in English and you can study it?</a:t>
            </a:r>
          </a:p>
          <a:p>
            <a:r>
              <a:rPr lang="en-US" dirty="0"/>
              <a:t>each Home </a:t>
            </a:r>
            <a:r>
              <a:rPr lang="en-US" dirty="0" err="1"/>
              <a:t>Organisation</a:t>
            </a:r>
            <a:r>
              <a:rPr lang="en-US" dirty="0"/>
              <a:t> has a machine-readable tag that indicates how the organization carries out identity proofing and the tag is from a well-defined international vocabulary?</a:t>
            </a:r>
          </a:p>
          <a:p>
            <a:r>
              <a:rPr lang="en-US" dirty="0"/>
              <a:t>each user in a Home </a:t>
            </a:r>
            <a:r>
              <a:rPr lang="en-US" dirty="0" err="1"/>
              <a:t>Organisation</a:t>
            </a:r>
            <a:r>
              <a:rPr lang="en-US" dirty="0"/>
              <a:t> has the above tag and different end users in the same organization can have different tags (depending how their identity was initially proofed)?</a:t>
            </a:r>
          </a:p>
          <a:p>
            <a:r>
              <a:rPr lang="en-US" dirty="0"/>
              <a:t>the identity proofing is done face-to-face based on a government photo-ID or equivalent</a:t>
            </a:r>
            <a:r>
              <a:rPr lang="en-US" dirty="0" smtClean="0"/>
              <a:t>?</a:t>
            </a:r>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20</a:t>
            </a:fld>
            <a:endParaRPr lang="en-GB"/>
          </a:p>
        </p:txBody>
      </p:sp>
      <p:sp>
        <p:nvSpPr>
          <p:cNvPr id="4" name="Title 3"/>
          <p:cNvSpPr>
            <a:spLocks noGrp="1"/>
          </p:cNvSpPr>
          <p:nvPr>
            <p:ph type="title"/>
          </p:nvPr>
        </p:nvSpPr>
        <p:spPr/>
        <p:txBody>
          <a:bodyPr/>
          <a:lstStyle/>
          <a:p>
            <a:r>
              <a:rPr lang="en-US" dirty="0" smtClean="0"/>
              <a:t>SP RP questions</a:t>
            </a:r>
            <a:endParaRPr lang="en-US" dirty="0"/>
          </a:p>
        </p:txBody>
      </p:sp>
    </p:spTree>
    <p:extLst>
      <p:ext uri="{BB962C8B-B14F-4D97-AF65-F5344CB8AC3E}">
        <p14:creationId xmlns:p14="http://schemas.microsoft.com/office/powerpoint/2010/main" val="1150913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b="1" dirty="0"/>
              <a:t>3.3.On-line authentication</a:t>
            </a:r>
          </a:p>
          <a:p>
            <a:r>
              <a:rPr lang="en-US" dirty="0"/>
              <a:t>Are password-based authentication good enough for you?</a:t>
            </a:r>
          </a:p>
          <a:p>
            <a:r>
              <a:rPr lang="en-US" dirty="0"/>
              <a:t>Should passwords have some kind of quality floor? (What kind of quality floor?)</a:t>
            </a:r>
          </a:p>
          <a:p>
            <a:r>
              <a:rPr lang="en-US" dirty="0"/>
              <a:t>Do you need two factor authentication? (What kind of?) Are you willing to share its costs?</a:t>
            </a:r>
          </a:p>
          <a:p>
            <a:pPr marL="0" indent="0">
              <a:buNone/>
            </a:pPr>
            <a:r>
              <a:rPr lang="en-US" b="1" dirty="0"/>
              <a:t>3.4.Step-up authentication as a service</a:t>
            </a:r>
          </a:p>
          <a:p>
            <a:r>
              <a:rPr lang="en-US" dirty="0"/>
              <a:t>Step-up authentication means that the user first authenticates with a password, and subsequently with a second factor (such as by a one-time password delivered to his/her cellphone). Step-up authentication could be delivered to research communities as a service.</a:t>
            </a:r>
          </a:p>
          <a:p>
            <a:r>
              <a:rPr lang="en-US" dirty="0"/>
              <a:t>Would you like to make use of step-up authentication</a:t>
            </a:r>
          </a:p>
          <a:p>
            <a:r>
              <a:rPr lang="en-US" dirty="0"/>
              <a:t>if it costs you money?</a:t>
            </a:r>
          </a:p>
          <a:p>
            <a:r>
              <a:rPr lang="en-US" dirty="0"/>
              <a:t>if it costs you work (for instance, you need to operate one or several registration authorities where your community's users come to show their photo-ID and you record their cellphone number)?</a:t>
            </a:r>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21</a:t>
            </a:fld>
            <a:endParaRPr lang="en-GB"/>
          </a:p>
        </p:txBody>
      </p:sp>
      <p:sp>
        <p:nvSpPr>
          <p:cNvPr id="4" name="Title 3"/>
          <p:cNvSpPr>
            <a:spLocks noGrp="1"/>
          </p:cNvSpPr>
          <p:nvPr>
            <p:ph type="title"/>
          </p:nvPr>
        </p:nvSpPr>
        <p:spPr/>
        <p:txBody>
          <a:bodyPr/>
          <a:lstStyle/>
          <a:p>
            <a:r>
              <a:rPr lang="en-US" dirty="0" smtClean="0"/>
              <a:t>SP RP questions</a:t>
            </a:r>
            <a:endParaRPr lang="en-US" dirty="0"/>
          </a:p>
        </p:txBody>
      </p:sp>
    </p:spTree>
    <p:extLst>
      <p:ext uri="{BB962C8B-B14F-4D97-AF65-F5344CB8AC3E}">
        <p14:creationId xmlns:p14="http://schemas.microsoft.com/office/powerpoint/2010/main" val="3048264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b="1" dirty="0"/>
              <a:t>4. Questions on user attributes</a:t>
            </a:r>
          </a:p>
          <a:p>
            <a:r>
              <a:rPr lang="en-US" dirty="0"/>
              <a:t>Besides an identifier, the Home </a:t>
            </a:r>
            <a:r>
              <a:rPr lang="en-US" dirty="0" err="1"/>
              <a:t>Organisation's</a:t>
            </a:r>
            <a:r>
              <a:rPr lang="en-US" dirty="0"/>
              <a:t> Identity Provider is able to deliver also other attributes of the person that logs in.</a:t>
            </a:r>
          </a:p>
          <a:p>
            <a:pPr marL="0" indent="0">
              <a:buNone/>
            </a:pPr>
            <a:r>
              <a:rPr lang="en-US" b="1" dirty="0"/>
              <a:t>4.1. Freshness of user accounts and attributes</a:t>
            </a:r>
          </a:p>
          <a:p>
            <a:r>
              <a:rPr lang="en-US" dirty="0"/>
              <a:t>Many Home </a:t>
            </a:r>
            <a:r>
              <a:rPr lang="en-US" dirty="0" err="1"/>
              <a:t>Organisations</a:t>
            </a:r>
            <a:r>
              <a:rPr lang="en-US" dirty="0"/>
              <a:t> close the user account when an individual departs (e.g. researcher changes his/her employer). Closing the account closes also federated access to your SP. However, some </a:t>
            </a:r>
            <a:r>
              <a:rPr lang="en-US" dirty="0" err="1"/>
              <a:t>organisations</a:t>
            </a:r>
            <a:r>
              <a:rPr lang="en-US" dirty="0"/>
              <a:t> keep the accounts open (e.g. to serve alumni </a:t>
            </a:r>
            <a:r>
              <a:rPr lang="en-US" dirty="0" err="1"/>
              <a:t>etc</a:t>
            </a:r>
            <a:r>
              <a:rPr lang="en-US" dirty="0"/>
              <a:t>).</a:t>
            </a:r>
          </a:p>
          <a:p>
            <a:r>
              <a:rPr lang="en-US" dirty="0"/>
              <a:t>Do you expect that user accounts are closed as a user departs? How promptly?</a:t>
            </a:r>
          </a:p>
          <a:p>
            <a:r>
              <a:rPr lang="en-US" dirty="0"/>
              <a:t>Do you expect that user's role attributes (e.g. </a:t>
            </a:r>
            <a:r>
              <a:rPr lang="en-US" dirty="0" err="1"/>
              <a:t>eduPersonAffiliation</a:t>
            </a:r>
            <a:r>
              <a:rPr lang="en-US" dirty="0"/>
              <a:t>="faculty") value is updated as an individual departs? How promptly?</a:t>
            </a:r>
          </a:p>
          <a:p>
            <a:pPr marL="0" indent="0">
              <a:buNone/>
            </a:pPr>
            <a:r>
              <a:rPr lang="en-US" b="1" dirty="0"/>
              <a:t>4.2. Quality/provenance of user data</a:t>
            </a:r>
          </a:p>
          <a:p>
            <a:r>
              <a:rPr lang="en-US" dirty="0"/>
              <a:t>In larger universities the </a:t>
            </a:r>
            <a:r>
              <a:rPr lang="en-US" dirty="0" err="1"/>
              <a:t>IdP</a:t>
            </a:r>
            <a:r>
              <a:rPr lang="en-US" dirty="0"/>
              <a:t>/</a:t>
            </a:r>
            <a:r>
              <a:rPr lang="en-US" dirty="0" err="1"/>
              <a:t>IdP</a:t>
            </a:r>
            <a:r>
              <a:rPr lang="en-US" dirty="0"/>
              <a:t> gathers users' attributes from several registries (payroll system, CRIS system, student registry) with varying data quality. Some attributes can even be self-asserted by the user him/herself.</a:t>
            </a:r>
          </a:p>
          <a:p>
            <a:r>
              <a:rPr lang="en-US" dirty="0"/>
              <a:t>Is it important for you to know the quality/provenance of the user data on the attribute level? What attributes? On what level of granularity?</a:t>
            </a:r>
          </a:p>
          <a:p>
            <a:pPr marL="0" indent="0">
              <a:buNone/>
            </a:pPr>
            <a:r>
              <a:rPr lang="en-US" b="1" dirty="0"/>
              <a:t>4.3. Population and release of attributes</a:t>
            </a:r>
          </a:p>
          <a:p>
            <a:r>
              <a:rPr lang="en-US" dirty="0"/>
              <a:t>What are the key attributes Home </a:t>
            </a:r>
            <a:r>
              <a:rPr lang="en-US" dirty="0" err="1"/>
              <a:t>Organisations</a:t>
            </a:r>
            <a:r>
              <a:rPr lang="en-US" dirty="0"/>
              <a:t> should populate for their end users and release to your SP? </a:t>
            </a:r>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22</a:t>
            </a:fld>
            <a:endParaRPr lang="en-GB"/>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271518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a:t>5.Questions on audits</a:t>
            </a:r>
          </a:p>
          <a:p>
            <a:r>
              <a:rPr lang="en-US" dirty="0"/>
              <a:t>Is it enough for you that a Home </a:t>
            </a:r>
            <a:r>
              <a:rPr lang="en-US" dirty="0" err="1"/>
              <a:t>Organisation</a:t>
            </a:r>
            <a:r>
              <a:rPr lang="en-US" dirty="0"/>
              <a:t> self-asserts that it complies with a certain </a:t>
            </a:r>
            <a:r>
              <a:rPr lang="en-US" dirty="0" err="1"/>
              <a:t>LoA</a:t>
            </a:r>
            <a:r>
              <a:rPr lang="en-US" dirty="0"/>
              <a:t> level?</a:t>
            </a:r>
          </a:p>
          <a:p>
            <a:r>
              <a:rPr lang="en-US" dirty="0"/>
              <a:t>Should some external body have some enforcement rights (e.g. Home identity federation can remove “compliant” tag from the Home </a:t>
            </a:r>
            <a:r>
              <a:rPr lang="en-US" dirty="0" err="1"/>
              <a:t>Organisation</a:t>
            </a:r>
            <a:r>
              <a:rPr lang="en-US" dirty="0"/>
              <a:t> if there are doubts that a Home </a:t>
            </a:r>
            <a:r>
              <a:rPr lang="en-US" dirty="0" err="1"/>
              <a:t>Organisation</a:t>
            </a:r>
            <a:r>
              <a:rPr lang="en-US" dirty="0"/>
              <a:t> fails its </a:t>
            </a:r>
            <a:r>
              <a:rPr lang="en-US" dirty="0" err="1"/>
              <a:t>LoA</a:t>
            </a:r>
            <a:r>
              <a:rPr lang="en-US" dirty="0"/>
              <a:t> level)?</a:t>
            </a:r>
          </a:p>
          <a:p>
            <a:r>
              <a:rPr lang="en-US" dirty="0"/>
              <a:t>Are internal audits needed?</a:t>
            </a:r>
          </a:p>
          <a:p>
            <a:r>
              <a:rPr lang="en-US" dirty="0"/>
              <a:t>Are external audits needed? Are you willing to share their costs?</a:t>
            </a:r>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23</a:t>
            </a:fld>
            <a:endParaRPr lang="en-GB"/>
          </a:p>
        </p:txBody>
      </p:sp>
      <p:sp>
        <p:nvSpPr>
          <p:cNvPr id="4" name="Title 3"/>
          <p:cNvSpPr>
            <a:spLocks noGrp="1"/>
          </p:cNvSpPr>
          <p:nvPr>
            <p:ph type="title"/>
          </p:nvPr>
        </p:nvSpPr>
        <p:spPr/>
        <p:txBody>
          <a:bodyPr/>
          <a:lstStyle/>
          <a:p>
            <a:r>
              <a:rPr lang="en-US" dirty="0" smtClean="0"/>
              <a:t>SP RP questions</a:t>
            </a:r>
            <a:endParaRPr lang="en-US" dirty="0"/>
          </a:p>
        </p:txBody>
      </p:sp>
    </p:spTree>
    <p:extLst>
      <p:ext uri="{BB962C8B-B14F-4D97-AF65-F5344CB8AC3E}">
        <p14:creationId xmlns:p14="http://schemas.microsoft.com/office/powerpoint/2010/main" val="2105636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GB" dirty="0" smtClean="0"/>
              <a:t>davidg@nikhef.nl</a:t>
            </a:r>
            <a:endParaRPr lang="en-GB" dirty="0"/>
          </a:p>
          <a:p>
            <a:endParaRPr lang="en-GB" dirty="0"/>
          </a:p>
        </p:txBody>
      </p:sp>
      <p:sp>
        <p:nvSpPr>
          <p:cNvPr id="3" name="TextBox 2"/>
          <p:cNvSpPr txBox="1"/>
          <p:nvPr/>
        </p:nvSpPr>
        <p:spPr>
          <a:xfrm>
            <a:off x="422795" y="440878"/>
            <a:ext cx="5378204" cy="830997"/>
          </a:xfrm>
          <a:prstGeom prst="rect">
            <a:avLst/>
          </a:prstGeom>
          <a:noFill/>
        </p:spPr>
        <p:txBody>
          <a:bodyPr wrap="none" rtlCol="0">
            <a:spAutoFit/>
          </a:bodyPr>
          <a:lstStyle/>
          <a:p>
            <a:r>
              <a:rPr lang="en-US" sz="1600" dirty="0" smtClean="0">
                <a:solidFill>
                  <a:srgbClr val="F6791C"/>
                </a:solidFill>
              </a:rPr>
              <a:t>Thanks to all AARC folk whose slides and work I used in here – </a:t>
            </a:r>
            <a:br>
              <a:rPr lang="en-US" sz="1600" dirty="0" smtClean="0">
                <a:solidFill>
                  <a:srgbClr val="F6791C"/>
                </a:solidFill>
              </a:rPr>
            </a:br>
            <a:r>
              <a:rPr lang="en-US" sz="1600" dirty="0" smtClean="0">
                <a:solidFill>
                  <a:srgbClr val="F6791C"/>
                </a:solidFill>
              </a:rPr>
              <a:t>esp. Mikael Linden, Dave Kelsey, Martin </a:t>
            </a:r>
            <a:r>
              <a:rPr lang="en-US" sz="1600" dirty="0" err="1" smtClean="0">
                <a:solidFill>
                  <a:srgbClr val="F6791C"/>
                </a:solidFill>
              </a:rPr>
              <a:t>Haase</a:t>
            </a:r>
            <a:r>
              <a:rPr lang="en-US" sz="1600" dirty="0" smtClean="0">
                <a:solidFill>
                  <a:srgbClr val="F6791C"/>
                </a:solidFill>
              </a:rPr>
              <a:t>, Peter </a:t>
            </a:r>
            <a:r>
              <a:rPr lang="en-US" sz="1600" dirty="0" err="1" smtClean="0">
                <a:solidFill>
                  <a:srgbClr val="F6791C"/>
                </a:solidFill>
              </a:rPr>
              <a:t>Gietz</a:t>
            </a:r>
            <a:r>
              <a:rPr lang="en-US" sz="1600" dirty="0" smtClean="0">
                <a:solidFill>
                  <a:srgbClr val="F6791C"/>
                </a:solidFill>
              </a:rPr>
              <a:t/>
            </a:r>
            <a:br>
              <a:rPr lang="en-US" sz="1600" dirty="0" smtClean="0">
                <a:solidFill>
                  <a:srgbClr val="F6791C"/>
                </a:solidFill>
              </a:rPr>
            </a:br>
            <a:r>
              <a:rPr lang="en-US" sz="1600" dirty="0" smtClean="0">
                <a:solidFill>
                  <a:srgbClr val="F6791C"/>
                </a:solidFill>
              </a:rPr>
              <a:t>and to Daniela P</a:t>
            </a:r>
            <a:r>
              <a:rPr lang="en-GB" sz="1600" dirty="0" err="1" smtClean="0">
                <a:solidFill>
                  <a:srgbClr val="F6791C"/>
                </a:solidFill>
              </a:rPr>
              <a:t>öhn</a:t>
            </a:r>
            <a:r>
              <a:rPr lang="en-US" sz="1600" dirty="0" smtClean="0">
                <a:solidFill>
                  <a:srgbClr val="F6791C"/>
                </a:solidFill>
              </a:rPr>
              <a:t> of LRZ/GN4</a:t>
            </a:r>
            <a:endParaRPr lang="en-US" sz="1600" dirty="0">
              <a:solidFill>
                <a:srgbClr val="F6791C"/>
              </a:solidFill>
            </a:endParaRPr>
          </a:p>
        </p:txBody>
      </p:sp>
    </p:spTree>
    <p:extLst>
      <p:ext uri="{BB962C8B-B14F-4D97-AF65-F5344CB8AC3E}">
        <p14:creationId xmlns:p14="http://schemas.microsoft.com/office/powerpoint/2010/main" val="215798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Plenty of ‘definitions’ in commercial/</a:t>
            </a:r>
            <a:r>
              <a:rPr lang="en-US" dirty="0" err="1" smtClean="0"/>
              <a:t>gov</a:t>
            </a:r>
            <a:r>
              <a:rPr lang="en-US" dirty="0" smtClean="0"/>
              <a:t> space for identity providers</a:t>
            </a:r>
          </a:p>
          <a:p>
            <a:r>
              <a:rPr lang="en-US" dirty="0" smtClean="0"/>
              <a:t>NIST</a:t>
            </a:r>
          </a:p>
          <a:p>
            <a:r>
              <a:rPr lang="en-US" dirty="0" err="1" smtClean="0"/>
              <a:t>Kantara</a:t>
            </a:r>
            <a:endParaRPr lang="en-US" dirty="0" smtClean="0"/>
          </a:p>
          <a:p>
            <a:r>
              <a:rPr lang="en-US" dirty="0" err="1" smtClean="0"/>
              <a:t>eIDAS</a:t>
            </a:r>
            <a:r>
              <a:rPr lang="en-US" dirty="0" smtClean="0"/>
              <a:t> (new </a:t>
            </a:r>
            <a:r>
              <a:rPr lang="en-US" dirty="0" smtClean="0"/>
              <a:t>draft)</a:t>
            </a:r>
            <a:endParaRPr lang="en-US" dirty="0"/>
          </a:p>
          <a:p>
            <a:r>
              <a:rPr lang="en-US" dirty="0" err="1" smtClean="0"/>
              <a:t>VoT</a:t>
            </a:r>
            <a:r>
              <a:rPr lang="en-US" dirty="0" smtClean="0"/>
              <a:t> (new draft </a:t>
            </a:r>
            <a:r>
              <a:rPr lang="en-US" dirty="0">
                <a:hlinkClick r:id="rId2"/>
              </a:rPr>
              <a:t>https://</a:t>
            </a:r>
            <a:r>
              <a:rPr lang="en-US" dirty="0" smtClean="0">
                <a:hlinkClick r:id="rId2"/>
              </a:rPr>
              <a:t>tools.ietf.org/html/draft-richer-vectors-of-trust-01</a:t>
            </a:r>
            <a:r>
              <a:rPr lang="en-US" dirty="0" smtClean="0"/>
              <a:t>)</a:t>
            </a:r>
            <a:endParaRPr lang="en-US" dirty="0" smtClean="0"/>
          </a:p>
          <a:p>
            <a:pPr marL="0" indent="0">
              <a:buNone/>
            </a:pPr>
            <a:r>
              <a:rPr lang="en-US" dirty="0" smtClean="0"/>
              <a:t>For the R&amp;E community</a:t>
            </a:r>
          </a:p>
          <a:p>
            <a:r>
              <a:rPr lang="en-US" dirty="0" smtClean="0"/>
              <a:t>our own (CA-RP-inspired) </a:t>
            </a:r>
            <a:r>
              <a:rPr lang="en-US" dirty="0" err="1" smtClean="0"/>
              <a:t>Generalised</a:t>
            </a:r>
            <a:r>
              <a:rPr lang="en-US" dirty="0" smtClean="0"/>
              <a:t> </a:t>
            </a:r>
            <a:r>
              <a:rPr lang="en-US" dirty="0" err="1" smtClean="0"/>
              <a:t>LoA</a:t>
            </a:r>
            <a:endParaRPr lang="en-US" dirty="0" smtClean="0"/>
          </a:p>
          <a:p>
            <a:r>
              <a:rPr lang="en-US" dirty="0" smtClean="0"/>
              <a:t>‘step-up’ authentication initiatives</a:t>
            </a:r>
          </a:p>
          <a:p>
            <a:r>
              <a:rPr lang="en-US" dirty="0" smtClean="0"/>
              <a:t>Federation “identity management practice statements” (instead of external audits)</a:t>
            </a:r>
          </a:p>
          <a:p>
            <a:pPr marL="0" indent="0">
              <a:buNone/>
            </a:pPr>
            <a:r>
              <a:rPr lang="en-US" dirty="0" smtClean="0"/>
              <a:t>plus many community </a:t>
            </a:r>
            <a:r>
              <a:rPr lang="en-US" dirty="0"/>
              <a:t>and national ones, see </a:t>
            </a:r>
            <a:r>
              <a:rPr lang="en-US" dirty="0">
                <a:hlinkClick r:id="rId3"/>
              </a:rPr>
              <a:t>https://www.iana.org/assignments/loa-profiles</a:t>
            </a:r>
            <a:r>
              <a:rPr lang="en-US" dirty="0" smtClean="0">
                <a:hlinkClick r:id="rId3"/>
              </a:rPr>
              <a:t>/</a:t>
            </a:r>
            <a:endParaRPr lang="en-US" dirty="0" smtClean="0"/>
          </a:p>
          <a:p>
            <a:pPr marL="0" indent="0">
              <a:buNone/>
            </a:pPr>
            <a:endParaRPr lang="en-US" dirty="0" smtClean="0"/>
          </a:p>
          <a:p>
            <a:pPr marL="0" indent="0">
              <a:buNone/>
            </a:pPr>
            <a:r>
              <a:rPr lang="en-US" i="1" dirty="0" smtClean="0"/>
              <a:t>But </a:t>
            </a:r>
            <a:r>
              <a:rPr lang="en-US" i="1" dirty="0"/>
              <a:t>also Entity Categories (“R&amp;S”) and </a:t>
            </a:r>
            <a:r>
              <a:rPr lang="en-US" i="1" dirty="0" err="1"/>
              <a:t>CoCo</a:t>
            </a:r>
            <a:r>
              <a:rPr lang="en-US" i="1" dirty="0"/>
              <a:t> are akin to </a:t>
            </a:r>
            <a:r>
              <a:rPr lang="en-US" i="1" dirty="0" err="1"/>
              <a:t>LoA</a:t>
            </a:r>
            <a:r>
              <a:rPr lang="en-US" i="1" dirty="0"/>
              <a:t> </a:t>
            </a:r>
            <a:r>
              <a:rPr lang="en-US" i="1" dirty="0" smtClean="0"/>
              <a:t>definitions</a:t>
            </a:r>
            <a:r>
              <a:rPr lang="en-US" i="1" dirty="0"/>
              <a:t> </a:t>
            </a:r>
            <a:r>
              <a:rPr lang="en-US" i="1" dirty="0" smtClean="0"/>
              <a:t>– but then ‘reversed’ to apply (mostly) to service providers</a:t>
            </a:r>
            <a:endParaRPr lang="en-US" i="1"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3</a:t>
            </a:fld>
            <a:endParaRPr lang="en-GB"/>
          </a:p>
        </p:txBody>
      </p:sp>
      <p:sp>
        <p:nvSpPr>
          <p:cNvPr id="4" name="Title 3"/>
          <p:cNvSpPr>
            <a:spLocks noGrp="1"/>
          </p:cNvSpPr>
          <p:nvPr>
            <p:ph type="title"/>
          </p:nvPr>
        </p:nvSpPr>
        <p:spPr/>
        <p:txBody>
          <a:bodyPr/>
          <a:lstStyle/>
          <a:p>
            <a:r>
              <a:rPr lang="en-US" dirty="0" smtClean="0"/>
              <a:t>I	Assurance Level Landscape &amp; activities</a:t>
            </a:r>
            <a:endParaRPr lang="en-US" dirty="0"/>
          </a:p>
        </p:txBody>
      </p:sp>
    </p:spTree>
    <p:extLst>
      <p:ext uri="{BB962C8B-B14F-4D97-AF65-F5344CB8AC3E}">
        <p14:creationId xmlns:p14="http://schemas.microsoft.com/office/powerpoint/2010/main" val="1749542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4502" y="1439334"/>
            <a:ext cx="10909300" cy="500562"/>
          </a:xfrm>
        </p:spPr>
        <p:txBody>
          <a:bodyPr/>
          <a:lstStyle/>
          <a:p>
            <a:r>
              <a:rPr lang="en-US" dirty="0" smtClean="0"/>
              <a:t>Like NIST and </a:t>
            </a:r>
            <a:r>
              <a:rPr lang="en-US" dirty="0" err="1" smtClean="0"/>
              <a:t>Kantara</a:t>
            </a:r>
            <a:r>
              <a:rPr lang="en-US" dirty="0" smtClean="0"/>
              <a:t> mix of vetting assurance and authenticator qualities</a:t>
            </a:r>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4</a:t>
            </a:fld>
            <a:endParaRPr lang="en-GB"/>
          </a:p>
        </p:txBody>
      </p:sp>
      <p:sp>
        <p:nvSpPr>
          <p:cNvPr id="4" name="Title 3"/>
          <p:cNvSpPr>
            <a:spLocks noGrp="1"/>
          </p:cNvSpPr>
          <p:nvPr>
            <p:ph type="title"/>
          </p:nvPr>
        </p:nvSpPr>
        <p:spPr/>
        <p:txBody>
          <a:bodyPr/>
          <a:lstStyle/>
          <a:p>
            <a:r>
              <a:rPr lang="en-US" dirty="0" err="1" smtClean="0"/>
              <a:t>eIDAS</a:t>
            </a:r>
            <a:r>
              <a:rPr lang="en-US" dirty="0" smtClean="0"/>
              <a:t> draft as of June 24</a:t>
            </a:r>
            <a:r>
              <a:rPr lang="en-US" baseline="30000" dirty="0" smtClean="0"/>
              <a:t>th</a:t>
            </a:r>
            <a:r>
              <a:rPr lang="en-US" dirty="0" smtClean="0"/>
              <a:t> at CMTD(2015)0720</a:t>
            </a:r>
            <a:endParaRPr lang="en-US" dirty="0"/>
          </a:p>
        </p:txBody>
      </p:sp>
      <p:sp>
        <p:nvSpPr>
          <p:cNvPr id="5" name="TextBox 4"/>
          <p:cNvSpPr txBox="1"/>
          <p:nvPr/>
        </p:nvSpPr>
        <p:spPr>
          <a:xfrm>
            <a:off x="381718" y="6144427"/>
            <a:ext cx="12066662" cy="292388"/>
          </a:xfrm>
          <a:prstGeom prst="rect">
            <a:avLst/>
          </a:prstGeom>
          <a:noFill/>
        </p:spPr>
        <p:txBody>
          <a:bodyPr wrap="square" rtlCol="0">
            <a:spAutoFit/>
          </a:bodyPr>
          <a:lstStyle/>
          <a:p>
            <a:r>
              <a:rPr lang="en-US" sz="1300" dirty="0"/>
              <a:t>See </a:t>
            </a:r>
            <a:r>
              <a:rPr lang="en-US" sz="1300" dirty="0">
                <a:hlinkClick r:id="rId2"/>
              </a:rPr>
              <a:t>http://</a:t>
            </a:r>
            <a:r>
              <a:rPr lang="en-US" sz="1300" dirty="0" smtClean="0">
                <a:hlinkClick r:id="rId2"/>
              </a:rPr>
              <a:t>ec.europa.eu/transparency/regcomitology/index.cfm?do=search.documentdetail&amp;jl9SmYIxaiPrPBeTK5Qyrmy+JAT8XSUYZ4c3fEwWtPjVqHZGdIwy2rS97ztb5t8b</a:t>
            </a:r>
            <a:r>
              <a:rPr lang="en-US" sz="1300" dirty="0" smtClean="0"/>
              <a:t> </a:t>
            </a:r>
            <a:endParaRPr lang="en-US" sz="1300" dirty="0"/>
          </a:p>
        </p:txBody>
      </p:sp>
      <p:graphicFrame>
        <p:nvGraphicFramePr>
          <p:cNvPr id="6" name="Content Placeholder 3"/>
          <p:cNvGraphicFramePr>
            <a:graphicFrameLocks/>
          </p:cNvGraphicFramePr>
          <p:nvPr>
            <p:extLst>
              <p:ext uri="{D42A27DB-BD31-4B8C-83A1-F6EECF244321}">
                <p14:modId xmlns:p14="http://schemas.microsoft.com/office/powerpoint/2010/main" val="1585853115"/>
              </p:ext>
            </p:extLst>
          </p:nvPr>
        </p:nvGraphicFramePr>
        <p:xfrm>
          <a:off x="588511" y="2033663"/>
          <a:ext cx="10739652" cy="3997960"/>
        </p:xfrm>
        <a:graphic>
          <a:graphicData uri="http://schemas.openxmlformats.org/drawingml/2006/table">
            <a:tbl>
              <a:tblPr firstRow="1" bandRow="1">
                <a:tableStyleId>{5C22544A-7EE6-4342-B048-85BDC9FD1C3A}</a:tableStyleId>
              </a:tblPr>
              <a:tblGrid>
                <a:gridCol w="2684913"/>
                <a:gridCol w="2965261"/>
                <a:gridCol w="2524836"/>
                <a:gridCol w="2564642"/>
              </a:tblGrid>
              <a:tr h="370840">
                <a:tc>
                  <a:txBody>
                    <a:bodyPr/>
                    <a:lstStyle/>
                    <a:p>
                      <a:r>
                        <a:rPr lang="fi-FI" dirty="0" err="1" smtClean="0"/>
                        <a:t>eIDAS</a:t>
                      </a:r>
                      <a:r>
                        <a:rPr lang="fi-FI" dirty="0" smtClean="0"/>
                        <a:t> </a:t>
                      </a:r>
                      <a:r>
                        <a:rPr lang="fi-FI" dirty="0" err="1" smtClean="0"/>
                        <a:t>LoA</a:t>
                      </a:r>
                      <a:endParaRPr lang="en-US" dirty="0"/>
                    </a:p>
                  </a:txBody>
                  <a:tcPr/>
                </a:tc>
                <a:tc>
                  <a:txBody>
                    <a:bodyPr/>
                    <a:lstStyle/>
                    <a:p>
                      <a:r>
                        <a:rPr lang="fi-FI" dirty="0" err="1" smtClean="0"/>
                        <a:t>LoA</a:t>
                      </a:r>
                      <a:r>
                        <a:rPr lang="fi-FI" dirty="0" smtClean="0"/>
                        <a:t>=</a:t>
                      </a:r>
                      <a:r>
                        <a:rPr lang="fi-FI" dirty="0" err="1" smtClean="0"/>
                        <a:t>low</a:t>
                      </a:r>
                      <a:endParaRPr lang="en-US" dirty="0"/>
                    </a:p>
                  </a:txBody>
                  <a:tcPr/>
                </a:tc>
                <a:tc>
                  <a:txBody>
                    <a:bodyPr/>
                    <a:lstStyle/>
                    <a:p>
                      <a:r>
                        <a:rPr lang="fi-FI" dirty="0" err="1" smtClean="0"/>
                        <a:t>LoA</a:t>
                      </a:r>
                      <a:r>
                        <a:rPr lang="fi-FI" dirty="0" smtClean="0"/>
                        <a:t>=</a:t>
                      </a:r>
                      <a:r>
                        <a:rPr lang="fi-FI" dirty="0" err="1" smtClean="0"/>
                        <a:t>substantial</a:t>
                      </a:r>
                      <a:endParaRPr lang="en-US" dirty="0"/>
                    </a:p>
                  </a:txBody>
                  <a:tcPr/>
                </a:tc>
                <a:tc>
                  <a:txBody>
                    <a:bodyPr/>
                    <a:lstStyle/>
                    <a:p>
                      <a:r>
                        <a:rPr lang="fi-FI" dirty="0" err="1" smtClean="0"/>
                        <a:t>LoA</a:t>
                      </a:r>
                      <a:r>
                        <a:rPr lang="fi-FI" dirty="0" smtClean="0"/>
                        <a:t>=</a:t>
                      </a:r>
                      <a:r>
                        <a:rPr lang="fi-FI" dirty="0" err="1" smtClean="0"/>
                        <a:t>high</a:t>
                      </a:r>
                      <a:endParaRPr lang="en-US" dirty="0"/>
                    </a:p>
                  </a:txBody>
                  <a:tcPr/>
                </a:tc>
              </a:tr>
              <a:tr h="370840">
                <a:tc>
                  <a:txBody>
                    <a:bodyPr/>
                    <a:lstStyle/>
                    <a:p>
                      <a:r>
                        <a:rPr lang="fi-FI" dirty="0" smtClean="0"/>
                        <a:t>Application and </a:t>
                      </a:r>
                      <a:r>
                        <a:rPr lang="fi-FI" dirty="0" err="1" smtClean="0"/>
                        <a:t>registration</a:t>
                      </a:r>
                      <a:endParaRPr lang="en-US" dirty="0"/>
                    </a:p>
                  </a:txBody>
                  <a:tcPr/>
                </a:tc>
                <a:tc>
                  <a:txBody>
                    <a:bodyPr/>
                    <a:lstStyle/>
                    <a:p>
                      <a:r>
                        <a:rPr lang="fi-FI" dirty="0" err="1" smtClean="0"/>
                        <a:t>Applicant</a:t>
                      </a:r>
                      <a:r>
                        <a:rPr lang="fi-FI" dirty="0" smtClean="0"/>
                        <a:t> </a:t>
                      </a:r>
                      <a:r>
                        <a:rPr lang="fi-FI" dirty="0" err="1" smtClean="0"/>
                        <a:t>aware</a:t>
                      </a:r>
                      <a:r>
                        <a:rPr lang="fi-FI" dirty="0" smtClean="0"/>
                        <a:t> of </a:t>
                      </a:r>
                      <a:r>
                        <a:rPr lang="fi-FI" dirty="0" err="1" smtClean="0"/>
                        <a:t>terms</a:t>
                      </a:r>
                      <a:r>
                        <a:rPr lang="fi-FI" dirty="0" smtClean="0"/>
                        <a:t>, </a:t>
                      </a:r>
                      <a:r>
                        <a:rPr lang="fi-FI" dirty="0" err="1" smtClean="0"/>
                        <a:t>security</a:t>
                      </a:r>
                      <a:r>
                        <a:rPr lang="fi-FI" dirty="0" smtClean="0"/>
                        <a:t> </a:t>
                      </a:r>
                      <a:r>
                        <a:rPr lang="fi-FI" dirty="0" err="1" smtClean="0"/>
                        <a:t>precautions</a:t>
                      </a:r>
                      <a:r>
                        <a:rPr lang="fi-FI" baseline="0" dirty="0" smtClean="0"/>
                        <a:t> </a:t>
                      </a:r>
                      <a:r>
                        <a:rPr lang="fi-FI" baseline="0" dirty="0" err="1" smtClean="0"/>
                        <a:t>etc</a:t>
                      </a:r>
                      <a:r>
                        <a:rPr lang="fi-FI" baseline="0" dirty="0" smtClean="0"/>
                        <a:t>…</a:t>
                      </a:r>
                      <a:endParaRPr lang="en-US" dirty="0"/>
                    </a:p>
                  </a:txBody>
                  <a:tcPr/>
                </a:tc>
                <a:tc>
                  <a:txBody>
                    <a:bodyPr/>
                    <a:lstStyle/>
                    <a:p>
                      <a:r>
                        <a:rPr lang="fi-FI" dirty="0" smtClean="0"/>
                        <a:t>&lt;-</a:t>
                      </a:r>
                      <a:r>
                        <a:rPr lang="fi-FI" baseline="0" dirty="0" smtClean="0"/>
                        <a:t> </a:t>
                      </a:r>
                      <a:r>
                        <a:rPr lang="fi-FI" baseline="0" dirty="0" err="1" smtClean="0"/>
                        <a:t>same</a:t>
                      </a:r>
                      <a:endParaRPr lang="en-US" dirty="0"/>
                    </a:p>
                  </a:txBody>
                  <a:tcPr/>
                </a:tc>
                <a:tc>
                  <a:txBody>
                    <a:bodyPr/>
                    <a:lstStyle/>
                    <a:p>
                      <a:r>
                        <a:rPr lang="fi-FI" dirty="0" smtClean="0"/>
                        <a:t>&lt;-</a:t>
                      </a:r>
                      <a:r>
                        <a:rPr lang="fi-FI" dirty="0" err="1" smtClean="0"/>
                        <a:t>same</a:t>
                      </a:r>
                      <a:endParaRPr lang="en-US" dirty="0"/>
                    </a:p>
                  </a:txBody>
                  <a:tcPr/>
                </a:tc>
              </a:tr>
              <a:tr h="370840">
                <a:tc>
                  <a:txBody>
                    <a:bodyPr/>
                    <a:lstStyle/>
                    <a:p>
                      <a:r>
                        <a:rPr lang="fi-FI" dirty="0" smtClean="0"/>
                        <a:t>ID </a:t>
                      </a:r>
                      <a:r>
                        <a:rPr lang="fi-FI" dirty="0" err="1" smtClean="0"/>
                        <a:t>proofing</a:t>
                      </a:r>
                      <a:r>
                        <a:rPr lang="fi-FI" dirty="0" smtClean="0"/>
                        <a:t> and </a:t>
                      </a:r>
                      <a:r>
                        <a:rPr lang="fi-FI" dirty="0" err="1" smtClean="0"/>
                        <a:t>verification</a:t>
                      </a:r>
                      <a:endParaRPr lang="en-US" dirty="0"/>
                    </a:p>
                  </a:txBody>
                  <a:tcPr/>
                </a:tc>
                <a:tc>
                  <a:txBody>
                    <a:bodyPr/>
                    <a:lstStyle/>
                    <a:p>
                      <a:r>
                        <a:rPr lang="fi-FI" dirty="0" smtClean="0"/>
                        <a:t>Delivery to home </a:t>
                      </a:r>
                      <a:r>
                        <a:rPr lang="fi-FI" dirty="0" err="1" smtClean="0"/>
                        <a:t>address</a:t>
                      </a:r>
                      <a:r>
                        <a:rPr lang="fi-FI" dirty="0" smtClean="0"/>
                        <a:t>, </a:t>
                      </a:r>
                      <a:r>
                        <a:rPr lang="fi-FI" dirty="0" err="1" smtClean="0"/>
                        <a:t>exists</a:t>
                      </a:r>
                      <a:r>
                        <a:rPr lang="fi-FI" dirty="0" smtClean="0"/>
                        <a:t> in </a:t>
                      </a:r>
                      <a:r>
                        <a:rPr lang="fi-FI" dirty="0" err="1" smtClean="0"/>
                        <a:t>authorative</a:t>
                      </a:r>
                      <a:r>
                        <a:rPr lang="fi-FI" dirty="0" smtClean="0"/>
                        <a:t> </a:t>
                      </a:r>
                      <a:r>
                        <a:rPr lang="fi-FI" dirty="0" err="1" smtClean="0"/>
                        <a:t>registry</a:t>
                      </a:r>
                      <a:endParaRPr lang="en-US" dirty="0"/>
                    </a:p>
                  </a:txBody>
                  <a:tcPr/>
                </a:tc>
                <a:tc>
                  <a:txBody>
                    <a:bodyPr/>
                    <a:lstStyle/>
                    <a:p>
                      <a:r>
                        <a:rPr lang="fi-FI" dirty="0" err="1" smtClean="0"/>
                        <a:t>Perform</a:t>
                      </a:r>
                      <a:r>
                        <a:rPr lang="fi-FI" dirty="0" smtClean="0"/>
                        <a:t> a </a:t>
                      </a:r>
                      <a:r>
                        <a:rPr lang="fi-FI" dirty="0" err="1" smtClean="0"/>
                        <a:t>bank</a:t>
                      </a:r>
                      <a:r>
                        <a:rPr lang="fi-FI" dirty="0" smtClean="0"/>
                        <a:t> </a:t>
                      </a:r>
                      <a:r>
                        <a:rPr lang="fi-FI" dirty="0" err="1" smtClean="0"/>
                        <a:t>transaction</a:t>
                      </a:r>
                      <a:r>
                        <a:rPr lang="fi-FI" baseline="0" dirty="0" smtClean="0"/>
                        <a:t> </a:t>
                      </a:r>
                      <a:r>
                        <a:rPr lang="fi-FI" baseline="0" dirty="0" err="1" smtClean="0"/>
                        <a:t>etc</a:t>
                      </a:r>
                      <a:endParaRPr lang="en-US" dirty="0"/>
                    </a:p>
                  </a:txBody>
                  <a:tcPr/>
                </a:tc>
                <a:tc>
                  <a:txBody>
                    <a:bodyPr/>
                    <a:lstStyle/>
                    <a:p>
                      <a:r>
                        <a:rPr lang="fi-FI" dirty="0" err="1" smtClean="0"/>
                        <a:t>PhotoID</a:t>
                      </a:r>
                      <a:r>
                        <a:rPr lang="fi-FI" baseline="0" dirty="0" smtClean="0"/>
                        <a:t> f</a:t>
                      </a:r>
                      <a:r>
                        <a:rPr lang="fi-FI" dirty="0" smtClean="0"/>
                        <a:t>ace2face</a:t>
                      </a:r>
                      <a:endParaRPr lang="en-US" dirty="0"/>
                    </a:p>
                  </a:txBody>
                  <a:tcPr/>
                </a:tc>
              </a:tr>
              <a:tr h="370840">
                <a:tc>
                  <a:txBody>
                    <a:bodyPr/>
                    <a:lstStyle/>
                    <a:p>
                      <a:r>
                        <a:rPr lang="fi-FI" dirty="0" err="1" smtClean="0"/>
                        <a:t>AuthN</a:t>
                      </a:r>
                      <a:r>
                        <a:rPr lang="fi-FI" baseline="0" dirty="0" smtClean="0"/>
                        <a:t> </a:t>
                      </a:r>
                      <a:r>
                        <a:rPr lang="fi-FI" baseline="0" dirty="0" err="1" smtClean="0"/>
                        <a:t>means</a:t>
                      </a:r>
                      <a:endParaRPr lang="en-US" dirty="0"/>
                    </a:p>
                  </a:txBody>
                  <a:tcPr/>
                </a:tc>
                <a:tc>
                  <a:txBody>
                    <a:bodyPr/>
                    <a:lstStyle/>
                    <a:p>
                      <a:r>
                        <a:rPr lang="fi-FI" dirty="0" err="1" smtClean="0"/>
                        <a:t>Password</a:t>
                      </a:r>
                      <a:endParaRPr lang="en-US" dirty="0"/>
                    </a:p>
                  </a:txBody>
                  <a:tcPr/>
                </a:tc>
                <a:tc>
                  <a:txBody>
                    <a:bodyPr/>
                    <a:lstStyle/>
                    <a:p>
                      <a:r>
                        <a:rPr lang="fi-FI" dirty="0" smtClean="0"/>
                        <a:t>2 </a:t>
                      </a:r>
                      <a:r>
                        <a:rPr lang="fi-FI" dirty="0" err="1" smtClean="0"/>
                        <a:t>factor</a:t>
                      </a:r>
                      <a:endParaRPr lang="en-US" dirty="0"/>
                    </a:p>
                  </a:txBody>
                  <a:tcPr/>
                </a:tc>
                <a:tc>
                  <a:txBody>
                    <a:bodyPr/>
                    <a:lstStyle/>
                    <a:p>
                      <a:r>
                        <a:rPr lang="fi-FI" dirty="0" smtClean="0"/>
                        <a:t>2 </a:t>
                      </a:r>
                      <a:r>
                        <a:rPr lang="fi-FI" dirty="0" err="1" smtClean="0"/>
                        <a:t>factor</a:t>
                      </a:r>
                      <a:r>
                        <a:rPr lang="fi-FI" baseline="0" dirty="0" smtClean="0"/>
                        <a:t> + HSM</a:t>
                      </a:r>
                      <a:endParaRPr lang="en-US" dirty="0"/>
                    </a:p>
                  </a:txBody>
                  <a:tcPr/>
                </a:tc>
              </a:tr>
              <a:tr h="370840">
                <a:tc>
                  <a:txBody>
                    <a:bodyPr/>
                    <a:lstStyle/>
                    <a:p>
                      <a:r>
                        <a:rPr lang="fi-FI" dirty="0" err="1" smtClean="0"/>
                        <a:t>Issuance</a:t>
                      </a:r>
                      <a:r>
                        <a:rPr lang="fi-FI" dirty="0" smtClean="0"/>
                        <a:t>, </a:t>
                      </a:r>
                      <a:r>
                        <a:rPr lang="fi-FI" dirty="0" err="1" smtClean="0"/>
                        <a:t>delivery</a:t>
                      </a:r>
                      <a:r>
                        <a:rPr lang="fi-FI" dirty="0" smtClean="0"/>
                        <a:t>, </a:t>
                      </a:r>
                      <a:r>
                        <a:rPr lang="fi-FI" dirty="0" err="1" smtClean="0"/>
                        <a:t>activation</a:t>
                      </a:r>
                      <a:endParaRPr lang="en-US" dirty="0"/>
                    </a:p>
                  </a:txBody>
                  <a:tcPr/>
                </a:tc>
                <a:tc>
                  <a:txBody>
                    <a:bodyPr/>
                    <a:lstStyle/>
                    <a:p>
                      <a:r>
                        <a:rPr lang="fi-FI" dirty="0" smtClean="0"/>
                        <a:t>Mail</a:t>
                      </a:r>
                      <a:endParaRPr lang="en-US" dirty="0"/>
                    </a:p>
                  </a:txBody>
                  <a:tcPr/>
                </a:tc>
                <a:tc>
                  <a:txBody>
                    <a:bodyPr/>
                    <a:lstStyle/>
                    <a:p>
                      <a:r>
                        <a:rPr lang="fi-FI" dirty="0" smtClean="0"/>
                        <a:t>Secure </a:t>
                      </a:r>
                      <a:r>
                        <a:rPr lang="fi-FI" dirty="0" err="1" smtClean="0"/>
                        <a:t>delivery</a:t>
                      </a:r>
                      <a:r>
                        <a:rPr lang="fi-FI" dirty="0" smtClean="0"/>
                        <a:t> (</a:t>
                      </a:r>
                      <a:r>
                        <a:rPr lang="fi-FI" dirty="0" err="1" smtClean="0"/>
                        <a:t>Registered</a:t>
                      </a:r>
                      <a:r>
                        <a:rPr lang="fi-FI" dirty="0" smtClean="0"/>
                        <a:t> </a:t>
                      </a:r>
                      <a:r>
                        <a:rPr lang="fi-FI" dirty="0" err="1" smtClean="0"/>
                        <a:t>mail</a:t>
                      </a:r>
                      <a:r>
                        <a:rPr lang="fi-FI" dirty="0" smtClean="0"/>
                        <a:t>)</a:t>
                      </a:r>
                      <a:endParaRPr lang="en-US" dirty="0"/>
                    </a:p>
                  </a:txBody>
                  <a:tcPr/>
                </a:tc>
                <a:tc>
                  <a:txBody>
                    <a:bodyPr/>
                    <a:lstStyle/>
                    <a:p>
                      <a:r>
                        <a:rPr lang="fi-FI" dirty="0" smtClean="0"/>
                        <a:t>Secure </a:t>
                      </a:r>
                      <a:r>
                        <a:rPr lang="fi-FI" dirty="0" err="1" smtClean="0"/>
                        <a:t>delivery</a:t>
                      </a:r>
                      <a:r>
                        <a:rPr lang="fi-FI" dirty="0" smtClean="0"/>
                        <a:t> +</a:t>
                      </a:r>
                      <a:r>
                        <a:rPr lang="fi-FI" baseline="0" dirty="0" smtClean="0"/>
                        <a:t> </a:t>
                      </a:r>
                      <a:r>
                        <a:rPr lang="fi-FI" baseline="0" dirty="0" err="1" smtClean="0"/>
                        <a:t>activation</a:t>
                      </a:r>
                      <a:endParaRPr lang="en-US" dirty="0"/>
                    </a:p>
                  </a:txBody>
                  <a:tcPr/>
                </a:tc>
              </a:tr>
              <a:tr h="370840">
                <a:tc>
                  <a:txBody>
                    <a:bodyPr/>
                    <a:lstStyle/>
                    <a:p>
                      <a:r>
                        <a:rPr lang="fi-FI" dirty="0" smtClean="0"/>
                        <a:t>Suspension, </a:t>
                      </a:r>
                      <a:r>
                        <a:rPr lang="fi-FI" dirty="0" err="1" smtClean="0"/>
                        <a:t>revocation</a:t>
                      </a:r>
                      <a:r>
                        <a:rPr lang="fi-FI" dirty="0" smtClean="0"/>
                        <a:t>, </a:t>
                      </a:r>
                      <a:r>
                        <a:rPr lang="fi-FI" dirty="0" err="1" smtClean="0"/>
                        <a:t>reactivation</a:t>
                      </a:r>
                      <a:endParaRPr lang="en-US" dirty="0"/>
                    </a:p>
                  </a:txBody>
                  <a:tcPr/>
                </a:tc>
                <a:tc>
                  <a:txBody>
                    <a:bodyPr/>
                    <a:lstStyle/>
                    <a:p>
                      <a:r>
                        <a:rPr lang="fi-FI" dirty="0" err="1" smtClean="0"/>
                        <a:t>Timely</a:t>
                      </a:r>
                      <a:r>
                        <a:rPr lang="fi-FI" baseline="0" dirty="0" smtClean="0"/>
                        <a:t> </a:t>
                      </a:r>
                      <a:r>
                        <a:rPr lang="fi-FI" baseline="0" dirty="0" err="1" smtClean="0"/>
                        <a:t>by</a:t>
                      </a:r>
                      <a:r>
                        <a:rPr lang="fi-FI" baseline="0" dirty="0" smtClean="0"/>
                        <a:t> </a:t>
                      </a:r>
                      <a:r>
                        <a:rPr lang="fi-FI" baseline="0" dirty="0" err="1" smtClean="0"/>
                        <a:t>authorised</a:t>
                      </a:r>
                      <a:r>
                        <a:rPr lang="fi-FI" baseline="0" dirty="0" smtClean="0"/>
                        <a:t> person</a:t>
                      </a:r>
                      <a:endParaRPr lang="en-US" dirty="0"/>
                    </a:p>
                  </a:txBody>
                  <a:tcPr/>
                </a:tc>
                <a:tc>
                  <a:txBody>
                    <a:bodyPr/>
                    <a:lstStyle/>
                    <a:p>
                      <a:r>
                        <a:rPr lang="fi-FI" dirty="0" smtClean="0"/>
                        <a:t>&lt;-</a:t>
                      </a:r>
                      <a:r>
                        <a:rPr lang="fi-FI" dirty="0" err="1" smtClean="0"/>
                        <a:t>same</a:t>
                      </a:r>
                      <a:endParaRPr lang="en-US" dirty="0"/>
                    </a:p>
                  </a:txBody>
                  <a:tcPr/>
                </a:tc>
                <a:tc>
                  <a:txBody>
                    <a:bodyPr/>
                    <a:lstStyle/>
                    <a:p>
                      <a:r>
                        <a:rPr lang="fi-FI" dirty="0" smtClean="0"/>
                        <a:t>&lt;-</a:t>
                      </a:r>
                      <a:r>
                        <a:rPr lang="fi-FI" dirty="0" err="1" smtClean="0"/>
                        <a:t>same</a:t>
                      </a:r>
                      <a:endParaRPr lang="en-US" dirty="0"/>
                    </a:p>
                  </a:txBody>
                  <a:tcPr/>
                </a:tc>
              </a:tr>
              <a:tr h="370840">
                <a:tc>
                  <a:txBody>
                    <a:bodyPr/>
                    <a:lstStyle/>
                    <a:p>
                      <a:r>
                        <a:rPr lang="fi-FI" dirty="0" err="1" smtClean="0"/>
                        <a:t>Reneval</a:t>
                      </a:r>
                      <a:r>
                        <a:rPr lang="fi-FI" dirty="0" smtClean="0"/>
                        <a:t>, </a:t>
                      </a:r>
                      <a:r>
                        <a:rPr lang="fi-FI" dirty="0" err="1" smtClean="0"/>
                        <a:t>replacement</a:t>
                      </a:r>
                      <a:endParaRPr lang="en-US" dirty="0"/>
                    </a:p>
                  </a:txBody>
                  <a:tcPr/>
                </a:tc>
                <a:tc>
                  <a:txBody>
                    <a:bodyPr/>
                    <a:lstStyle/>
                    <a:p>
                      <a:r>
                        <a:rPr lang="fi-FI" dirty="0" smtClean="0"/>
                        <a:t>As </a:t>
                      </a:r>
                      <a:r>
                        <a:rPr lang="fi-FI" dirty="0" err="1" smtClean="0"/>
                        <a:t>initial</a:t>
                      </a:r>
                      <a:r>
                        <a:rPr lang="fi-FI" dirty="0" smtClean="0"/>
                        <a:t> </a:t>
                      </a:r>
                      <a:r>
                        <a:rPr lang="fi-FI" dirty="0" err="1" smtClean="0"/>
                        <a:t>delivery</a:t>
                      </a:r>
                      <a:endParaRPr lang="en-US" dirty="0"/>
                    </a:p>
                  </a:txBody>
                  <a:tcPr/>
                </a:tc>
                <a:tc>
                  <a:txBody>
                    <a:bodyPr/>
                    <a:lstStyle/>
                    <a:p>
                      <a:r>
                        <a:rPr lang="fi-FI" dirty="0" smtClean="0"/>
                        <a:t>&lt;-</a:t>
                      </a:r>
                      <a:r>
                        <a:rPr lang="fi-FI" dirty="0" err="1" smtClean="0"/>
                        <a:t>same</a:t>
                      </a:r>
                      <a:endParaRPr lang="en-US" dirty="0"/>
                    </a:p>
                  </a:txBody>
                  <a:tcPr/>
                </a:tc>
                <a:tc>
                  <a:txBody>
                    <a:bodyPr/>
                    <a:lstStyle/>
                    <a:p>
                      <a:r>
                        <a:rPr lang="fi-FI" dirty="0" smtClean="0"/>
                        <a:t>&lt;-</a:t>
                      </a:r>
                      <a:r>
                        <a:rPr lang="fi-FI" dirty="0" err="1" smtClean="0"/>
                        <a:t>same</a:t>
                      </a:r>
                      <a:r>
                        <a:rPr lang="fi-FI" dirty="0" smtClean="0"/>
                        <a:t> + </a:t>
                      </a:r>
                      <a:r>
                        <a:rPr lang="fi-FI" dirty="0" err="1" smtClean="0"/>
                        <a:t>verification</a:t>
                      </a:r>
                      <a:r>
                        <a:rPr lang="fi-FI" dirty="0" smtClean="0"/>
                        <a:t> </a:t>
                      </a:r>
                      <a:r>
                        <a:rPr lang="fi-FI" dirty="0" err="1" smtClean="0"/>
                        <a:t>from</a:t>
                      </a:r>
                      <a:r>
                        <a:rPr lang="fi-FI" dirty="0" smtClean="0"/>
                        <a:t> </a:t>
                      </a:r>
                      <a:r>
                        <a:rPr lang="fi-FI" dirty="0" err="1" smtClean="0"/>
                        <a:t>authorative</a:t>
                      </a:r>
                      <a:r>
                        <a:rPr lang="fi-FI" dirty="0" smtClean="0"/>
                        <a:t> </a:t>
                      </a:r>
                      <a:r>
                        <a:rPr lang="fi-FI" dirty="0" err="1" smtClean="0"/>
                        <a:t>registry</a:t>
                      </a:r>
                      <a:endParaRPr lang="en-US" dirty="0"/>
                    </a:p>
                  </a:txBody>
                  <a:tcPr/>
                </a:tc>
              </a:tr>
              <a:tr h="370840">
                <a:tc>
                  <a:txBody>
                    <a:bodyPr/>
                    <a:lstStyle/>
                    <a:p>
                      <a:r>
                        <a:rPr lang="fi-FI" dirty="0" err="1" smtClean="0"/>
                        <a:t>Authentication</a:t>
                      </a:r>
                      <a:r>
                        <a:rPr lang="fi-FI" dirty="0" smtClean="0"/>
                        <a:t> </a:t>
                      </a:r>
                      <a:r>
                        <a:rPr lang="fi-FI" dirty="0" err="1" smtClean="0"/>
                        <a:t>mechanism</a:t>
                      </a:r>
                      <a:endParaRPr lang="en-US" dirty="0"/>
                    </a:p>
                  </a:txBody>
                  <a:tcPr/>
                </a:tc>
                <a:tc>
                  <a:txBody>
                    <a:bodyPr/>
                    <a:lstStyle/>
                    <a:p>
                      <a:r>
                        <a:rPr lang="fi-FI" dirty="0" err="1" smtClean="0"/>
                        <a:t>Protection</a:t>
                      </a:r>
                      <a:r>
                        <a:rPr lang="fi-FI" dirty="0" smtClean="0"/>
                        <a:t> </a:t>
                      </a:r>
                      <a:r>
                        <a:rPr lang="fi-FI" dirty="0" err="1" smtClean="0"/>
                        <a:t>against</a:t>
                      </a:r>
                      <a:r>
                        <a:rPr lang="fi-FI" dirty="0" smtClean="0"/>
                        <a:t> </a:t>
                      </a:r>
                      <a:r>
                        <a:rPr lang="fi-FI" dirty="0" err="1" smtClean="0"/>
                        <a:t>guessing</a:t>
                      </a:r>
                      <a:r>
                        <a:rPr lang="fi-FI" dirty="0" smtClean="0"/>
                        <a:t>,</a:t>
                      </a:r>
                      <a:r>
                        <a:rPr lang="fi-FI" baseline="0" dirty="0" smtClean="0"/>
                        <a:t> etc.</a:t>
                      </a:r>
                      <a:endParaRPr lang="en-US" dirty="0"/>
                    </a:p>
                  </a:txBody>
                  <a:tcPr/>
                </a:tc>
                <a:tc>
                  <a:txBody>
                    <a:bodyPr/>
                    <a:lstStyle/>
                    <a:p>
                      <a:r>
                        <a:rPr lang="fi-FI" dirty="0" err="1" smtClean="0"/>
                        <a:t>Dynamic</a:t>
                      </a:r>
                      <a:r>
                        <a:rPr lang="fi-FI" dirty="0" smtClean="0"/>
                        <a:t> </a:t>
                      </a:r>
                      <a:r>
                        <a:rPr lang="fi-FI" dirty="0" err="1" smtClean="0"/>
                        <a:t>authentication</a:t>
                      </a:r>
                      <a:endParaRPr lang="en-US" dirty="0"/>
                    </a:p>
                  </a:txBody>
                  <a:tcPr/>
                </a:tc>
                <a:tc>
                  <a:txBody>
                    <a:bodyPr/>
                    <a:lstStyle/>
                    <a:p>
                      <a:r>
                        <a:rPr lang="fi-FI" dirty="0" smtClean="0"/>
                        <a:t>PKI…</a:t>
                      </a:r>
                      <a:endParaRPr lang="en-US" dirty="0"/>
                    </a:p>
                  </a:txBody>
                  <a:tcPr/>
                </a:tc>
              </a:tr>
              <a:tr h="370840">
                <a:tc>
                  <a:txBody>
                    <a:bodyPr/>
                    <a:lstStyle/>
                    <a:p>
                      <a:r>
                        <a:rPr lang="fi-FI" dirty="0" smtClean="0"/>
                        <a:t>Management,</a:t>
                      </a:r>
                      <a:r>
                        <a:rPr lang="fi-FI" baseline="0" dirty="0" smtClean="0"/>
                        <a:t> </a:t>
                      </a:r>
                      <a:r>
                        <a:rPr lang="fi-FI" baseline="0" dirty="0" err="1" smtClean="0"/>
                        <a:t>information</a:t>
                      </a:r>
                      <a:r>
                        <a:rPr lang="fi-FI" baseline="0" dirty="0" smtClean="0"/>
                        <a:t> </a:t>
                      </a:r>
                      <a:r>
                        <a:rPr lang="fi-FI" baseline="0" dirty="0" err="1" smtClean="0"/>
                        <a:t>security</a:t>
                      </a:r>
                      <a:r>
                        <a:rPr lang="fi-FI" baseline="0" dirty="0" smtClean="0"/>
                        <a:t>, </a:t>
                      </a:r>
                      <a:r>
                        <a:rPr lang="fi-FI" baseline="0" dirty="0" err="1" smtClean="0"/>
                        <a:t>audits</a:t>
                      </a:r>
                      <a:endParaRPr lang="en-US" dirty="0"/>
                    </a:p>
                  </a:txBody>
                  <a:tcPr/>
                </a:tc>
                <a:tc>
                  <a:txBody>
                    <a:bodyPr/>
                    <a:lstStyle/>
                    <a:p>
                      <a:r>
                        <a:rPr lang="fi-FI" dirty="0" smtClean="0"/>
                        <a:t>…</a:t>
                      </a:r>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7" name="TextBox 6"/>
          <p:cNvSpPr txBox="1"/>
          <p:nvPr/>
        </p:nvSpPr>
        <p:spPr>
          <a:xfrm>
            <a:off x="9135455" y="5742774"/>
            <a:ext cx="2177776" cy="276999"/>
          </a:xfrm>
          <a:prstGeom prst="rect">
            <a:avLst/>
          </a:prstGeom>
          <a:noFill/>
        </p:spPr>
        <p:txBody>
          <a:bodyPr wrap="none" rtlCol="0">
            <a:spAutoFit/>
          </a:bodyPr>
          <a:lstStyle/>
          <a:p>
            <a:r>
              <a:rPr lang="en-US" sz="1200" dirty="0" smtClean="0">
                <a:solidFill>
                  <a:srgbClr val="003F5E"/>
                </a:solidFill>
              </a:rPr>
              <a:t>Summary by Mikael Linden, CSC</a:t>
            </a:r>
            <a:endParaRPr lang="en-US" sz="1200" dirty="0">
              <a:solidFill>
                <a:srgbClr val="003F5E"/>
              </a:solidFill>
            </a:endParaRPr>
          </a:p>
        </p:txBody>
      </p:sp>
    </p:spTree>
    <p:extLst>
      <p:ext uri="{BB962C8B-B14F-4D97-AF65-F5344CB8AC3E}">
        <p14:creationId xmlns:p14="http://schemas.microsoft.com/office/powerpoint/2010/main" val="3145468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 Core </a:t>
            </a:r>
            <a:r>
              <a:rPr lang="en-US" dirty="0" smtClean="0"/>
              <a:t>Components</a:t>
            </a:r>
            <a:endParaRPr lang="en-US" dirty="0"/>
          </a:p>
          <a:p>
            <a:r>
              <a:rPr lang="en-US" dirty="0" smtClean="0"/>
              <a:t>2.1</a:t>
            </a:r>
            <a:r>
              <a:rPr lang="en-US" dirty="0"/>
              <a:t>.  Identity Proofing </a:t>
            </a:r>
            <a:endParaRPr lang="en-US" dirty="0" smtClean="0"/>
          </a:p>
          <a:p>
            <a:r>
              <a:rPr lang="en-US" dirty="0" smtClean="0"/>
              <a:t>2.2</a:t>
            </a:r>
            <a:r>
              <a:rPr lang="en-US" dirty="0"/>
              <a:t>.  Primary Credential Usage  </a:t>
            </a:r>
            <a:endParaRPr lang="en-US" dirty="0" smtClean="0"/>
          </a:p>
          <a:p>
            <a:r>
              <a:rPr lang="en-US" dirty="0" smtClean="0"/>
              <a:t>2.3</a:t>
            </a:r>
            <a:r>
              <a:rPr lang="en-US" dirty="0"/>
              <a:t>.  Primary Credential Management </a:t>
            </a:r>
            <a:endParaRPr lang="en-US" dirty="0" smtClean="0"/>
          </a:p>
          <a:p>
            <a:r>
              <a:rPr lang="en-US" dirty="0" smtClean="0"/>
              <a:t>2.4</a:t>
            </a:r>
            <a:r>
              <a:rPr lang="en-US" dirty="0"/>
              <a:t>.  Assertion </a:t>
            </a:r>
            <a:r>
              <a:rPr lang="en-US" dirty="0" smtClean="0"/>
              <a:t>Presentation</a:t>
            </a:r>
          </a:p>
          <a:p>
            <a:pPr marL="0" indent="0">
              <a:buNone/>
            </a:pPr>
            <a:endParaRPr lang="en-US" dirty="0"/>
          </a:p>
          <a:p>
            <a:pPr marL="0" indent="0">
              <a:buNone/>
            </a:pPr>
            <a:r>
              <a:rPr lang="en-US" dirty="0"/>
              <a:t>“For example, the vector value "P1.C3.A2" translates to pseudonymous, proof of shared key, signed back-channel verified token in the context of this specification's </a:t>
            </a:r>
            <a:r>
              <a:rPr lang="en-US" dirty="0" smtClean="0"/>
              <a:t>definitions”</a:t>
            </a:r>
          </a:p>
          <a:p>
            <a:pPr marL="0" indent="0">
              <a:buNone/>
            </a:pPr>
            <a:r>
              <a:rPr lang="en-US" dirty="0"/>
              <a:t>In SAML a </a:t>
            </a:r>
            <a:r>
              <a:rPr lang="en-US" dirty="0" err="1"/>
              <a:t>VoT</a:t>
            </a:r>
            <a:r>
              <a:rPr lang="en-US" dirty="0"/>
              <a:t> vector is communicated as an </a:t>
            </a:r>
            <a:r>
              <a:rPr lang="en-US" dirty="0" err="1" smtClean="0"/>
              <a:t>AuthenticationContextClassRef</a:t>
            </a:r>
            <a:endParaRPr lang="en-US" dirty="0" smtClean="0"/>
          </a:p>
          <a:p>
            <a:pPr marL="0" indent="0">
              <a:buNone/>
            </a:pPr>
            <a:r>
              <a:rPr lang="en-US" dirty="0" err="1" smtClean="0"/>
              <a:t>OpenID</a:t>
            </a:r>
            <a:r>
              <a:rPr lang="en-US" dirty="0"/>
              <a:t> Connect: “{ "</a:t>
            </a:r>
            <a:r>
              <a:rPr lang="en-US" dirty="0" err="1"/>
              <a:t>vtr</a:t>
            </a:r>
            <a:r>
              <a:rPr lang="en-US" dirty="0"/>
              <a:t>": ["P1.C2.C3.A2", "C5.A2"] </a:t>
            </a:r>
            <a:r>
              <a:rPr lang="en-US" dirty="0" smtClean="0"/>
              <a:t>}”</a:t>
            </a:r>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5</a:t>
            </a:fld>
            <a:endParaRPr lang="en-GB"/>
          </a:p>
        </p:txBody>
      </p:sp>
      <p:sp>
        <p:nvSpPr>
          <p:cNvPr id="4" name="Title 3"/>
          <p:cNvSpPr>
            <a:spLocks noGrp="1"/>
          </p:cNvSpPr>
          <p:nvPr>
            <p:ph type="title"/>
          </p:nvPr>
        </p:nvSpPr>
        <p:spPr/>
        <p:txBody>
          <a:bodyPr/>
          <a:lstStyle/>
          <a:p>
            <a:r>
              <a:rPr lang="en-US" dirty="0" err="1" smtClean="0"/>
              <a:t>VoT</a:t>
            </a:r>
            <a:r>
              <a:rPr lang="en-US" dirty="0" smtClean="0"/>
              <a:t> Vectors of Trust</a:t>
            </a:r>
            <a:endParaRPr lang="en-US" dirty="0"/>
          </a:p>
        </p:txBody>
      </p:sp>
    </p:spTree>
    <p:extLst>
      <p:ext uri="{BB962C8B-B14F-4D97-AF65-F5344CB8AC3E}">
        <p14:creationId xmlns:p14="http://schemas.microsoft.com/office/powerpoint/2010/main" val="3708755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4501" y="1439333"/>
            <a:ext cx="11160687" cy="4737633"/>
          </a:xfrm>
        </p:spPr>
        <p:txBody>
          <a:bodyPr>
            <a:normAutofit lnSpcReduction="10000"/>
          </a:bodyPr>
          <a:lstStyle/>
          <a:p>
            <a:pPr marL="0" indent="0">
              <a:buNone/>
            </a:pPr>
            <a:r>
              <a:rPr lang="en-US" dirty="0" smtClean="0"/>
              <a:t>What do relying parties need, and what can IdPs provide?</a:t>
            </a:r>
          </a:p>
          <a:p>
            <a:pPr marL="0" indent="0">
              <a:buNone/>
            </a:pPr>
            <a:endParaRPr lang="en-US" dirty="0" smtClean="0"/>
          </a:p>
          <a:p>
            <a:r>
              <a:rPr lang="en-US" dirty="0" smtClean="0"/>
              <a:t>R&amp;E federations and their IdPs looking at the ‘service aspect’ of </a:t>
            </a:r>
            <a:r>
              <a:rPr lang="en-US" dirty="0"/>
              <a:t>providing </a:t>
            </a:r>
            <a:r>
              <a:rPr lang="en-US" dirty="0" smtClean="0"/>
              <a:t>assurance</a:t>
            </a:r>
            <a:r>
              <a:rPr lang="en-US" dirty="0"/>
              <a:t/>
            </a:r>
            <a:br>
              <a:rPr lang="en-US" dirty="0"/>
            </a:br>
            <a:r>
              <a:rPr lang="en-US" dirty="0">
                <a:hlinkClick r:id="rId2"/>
              </a:rPr>
              <a:t>https://</a:t>
            </a:r>
            <a:r>
              <a:rPr lang="en-US" dirty="0" smtClean="0">
                <a:hlinkClick r:id="rId2"/>
              </a:rPr>
              <a:t>wiki.geant.org/display/gn41sa5/1.4+Service+Aspects+of+Assurance</a:t>
            </a:r>
            <a:endParaRPr lang="en-US" dirty="0" smtClean="0"/>
          </a:p>
          <a:p>
            <a:endParaRPr lang="en-US" dirty="0" smtClean="0"/>
          </a:p>
          <a:p>
            <a:r>
              <a:rPr lang="en-US" dirty="0" smtClean="0"/>
              <a:t>AARC (through surveys and FIM4R) looking at immediate and longer-term need by SPs and RPs </a:t>
            </a:r>
            <a:r>
              <a:rPr lang="en-US" dirty="0" smtClean="0">
                <a:hlinkClick r:id="rId3"/>
              </a:rPr>
              <a:t>https</a:t>
            </a:r>
            <a:r>
              <a:rPr lang="en-US" dirty="0">
                <a:hlinkClick r:id="rId3"/>
              </a:rPr>
              <a:t>://</a:t>
            </a:r>
            <a:r>
              <a:rPr lang="en-US" dirty="0" smtClean="0">
                <a:hlinkClick r:id="rId3"/>
              </a:rPr>
              <a:t>wiki.geant.org/display/AARC/LoA+survey+for+SP+communities</a:t>
            </a:r>
            <a:r>
              <a:rPr lang="en-US" dirty="0" smtClean="0"/>
              <a:t> </a:t>
            </a:r>
          </a:p>
          <a:p>
            <a:endParaRPr lang="en-US" dirty="0"/>
          </a:p>
          <a:p>
            <a:r>
              <a:rPr lang="en-US" dirty="0" smtClean="0"/>
              <a:t>Key challenge is cost of operation, and who bears this cost</a:t>
            </a:r>
          </a:p>
          <a:p>
            <a:pPr lvl="1"/>
            <a:r>
              <a:rPr lang="en-US" dirty="0" smtClean="0"/>
              <a:t>For the IGTF, this has been partially side-stepped because of close coordination or (funding) links between the IdPs/CAs with the researcher user communities</a:t>
            </a:r>
          </a:p>
          <a:p>
            <a:pPr lvl="1"/>
            <a:r>
              <a:rPr lang="en-US" dirty="0" smtClean="0"/>
              <a:t>‘open’ generically provided IdPs tend to die sooner or later</a:t>
            </a:r>
          </a:p>
          <a:p>
            <a:pPr lvl="1"/>
            <a:endParaRPr lang="en-US" dirty="0"/>
          </a:p>
          <a:p>
            <a:r>
              <a:rPr lang="en-US" dirty="0" err="1" smtClean="0"/>
              <a:t>LoA</a:t>
            </a:r>
            <a:r>
              <a:rPr lang="en-US" dirty="0" smtClean="0"/>
              <a:t> capabilities seem closely linked sustainability …</a:t>
            </a:r>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6</a:t>
            </a:fld>
            <a:endParaRPr lang="en-GB"/>
          </a:p>
        </p:txBody>
      </p:sp>
      <p:sp>
        <p:nvSpPr>
          <p:cNvPr id="4" name="Title 3"/>
          <p:cNvSpPr>
            <a:spLocks noGrp="1"/>
          </p:cNvSpPr>
          <p:nvPr>
            <p:ph type="title"/>
          </p:nvPr>
        </p:nvSpPr>
        <p:spPr/>
        <p:txBody>
          <a:bodyPr/>
          <a:lstStyle/>
          <a:p>
            <a:r>
              <a:rPr lang="en-US" dirty="0" err="1" smtClean="0"/>
              <a:t>LoA</a:t>
            </a:r>
            <a:r>
              <a:rPr lang="en-US" dirty="0" smtClean="0"/>
              <a:t> requirements and ‘achievability’</a:t>
            </a:r>
            <a:endParaRPr lang="en-US" dirty="0"/>
          </a:p>
        </p:txBody>
      </p:sp>
    </p:spTree>
    <p:extLst>
      <p:ext uri="{BB962C8B-B14F-4D97-AF65-F5344CB8AC3E}">
        <p14:creationId xmlns:p14="http://schemas.microsoft.com/office/powerpoint/2010/main" val="3436226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Over time, no generic (non-community-based) identity provider seems to survive…</a:t>
            </a:r>
          </a:p>
          <a:p>
            <a:r>
              <a:rPr lang="en-US" dirty="0" err="1" smtClean="0"/>
              <a:t>ProtectNetwork</a:t>
            </a:r>
            <a:r>
              <a:rPr lang="en-US" dirty="0" smtClean="0"/>
              <a:t>: changes to a pay-per-use (SPs need to pay $$$ now)</a:t>
            </a:r>
          </a:p>
          <a:p>
            <a:r>
              <a:rPr lang="en-US" dirty="0" err="1" smtClean="0"/>
              <a:t>Feide</a:t>
            </a:r>
            <a:r>
              <a:rPr lang="en-US" dirty="0" smtClean="0"/>
              <a:t> </a:t>
            </a:r>
            <a:r>
              <a:rPr lang="en-US" dirty="0" err="1" smtClean="0"/>
              <a:t>OpenIdP</a:t>
            </a:r>
            <a:r>
              <a:rPr lang="en-US" dirty="0" smtClean="0"/>
              <a:t>: phase out by Jan 1</a:t>
            </a:r>
            <a:r>
              <a:rPr lang="en-US" baseline="30000" dirty="0" smtClean="0"/>
              <a:t>st</a:t>
            </a:r>
            <a:r>
              <a:rPr lang="en-US" dirty="0" smtClean="0"/>
              <a:t>, 2016</a:t>
            </a:r>
          </a:p>
          <a:p>
            <a:pPr marL="0" indent="0">
              <a:buNone/>
            </a:pPr>
            <a:endParaRPr lang="en-US" dirty="0" smtClean="0"/>
          </a:p>
          <a:p>
            <a:pPr marL="0" indent="0">
              <a:buNone/>
            </a:pPr>
            <a:r>
              <a:rPr lang="en-US" dirty="0" smtClean="0"/>
              <a:t>Since nothing comes really for free</a:t>
            </a:r>
          </a:p>
          <a:p>
            <a:r>
              <a:rPr lang="en-US" dirty="0" smtClean="0"/>
              <a:t>many of the IGTF Identity Providers are (co)supported by a national/community group</a:t>
            </a:r>
          </a:p>
          <a:p>
            <a:r>
              <a:rPr lang="en-US" dirty="0" smtClean="0"/>
              <a:t>many IGTF core operations supported by the RPs, directly or indirectly</a:t>
            </a:r>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7</a:t>
            </a:fld>
            <a:endParaRPr lang="en-GB"/>
          </a:p>
        </p:txBody>
      </p:sp>
      <p:sp>
        <p:nvSpPr>
          <p:cNvPr id="4" name="Title 3"/>
          <p:cNvSpPr>
            <a:spLocks noGrp="1"/>
          </p:cNvSpPr>
          <p:nvPr>
            <p:ph type="title"/>
          </p:nvPr>
        </p:nvSpPr>
        <p:spPr/>
        <p:txBody>
          <a:bodyPr/>
          <a:lstStyle/>
          <a:p>
            <a:r>
              <a:rPr lang="en-US" dirty="0" smtClean="0"/>
              <a:t>Sustainability model</a:t>
            </a:r>
            <a:endParaRPr lang="en-US" dirty="0"/>
          </a:p>
        </p:txBody>
      </p:sp>
    </p:spTree>
    <p:extLst>
      <p:ext uri="{BB962C8B-B14F-4D97-AF65-F5344CB8AC3E}">
        <p14:creationId xmlns:p14="http://schemas.microsoft.com/office/powerpoint/2010/main" val="2773283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Identity providers who bear the costs have become weary of </a:t>
            </a:r>
            <a:r>
              <a:rPr lang="en-US" dirty="0" err="1" smtClean="0"/>
              <a:t>LoA</a:t>
            </a:r>
            <a:endParaRPr lang="en-US" dirty="0" smtClean="0"/>
          </a:p>
          <a:p>
            <a:pPr marL="0" indent="0">
              <a:buNone/>
            </a:pPr>
            <a:r>
              <a:rPr lang="en-US" dirty="0" smtClean="0"/>
              <a:t/>
            </a:r>
            <a:br>
              <a:rPr lang="en-US" dirty="0" smtClean="0"/>
            </a:br>
            <a:r>
              <a:rPr lang="en-US" i="1" dirty="0" smtClean="0"/>
              <a:t>especially if they are from a country where the </a:t>
            </a:r>
            <a:r>
              <a:rPr lang="en-US" i="1" dirty="0" err="1" smtClean="0"/>
              <a:t>Govt</a:t>
            </a:r>
            <a:r>
              <a:rPr lang="en-US" i="1" dirty="0" smtClean="0"/>
              <a:t> pushes rather firmly on formal </a:t>
            </a:r>
            <a:r>
              <a:rPr lang="en-US" i="1" dirty="0" err="1" smtClean="0"/>
              <a:t>LoA’s</a:t>
            </a:r>
            <a:endParaRPr lang="en-US" dirty="0" smtClean="0"/>
          </a:p>
          <a:p>
            <a:pPr marL="444500" indent="0">
              <a:buNone/>
            </a:pPr>
            <a:r>
              <a:rPr lang="en-US" i="1" dirty="0" smtClean="0">
                <a:solidFill>
                  <a:srgbClr val="F6791C"/>
                </a:solidFill>
              </a:rPr>
              <a:t>I'm </a:t>
            </a:r>
            <a:r>
              <a:rPr lang="en-US" i="1" dirty="0">
                <a:solidFill>
                  <a:srgbClr val="F6791C"/>
                </a:solidFill>
              </a:rPr>
              <a:t>assuming you are comparing "higher" to " existing broadly adopted levels" rather than "existing defined levels". So "higher than </a:t>
            </a:r>
            <a:r>
              <a:rPr lang="en-US" i="1" dirty="0" err="1">
                <a:solidFill>
                  <a:srgbClr val="F6791C"/>
                </a:solidFill>
              </a:rPr>
              <a:t>CoCo</a:t>
            </a:r>
            <a:r>
              <a:rPr lang="en-US" i="1" dirty="0">
                <a:solidFill>
                  <a:srgbClr val="F6791C"/>
                </a:solidFill>
              </a:rPr>
              <a:t>" but not necessarily "higher than </a:t>
            </a:r>
            <a:r>
              <a:rPr lang="en-US" i="1" dirty="0" err="1">
                <a:solidFill>
                  <a:srgbClr val="F6791C"/>
                </a:solidFill>
              </a:rPr>
              <a:t>InCommon</a:t>
            </a:r>
            <a:r>
              <a:rPr lang="en-US" i="1" dirty="0">
                <a:solidFill>
                  <a:srgbClr val="F6791C"/>
                </a:solidFill>
              </a:rPr>
              <a:t> Silver". From an advertising standpoint if nothing else I'd suggest avoiding the term "higher" when talking to US </a:t>
            </a:r>
            <a:r>
              <a:rPr lang="en-US" i="1" dirty="0" err="1">
                <a:solidFill>
                  <a:srgbClr val="F6791C"/>
                </a:solidFill>
              </a:rPr>
              <a:t>IdPOs</a:t>
            </a:r>
            <a:r>
              <a:rPr lang="en-US" i="1" dirty="0">
                <a:solidFill>
                  <a:srgbClr val="F6791C"/>
                </a:solidFill>
              </a:rPr>
              <a:t>. </a:t>
            </a:r>
            <a:r>
              <a:rPr lang="en-US" i="1" dirty="0" smtClean="0">
                <a:solidFill>
                  <a:srgbClr val="F6791C"/>
                </a:solidFill>
              </a:rPr>
              <a:t>:)</a:t>
            </a:r>
            <a:r>
              <a:rPr lang="en-US" dirty="0" smtClean="0"/>
              <a:t> -- from </a:t>
            </a:r>
            <a:r>
              <a:rPr lang="en-US" dirty="0"/>
              <a:t>the REFEDS list recently (Eric Goodman</a:t>
            </a:r>
            <a:r>
              <a:rPr lang="en-US" dirty="0" smtClean="0"/>
              <a:t>)</a:t>
            </a:r>
          </a:p>
          <a:p>
            <a:pPr marL="0" indent="0">
              <a:buNone/>
            </a:pPr>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8</a:t>
            </a:fld>
            <a:endParaRPr lang="en-GB"/>
          </a:p>
        </p:txBody>
      </p:sp>
      <p:sp>
        <p:nvSpPr>
          <p:cNvPr id="4" name="Title 3"/>
          <p:cNvSpPr>
            <a:spLocks noGrp="1"/>
          </p:cNvSpPr>
          <p:nvPr>
            <p:ph type="title"/>
          </p:nvPr>
        </p:nvSpPr>
        <p:spPr/>
        <p:txBody>
          <a:bodyPr/>
          <a:lstStyle/>
          <a:p>
            <a:r>
              <a:rPr lang="en-US" dirty="0" smtClean="0"/>
              <a:t>‘Selling’ </a:t>
            </a:r>
            <a:r>
              <a:rPr lang="en-US" dirty="0" err="1" smtClean="0"/>
              <a:t>LoA</a:t>
            </a:r>
            <a:endParaRPr lang="en-US" dirty="0"/>
          </a:p>
        </p:txBody>
      </p:sp>
    </p:spTree>
    <p:extLst>
      <p:ext uri="{BB962C8B-B14F-4D97-AF65-F5344CB8AC3E}">
        <p14:creationId xmlns:p14="http://schemas.microsoft.com/office/powerpoint/2010/main" val="3999407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smtClean="0">
                <a:solidFill>
                  <a:srgbClr val="F6791C"/>
                </a:solidFill>
              </a:rPr>
              <a:t>Sustainable operating models</a:t>
            </a:r>
          </a:p>
          <a:p>
            <a:r>
              <a:rPr lang="en-US" dirty="0" smtClean="0"/>
              <a:t>Who supports such a service? Central national funding, RPs using it, subscribers/user paying a subscription fee, community-centric funding, … </a:t>
            </a:r>
          </a:p>
          <a:p>
            <a:r>
              <a:rPr lang="en-US" dirty="0" smtClean="0"/>
              <a:t>Promotion: how to get subscriber/user buy-in (and support for sustainable ops funding)</a:t>
            </a:r>
          </a:p>
          <a:p>
            <a:r>
              <a:rPr lang="en-US" dirty="0" smtClean="0"/>
              <a:t>How to support inter-federation? Are there additional issues there?</a:t>
            </a:r>
          </a:p>
          <a:p>
            <a:pPr marL="0" indent="0">
              <a:buNone/>
            </a:pPr>
            <a:endParaRPr lang="en-US" dirty="0" smtClean="0"/>
          </a:p>
          <a:p>
            <a:pPr marL="0" indent="0">
              <a:buNone/>
            </a:pPr>
            <a:r>
              <a:rPr lang="en-US" b="1" dirty="0" smtClean="0">
                <a:solidFill>
                  <a:srgbClr val="F6791C"/>
                </a:solidFill>
              </a:rPr>
              <a:t>For the homeless users (IdPs of Last Resort or “Guest IdPs”)</a:t>
            </a:r>
          </a:p>
          <a:p>
            <a:r>
              <a:rPr lang="en-US" dirty="0" smtClean="0"/>
              <a:t>Policies </a:t>
            </a:r>
            <a:r>
              <a:rPr lang="en-US" dirty="0"/>
              <a:t>for </a:t>
            </a:r>
            <a:r>
              <a:rPr lang="en-US" dirty="0" smtClean="0"/>
              <a:t>‘homeless user’ </a:t>
            </a:r>
            <a:r>
              <a:rPr lang="en-US" dirty="0"/>
              <a:t>accounts lifecycles</a:t>
            </a:r>
          </a:p>
          <a:p>
            <a:r>
              <a:rPr lang="en-US" dirty="0"/>
              <a:t>Policies for translating social network identities into SAML federation users</a:t>
            </a:r>
          </a:p>
          <a:p>
            <a:r>
              <a:rPr lang="en-US" dirty="0"/>
              <a:t>Policies for attribute authorities / gathering user consent</a:t>
            </a:r>
          </a:p>
          <a:p>
            <a:r>
              <a:rPr lang="en-US" dirty="0"/>
              <a:t>Operation model</a:t>
            </a:r>
          </a:p>
          <a:p>
            <a:pPr marL="0" indent="0">
              <a:buNone/>
            </a:pPr>
            <a:endParaRPr lang="en-US" dirty="0" smtClean="0"/>
          </a:p>
        </p:txBody>
      </p:sp>
      <p:sp>
        <p:nvSpPr>
          <p:cNvPr id="3" name="Slide Number Placeholder 2"/>
          <p:cNvSpPr>
            <a:spLocks noGrp="1"/>
          </p:cNvSpPr>
          <p:nvPr>
            <p:ph type="sldNum" sz="quarter" idx="12"/>
          </p:nvPr>
        </p:nvSpPr>
        <p:spPr/>
        <p:txBody>
          <a:bodyPr/>
          <a:lstStyle/>
          <a:p>
            <a:fld id="{6F576E6A-F32A-4612-884C-86870357C6B4}" type="slidenum">
              <a:rPr lang="en-GB" smtClean="0"/>
              <a:pPr/>
              <a:t>9</a:t>
            </a:fld>
            <a:endParaRPr lang="en-GB"/>
          </a:p>
        </p:txBody>
      </p:sp>
      <p:sp>
        <p:nvSpPr>
          <p:cNvPr id="4" name="Title 3"/>
          <p:cNvSpPr>
            <a:spLocks noGrp="1"/>
          </p:cNvSpPr>
          <p:nvPr>
            <p:ph type="title"/>
          </p:nvPr>
        </p:nvSpPr>
        <p:spPr/>
        <p:txBody>
          <a:bodyPr/>
          <a:lstStyle/>
          <a:p>
            <a:r>
              <a:rPr lang="en-US" dirty="0" smtClean="0"/>
              <a:t>II	Sustainable models</a:t>
            </a:r>
            <a:endParaRPr lang="en-US" dirty="0"/>
          </a:p>
        </p:txBody>
      </p:sp>
    </p:spTree>
    <p:extLst>
      <p:ext uri="{BB962C8B-B14F-4D97-AF65-F5344CB8AC3E}">
        <p14:creationId xmlns:p14="http://schemas.microsoft.com/office/powerpoint/2010/main" val="2369805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GEANT Associ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10D0992E-CCCF-45DB-AB26-A4F50B75E4D6}" vid="{C2252C9B-28CB-4431-8278-C26B15A769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D342B61AA90142A8D5A114AFFAD389" ma:contentTypeVersion="1" ma:contentTypeDescription="Create a new document." ma:contentTypeScope="" ma:versionID="138dd77d572eb9aa87051d9216bdb443">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2C07721-32FF-48B6-9D36-E09F4CC3A69A}">
  <ds:schemaRefs>
    <ds:schemaRef ds:uri="http://schemas.microsoft.com/sharepoint/v3/contenttype/forms"/>
  </ds:schemaRefs>
</ds:datastoreItem>
</file>

<file path=customXml/itemProps2.xml><?xml version="1.0" encoding="utf-8"?>
<ds:datastoreItem xmlns:ds="http://schemas.openxmlformats.org/officeDocument/2006/customXml" ds:itemID="{FF8F0BB2-8848-4E68-80B0-B0624BDBD5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AA3960-760A-4B61-8C8B-DBF90F37C8C8}">
  <ds:schemaRefs>
    <ds:schemaRef ds:uri="http://schemas.microsoft.com/office/2006/metadata/properties"/>
    <ds:schemaRef ds:uri="http://purl.org/dc/terms/"/>
    <ds:schemaRef ds:uri="http://www.w3.org/XML/1998/namespace"/>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Final GEANT Association template 16 9 widescreen</Template>
  <TotalTime>7826</TotalTime>
  <Words>1448</Words>
  <Application>Microsoft Office PowerPoint</Application>
  <PresentationFormat>Custom</PresentationFormat>
  <Paragraphs>281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GEANT Association</vt:lpstr>
      <vt:lpstr>PowerPoint Presentation</vt:lpstr>
      <vt:lpstr>The Policy Puzzle</vt:lpstr>
      <vt:lpstr>I Assurance Level Landscape &amp; activities</vt:lpstr>
      <vt:lpstr>eIDAS draft as of June 24th at CMTD(2015)0720</vt:lpstr>
      <vt:lpstr>VoT Vectors of Trust</vt:lpstr>
      <vt:lpstr>LoA requirements and ‘achievability’</vt:lpstr>
      <vt:lpstr>Sustainability model</vt:lpstr>
      <vt:lpstr>‘Selling’ LoA</vt:lpstr>
      <vt:lpstr>II Sustainable models</vt:lpstr>
      <vt:lpstr>Is your CA, or ‘guest IdPs’ in general sustainable long-term?</vt:lpstr>
      <vt:lpstr>III Scalable Policies</vt:lpstr>
      <vt:lpstr>Scalable policy for R&amp;E</vt:lpstr>
      <vt:lpstr>Beyond identity-only</vt:lpstr>
      <vt:lpstr>Questionnaires</vt:lpstr>
      <vt:lpstr>Current status to be collected</vt:lpstr>
      <vt:lpstr>IdP questions</vt:lpstr>
      <vt:lpstr>IdP questions (2)</vt:lpstr>
      <vt:lpstr>Federation questions</vt:lpstr>
      <vt:lpstr>SP and relying party-targeted questions</vt:lpstr>
      <vt:lpstr>SP RP questions</vt:lpstr>
      <vt:lpstr>SP RP questions</vt:lpstr>
      <vt:lpstr>PowerPoint Presentation</vt:lpstr>
      <vt:lpstr>SP RP questions</vt:lpstr>
      <vt:lpstr>PowerPoint Presentation</vt:lpstr>
    </vt:vector>
  </TitlesOfParts>
  <Company>DANTE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Meyer</dc:creator>
  <cp:lastModifiedBy>DavidG</cp:lastModifiedBy>
  <cp:revision>110</cp:revision>
  <cp:lastPrinted>2015-05-01T10:30:08Z</cp:lastPrinted>
  <dcterms:created xsi:type="dcterms:W3CDTF">2015-04-29T14:13:57Z</dcterms:created>
  <dcterms:modified xsi:type="dcterms:W3CDTF">2015-09-08T06:45:53Z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0x01010015D342B61AA90142A8D5A114AFFAD389</vt:lpwstr>
  </property>
</Properties>
</file>