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</p:sldMasterIdLst>
  <p:notesMasterIdLst>
    <p:notesMasterId r:id="rId13"/>
  </p:notesMasterIdLst>
  <p:sldIdLst>
    <p:sldId id="256" r:id="rId3"/>
    <p:sldId id="259" r:id="rId4"/>
    <p:sldId id="263" r:id="rId5"/>
    <p:sldId id="260" r:id="rId6"/>
    <p:sldId id="265" r:id="rId7"/>
    <p:sldId id="261" r:id="rId8"/>
    <p:sldId id="257" r:id="rId9"/>
    <p:sldId id="262" r:id="rId10"/>
    <p:sldId id="264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5AFD30-6D75-49D1-B98A-22601CDE7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26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9pPr>
          </a:lstStyle>
          <a:p>
            <a:fld id="{2D3D81FF-C53C-4B47-BFA5-76307AD03C16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916F1-9599-47DF-B8D8-B8C937601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1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481D-D48A-42F4-8C47-2D73692125F9}" type="datetimeFigureOut">
              <a:rPr lang="en-US"/>
              <a:pPr>
                <a:defRPr/>
              </a:pPr>
              <a:t>9/7/2015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0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975F7-8BCE-469E-8C3E-0AA80CDC10C4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8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F8303-DC04-4E94-99FF-0215023E6A2C}" type="datetimeFigureOut">
              <a:rPr lang="en-US"/>
              <a:pPr>
                <a:defRPr/>
              </a:pPr>
              <a:t>9/7/2015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32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CA224-15ED-4C02-8671-F7630E360B8C}" type="datetimeFigureOut">
              <a:rPr lang="en-US"/>
              <a:pPr>
                <a:defRPr/>
              </a:pPr>
              <a:t>9/7/2015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79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8BC7E-32E9-45C3-B3D5-22880288C050}" type="datetimeFigureOut">
              <a:rPr lang="en-US"/>
              <a:pPr>
                <a:defRPr/>
              </a:pPr>
              <a:t>9/7/2015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1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87505-8695-4F58-BD20-401C10AA8073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63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B40EB-69FD-4DD7-BD01-3779E5E440C3}" type="datetimeFigureOut">
              <a:rPr lang="en-US"/>
              <a:pPr>
                <a:defRPr/>
              </a:pPr>
              <a:t>9/7/2015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17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A610-D7BB-408E-876B-D20622E910D6}" type="datetimeFigureOut">
              <a:rPr lang="en-US"/>
              <a:pPr>
                <a:defRPr/>
              </a:pPr>
              <a:t>9/7/2015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41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D1BF1-7697-40A3-BD6E-9828F5B1818E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2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1956-EA0B-4C00-A281-9692753BE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DEF5B-4789-4CA7-8B6E-3450CC5B6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4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788DD-8D9D-4297-B88A-1C1C9AC1A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3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2571744"/>
            <a:ext cx="4040188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4686"/>
            <a:ext cx="404018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2571744"/>
            <a:ext cx="4041775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6"/>
            <a:ext cx="4041775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DD431-95E3-4C4A-B8FE-100430FD8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0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2A523-0E94-4A12-85B0-D651C9287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2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29730-3A17-45C3-9351-2FA95DF20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7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B22D6-D18D-4122-904C-2F0DC992D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2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2083-258F-4858-B3B4-34F5065FC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0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421D6B-06A5-4813-9666-6C6960592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63" r:id="rId3"/>
    <p:sldLayoutId id="2147483762" r:id="rId4"/>
    <p:sldLayoutId id="2147483761" r:id="rId5"/>
    <p:sldLayoutId id="2147483760" r:id="rId6"/>
    <p:sldLayoutId id="2147483759" r:id="rId7"/>
    <p:sldLayoutId id="2147483758" r:id="rId8"/>
    <p:sldLayoutId id="2147483757" r:id="rId9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DFFCB7-08C7-4F2B-811B-EEEF2E615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UK e-Science CA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Amsterdam September 2015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42938" y="2786063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Thanks!</a:t>
            </a:r>
            <a:endParaRPr lang="en-GB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“aiming” to migrate to JCS…</a:t>
            </a:r>
          </a:p>
          <a:p>
            <a:pPr lvl="1"/>
            <a:r>
              <a:rPr lang="en-US" dirty="0" smtClean="0"/>
              <a:t>However, little progress recently (more later)</a:t>
            </a:r>
          </a:p>
          <a:p>
            <a:r>
              <a:rPr lang="en-US" dirty="0" smtClean="0"/>
              <a:t>Continuing service</a:t>
            </a:r>
          </a:p>
          <a:p>
            <a:pPr lvl="1"/>
            <a:r>
              <a:rPr lang="en-US" dirty="0" smtClean="0"/>
              <a:t>No project funding, though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All new software…</a:t>
            </a:r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89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Slovenia, we were running Ancient Derived-from-OpenCA-0.9.7 code</a:t>
            </a:r>
          </a:p>
          <a:p>
            <a:pPr lvl="1"/>
            <a:r>
              <a:rPr lang="en-US" dirty="0" smtClean="0"/>
              <a:t>Now closed off completely</a:t>
            </a:r>
          </a:p>
          <a:p>
            <a:r>
              <a:rPr lang="en-US" dirty="0" smtClean="0"/>
              <a:t>CA portal (see mail to IGTF)</a:t>
            </a:r>
          </a:p>
          <a:p>
            <a:r>
              <a:rPr lang="en-US" dirty="0" err="1" smtClean="0"/>
              <a:t>CertWizard</a:t>
            </a:r>
            <a:endParaRPr lang="en-US" dirty="0" smtClean="0"/>
          </a:p>
          <a:p>
            <a:r>
              <a:rPr lang="en-US" dirty="0" smtClean="0"/>
              <a:t>Scripts to use (</a:t>
            </a:r>
            <a:r>
              <a:rPr lang="en-US" dirty="0" err="1" smtClean="0"/>
              <a:t>CertWizard’s</a:t>
            </a:r>
            <a:r>
              <a:rPr lang="en-US" dirty="0" smtClean="0"/>
              <a:t>) API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66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143000"/>
          </a:xfrm>
        </p:spPr>
        <p:txBody>
          <a:bodyPr/>
          <a:lstStyle/>
          <a:p>
            <a:r>
              <a:rPr lang="en-US" dirty="0" smtClean="0"/>
              <a:t>Stats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92896"/>
            <a:ext cx="7772400" cy="3048000"/>
          </a:xfrm>
        </p:spPr>
        <p:txBody>
          <a:bodyPr/>
          <a:lstStyle/>
          <a:p>
            <a:r>
              <a:rPr lang="en-US" sz="2800" dirty="0" smtClean="0"/>
              <a:t>&gt;38K certificates issued</a:t>
            </a:r>
          </a:p>
          <a:p>
            <a:r>
              <a:rPr lang="en-US" sz="2800" dirty="0" smtClean="0"/>
              <a:t>Currently 2048 distinct valid certificates</a:t>
            </a:r>
          </a:p>
          <a:p>
            <a:pPr lvl="1"/>
            <a:r>
              <a:rPr lang="en-US" sz="2400" dirty="0" smtClean="0"/>
              <a:t>1268 hosts (62%),</a:t>
            </a:r>
          </a:p>
          <a:p>
            <a:pPr lvl="1"/>
            <a:r>
              <a:rPr lang="en-US" sz="2400" dirty="0" smtClean="0"/>
              <a:t>96 hosts have </a:t>
            </a:r>
            <a:r>
              <a:rPr lang="en-US" sz="2400" dirty="0" err="1" smtClean="0"/>
              <a:t>emailAddress</a:t>
            </a:r>
            <a:r>
              <a:rPr lang="en-US" sz="2400" dirty="0" smtClean="0"/>
              <a:t> in DN</a:t>
            </a:r>
          </a:p>
          <a:p>
            <a:pPr lvl="2"/>
            <a:r>
              <a:rPr lang="en-US" sz="2000" dirty="0" smtClean="0"/>
              <a:t>Only </a:t>
            </a:r>
            <a:r>
              <a:rPr lang="en-US" sz="2000" dirty="0" err="1" smtClean="0"/>
              <a:t>rekeyable</a:t>
            </a:r>
            <a:r>
              <a:rPr lang="en-US" sz="2000" dirty="0" smtClean="0"/>
              <a:t>, not for new certs (</a:t>
            </a:r>
            <a:r>
              <a:rPr lang="en-US" sz="2000" dirty="0" err="1" smtClean="0"/>
              <a:t>compat</a:t>
            </a:r>
            <a:r>
              <a:rPr lang="en-US" sz="2000" dirty="0" smtClean="0"/>
              <a:t> option)</a:t>
            </a:r>
          </a:p>
          <a:p>
            <a:pPr lvl="1"/>
            <a:r>
              <a:rPr lang="en-US" sz="2400" dirty="0" smtClean="0"/>
              <a:t>780 people (38%)</a:t>
            </a:r>
          </a:p>
          <a:p>
            <a:r>
              <a:rPr lang="en-US" sz="2800" dirty="0" smtClean="0"/>
              <a:t>All SHA2</a:t>
            </a:r>
          </a:p>
          <a:p>
            <a:pPr lvl="1"/>
            <a:r>
              <a:rPr lang="en-US" sz="2400" dirty="0" smtClean="0"/>
              <a:t>Except for O(1) specially generated SHA1</a:t>
            </a:r>
          </a:p>
          <a:p>
            <a:r>
              <a:rPr lang="en-US" sz="2800" dirty="0" smtClean="0"/>
              <a:t>O(10) robots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0509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87 registered RAs</a:t>
            </a:r>
          </a:p>
          <a:p>
            <a:pPr lvl="1"/>
            <a:r>
              <a:rPr lang="en-US" dirty="0" smtClean="0"/>
              <a:t>Almost alphabetically sorted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217 distinct RA </a:t>
            </a:r>
            <a:r>
              <a:rPr lang="en-US" dirty="0" err="1" smtClean="0"/>
              <a:t>mgrs</a:t>
            </a:r>
            <a:r>
              <a:rPr lang="en-US" dirty="0" smtClean="0"/>
              <a:t> and ops in DB</a:t>
            </a:r>
          </a:p>
          <a:p>
            <a:pPr lvl="1"/>
            <a:r>
              <a:rPr lang="en-US" dirty="0" smtClean="0"/>
              <a:t>Not all active</a:t>
            </a:r>
          </a:p>
          <a:p>
            <a:pPr lvl="1"/>
            <a:r>
              <a:rPr lang="en-US" dirty="0" smtClean="0"/>
              <a:t>Maintenance of RA network still requires effort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42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Using the UK </a:t>
            </a:r>
            <a:r>
              <a:rPr lang="en-US" dirty="0" err="1" smtClean="0"/>
              <a:t>eScience</a:t>
            </a:r>
            <a:r>
              <a:rPr lang="en-US" dirty="0" smtClean="0"/>
              <a:t> CA –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Couldn’t ask everyone directly due to DP rules</a:t>
            </a:r>
          </a:p>
          <a:p>
            <a:pPr lvl="1"/>
            <a:r>
              <a:rPr lang="en-GB" sz="2000" dirty="0" smtClean="0"/>
              <a:t>57</a:t>
            </a:r>
            <a:r>
              <a:rPr lang="en-GB" sz="2000" dirty="0"/>
              <a:t>% identified themselves with a HEP or PP community</a:t>
            </a:r>
          </a:p>
          <a:p>
            <a:pPr lvl="1"/>
            <a:r>
              <a:rPr lang="en-GB" sz="2000" dirty="0"/>
              <a:t>Which is the main project in which you use your certificate?</a:t>
            </a:r>
          </a:p>
          <a:p>
            <a:r>
              <a:rPr lang="en-GB" sz="2400" dirty="0"/>
              <a:t>The 3 most common answers were the HEP/PP projects of Atlas, </a:t>
            </a:r>
            <a:r>
              <a:rPr lang="en-GB" sz="2400" dirty="0" err="1"/>
              <a:t>GridPP</a:t>
            </a:r>
            <a:r>
              <a:rPr lang="en-GB" sz="2400" dirty="0"/>
              <a:t> and T2K with 18%, 14% and 13% respectively. The 4</a:t>
            </a:r>
            <a:r>
              <a:rPr lang="en-GB" sz="2400" baseline="30000" dirty="0"/>
              <a:t>th</a:t>
            </a:r>
            <a:r>
              <a:rPr lang="en-GB" sz="2400" dirty="0"/>
              <a:t> most common was EGI with 4%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07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Updates</a:t>
            </a:r>
            <a:endParaRPr lang="en-GB" alt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Looking to upgrade HSM </a:t>
            </a:r>
            <a:r>
              <a:rPr lang="en-US" altLang="en-US" dirty="0" smtClean="0"/>
              <a:t>infrastructure</a:t>
            </a:r>
          </a:p>
          <a:p>
            <a:pPr lvl="1" eaLnBrk="1" hangingPunct="1"/>
            <a:r>
              <a:rPr lang="en-US" altLang="en-US" dirty="0" smtClean="0"/>
              <a:t>Options include:</a:t>
            </a:r>
          </a:p>
          <a:p>
            <a:pPr lvl="2" eaLnBrk="1" hangingPunct="1"/>
            <a:r>
              <a:rPr lang="en-US" altLang="en-US" dirty="0" smtClean="0"/>
              <a:t>Luna</a:t>
            </a:r>
          </a:p>
          <a:p>
            <a:pPr lvl="2" eaLnBrk="1" hangingPunct="1"/>
            <a:r>
              <a:rPr lang="en-US" altLang="en-US" dirty="0" err="1" smtClean="0"/>
              <a:t>Kryptus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Thales (née </a:t>
            </a:r>
            <a:r>
              <a:rPr lang="en-US" altLang="en-US" dirty="0" err="1" smtClean="0"/>
              <a:t>nCipher</a:t>
            </a:r>
            <a:r>
              <a:rPr lang="en-US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Incident with early root CRL </a:t>
            </a:r>
            <a:r>
              <a:rPr lang="en-US" altLang="en-US" dirty="0" smtClean="0"/>
              <a:t>escaping</a:t>
            </a:r>
          </a:p>
          <a:p>
            <a:pPr lvl="1" eaLnBrk="1" hangingPunct="1"/>
            <a:r>
              <a:rPr lang="en-US" altLang="en-US" dirty="0" err="1" smtClean="0"/>
              <a:t>PM’ed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Only seems to have affected the RAL T1</a:t>
            </a:r>
          </a:p>
          <a:p>
            <a:pPr lvl="2" eaLnBrk="1" hangingPunct="1"/>
            <a:r>
              <a:rPr lang="en-US" altLang="en-US" dirty="0" smtClean="0"/>
              <a:t>fetch-</a:t>
            </a:r>
            <a:r>
              <a:rPr lang="en-US" altLang="en-US" dirty="0" err="1" smtClean="0"/>
              <a:t>crl</a:t>
            </a:r>
            <a:r>
              <a:rPr lang="en-US" altLang="en-US" dirty="0" smtClean="0"/>
              <a:t> doesn’t load invalid CRLs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Migrating to JCS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2479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we use REFEDS R&amp;S to get useful attributes?</a:t>
            </a:r>
          </a:p>
          <a:p>
            <a:pPr marL="914400" lvl="1" indent="-514350"/>
            <a:r>
              <a:rPr lang="en-US" dirty="0" smtClean="0"/>
              <a:t>Extend </a:t>
            </a:r>
            <a:r>
              <a:rPr lang="en-US" dirty="0" err="1" smtClean="0"/>
              <a:t>SARoNGS</a:t>
            </a:r>
            <a:r>
              <a:rPr lang="en-US" dirty="0" smtClean="0"/>
              <a:t> to become a MICS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we sign via JCS?</a:t>
            </a:r>
          </a:p>
          <a:p>
            <a:pPr marL="914400" lvl="1" indent="-514350"/>
            <a:r>
              <a:rPr lang="en-US" dirty="0" smtClean="0"/>
              <a:t>Use </a:t>
            </a:r>
            <a:r>
              <a:rPr lang="en-US" dirty="0" err="1" smtClean="0"/>
              <a:t>CAportal</a:t>
            </a:r>
            <a:r>
              <a:rPr lang="en-US" dirty="0" smtClean="0"/>
              <a:t> and CW</a:t>
            </a:r>
          </a:p>
          <a:p>
            <a:pPr marL="914400" lvl="1" indent="-514350"/>
            <a:r>
              <a:rPr lang="en-US" dirty="0" smtClean="0"/>
              <a:t>I.e. replace the existing signing script</a:t>
            </a:r>
          </a:p>
          <a:p>
            <a:pPr marL="914400" lvl="1" indent="-514350"/>
            <a:r>
              <a:rPr lang="en-US" dirty="0" smtClean="0"/>
              <a:t>Still need to make use of “RA” API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32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TopLevel</a:t>
            </a:r>
            <a:r>
              <a:rPr lang="en-US" dirty="0" smtClean="0"/>
              <a:t> both self signed and signed by root</a:t>
            </a:r>
          </a:p>
          <a:p>
            <a:pPr lvl="1"/>
            <a:r>
              <a:rPr lang="en-US" dirty="0" smtClean="0"/>
              <a:t>Mostly signs CAs for climate and EO</a:t>
            </a:r>
          </a:p>
          <a:p>
            <a:r>
              <a:rPr lang="en-US" dirty="0" smtClean="0"/>
              <a:t>Retire 2A (key only in 2</a:t>
            </a:r>
            <a:r>
              <a:rPr lang="en-US" baseline="30000" dirty="0" smtClean="0"/>
              <a:t>nd</a:t>
            </a:r>
            <a:r>
              <a:rPr lang="en-US" dirty="0" smtClean="0"/>
              <a:t> old HSM)</a:t>
            </a:r>
          </a:p>
          <a:p>
            <a:pPr lvl="1"/>
            <a:r>
              <a:rPr lang="en-US" dirty="0" smtClean="0"/>
              <a:t>Was never used as online CA as intended</a:t>
            </a:r>
          </a:p>
          <a:p>
            <a:r>
              <a:rPr lang="en-US" dirty="0" smtClean="0"/>
              <a:t>Maybe add 2C (MICS/SLCS/IOTA – </a:t>
            </a:r>
            <a:r>
              <a:rPr lang="en-US" dirty="0" err="1" smtClean="0"/>
              <a:t>tbd</a:t>
            </a:r>
            <a:r>
              <a:rPr lang="en-US" dirty="0" smtClean="0"/>
              <a:t>) to replace 2A</a:t>
            </a:r>
          </a:p>
          <a:p>
            <a:pPr lvl="1"/>
            <a:r>
              <a:rPr lang="en-US" dirty="0" smtClean="0"/>
              <a:t>A new “</a:t>
            </a:r>
            <a:r>
              <a:rPr lang="en-US" dirty="0" err="1" smtClean="0"/>
              <a:t>SARoNGS</a:t>
            </a:r>
            <a:r>
              <a:rPr lang="en-US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98115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352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1_Blank Presentation</vt:lpstr>
      <vt:lpstr>UK e-Science CA</vt:lpstr>
      <vt:lpstr>Big Picture</vt:lpstr>
      <vt:lpstr>Software</vt:lpstr>
      <vt:lpstr>Stats</vt:lpstr>
      <vt:lpstr>Stats</vt:lpstr>
      <vt:lpstr>Who is Using the UK eScience CA – exercise</vt:lpstr>
      <vt:lpstr>Updates</vt:lpstr>
      <vt:lpstr>Migrating to JCS</vt:lpstr>
      <vt:lpstr>Certificates Distribution</vt:lpstr>
      <vt:lpstr>Thanks!</vt:lpstr>
    </vt:vector>
  </TitlesOfParts>
  <Company>BMB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PowerPoint template</dc:title>
  <dc:creator>Liane Willington</dc:creator>
  <cp:lastModifiedBy>Jensen, Jens (STFC,RAL,SC)</cp:lastModifiedBy>
  <cp:revision>29</cp:revision>
  <dcterms:created xsi:type="dcterms:W3CDTF">2007-03-15T09:55:48Z</dcterms:created>
  <dcterms:modified xsi:type="dcterms:W3CDTF">2015-09-08T08:17:50Z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