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0" r:id="rId5"/>
    <p:sldMasterId id="2147483800" r:id="rId6"/>
  </p:sldMasterIdLst>
  <p:notesMasterIdLst>
    <p:notesMasterId r:id="rId18"/>
  </p:notesMasterIdLst>
  <p:handoutMasterIdLst>
    <p:handoutMasterId r:id="rId19"/>
  </p:handoutMasterIdLst>
  <p:sldIdLst>
    <p:sldId id="256" r:id="rId7"/>
    <p:sldId id="264" r:id="rId8"/>
    <p:sldId id="273" r:id="rId9"/>
    <p:sldId id="259" r:id="rId10"/>
    <p:sldId id="272" r:id="rId11"/>
    <p:sldId id="262" r:id="rId12"/>
    <p:sldId id="26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1B8E1"/>
    <a:srgbClr val="66CCFF"/>
    <a:srgbClr val="FF6600"/>
    <a:srgbClr val="FFCC00"/>
    <a:srgbClr val="FABF8E"/>
    <a:srgbClr val="FFCC99"/>
    <a:srgbClr val="CCFFCC"/>
    <a:srgbClr val="00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66909" autoAdjust="0"/>
  </p:normalViewPr>
  <p:slideViewPr>
    <p:cSldViewPr>
      <p:cViewPr varScale="1">
        <p:scale>
          <a:sx n="65" d="100"/>
          <a:sy n="65" d="100"/>
        </p:scale>
        <p:origin x="22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6E3D-FA73-4719-A323-D314DD1674C1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F0DE8-4F5C-4BB1-B1C8-038256BD2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77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4B88A-66F6-4A40-97FC-E9C24451EF51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4FD1-F212-4B56-9892-92DB8AE66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275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51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5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7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WebFTS</a:t>
            </a:r>
            <a:r>
              <a:rPr lang="en-GB" baseline="0" dirty="0" smtClean="0"/>
              <a:t> is the first use case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24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5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Enrolling in the LHC VOMS service requires registration at 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9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16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4FD1-F212-4B56-9892-92DB8AE66CE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7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1143000" y="0"/>
            <a:ext cx="8001000" cy="849313"/>
            <a:chOff x="1143000" y="0"/>
            <a:chExt cx="8001000" cy="849313"/>
          </a:xfrm>
        </p:grpSpPr>
        <p:pic>
          <p:nvPicPr>
            <p:cNvPr id="5" name="Picture 20" descr="banner-ITonly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0"/>
              <a:ext cx="8001000" cy="84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itle 1"/>
            <p:cNvSpPr txBox="1">
              <a:spLocks/>
            </p:cNvSpPr>
            <p:nvPr userDrawn="1"/>
          </p:nvSpPr>
          <p:spPr bwMode="auto">
            <a:xfrm>
              <a:off x="1295400" y="0"/>
              <a:ext cx="5562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800" kern="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Operating Systems </a:t>
              </a:r>
              <a:br>
                <a:rPr lang="en-US" sz="2800" kern="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</a:br>
              <a:r>
                <a:rPr lang="en-US" sz="2800" kern="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&amp; Information Services</a:t>
              </a:r>
            </a:p>
          </p:txBody>
        </p:sp>
      </p:grpSp>
      <p:pic>
        <p:nvPicPr>
          <p:cNvPr id="7" name="Picture 14" descr="OIS-imag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93"/>
          <a:stretch>
            <a:fillRect/>
          </a:stretch>
        </p:blipFill>
        <p:spPr bwMode="auto">
          <a:xfrm>
            <a:off x="-17463" y="-1588"/>
            <a:ext cx="1236663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 descr="CERNlogo-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3"/>
          <p:cNvSpPr txBox="1">
            <a:spLocks noChangeArrowheads="1"/>
          </p:cNvSpPr>
          <p:nvPr userDrawn="1"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CERN IT Department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CH-1211 Geneva 23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Switzerland</a:t>
            </a:r>
          </a:p>
          <a:p>
            <a:pPr algn="r">
              <a:defRPr/>
            </a:pPr>
            <a:r>
              <a:rPr lang="en-US" sz="1100" b="1" dirty="0">
                <a:latin typeface="Tahoma" pitchFamily="34" charset="0"/>
              </a:rPr>
              <a:t>www.cern.ch/i</a:t>
            </a:r>
            <a:r>
              <a:rPr lang="en-US" sz="1000" b="1" dirty="0">
                <a:latin typeface="Tahoma" pitchFamily="34" charset="0"/>
              </a:rPr>
              <a:t>t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-76200" y="68263"/>
            <a:ext cx="1371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</a:rPr>
              <a:t>OIS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752600"/>
            <a:ext cx="6553200" cy="1470025"/>
          </a:xfrm>
        </p:spPr>
        <p:txBody>
          <a:bodyPr/>
          <a:lstStyle>
            <a:lvl1pPr algn="ctr">
              <a:defRPr sz="3600" b="1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4358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9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7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9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8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6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0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70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5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57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1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2057400" y="1752600"/>
            <a:ext cx="6553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>
              <a:defRPr sz="3600" b="1">
                <a:solidFill>
                  <a:srgbClr val="3861AA"/>
                </a:solidFill>
              </a:defRPr>
            </a:lvl1pPr>
          </a:lstStyle>
          <a:p>
            <a:pPr eaLnBrk="0" hangingPunct="0">
              <a:defRPr/>
            </a:pPr>
            <a:r>
              <a:rPr lang="en-US" kern="0" smtClean="0">
                <a:latin typeface="+mj-lt"/>
                <a:ea typeface="+mj-ea"/>
                <a:cs typeface="+mj-cs"/>
              </a:rPr>
              <a:t>Click to edit Master title style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23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2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8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35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537-D5F8-4068-9344-AA695012B26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A676-462D-46A5-BD10-BD7729AE20EB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1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9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3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0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9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8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4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3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banner-ITon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OIS-imag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93"/>
          <a:stretch>
            <a:fillRect/>
          </a:stretch>
        </p:blipFill>
        <p:spPr bwMode="auto">
          <a:xfrm>
            <a:off x="-17463" y="-1588"/>
            <a:ext cx="1236663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529E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GB" dirty="0" smtClean="0"/>
          </a:p>
        </p:txBody>
      </p:sp>
      <p:pic>
        <p:nvPicPr>
          <p:cNvPr id="1031" name="Picture 21" descr="CERNlogo-rg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CERN IT Department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CH-1211 Geneva 23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Switzerland</a:t>
            </a:r>
          </a:p>
          <a:p>
            <a:pPr algn="r">
              <a:defRPr/>
            </a:pPr>
            <a:r>
              <a:rPr lang="en-US" sz="1100" b="1" dirty="0">
                <a:latin typeface="Tahoma" pitchFamily="34" charset="0"/>
              </a:rPr>
              <a:t>www.cern.ch/i</a:t>
            </a:r>
            <a:r>
              <a:rPr lang="en-US" sz="1000" b="1" dirty="0">
                <a:latin typeface="Tahoma" pitchFamily="34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-76200" y="68263"/>
            <a:ext cx="1371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</a:rPr>
              <a:t>OIS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87" r:id="rId3"/>
    <p:sldLayoutId id="2147483788" r:id="rId4"/>
    <p:sldLayoutId id="2147483789" r:id="rId5"/>
    <p:sldLayoutId id="2147483790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4F9E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E282B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nner-ITon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OIS-imag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06" r="40393" b="56973"/>
          <a:stretch>
            <a:fillRect/>
          </a:stretch>
        </p:blipFill>
        <p:spPr bwMode="auto">
          <a:xfrm>
            <a:off x="0" y="0"/>
            <a:ext cx="1236663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63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529E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7938"/>
            <a:ext cx="1371600" cy="8302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Operating Systems &amp; Information Services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F860537-D5F8-4068-9344-AA695012B267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07/09/2015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7BA676-462D-46A5-BD10-BD7729AE20EB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143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CERN STS IOTA CA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Paolo Tedesco</a:t>
            </a:r>
            <a:br>
              <a:rPr lang="en-US" dirty="0" smtClean="0"/>
            </a:br>
            <a:r>
              <a:rPr lang="en-US" sz="2000" dirty="0" smtClean="0"/>
              <a:t>CERN - IT/OIS</a:t>
            </a:r>
            <a:endParaRPr lang="en-US" dirty="0" smtClean="0"/>
          </a:p>
          <a:p>
            <a:r>
              <a:rPr lang="en-GB" sz="2000" i="1" dirty="0" smtClean="0">
                <a:solidFill>
                  <a:schemeClr val="bg1">
                    <a:lumMod val="65000"/>
                  </a:schemeClr>
                </a:solidFill>
              </a:rPr>
              <a:t>35</a:t>
            </a:r>
            <a:r>
              <a:rPr lang="en-GB" sz="2000" i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sz="20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i="1" dirty="0">
                <a:solidFill>
                  <a:schemeClr val="bg1">
                    <a:lumMod val="65000"/>
                  </a:schemeClr>
                </a:solidFill>
              </a:rPr>
              <a:t>EUGridPMA </a:t>
            </a:r>
            <a:r>
              <a:rPr lang="en-GB" sz="2000" i="1" dirty="0" smtClean="0">
                <a:solidFill>
                  <a:schemeClr val="bg1">
                    <a:lumMod val="65000"/>
                  </a:schemeClr>
                </a:solidFill>
              </a:rPr>
              <a:t>meeting</a:t>
            </a:r>
            <a:r>
              <a:rPr lang="en-GB" sz="2000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sz="2000" i="1" dirty="0" smtClean="0">
                <a:solidFill>
                  <a:schemeClr val="bg1">
                    <a:lumMod val="65000"/>
                  </a:schemeClr>
                </a:solidFill>
              </a:rPr>
              <a:t>Berlin</a:t>
            </a:r>
          </a:p>
          <a:p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09/2015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formats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certificates</a:t>
            </a:r>
          </a:p>
          <a:p>
            <a:pPr lvl="1"/>
            <a:r>
              <a:rPr lang="en-US" i="1" dirty="0" smtClean="0"/>
              <a:t>CN=Unique </a:t>
            </a:r>
            <a:r>
              <a:rPr lang="en-US" i="1" dirty="0" err="1" smtClean="0"/>
              <a:t>ID,O</a:t>
            </a:r>
            <a:r>
              <a:rPr lang="en-US" i="1" dirty="0" smtClean="0"/>
              <a:t>=</a:t>
            </a:r>
            <a:r>
              <a:rPr lang="en-US" i="1" dirty="0" err="1" smtClean="0"/>
              <a:t>Organization,O</a:t>
            </a:r>
            <a:r>
              <a:rPr lang="en-US" i="1" dirty="0" smtClean="0"/>
              <a:t>=</a:t>
            </a:r>
            <a:r>
              <a:rPr lang="en-US" i="1" dirty="0" err="1" smtClean="0"/>
              <a:t>Grid,O</a:t>
            </a:r>
            <a:r>
              <a:rPr lang="en-US" i="1" dirty="0" smtClean="0"/>
              <a:t>=STS</a:t>
            </a:r>
          </a:p>
          <a:p>
            <a:pPr lvl="1"/>
            <a:r>
              <a:rPr lang="en-US" dirty="0" smtClean="0"/>
              <a:t>Valid 48 hours</a:t>
            </a:r>
          </a:p>
          <a:p>
            <a:pPr lvl="1"/>
            <a:r>
              <a:rPr lang="en-US" dirty="0" smtClean="0"/>
              <a:t>Not reused (this could change in the future)</a:t>
            </a:r>
          </a:p>
          <a:p>
            <a:pPr lvl="1"/>
            <a:r>
              <a:rPr lang="en-US" i="1" dirty="0" smtClean="0"/>
              <a:t>O=</a:t>
            </a:r>
            <a:r>
              <a:rPr lang="en-US" i="1" dirty="0" err="1" smtClean="0"/>
              <a:t>Grid,O</a:t>
            </a:r>
            <a:r>
              <a:rPr lang="en-US" i="1" dirty="0" smtClean="0"/>
              <a:t>=STS </a:t>
            </a:r>
            <a:r>
              <a:rPr lang="en-US" dirty="0" smtClean="0"/>
              <a:t>used to avoid any possible name clash</a:t>
            </a:r>
          </a:p>
          <a:p>
            <a:r>
              <a:rPr lang="en-US" dirty="0" smtClean="0"/>
              <a:t>Proxy certificates</a:t>
            </a:r>
          </a:p>
          <a:p>
            <a:pPr lvl="1"/>
            <a:r>
              <a:rPr lang="en-US" i="1" dirty="0">
                <a:solidFill>
                  <a:srgbClr val="000000"/>
                </a:solidFill>
              </a:rPr>
              <a:t>CN=Unique </a:t>
            </a:r>
            <a:r>
              <a:rPr lang="en-US" i="1" dirty="0" err="1" smtClean="0">
                <a:solidFill>
                  <a:srgbClr val="000000"/>
                </a:solidFill>
              </a:rPr>
              <a:t>ID,O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Organization,O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VO,O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Grid,O</a:t>
            </a:r>
            <a:r>
              <a:rPr lang="en-US" i="1" dirty="0" smtClean="0">
                <a:solidFill>
                  <a:srgbClr val="000000"/>
                </a:solidFill>
              </a:rPr>
              <a:t>=STS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Valid 48 hours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Contain VOMS extensions for user</a:t>
            </a:r>
            <a:endParaRPr lang="en-US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CP/CPS document available for review</a:t>
            </a:r>
          </a:p>
          <a:p>
            <a:pPr lvl="1"/>
            <a:r>
              <a:rPr lang="en-US" dirty="0" smtClean="0"/>
              <a:t>Please send comments</a:t>
            </a:r>
          </a:p>
          <a:p>
            <a:r>
              <a:rPr lang="en-US" dirty="0" smtClean="0"/>
              <a:t>PKI service under construction</a:t>
            </a:r>
          </a:p>
          <a:p>
            <a:pPr lvl="1"/>
            <a:r>
              <a:rPr lang="en-US" dirty="0" smtClean="0"/>
              <a:t>Setup similar to other CERN authorities</a:t>
            </a:r>
          </a:p>
          <a:p>
            <a:r>
              <a:rPr lang="en-US" dirty="0" smtClean="0"/>
              <a:t>STS service will only need re-configuration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Currently WebFTS is the only real </a:t>
            </a:r>
            <a:r>
              <a:rPr lang="en-US" dirty="0"/>
              <a:t>use </a:t>
            </a:r>
            <a:r>
              <a:rPr lang="en-US" dirty="0" smtClean="0"/>
              <a:t>case, and ATLAS the only VO to be supported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 We need to build an "accredited" pilot to encourage adoption from other client applications and VOs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err="1" smtClean="0"/>
              <a:t>WebFTS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2736"/>
            <a:ext cx="8763000" cy="5334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Web </a:t>
            </a:r>
            <a:r>
              <a:rPr lang="en-GB" dirty="0"/>
              <a:t>based tool to transfer files between grid/cloud </a:t>
            </a:r>
            <a:r>
              <a:rPr lang="en-GB" dirty="0" smtClean="0"/>
              <a:t>storages</a:t>
            </a:r>
          </a:p>
          <a:p>
            <a:r>
              <a:rPr lang="en-GB" dirty="0" smtClean="0"/>
              <a:t>Protocols: </a:t>
            </a:r>
            <a:r>
              <a:rPr lang="en-GB" dirty="0" err="1" smtClean="0"/>
              <a:t>gsiftp</a:t>
            </a:r>
            <a:r>
              <a:rPr lang="en-GB" dirty="0" smtClean="0"/>
              <a:t>, https, </a:t>
            </a:r>
            <a:r>
              <a:rPr lang="en-GB" dirty="0" err="1" smtClean="0"/>
              <a:t>xrootd</a:t>
            </a:r>
            <a:r>
              <a:rPr lang="en-GB" dirty="0" smtClean="0"/>
              <a:t> and </a:t>
            </a:r>
            <a:r>
              <a:rPr lang="en-GB" dirty="0" err="1" smtClean="0"/>
              <a:t>srm</a:t>
            </a:r>
            <a:endParaRPr lang="en-GB" dirty="0" smtClean="0"/>
          </a:p>
          <a:p>
            <a:r>
              <a:rPr lang="en-GB" dirty="0" smtClean="0"/>
              <a:t>Cloud extensions: </a:t>
            </a:r>
            <a:r>
              <a:rPr lang="en-GB" dirty="0" err="1" smtClean="0"/>
              <a:t>dropbox</a:t>
            </a:r>
            <a:r>
              <a:rPr lang="en-GB" dirty="0" smtClean="0"/>
              <a:t>, </a:t>
            </a:r>
            <a:r>
              <a:rPr lang="en-GB" dirty="0" err="1" smtClean="0"/>
              <a:t>CERNBox</a:t>
            </a:r>
            <a:endParaRPr lang="en-GB" dirty="0" smtClean="0"/>
          </a:p>
          <a:p>
            <a:endParaRPr lang="en-GB" sz="1050" dirty="0" smtClean="0"/>
          </a:p>
          <a:p>
            <a:pPr marL="0" indent="0">
              <a:buNone/>
            </a:pPr>
            <a:r>
              <a:rPr lang="en-GB" dirty="0"/>
              <a:t>Based on </a:t>
            </a:r>
            <a:r>
              <a:rPr lang="en-GB" dirty="0" smtClean="0"/>
              <a:t>FTS3</a:t>
            </a:r>
          </a:p>
          <a:p>
            <a:r>
              <a:rPr lang="en-GB" dirty="0" smtClean="0"/>
              <a:t>Low-level data movement service</a:t>
            </a:r>
          </a:p>
          <a:p>
            <a:r>
              <a:rPr lang="en-GB" dirty="0" smtClean="0"/>
              <a:t>Moves </a:t>
            </a:r>
            <a:r>
              <a:rPr lang="en-GB" dirty="0"/>
              <a:t>LHC data </a:t>
            </a:r>
            <a:r>
              <a:rPr lang="en-GB" dirty="0" smtClean="0"/>
              <a:t>across WLCG infrastructure</a:t>
            </a:r>
          </a:p>
          <a:p>
            <a:r>
              <a:rPr lang="en-GB" dirty="0" smtClean="0"/>
              <a:t>Allows participating sites to control usage of network resources</a:t>
            </a:r>
          </a:p>
          <a:p>
            <a:r>
              <a:rPr lang="en-GB" dirty="0" smtClean="0"/>
              <a:t>20PB </a:t>
            </a:r>
            <a:r>
              <a:rPr lang="en-GB" dirty="0"/>
              <a:t>per month </a:t>
            </a:r>
            <a:r>
              <a:rPr lang="en-GB" dirty="0" smtClean="0"/>
              <a:t>(max: 2PB/day) transfer volume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</a:t>
            </a:r>
            <a:r>
              <a:rPr lang="en-US" dirty="0" err="1" smtClean="0"/>
              <a:t>WebFTS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WebFTS</a:t>
            </a:r>
            <a:r>
              <a:rPr lang="en-US" dirty="0" smtClean="0"/>
              <a:t> provides</a:t>
            </a:r>
          </a:p>
          <a:p>
            <a:r>
              <a:rPr lang="en-US" dirty="0" smtClean="0"/>
              <a:t>A service accessing the grid on users’ behalf</a:t>
            </a:r>
          </a:p>
          <a:p>
            <a:r>
              <a:rPr lang="en-US" dirty="0" smtClean="0"/>
              <a:t>From a browser</a:t>
            </a:r>
          </a:p>
          <a:p>
            <a:r>
              <a:rPr lang="en-US" dirty="0" smtClean="0"/>
              <a:t>With full VOMS credentials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WebFTS</a:t>
            </a:r>
            <a:r>
              <a:rPr lang="en-US" dirty="0" smtClean="0"/>
              <a:t> needs the user’s certificate and private key to access the grid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Allow WLCG services to access the grid </a:t>
            </a:r>
          </a:p>
          <a:p>
            <a:r>
              <a:rPr lang="en-US" dirty="0" smtClean="0"/>
              <a:t>On behalf of the user</a:t>
            </a:r>
          </a:p>
          <a:p>
            <a:r>
              <a:rPr lang="en-US" dirty="0" smtClean="0"/>
              <a:t>Without x509 certificate delegation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</a:t>
            </a:r>
          </a:p>
          <a:p>
            <a:r>
              <a:rPr lang="en-US" dirty="0"/>
              <a:t>U</a:t>
            </a:r>
            <a:r>
              <a:rPr lang="en-US" dirty="0" smtClean="0"/>
              <a:t>sers use EduGAIN credentials (no certificates)</a:t>
            </a:r>
          </a:p>
          <a:p>
            <a:r>
              <a:rPr lang="en-US" dirty="0" smtClean="0"/>
              <a:t>Application gets proxy certificate for grid authentication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prototype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 </a:t>
            </a:r>
            <a:r>
              <a:rPr lang="en-US" dirty="0" smtClean="0"/>
              <a:t>working prototype based </a:t>
            </a:r>
            <a:r>
              <a:rPr lang="en-US" dirty="0"/>
              <a:t>on “internal” </a:t>
            </a:r>
            <a:r>
              <a:rPr lang="en-US" dirty="0" smtClean="0"/>
              <a:t>CA</a:t>
            </a: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Must move to accredited CA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520" y="1412776"/>
            <a:ext cx="8558674" cy="3381349"/>
            <a:chOff x="251520" y="1412776"/>
            <a:chExt cx="8558674" cy="3381349"/>
          </a:xfrm>
        </p:grpSpPr>
        <p:pic>
          <p:nvPicPr>
            <p:cNvPr id="1026" name="Picture 2" descr="us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1520" y="2729989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Shape 258"/>
            <p:cNvSpPr>
              <a:spLocks noChangeArrowheads="1"/>
            </p:cNvSpPr>
            <p:nvPr/>
          </p:nvSpPr>
          <p:spPr bwMode="auto">
            <a:xfrm>
              <a:off x="7296324" y="1412776"/>
              <a:ext cx="1513870" cy="1581150"/>
            </a:xfrm>
            <a:prstGeom prst="roundRect">
              <a:avLst/>
            </a:prstGeom>
            <a:gradFill rotWithShape="1">
              <a:gsLst>
                <a:gs pos="0">
                  <a:srgbClr val="FFC000">
                    <a:satMod val="103000"/>
                    <a:lumMod val="102000"/>
                    <a:tint val="94000"/>
                  </a:srgbClr>
                </a:gs>
                <a:gs pos="50000">
                  <a:srgbClr val="FFC000">
                    <a:satMod val="110000"/>
                    <a:lumMod val="100000"/>
                    <a:shade val="100000"/>
                  </a:srgbClr>
                </a:gs>
                <a:gs pos="100000">
                  <a:srgbClr val="FFC00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CA</a:t>
              </a:r>
              <a:endParaRPr kumimoji="0" sz="1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Shape 233"/>
            <p:cNvSpPr>
              <a:spLocks noChangeArrowheads="1"/>
            </p:cNvSpPr>
            <p:nvPr/>
          </p:nvSpPr>
          <p:spPr bwMode="auto">
            <a:xfrm>
              <a:off x="3275856" y="1412776"/>
              <a:ext cx="1500188" cy="3381349"/>
            </a:xfrm>
            <a:prstGeom prst="roundRect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lang="en-US" sz="17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WebFTS</a:t>
              </a:r>
              <a:endParaRPr kumimoji="0" sz="1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Shape 255"/>
            <p:cNvSpPr>
              <a:spLocks noChangeArrowheads="1"/>
            </p:cNvSpPr>
            <p:nvPr/>
          </p:nvSpPr>
          <p:spPr bwMode="auto">
            <a:xfrm>
              <a:off x="7310006" y="3212975"/>
              <a:ext cx="1500188" cy="1581150"/>
            </a:xfrm>
            <a:prstGeom prst="roundRect">
              <a:avLst/>
            </a:prstGeom>
            <a:gradFill rotWithShape="1">
              <a:gsLst>
                <a:gs pos="0">
                  <a:srgbClr val="A5A5A5">
                    <a:satMod val="103000"/>
                    <a:lumMod val="102000"/>
                    <a:tint val="94000"/>
                  </a:srgbClr>
                </a:gs>
                <a:gs pos="50000">
                  <a:srgbClr val="A5A5A5">
                    <a:satMod val="110000"/>
                    <a:lumMod val="100000"/>
                    <a:shade val="100000"/>
                  </a:srgbClr>
                </a:gs>
                <a:gs pos="100000">
                  <a:srgbClr val="A5A5A5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A5A5A5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Grid</a:t>
              </a:r>
            </a:p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Storage</a:t>
              </a:r>
            </a:p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Element</a:t>
              </a:r>
              <a:endParaRPr kumimoji="0" sz="1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009608" y="2609929"/>
              <a:ext cx="2213472" cy="987042"/>
            </a:xfrm>
            <a:prstGeom prst="rightArrow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/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EduGAIN credentials</a:t>
              </a:r>
              <a:endPara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4858237" y="1709830"/>
              <a:ext cx="2366079" cy="987042"/>
            </a:xfrm>
            <a:prstGeom prst="rightArrow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/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Get proxy </a:t>
              </a:r>
              <a:r>
                <a:rPr lang="en-US" sz="1700" kern="0" dirty="0" smtClean="0">
                  <a:solidFill>
                    <a:prstClr val="white"/>
                  </a:solidFill>
                  <a:latin typeface="Calibri" panose="020F0502020204030204"/>
                  <a:ea typeface="ＭＳ Ｐゴシック" charset="0"/>
                  <a:cs typeface="ＭＳ Ｐゴシック" charset="0"/>
                </a:rPr>
                <a:t>certificate</a:t>
              </a:r>
              <a:endPara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853144" y="3510029"/>
              <a:ext cx="2366079" cy="987042"/>
            </a:xfrm>
            <a:prstGeom prst="rightArrow">
              <a:avLst/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6788" tIns="26788" rIns="26788" bIns="26788" anchor="ctr"/>
            <a:lstStyle/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Access grid with proxy</a:t>
              </a:r>
              <a:endPara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4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IdP</a:t>
            </a:r>
            <a:r>
              <a:rPr lang="en-US" dirty="0" smtClean="0"/>
              <a:t>-dependent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Problem: assurance </a:t>
            </a:r>
            <a:r>
              <a:rPr lang="en-US" dirty="0"/>
              <a:t>level very </a:t>
            </a:r>
            <a:r>
              <a:rPr lang="en-US" dirty="0" err="1"/>
              <a:t>IdP</a:t>
            </a:r>
            <a:r>
              <a:rPr lang="en-US" dirty="0"/>
              <a:t>-dependent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consistent identity </a:t>
            </a:r>
            <a:r>
              <a:rPr lang="en-US" dirty="0" smtClean="0"/>
              <a:t>information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</a:t>
            </a:r>
            <a:r>
              <a:rPr lang="en-US" dirty="0"/>
              <a:t>: combine federated authentication with LHC VOMS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VO membership linked to CERN HR database</a:t>
            </a:r>
          </a:p>
          <a:p>
            <a:r>
              <a:rPr lang="en-US" dirty="0" smtClean="0"/>
              <a:t>Physical presence required for registration</a:t>
            </a:r>
          </a:p>
          <a:p>
            <a:endParaRPr lang="en-US" dirty="0" smtClean="0"/>
          </a:p>
          <a:p>
            <a:pPr lvl="0"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Very high assurance level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unique identity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Problem: </a:t>
            </a:r>
            <a:r>
              <a:rPr lang="en-US" dirty="0" smtClean="0"/>
              <a:t>no </a:t>
            </a:r>
            <a:r>
              <a:rPr lang="en-US" dirty="0"/>
              <a:t>guarantee </a:t>
            </a:r>
            <a:r>
              <a:rPr lang="en-US" dirty="0" smtClean="0"/>
              <a:t>that an </a:t>
            </a:r>
            <a:r>
              <a:rPr lang="en-US" dirty="0"/>
              <a:t>identity is </a:t>
            </a:r>
            <a:r>
              <a:rPr lang="en-US" dirty="0" smtClean="0"/>
              <a:t>uniquely </a:t>
            </a:r>
            <a:r>
              <a:rPr lang="en-US" dirty="0"/>
              <a:t>assigned to a single user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restrict access to </a:t>
            </a:r>
            <a:r>
              <a:rPr lang="en-US" dirty="0" err="1" smtClean="0"/>
              <a:t>IdPs</a:t>
            </a:r>
            <a:r>
              <a:rPr lang="en-US" dirty="0" smtClean="0"/>
              <a:t> providing a federation-wide unique identifier for each user</a:t>
            </a:r>
          </a:p>
          <a:p>
            <a:r>
              <a:rPr lang="en-US" dirty="0"/>
              <a:t>eduPersonPrincipalName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11" y="3115099"/>
            <a:ext cx="594066" cy="59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hape 233"/>
          <p:cNvSpPr>
            <a:spLocks noChangeArrowheads="1"/>
          </p:cNvSpPr>
          <p:nvPr/>
        </p:nvSpPr>
        <p:spPr bwMode="auto">
          <a:xfrm>
            <a:off x="2231741" y="2819201"/>
            <a:ext cx="1125141" cy="1185863"/>
          </a:xfrm>
          <a:prstGeom prst="round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>
            <a:lvl1pPr algn="ctr" defTabSz="1295400">
              <a:buClr>
                <a:srgbClr val="000000"/>
              </a:buClr>
              <a:buFont typeface="Helvetica"/>
              <a:defRPr sz="2400">
                <a:uFill>
                  <a:solidFill/>
                </a:u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>
                <a:uFillTx/>
              </a:defRPr>
            </a:pPr>
            <a:r>
              <a:rPr lang="en-US" sz="1275" kern="0" dirty="0" err="1">
                <a:solidFill>
                  <a:prstClr val="white"/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WebFTS</a:t>
            </a:r>
            <a:endParaRPr sz="1275" kern="0" dirty="0">
              <a:solidFill>
                <a:prstClr val="white"/>
              </a:solidFill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32867" y="3041991"/>
            <a:ext cx="1159979" cy="740282"/>
          </a:xfrm>
          <a:prstGeom prst="rightArrow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/>
          <a:p>
            <a:pPr algn="ctr" defTabSz="971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275" kern="0" dirty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1: browser</a:t>
            </a:r>
            <a:endParaRPr lang="en-GB" sz="1275" kern="0" dirty="0">
              <a:solidFill>
                <a:prstClr val="white"/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2151424" y="2019422"/>
            <a:ext cx="826090" cy="665457"/>
          </a:xfrm>
          <a:prstGeom prst="rightArrow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/>
          <a:p>
            <a:pPr algn="ctr" defTabSz="971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275" kern="0" dirty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2: </a:t>
            </a:r>
            <a:r>
              <a:rPr lang="en-US" sz="1275" kern="0" dirty="0" err="1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Auth</a:t>
            </a:r>
            <a:r>
              <a:rPr lang="en-US" sz="1275" kern="0" dirty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 </a:t>
            </a:r>
            <a:endParaRPr lang="en-GB" sz="1275" kern="0" dirty="0">
              <a:solidFill>
                <a:prstClr val="white"/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9542" y="550949"/>
            <a:ext cx="1620180" cy="1344936"/>
            <a:chOff x="323528" y="1131696"/>
            <a:chExt cx="2160240" cy="1793248"/>
          </a:xfrm>
        </p:grpSpPr>
        <p:sp>
          <p:nvSpPr>
            <p:cNvPr id="7" name="Shape 233"/>
            <p:cNvSpPr>
              <a:spLocks noChangeArrowheads="1"/>
            </p:cNvSpPr>
            <p:nvPr/>
          </p:nvSpPr>
          <p:spPr bwMode="auto">
            <a:xfrm>
              <a:off x="323528" y="1131696"/>
              <a:ext cx="2160240" cy="1793248"/>
            </a:xfrm>
            <a:prstGeom prst="roundRect">
              <a:avLst/>
            </a:prstGeom>
            <a:gradFill rotWithShape="1">
              <a:gsLst>
                <a:gs pos="0">
                  <a:srgbClr val="70AD47"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0091" tIns="20091" rIns="20091" bIns="20091" anchor="t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800">
                  <a:uFillTx/>
                </a:defRPr>
              </a:pPr>
              <a:r>
                <a:rPr lang="en-US" sz="1275" kern="0" dirty="0">
                  <a:solidFill>
                    <a:prstClr val="white"/>
                  </a:solidFill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EduGAIN </a:t>
              </a:r>
              <a:r>
                <a:rPr lang="en-US" sz="1275" kern="0" dirty="0" err="1">
                  <a:solidFill>
                    <a:prstClr val="white"/>
                  </a:solidFill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IdP</a:t>
              </a:r>
              <a:endParaRPr sz="1275" kern="0" dirty="0">
                <a:solidFill>
                  <a:prstClr val="white"/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8" name="Screen Shot 2014-03-25 at 2.19.43 PM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43" y="1506169"/>
              <a:ext cx="1768475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2231741" y="550949"/>
            <a:ext cx="1125141" cy="1344936"/>
            <a:chOff x="3065810" y="1131696"/>
            <a:chExt cx="1500188" cy="1793248"/>
          </a:xfrm>
        </p:grpSpPr>
        <p:sp>
          <p:nvSpPr>
            <p:cNvPr id="10" name="Shape 233"/>
            <p:cNvSpPr>
              <a:spLocks noChangeArrowheads="1"/>
            </p:cNvSpPr>
            <p:nvPr/>
          </p:nvSpPr>
          <p:spPr bwMode="auto">
            <a:xfrm>
              <a:off x="3065810" y="1131696"/>
              <a:ext cx="1500188" cy="1793248"/>
            </a:xfrm>
            <a:prstGeom prst="roundRect">
              <a:avLst/>
            </a:prstGeom>
            <a:gradFill rotWithShape="1">
              <a:gsLst>
                <a:gs pos="0">
                  <a:srgbClr val="70AD47"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0091" tIns="20091" rIns="20091" bIns="20091" anchor="t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800">
                  <a:uFillTx/>
                </a:defRPr>
              </a:pPr>
              <a:r>
                <a:rPr lang="en-US" sz="1275" kern="0" dirty="0">
                  <a:solidFill>
                    <a:prstClr val="white"/>
                  </a:solidFill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CERN </a:t>
              </a:r>
              <a:r>
                <a:rPr lang="en-US" sz="1275" kern="0" dirty="0" err="1">
                  <a:solidFill>
                    <a:prstClr val="white"/>
                  </a:solidFill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SSO</a:t>
              </a:r>
              <a:endParaRPr sz="1275" kern="0" dirty="0">
                <a:solidFill>
                  <a:prstClr val="white"/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11" name="Screen Shot 2014-03-25 at 1.22.57 PM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647" y="1507809"/>
              <a:ext cx="1052513" cy="1366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12" name="Right Arrow 11"/>
          <p:cNvSpPr/>
          <p:nvPr/>
        </p:nvSpPr>
        <p:spPr>
          <a:xfrm rot="5400000">
            <a:off x="2703046" y="2035467"/>
            <a:ext cx="794000" cy="665457"/>
          </a:xfrm>
          <a:prstGeom prst="rightArrow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/>
          <a:p>
            <a:pPr algn="ctr" defTabSz="971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275" kern="0" dirty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3: SAML</a:t>
            </a:r>
            <a:endParaRPr lang="en-GB" sz="1275" kern="0" dirty="0">
              <a:solidFill>
                <a:prstClr val="white"/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Shape 258"/>
          <p:cNvSpPr>
            <a:spLocks noChangeArrowheads="1"/>
          </p:cNvSpPr>
          <p:nvPr/>
        </p:nvSpPr>
        <p:spPr bwMode="auto">
          <a:xfrm>
            <a:off x="4625929" y="2204864"/>
            <a:ext cx="4039909" cy="2160240"/>
          </a:xfrm>
          <a:prstGeom prst="roundRect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t"/>
          <a:lstStyle>
            <a:lvl1pPr algn="ctr" defTabSz="1295400">
              <a:buClr>
                <a:srgbClr val="000000"/>
              </a:buClr>
              <a:buFont typeface="Helvetica"/>
              <a:defRPr sz="2400">
                <a:uFill>
                  <a:solidFill/>
                </a:u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>
                <a:uFillTx/>
              </a:defRPr>
            </a:pPr>
            <a:r>
              <a:rPr lang="en-US" sz="1275" kern="0" dirty="0">
                <a:solidFill>
                  <a:prstClr val="white"/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CERN LCG IOTA CA</a:t>
            </a:r>
            <a:endParaRPr sz="1275" kern="0" dirty="0">
              <a:solidFill>
                <a:prstClr val="white"/>
              </a:solidFill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hape 258"/>
          <p:cNvSpPr>
            <a:spLocks noChangeArrowheads="1"/>
          </p:cNvSpPr>
          <p:nvPr/>
        </p:nvSpPr>
        <p:spPr bwMode="auto">
          <a:xfrm>
            <a:off x="4738307" y="2636912"/>
            <a:ext cx="1191534" cy="124628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>
            <a:lvl1pPr algn="ctr" defTabSz="1295400">
              <a:buClr>
                <a:srgbClr val="000000"/>
              </a:buClr>
              <a:buFont typeface="Helvetica"/>
              <a:defRPr sz="2400">
                <a:uFill>
                  <a:solidFill/>
                </a:u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>
                <a:uFillTx/>
              </a:defRPr>
            </a:pPr>
            <a:r>
              <a:rPr sz="1275" kern="0" dirty="0">
                <a:solidFill>
                  <a:schemeClr val="accent4">
                    <a:lumMod val="75000"/>
                  </a:schemeClr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S</a:t>
            </a:r>
            <a:r>
              <a:rPr lang="en-US" sz="1275" kern="0" dirty="0">
                <a:solidFill>
                  <a:schemeClr val="accent4">
                    <a:lumMod val="75000"/>
                  </a:schemeClr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rPr>
              <a:t>ecurity Token Service for WebFTS</a:t>
            </a:r>
            <a:endParaRPr sz="1275" kern="0" dirty="0">
              <a:solidFill>
                <a:schemeClr val="accent4">
                  <a:lumMod val="75000"/>
                </a:schemeClr>
              </a:solidFill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Shape 258"/>
          <p:cNvSpPr>
            <a:spLocks noChangeArrowheads="1"/>
          </p:cNvSpPr>
          <p:nvPr/>
        </p:nvSpPr>
        <p:spPr bwMode="auto">
          <a:xfrm>
            <a:off x="7380312" y="2636912"/>
            <a:ext cx="1191534" cy="124628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/>
          <a:p>
            <a:pPr algn="ctr" defTabSz="1295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"/>
            </a:pPr>
            <a:r>
              <a:rPr lang="en-US" sz="1275" kern="0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PKI Service</a:t>
            </a:r>
            <a:endParaRPr sz="1275" kern="0" dirty="0">
              <a:solidFill>
                <a:schemeClr val="accent4">
                  <a:lumMod val="75000"/>
                </a:schemeClr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Shape 255"/>
          <p:cNvSpPr>
            <a:spLocks noChangeArrowheads="1"/>
          </p:cNvSpPr>
          <p:nvPr/>
        </p:nvSpPr>
        <p:spPr bwMode="auto">
          <a:xfrm>
            <a:off x="4583980" y="5088210"/>
            <a:ext cx="1500188" cy="15811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6788" tIns="26788" rIns="26788" bIns="26788" anchor="ctr"/>
          <a:lstStyle>
            <a:lvl1pPr algn="ctr" defTabSz="1295400">
              <a:buClr>
                <a:srgbClr val="000000"/>
              </a:buClr>
              <a:buFont typeface="Helvetica"/>
              <a:defRPr sz="2400">
                <a:uFill>
                  <a:solidFill/>
                </a:uFill>
              </a:defRPr>
            </a:lvl1pPr>
          </a:lstStyle>
          <a:p>
            <a:pPr>
              <a:defRPr sz="1800">
                <a:uFillTx/>
              </a:defRPr>
            </a:pPr>
            <a:r>
              <a:rPr lang="en-US" sz="1700" dirty="0" smtClean="0">
                <a:uFillTx/>
                <a:latin typeface="Arial" charset="0"/>
                <a:ea typeface="ＭＳ Ｐゴシック" charset="0"/>
                <a:cs typeface="ＭＳ Ｐゴシック" charset="0"/>
              </a:rPr>
              <a:t>LHC VOMS</a:t>
            </a:r>
            <a:endParaRPr sz="1700" dirty="0"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411416" y="2636912"/>
            <a:ext cx="1159979" cy="740282"/>
          </a:xfrm>
          <a:prstGeom prst="rightArrow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/>
          <a:p>
            <a:pPr algn="ctr" defTabSz="971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275" kern="0" dirty="0" smtClean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4: get proxy for user in VO</a:t>
            </a:r>
            <a:endParaRPr lang="en-GB" sz="1275" kern="0" dirty="0">
              <a:solidFill>
                <a:prstClr val="white"/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4550622" y="4150236"/>
            <a:ext cx="1564484" cy="881480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/>
          <a:p>
            <a:pPr algn="ctr" defTabSz="1295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"/>
            </a:pP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1: get user data</a:t>
            </a:r>
            <a:endParaRPr lang="en-GB" sz="1275" kern="0" dirty="0">
              <a:solidFill>
                <a:schemeClr val="accent4">
                  <a:lumMod val="75000"/>
                </a:schemeClr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61945" y="2844244"/>
            <a:ext cx="1567875" cy="881480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/>
          <a:p>
            <a:pPr algn="ctr" defTabSz="1295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"/>
            </a:pP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2: get </a:t>
            </a: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proxy signing certificate</a:t>
            </a:r>
            <a:endParaRPr lang="en-GB" sz="1275" kern="0" dirty="0">
              <a:solidFill>
                <a:schemeClr val="accent4">
                  <a:lumMod val="75000"/>
                </a:schemeClr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3203272" y="3178754"/>
            <a:ext cx="1567875" cy="881480"/>
          </a:xfrm>
          <a:prstGeom prst="leftArrow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/>
          <a:p>
            <a:pPr algn="ctr" defTabSz="1295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"/>
            </a:pPr>
            <a:r>
              <a:rPr lang="en-US" sz="1275" kern="0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3</a:t>
            </a: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: generate proxy</a:t>
            </a:r>
            <a:endParaRPr lang="en-GB" sz="1275" kern="0" dirty="0">
              <a:solidFill>
                <a:schemeClr val="accent4">
                  <a:lumMod val="75000"/>
                </a:schemeClr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Shape 255"/>
          <p:cNvSpPr>
            <a:spLocks noChangeArrowheads="1"/>
          </p:cNvSpPr>
          <p:nvPr/>
        </p:nvSpPr>
        <p:spPr bwMode="auto">
          <a:xfrm>
            <a:off x="2048170" y="5129850"/>
            <a:ext cx="1500188" cy="15811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6788" tIns="26788" rIns="26788" bIns="26788" anchor="ctr"/>
          <a:lstStyle>
            <a:lvl1pPr algn="ctr" defTabSz="1295400">
              <a:buClr>
                <a:srgbClr val="000000"/>
              </a:buClr>
              <a:buFont typeface="Helvetica"/>
              <a:defRPr sz="2400">
                <a:uFill>
                  <a:solidFill/>
                </a:uFill>
              </a:defRPr>
            </a:lvl1pPr>
          </a:lstStyle>
          <a:p>
            <a:pPr>
              <a:defRPr sz="1800">
                <a:uFillTx/>
              </a:defRPr>
            </a:pPr>
            <a:r>
              <a:rPr lang="en-US" sz="1700" dirty="0" smtClean="0">
                <a:uFillTx/>
                <a:latin typeface="Arial" charset="0"/>
                <a:ea typeface="ＭＳ Ｐゴシック" charset="0"/>
                <a:cs typeface="ＭＳ Ｐゴシック" charset="0"/>
              </a:rPr>
              <a:t>Grid Storage Element</a:t>
            </a:r>
            <a:endParaRPr sz="1700" dirty="0"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2278303" y="4182297"/>
            <a:ext cx="1029918" cy="787287"/>
          </a:xfrm>
          <a:prstGeom prst="rightArrow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lIns="20091" tIns="20091" rIns="20091" bIns="20091" anchor="ctr"/>
          <a:lstStyle/>
          <a:p>
            <a:pPr algn="ctr" defTabSz="9715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275" kern="0" dirty="0" smtClean="0">
                <a:solidFill>
                  <a:prstClr val="white"/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5: access Grid</a:t>
            </a:r>
            <a:endParaRPr lang="en-GB" sz="1275" kern="0" dirty="0">
              <a:solidFill>
                <a:prstClr val="white"/>
              </a:solidFill>
              <a:latin typeface="Calibri" panose="020F0502020204030204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Callout 1 (Border and Accent Bar) 23"/>
          <p:cNvSpPr/>
          <p:nvPr/>
        </p:nvSpPr>
        <p:spPr>
          <a:xfrm>
            <a:off x="4654833" y="550949"/>
            <a:ext cx="2635199" cy="360040"/>
          </a:xfrm>
          <a:prstGeom prst="accentBorderCallout1">
            <a:avLst>
              <a:gd name="adj1" fmla="val 20750"/>
              <a:gd name="adj2" fmla="val -1776"/>
              <a:gd name="adj3" fmla="val 422464"/>
              <a:gd name="adj4" fmla="val -5213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26788" tIns="26788" rIns="26788" bIns="26788" anchor="ctr"/>
          <a:lstStyle/>
          <a:p>
            <a:pPr algn="ctr" defTabSz="1295400">
              <a:buClr>
                <a:srgbClr val="000000"/>
              </a:buClr>
              <a:buFont typeface="Helvetica"/>
            </a:pPr>
            <a:r>
              <a:rPr lang="en-US" sz="1400" dirty="0" smtClean="0">
                <a:solidFill>
                  <a:srgbClr val="4472C4"/>
                </a:solidFill>
                <a:ea typeface="ＭＳ Ｐゴシック" charset="0"/>
                <a:cs typeface="ＭＳ Ｐゴシック" charset="0"/>
              </a:rPr>
              <a:t>eduPersonPrincipalName</a:t>
            </a:r>
            <a:endParaRPr lang="en-GB" sz="1400" dirty="0">
              <a:solidFill>
                <a:srgbClr val="4472C4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Callout 1 (Border and Accent Bar) 24"/>
          <p:cNvSpPr/>
          <p:nvPr/>
        </p:nvSpPr>
        <p:spPr>
          <a:xfrm>
            <a:off x="4845965" y="1257369"/>
            <a:ext cx="2635199" cy="616229"/>
          </a:xfrm>
          <a:prstGeom prst="accentBorderCallout1">
            <a:avLst>
              <a:gd name="adj1" fmla="val 20750"/>
              <a:gd name="adj2" fmla="val -1776"/>
              <a:gd name="adj3" fmla="val 253047"/>
              <a:gd name="adj4" fmla="val -3601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26788" tIns="26788" rIns="26788" bIns="26788" anchor="ctr"/>
          <a:lstStyle/>
          <a:p>
            <a:pPr algn="ctr" defTabSz="1295400">
              <a:buClr>
                <a:srgbClr val="000000"/>
              </a:buClr>
              <a:buFont typeface="Helvetica"/>
            </a:pPr>
            <a:r>
              <a:rPr lang="en-US" sz="1400" dirty="0">
                <a:solidFill>
                  <a:srgbClr val="4472C4"/>
                </a:solidFill>
                <a:ea typeface="ＭＳ Ｐゴシック" charset="0"/>
                <a:cs typeface="ＭＳ Ｐゴシック" charset="0"/>
              </a:rPr>
              <a:t>Proxy is requested for the user in the context of a VO</a:t>
            </a:r>
            <a:endParaRPr lang="en-GB" sz="1400" dirty="0">
              <a:solidFill>
                <a:srgbClr val="4472C4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Line Callout 1 (Border and Accent Bar) 25"/>
          <p:cNvSpPr/>
          <p:nvPr/>
        </p:nvSpPr>
        <p:spPr>
          <a:xfrm>
            <a:off x="6300192" y="4711102"/>
            <a:ext cx="2635199" cy="662115"/>
          </a:xfrm>
          <a:prstGeom prst="accentBorderCallout1">
            <a:avLst>
              <a:gd name="adj1" fmla="val 20750"/>
              <a:gd name="adj2" fmla="val -1776"/>
              <a:gd name="adj3" fmla="val -127773"/>
              <a:gd name="adj4" fmla="val -20436"/>
            </a:avLst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0091" tIns="20091" rIns="20091" bIns="20091" anchor="ctr"/>
          <a:lstStyle/>
          <a:p>
            <a:pPr algn="ctr" defTabSz="1295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"/>
            </a:pP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STS service access restricted</a:t>
            </a:r>
            <a:r>
              <a:rPr lang="en-US" sz="1275" kern="0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 </a:t>
            </a:r>
            <a:r>
              <a:rPr lang="en-US" sz="1275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ＭＳ Ｐゴシック" charset="0"/>
                <a:cs typeface="ＭＳ Ｐゴシック" charset="0"/>
              </a:rPr>
              <a:t>on service (WebFTS) and VO base (ATLAS)</a:t>
            </a:r>
          </a:p>
        </p:txBody>
      </p:sp>
    </p:spTree>
    <p:extLst>
      <p:ext uri="{BB962C8B-B14F-4D97-AF65-F5344CB8AC3E}">
        <p14:creationId xmlns:p14="http://schemas.microsoft.com/office/powerpoint/2010/main" val="27870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LHC IOTA CA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 Infrastructure consists of</a:t>
            </a:r>
          </a:p>
          <a:p>
            <a:pPr lvl="1"/>
            <a:r>
              <a:rPr lang="en-US" dirty="0" smtClean="0"/>
              <a:t>PKI Service </a:t>
            </a:r>
          </a:p>
          <a:p>
            <a:pPr lvl="1"/>
            <a:r>
              <a:rPr lang="en-US" dirty="0" smtClean="0"/>
              <a:t>STS Services (one per client)</a:t>
            </a:r>
          </a:p>
          <a:p>
            <a:r>
              <a:rPr lang="en-US" dirty="0" smtClean="0"/>
              <a:t>PKI Service:</a:t>
            </a:r>
          </a:p>
          <a:p>
            <a:pPr lvl="1"/>
            <a:r>
              <a:rPr lang="en-US" dirty="0" smtClean="0"/>
              <a:t>Issues certificates only to STS</a:t>
            </a:r>
          </a:p>
          <a:p>
            <a:pPr lvl="1"/>
            <a:r>
              <a:rPr lang="en-US" dirty="0" smtClean="0"/>
              <a:t>Issues CRLs</a:t>
            </a:r>
          </a:p>
          <a:p>
            <a:r>
              <a:rPr lang="en-US" dirty="0" smtClean="0"/>
              <a:t>STS Service </a:t>
            </a:r>
          </a:p>
          <a:p>
            <a:pPr lvl="1"/>
            <a:r>
              <a:rPr lang="en-US" dirty="0" smtClean="0"/>
              <a:t>Issues certificates (proxies) to client applications</a:t>
            </a:r>
          </a:p>
          <a:p>
            <a:pPr lvl="1"/>
            <a:r>
              <a:rPr lang="en-US" dirty="0" smtClean="0"/>
              <a:t>Enforces restrictions on VO membership</a:t>
            </a:r>
          </a:p>
          <a:p>
            <a:pPr lvl="1"/>
            <a:r>
              <a:rPr lang="en-US" dirty="0" smtClean="0"/>
              <a:t>Enforces restriction on unique user ID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CERN STS IOTA CA – 35th EUGridPMA meeting, Amsterdam</a:t>
            </a:r>
            <a:endParaRPr lang="en-US" dirty="0">
              <a:solidFill>
                <a:srgbClr val="3861AA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68144" y="1268760"/>
            <a:ext cx="2941710" cy="2160240"/>
            <a:chOff x="5724128" y="2204864"/>
            <a:chExt cx="2941710" cy="2160240"/>
          </a:xfrm>
        </p:grpSpPr>
        <p:sp>
          <p:nvSpPr>
            <p:cNvPr id="7" name="Shape 258"/>
            <p:cNvSpPr>
              <a:spLocks noChangeArrowheads="1"/>
            </p:cNvSpPr>
            <p:nvPr/>
          </p:nvSpPr>
          <p:spPr bwMode="auto">
            <a:xfrm>
              <a:off x="5724128" y="2204864"/>
              <a:ext cx="2941710" cy="2160240"/>
            </a:xfrm>
            <a:prstGeom prst="roundRect">
              <a:avLst/>
            </a:prstGeom>
            <a:gradFill rotWithShape="1">
              <a:gsLst>
                <a:gs pos="0">
                  <a:srgbClr val="FFC000">
                    <a:satMod val="103000"/>
                    <a:lumMod val="102000"/>
                    <a:tint val="94000"/>
                  </a:srgbClr>
                </a:gs>
                <a:gs pos="50000">
                  <a:srgbClr val="FFC000">
                    <a:satMod val="110000"/>
                    <a:lumMod val="100000"/>
                    <a:shade val="100000"/>
                  </a:srgbClr>
                </a:gs>
                <a:gs pos="100000">
                  <a:srgbClr val="FFC00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20091" tIns="20091" rIns="20091" bIns="20091" anchor="t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800">
                  <a:uFillTx/>
                </a:defRPr>
              </a:pPr>
              <a:r>
                <a:rPr lang="en-US" sz="1275" kern="0" dirty="0">
                  <a:solidFill>
                    <a:prstClr val="white"/>
                  </a:solidFill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CERN LCG IOTA CA</a:t>
              </a:r>
              <a:endParaRPr sz="1275" kern="0" dirty="0">
                <a:solidFill>
                  <a:prstClr val="white"/>
                </a:solidFill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Shape 258"/>
            <p:cNvSpPr>
              <a:spLocks noChangeArrowheads="1"/>
            </p:cNvSpPr>
            <p:nvPr/>
          </p:nvSpPr>
          <p:spPr bwMode="auto">
            <a:xfrm>
              <a:off x="5868144" y="2686770"/>
              <a:ext cx="1191534" cy="1246286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FFC000"/>
              </a:solidFill>
              <a:headEnd/>
              <a:tailE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20091" tIns="20091" rIns="20091" bIns="20091" anchor="ctr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sz="1275" b="0" i="0" u="none" strike="noStrike" kern="0" cap="none" spc="0" normalizeH="0" baseline="0" noProof="0" dirty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</a:t>
              </a:r>
              <a:r>
                <a:rPr kumimoji="0" lang="en-US" sz="1275" b="0" i="0" u="none" strike="noStrike" kern="0" cap="none" spc="0" normalizeH="0" baseline="0" noProof="0" dirty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ecurity Token </a:t>
              </a:r>
              <a:r>
                <a:rPr kumimoji="0" lang="en-US" sz="1275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Services</a:t>
              </a:r>
              <a:endParaRPr kumimoji="0" sz="1275" b="0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Shape 258"/>
            <p:cNvSpPr>
              <a:spLocks noChangeArrowheads="1"/>
            </p:cNvSpPr>
            <p:nvPr/>
          </p:nvSpPr>
          <p:spPr bwMode="auto">
            <a:xfrm>
              <a:off x="7340906" y="2686770"/>
              <a:ext cx="1191534" cy="1246286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FFC000"/>
              </a:solidFill>
              <a:headEnd/>
              <a:tailE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20091" tIns="20091" rIns="20091" bIns="20091" anchor="ctr"/>
            <a:lstStyle/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/>
              </a:pPr>
              <a:r>
                <a:rPr kumimoji="0" lang="en-US" sz="1275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PKI Service</a:t>
              </a:r>
              <a:endParaRPr kumimoji="0" sz="1275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Shape 258"/>
            <p:cNvSpPr>
              <a:spLocks noChangeArrowheads="1"/>
            </p:cNvSpPr>
            <p:nvPr/>
          </p:nvSpPr>
          <p:spPr bwMode="auto">
            <a:xfrm>
              <a:off x="5987942" y="2789312"/>
              <a:ext cx="1191534" cy="1246286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FFC000"/>
              </a:solidFill>
              <a:headEnd/>
              <a:tailE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20091" tIns="20091" rIns="20091" bIns="20091" anchor="ctr"/>
            <a:lstStyle>
              <a:lvl1pPr algn="ctr" defTabSz="1295400">
                <a:buClr>
                  <a:srgbClr val="000000"/>
                </a:buClr>
                <a:buFont typeface="Helvetica"/>
                <a:defRPr sz="2400">
                  <a:uFill>
                    <a:solidFill/>
                  </a:uFill>
                </a:defRPr>
              </a:lvl1pPr>
            </a:lstStyle>
            <a:p>
              <a:pPr marL="0" marR="0" lvl="0" indent="0" algn="ctr" defTabSz="1295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Helvetica"/>
                <a:buNone/>
                <a:tabLst/>
                <a:defRPr sz="1800">
                  <a:uFillTx/>
                </a:defRPr>
              </a:pPr>
              <a:r>
                <a:rPr kumimoji="0" sz="1275" b="0" i="0" u="none" strike="noStrike" kern="0" cap="none" spc="0" normalizeH="0" baseline="0" noProof="0" dirty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</a:t>
              </a:r>
              <a:r>
                <a:rPr kumimoji="0" lang="en-US" sz="1275" b="0" i="0" u="none" strike="noStrike" kern="0" cap="none" spc="0" normalizeH="0" baseline="0" noProof="0" dirty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ecurity Token </a:t>
              </a:r>
              <a:r>
                <a:rPr kumimoji="0" lang="en-US" sz="1275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rPr>
                <a:t>Services</a:t>
              </a:r>
              <a:endParaRPr kumimoji="0" sz="1275" b="0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6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IS-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FD72AD610DF4581BC232394E4D814" ma:contentTypeVersion="0" ma:contentTypeDescription="Create a new document." ma:contentTypeScope="" ma:versionID="7298368c6f56cfa58d9a27d3476fc01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3A73DC-3023-4148-9F7B-BE07A375B00D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B41DF6-6083-47E9-BC77-68A5A24185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924D22-C9CB-4563-A25A-3F682F41C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OIS-template</Template>
  <TotalTime>19899</TotalTime>
  <Words>594</Words>
  <Application>Microsoft Office PowerPoint</Application>
  <PresentationFormat>On-screen Show (4:3)</PresentationFormat>
  <Paragraphs>135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Helvetica</vt:lpstr>
      <vt:lpstr>Tahoma</vt:lpstr>
      <vt:lpstr>Wingdings</vt:lpstr>
      <vt:lpstr>OIS-template</vt:lpstr>
      <vt:lpstr>Custom Design</vt:lpstr>
      <vt:lpstr>Office Theme</vt:lpstr>
      <vt:lpstr>CERN STS IOTA CA</vt:lpstr>
      <vt:lpstr>Background: WebFTS</vt:lpstr>
      <vt:lpstr>Importance of WebFTS</vt:lpstr>
      <vt:lpstr>Goal</vt:lpstr>
      <vt:lpstr>Current prototype</vt:lpstr>
      <vt:lpstr>IdP-dependent assurance</vt:lpstr>
      <vt:lpstr>No unique identity</vt:lpstr>
      <vt:lpstr>PowerPoint Presentation</vt:lpstr>
      <vt:lpstr>CERN LHC IOTA CA</vt:lpstr>
      <vt:lpstr>Certificate formats</vt:lpstr>
      <vt:lpstr>Current status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 STS IOTA CA</dc:title>
  <dc:creator>Paolo Tedesco</dc:creator>
  <cp:lastModifiedBy>Paolo Tedesco</cp:lastModifiedBy>
  <cp:revision>334</cp:revision>
  <dcterms:created xsi:type="dcterms:W3CDTF">2012-01-06T13:55:29Z</dcterms:created>
  <dcterms:modified xsi:type="dcterms:W3CDTF">2015-09-07T13:04:23Z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0x010100B24FD72AD610DF4581BC232394E4D814</vt:lpwstr>
  </property>
</Properties>
</file>