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25" r:id="rId2"/>
  </p:sldMasterIdLst>
  <p:notesMasterIdLst>
    <p:notesMasterId r:id="rId9"/>
  </p:notesMasterIdLst>
  <p:handoutMasterIdLst>
    <p:handoutMasterId r:id="rId10"/>
  </p:handoutMasterIdLst>
  <p:sldIdLst>
    <p:sldId id="256" r:id="rId3"/>
    <p:sldId id="257" r:id="rId4"/>
    <p:sldId id="259" r:id="rId5"/>
    <p:sldId id="260" r:id="rId6"/>
    <p:sldId id="258" r:id="rId7"/>
    <p:sldId id="261" r:id="rId8"/>
  </p:sldIdLst>
  <p:sldSz cx="9144000" cy="6858000" type="screen4x3"/>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66"/>
    <a:srgbClr val="FFFFFF"/>
    <a:srgbClr val="FF0000"/>
    <a:srgbClr val="000099"/>
    <a:srgbClr val="F8F8F8"/>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6" autoAdjust="0"/>
    <p:restoredTop sz="94737" autoAdjust="0"/>
  </p:normalViewPr>
  <p:slideViewPr>
    <p:cSldViewPr snapToGrid="0">
      <p:cViewPr varScale="1">
        <p:scale>
          <a:sx n="90" d="100"/>
          <a:sy n="90" d="100"/>
        </p:scale>
        <p:origin x="-9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9" d="100"/>
          <a:sy n="69" d="100"/>
        </p:scale>
        <p:origin x="-2026" y="-77"/>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767E252A-B0F2-4B77-8C7A-CCD99C84423F}" type="slidenum">
              <a:rPr lang="en-GB"/>
              <a:pPr>
                <a:defRPr/>
              </a:pPr>
              <a:t>‹#›</a:t>
            </a:fld>
            <a:endParaRPr lang="en-GB"/>
          </a:p>
        </p:txBody>
      </p:sp>
    </p:spTree>
    <p:extLst>
      <p:ext uri="{BB962C8B-B14F-4D97-AF65-F5344CB8AC3E}">
        <p14:creationId xmlns:p14="http://schemas.microsoft.com/office/powerpoint/2010/main" val="371165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36868"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EE1FA4EF-7505-4E35-8F9C-A588B570EA91}" type="slidenum">
              <a:rPr lang="es-ES"/>
              <a:pPr>
                <a:defRPr/>
              </a:pPr>
              <a:t>‹#›</a:t>
            </a:fld>
            <a:endParaRPr lang="es-ES"/>
          </a:p>
        </p:txBody>
      </p:sp>
    </p:spTree>
    <p:extLst>
      <p:ext uri="{BB962C8B-B14F-4D97-AF65-F5344CB8AC3E}">
        <p14:creationId xmlns:p14="http://schemas.microsoft.com/office/powerpoint/2010/main" val="237013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2AE45085-B309-424B-897C-B0C619473069}" type="slidenum">
              <a:rPr lang="es-ES" sz="1200" smtClean="0">
                <a:latin typeface="Times New Roman" pitchFamily="18" charset="0"/>
              </a:rPr>
              <a:pPr eaLnBrk="1" hangingPunct="1"/>
              <a:t>1</a:t>
            </a:fld>
            <a:endParaRPr lang="es-ES" sz="1200" smtClean="0">
              <a:latin typeface="Times New Roman" pitchFamily="18" charset="0"/>
            </a:endParaRPr>
          </a:p>
        </p:txBody>
      </p:sp>
      <p:sp>
        <p:nvSpPr>
          <p:cNvPr id="37891" name="Rectangle 2"/>
          <p:cNvSpPr>
            <a:spLocks noGrp="1" noRot="1" noChangeAspect="1" noChangeArrowheads="1" noTextEdit="1"/>
          </p:cNvSpPr>
          <p:nvPr>
            <p:ph type="sldImg"/>
          </p:nvPr>
        </p:nvSpPr>
        <p:spPr>
          <a:xfrm>
            <a:off x="993775" y="768350"/>
            <a:ext cx="5114925" cy="3836988"/>
          </a:xfrm>
          <a:solidFill>
            <a:srgbClr val="FFFFFF"/>
          </a:solidFill>
          <a:ln/>
        </p:spPr>
      </p:sp>
      <p:sp>
        <p:nvSpPr>
          <p:cNvPr id="37892" name="Rectangle 3"/>
          <p:cNvSpPr>
            <a:spLocks noGrp="1" noChangeArrowheads="1"/>
          </p:cNvSpPr>
          <p:nvPr>
            <p:ph type="body" idx="1"/>
          </p:nvPr>
        </p:nvSpPr>
        <p:spPr>
          <a:xfrm>
            <a:off x="944563" y="4859338"/>
            <a:ext cx="5208587" cy="461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68580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4" name="Picture 18" descr="eugridpma-02v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1463" y="550863"/>
            <a:ext cx="602456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ctrTitle" sz="quarter"/>
          </p:nvPr>
        </p:nvSpPr>
        <p:spPr>
          <a:xfrm>
            <a:off x="685800" y="3810000"/>
            <a:ext cx="7772400" cy="2514600"/>
          </a:xfrm>
          <a:noFill/>
        </p:spPr>
        <p:txBody>
          <a:bodyPr lIns="91440" tIns="45720" rIns="91440" bIns="45720"/>
          <a:lstStyle>
            <a:lvl1pPr algn="ctr">
              <a:defRPr sz="4000"/>
            </a:lvl1pPr>
          </a:lstStyle>
          <a:p>
            <a:r>
              <a:rPr lang="en-GB"/>
              <a:t>Haga clic para modificar el estilo de título del patrón</a:t>
            </a:r>
          </a:p>
        </p:txBody>
      </p:sp>
    </p:spTree>
    <p:extLst>
      <p:ext uri="{BB962C8B-B14F-4D97-AF65-F5344CB8AC3E}">
        <p14:creationId xmlns:p14="http://schemas.microsoft.com/office/powerpoint/2010/main" val="8439269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61324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52400"/>
            <a:ext cx="201136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81688"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808127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6" name="Group 21"/>
          <p:cNvGrpSpPr>
            <a:grpSpLocks/>
          </p:cNvGrpSpPr>
          <p:nvPr userDrawn="1"/>
        </p:nvGrpSpPr>
        <p:grpSpPr bwMode="auto">
          <a:xfrm>
            <a:off x="0" y="0"/>
            <a:ext cx="9215438" cy="1081088"/>
            <a:chOff x="-1" y="0"/>
            <a:chExt cx="9215440" cy="1081088"/>
          </a:xfrm>
        </p:grpSpPr>
        <p:sp>
          <p:nvSpPr>
            <p:cNvPr id="7" name="Rectangle 4"/>
            <p:cNvSpPr>
              <a:spLocks noChangeArrowheads="1"/>
            </p:cNvSpPr>
            <p:nvPr/>
          </p:nvSpPr>
          <p:spPr bwMode="auto">
            <a:xfrm>
              <a:off x="-1" y="0"/>
              <a:ext cx="9144002"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1258887" y="0"/>
              <a:ext cx="795655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9pPr>
            </a:lstStyle>
            <a:p>
              <a:pPr algn="r" eaLnBrk="1" hangingPunct="1">
                <a:defRPr/>
              </a:pPr>
              <a:r>
                <a:rPr lang="en-GB" sz="3200" b="1" smtClean="0">
                  <a:solidFill>
                    <a:srgbClr val="FFFFFF"/>
                  </a:solidFill>
                  <a:latin typeface="Arial" charset="0"/>
                  <a:ea typeface="SimSun" pitchFamily="2" charset="-122"/>
                  <a:cs typeface="Arial" charset="0"/>
                </a:rPr>
                <a:t>EGI.eu</a:t>
              </a:r>
              <a:br>
                <a:rPr lang="en-GB" sz="3200" b="1" smtClean="0">
                  <a:solidFill>
                    <a:srgbClr val="FFFFFF"/>
                  </a:solidFill>
                  <a:latin typeface="Arial" charset="0"/>
                  <a:ea typeface="SimSun" pitchFamily="2" charset="-122"/>
                  <a:cs typeface="Arial" charset="0"/>
                </a:rPr>
              </a:br>
              <a:r>
                <a:rPr lang="en-GB" sz="3200" b="1" i="1" smtClean="0">
                  <a:solidFill>
                    <a:srgbClr val="FFFFFF"/>
                  </a:solidFill>
                  <a:latin typeface="Arial" charset="0"/>
                  <a:ea typeface="SimSun" pitchFamily="2" charset="-122"/>
                  <a:cs typeface="Arial" charset="0"/>
                </a:rPr>
                <a:t>European Grid Infrastructure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GB" noProof="0" smtClean="0"/>
              <a:t>Click to edit Master title style</a:t>
            </a:r>
            <a:endParaRPr lang="en-GB" noProof="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Click to edit Master subtitle style</a:t>
            </a:r>
            <a:endParaRPr lang="en-GB" noProof="0"/>
          </a:p>
        </p:txBody>
      </p:sp>
      <p:sp>
        <p:nvSpPr>
          <p:cNvPr id="16" name="Date Placeholder 3"/>
          <p:cNvSpPr>
            <a:spLocks noGrp="1"/>
          </p:cNvSpPr>
          <p:nvPr>
            <p:ph type="dt" sz="half" idx="10"/>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7" name="Footer Placeholder 4"/>
          <p:cNvSpPr>
            <a:spLocks noGrp="1"/>
          </p:cNvSpPr>
          <p:nvPr>
            <p:ph type="ftr" sz="quarter" idx="11"/>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prstClr val="white"/>
                </a:solidFill>
                <a:latin typeface="Arial" pitchFamily="34" charset="0"/>
                <a:cs typeface="Arial" pitchFamily="34" charset="0"/>
              </a:defRPr>
            </a:lvl1pPr>
          </a:lstStyle>
          <a:p>
            <a:pPr>
              <a:defRPr/>
            </a:pPr>
            <a:fld id="{63E9991A-FD11-4E68-B264-AFEB93F2087A}" type="slidenum">
              <a:rPr lang="en-GB"/>
              <a:pPr>
                <a:defRPr/>
              </a:pPr>
              <a:t>‹#›</a:t>
            </a:fld>
            <a:endParaRPr lang="en-GB"/>
          </a:p>
        </p:txBody>
      </p:sp>
    </p:spTree>
    <p:extLst>
      <p:ext uri="{BB962C8B-B14F-4D97-AF65-F5344CB8AC3E}">
        <p14:creationId xmlns:p14="http://schemas.microsoft.com/office/powerpoint/2010/main" val="3379445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GB" noProof="0" smtClean="0"/>
              <a:t>Click to edit Master title style</a:t>
            </a:r>
            <a:endParaRPr lang="en-GB" noProof="0"/>
          </a:p>
        </p:txBody>
      </p:sp>
      <p:sp>
        <p:nvSpPr>
          <p:cNvPr id="3" name="Content Placeholder 2"/>
          <p:cNvSpPr>
            <a:spLocks noGrp="1"/>
          </p:cNvSpPr>
          <p:nvPr>
            <p:ph idx="1"/>
          </p:nvPr>
        </p:nvSpPr>
        <p:spPr>
          <a:xfrm>
            <a:off x="611188" y="1412776"/>
            <a:ext cx="8075612"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AD5B31-B0D6-4CBD-85E1-2036C8D54AA9}" type="slidenum">
              <a:rPr lang="en-GB"/>
              <a:pPr>
                <a:defRPr/>
              </a:pPr>
              <a:t>‹#›</a:t>
            </a:fld>
            <a:endParaRPr lang="en-GB"/>
          </a:p>
        </p:txBody>
      </p:sp>
    </p:spTree>
    <p:extLst>
      <p:ext uri="{BB962C8B-B14F-4D97-AF65-F5344CB8AC3E}">
        <p14:creationId xmlns:p14="http://schemas.microsoft.com/office/powerpoint/2010/main" val="134986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93EC83-1994-41F9-92EC-E466CF1BACA5}" type="slidenum">
              <a:rPr lang="en-US"/>
              <a:pPr>
                <a:defRPr/>
              </a:pPr>
              <a:t>‹#›</a:t>
            </a:fld>
            <a:endParaRPr lang="en-US" dirty="0"/>
          </a:p>
        </p:txBody>
      </p:sp>
    </p:spTree>
    <p:extLst>
      <p:ext uri="{BB962C8B-B14F-4D97-AF65-F5344CB8AC3E}">
        <p14:creationId xmlns:p14="http://schemas.microsoft.com/office/powerpoint/2010/main" val="11798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20495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487000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295400"/>
            <a:ext cx="3943350"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295400"/>
            <a:ext cx="3944938"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720160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01855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5389149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76164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406375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3059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ugridpma.org/"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027" name="Picture 20" descr="eugridpma-02v03trozo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67575" y="1905000"/>
            <a:ext cx="187642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9"/>
          <p:cNvGrpSpPr>
            <a:grpSpLocks/>
          </p:cNvGrpSpPr>
          <p:nvPr/>
        </p:nvGrpSpPr>
        <p:grpSpPr bwMode="auto">
          <a:xfrm>
            <a:off x="5259388" y="6597650"/>
            <a:ext cx="3629025" cy="260350"/>
            <a:chOff x="3648" y="4156"/>
            <a:chExt cx="1951" cy="164"/>
          </a:xfrm>
        </p:grpSpPr>
        <p:sp>
          <p:nvSpPr>
            <p:cNvPr id="1035" name="AutoShape 10"/>
            <p:cNvSpPr>
              <a:spLocks noChangeArrowheads="1"/>
            </p:cNvSpPr>
            <p:nvPr/>
          </p:nvSpPr>
          <p:spPr bwMode="auto">
            <a:xfrm>
              <a:off x="3648" y="4156"/>
              <a:ext cx="1951" cy="164"/>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6" name="Text Box 11"/>
            <p:cNvSpPr txBox="1">
              <a:spLocks noChangeArrowheads="1"/>
            </p:cNvSpPr>
            <p:nvPr/>
          </p:nvSpPr>
          <p:spPr bwMode="auto">
            <a:xfrm>
              <a:off x="3648" y="4156"/>
              <a:ext cx="195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r">
                <a:lnSpc>
                  <a:spcPct val="91000"/>
                </a:lnSpc>
                <a:buClr>
                  <a:srgbClr val="000000"/>
                </a:buClr>
                <a:buSzPct val="100000"/>
                <a:buFont typeface="Times New Roman" pitchFamily="18" charset="0"/>
                <a:buNone/>
                <a:defRPr/>
              </a:pPr>
              <a:r>
                <a:rPr lang="en-GB" sz="1200" dirty="0" smtClean="0">
                  <a:solidFill>
                    <a:srgbClr val="8C8274"/>
                  </a:solidFill>
                  <a:latin typeface="Lucida Sans" pitchFamily="34" charset="0"/>
                </a:rPr>
                <a:t>EUGridPMA Poznan 2014 meeting –  </a:t>
              </a:r>
              <a:fld id="{12B7F460-DDAE-42EC-99EA-6151E1D34BB3}" type="slidenum">
                <a:rPr lang="en-GB" sz="1200" smtClean="0">
                  <a:solidFill>
                    <a:srgbClr val="8C8274"/>
                  </a:solidFill>
                  <a:latin typeface="Lucida Sans" pitchFamily="34" charset="0"/>
                </a:rPr>
                <a:pPr algn="r">
                  <a:lnSpc>
                    <a:spcPct val="91000"/>
                  </a:lnSpc>
                  <a:buClr>
                    <a:srgbClr val="000000"/>
                  </a:buClr>
                  <a:buSzPct val="100000"/>
                  <a:buFont typeface="Times New Roman" pitchFamily="18" charset="0"/>
                  <a:buNone/>
                  <a:defRPr/>
                </a:pPr>
                <a:t>‹#›</a:t>
              </a:fld>
              <a:endParaRPr lang="en-GB" sz="1200" dirty="0" smtClean="0">
                <a:solidFill>
                  <a:srgbClr val="8C8274"/>
                </a:solidFill>
                <a:latin typeface="Lucida Sans" pitchFamily="34" charset="0"/>
              </a:endParaRPr>
            </a:p>
          </p:txBody>
        </p:sp>
      </p:grpSp>
      <p:grpSp>
        <p:nvGrpSpPr>
          <p:cNvPr id="1029" name="Group 12"/>
          <p:cNvGrpSpPr>
            <a:grpSpLocks/>
          </p:cNvGrpSpPr>
          <p:nvPr/>
        </p:nvGrpSpPr>
        <p:grpSpPr bwMode="auto">
          <a:xfrm>
            <a:off x="1219200" y="6596063"/>
            <a:ext cx="3886200" cy="261937"/>
            <a:chOff x="834" y="4155"/>
            <a:chExt cx="2766" cy="165"/>
          </a:xfrm>
        </p:grpSpPr>
        <p:sp>
          <p:nvSpPr>
            <p:cNvPr id="1033" name="AutoShape 13"/>
            <p:cNvSpPr>
              <a:spLocks noChangeArrowheads="1"/>
            </p:cNvSpPr>
            <p:nvPr/>
          </p:nvSpPr>
          <p:spPr bwMode="auto">
            <a:xfrm>
              <a:off x="834" y="4155"/>
              <a:ext cx="2766" cy="165"/>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4" name="Text Box 14"/>
            <p:cNvSpPr txBox="1">
              <a:spLocks noChangeArrowheads="1"/>
            </p:cNvSpPr>
            <p:nvPr/>
          </p:nvSpPr>
          <p:spPr bwMode="auto">
            <a:xfrm>
              <a:off x="834" y="4155"/>
              <a:ext cx="276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l">
                <a:lnSpc>
                  <a:spcPct val="91000"/>
                </a:lnSpc>
                <a:buClr>
                  <a:srgbClr val="000000"/>
                </a:buClr>
                <a:buSzPct val="100000"/>
                <a:buFont typeface="Times New Roman" pitchFamily="18" charset="0"/>
                <a:buNone/>
                <a:defRPr/>
              </a:pPr>
              <a:r>
                <a:rPr lang="en-GB" sz="1200" smtClean="0">
                  <a:solidFill>
                    <a:srgbClr val="8C8274"/>
                  </a:solidFill>
                  <a:latin typeface="Lucida Sans" pitchFamily="34" charset="0"/>
                </a:rPr>
                <a:t>David Groep – davidg@eugridpma.org</a:t>
              </a:r>
              <a:endParaRPr lang="en-GB" sz="1200" smtClean="0">
                <a:solidFill>
                  <a:srgbClr val="048284"/>
                </a:solidFill>
                <a:latin typeface="Lucida Sans" pitchFamily="34" charset="0"/>
                <a:hlinkClick r:id="rId14"/>
              </a:endParaRPr>
            </a:p>
          </p:txBody>
        </p:sp>
      </p:grpSp>
      <p:sp>
        <p:nvSpPr>
          <p:cNvPr id="1030" name="Rectangle 15"/>
          <p:cNvSpPr>
            <a:spLocks noGrp="1" noChangeArrowheads="1"/>
          </p:cNvSpPr>
          <p:nvPr>
            <p:ph type="title"/>
          </p:nvPr>
        </p:nvSpPr>
        <p:spPr bwMode="auto">
          <a:xfrm>
            <a:off x="838200" y="152400"/>
            <a:ext cx="8045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1" name="Rectangle 16"/>
          <p:cNvSpPr>
            <a:spLocks noGrp="1" noChangeArrowheads="1"/>
          </p:cNvSpPr>
          <p:nvPr>
            <p:ph type="body" idx="1"/>
          </p:nvPr>
        </p:nvSpPr>
        <p:spPr bwMode="auto">
          <a:xfrm>
            <a:off x="838200" y="1295400"/>
            <a:ext cx="8040688" cy="516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pic>
        <p:nvPicPr>
          <p:cNvPr id="1032" name="Picture 21" descr="eugridpma-02v0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200" y="635635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342900" indent="-342900" algn="l" rtl="0" eaLnBrk="0" fontAlgn="base" hangingPunct="0">
        <a:spcBef>
          <a:spcPct val="20000"/>
        </a:spcBef>
        <a:spcAft>
          <a:spcPct val="0"/>
        </a:spcAft>
        <a:buFont typeface="Symbol" pitchFamily="18" charset="2"/>
        <a:buChar char="·"/>
        <a:defRPr sz="2200">
          <a:solidFill>
            <a:srgbClr val="000066"/>
          </a:solidFill>
          <a:latin typeface="+mn-lt"/>
          <a:ea typeface="+mn-ea"/>
          <a:cs typeface="+mn-cs"/>
        </a:defRPr>
      </a:lvl1pPr>
      <a:lvl2pPr marL="742950" indent="-285750" algn="l" rtl="0" eaLnBrk="0" fontAlgn="base" hangingPunct="0">
        <a:spcBef>
          <a:spcPct val="20000"/>
        </a:spcBef>
        <a:spcAft>
          <a:spcPct val="0"/>
        </a:spcAft>
        <a:buClr>
          <a:schemeClr val="bg2"/>
        </a:buClr>
        <a:buFont typeface="Symbol" pitchFamily="18" charset="2"/>
        <a:buChar char="·"/>
        <a:defRPr sz="2000">
          <a:solidFill>
            <a:srgbClr val="000066"/>
          </a:solidFill>
          <a:latin typeface="+mn-lt"/>
        </a:defRPr>
      </a:lvl2pPr>
      <a:lvl3pPr marL="1143000" indent="-228600" algn="l" rtl="0" eaLnBrk="0" fontAlgn="base" hangingPunct="0">
        <a:spcBef>
          <a:spcPct val="20000"/>
        </a:spcBef>
        <a:spcAft>
          <a:spcPct val="0"/>
        </a:spcAft>
        <a:buFont typeface="Symbol" pitchFamily="18" charset="2"/>
        <a:buChar char="·"/>
        <a:defRPr sz="2000">
          <a:solidFill>
            <a:srgbClr val="000066"/>
          </a:solidFill>
          <a:latin typeface="+mn-lt"/>
        </a:defRPr>
      </a:lvl3pPr>
      <a:lvl4pPr marL="1600200" indent="-228600" algn="l" rtl="0" eaLnBrk="0" fontAlgn="base" hangingPunct="0">
        <a:spcBef>
          <a:spcPct val="20000"/>
        </a:spcBef>
        <a:spcAft>
          <a:spcPct val="0"/>
        </a:spcAft>
        <a:buClr>
          <a:schemeClr val="bg2"/>
        </a:buClr>
        <a:buFont typeface="Symbol" pitchFamily="18" charset="2"/>
        <a:buChar char="·"/>
        <a:defRPr sz="1600">
          <a:solidFill>
            <a:srgbClr val="000066"/>
          </a:solidFill>
          <a:latin typeface="+mn-lt"/>
        </a:defRPr>
      </a:lvl4pPr>
      <a:lvl5pPr marL="2057400" indent="-228600" algn="l" rtl="0" eaLnBrk="0" fontAlgn="base" hangingPunct="0">
        <a:spcBef>
          <a:spcPct val="20000"/>
        </a:spcBef>
        <a:spcAft>
          <a:spcPct val="0"/>
        </a:spcAft>
        <a:buFont typeface="Symbol" pitchFamily="18" charset="2"/>
        <a:buChar char="·"/>
        <a:defRPr sz="16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2051" name="Group 12"/>
          <p:cNvGrpSpPr>
            <a:grpSpLocks/>
          </p:cNvGrpSpPr>
          <p:nvPr/>
        </p:nvGrpSpPr>
        <p:grpSpPr bwMode="auto">
          <a:xfrm>
            <a:off x="0" y="0"/>
            <a:ext cx="9144000" cy="1044575"/>
            <a:chOff x="-1" y="0"/>
            <a:chExt cx="9144001" cy="1044575"/>
          </a:xfrm>
        </p:grpSpPr>
        <p:sp>
          <p:nvSpPr>
            <p:cNvPr id="2059"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206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6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2062"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052"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3"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5" name="Footer Placeholder 4"/>
          <p:cNvSpPr>
            <a:spLocks noGrp="1"/>
          </p:cNvSpPr>
          <p:nvPr>
            <p:ph type="ftr" sz="quarter" idx="3"/>
          </p:nvPr>
        </p:nvSpPr>
        <p:spPr>
          <a:xfrm>
            <a:off x="3124200" y="6524625"/>
            <a:ext cx="2895600" cy="333375"/>
          </a:xfrm>
          <a:prstGeom prst="rect">
            <a:avLst/>
          </a:prstGeom>
        </p:spPr>
        <p:txBody>
          <a:bodyPr vert="horz" lIns="91440" tIns="45720" rIns="91440" bIns="45720" rtlCol="0" anchor="ctr"/>
          <a:lstStyle>
            <a:lvl1pPr algn="ctr"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solidFill>
                <a:latin typeface="Arial" pitchFamily="34" charset="0"/>
                <a:cs typeface="Arial" pitchFamily="34" charset="0"/>
              </a:defRPr>
            </a:lvl1pPr>
          </a:lstStyle>
          <a:p>
            <a:pPr>
              <a:defRPr/>
            </a:pPr>
            <a:fld id="{457D2746-BE99-45BA-A208-0B59F52183D1}" type="slidenum">
              <a:rPr lang="en-GB"/>
              <a:pPr>
                <a:defRPr/>
              </a:pPr>
              <a:t>‹#›</a:t>
            </a:fld>
            <a:endParaRPr lang="en-GB"/>
          </a:p>
        </p:txBody>
      </p:sp>
      <p:sp>
        <p:nvSpPr>
          <p:cNvPr id="2057"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2058"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4440" r:id="rId1"/>
    <p:sldLayoutId id="2147484428" r:id="rId2"/>
    <p:sldLayoutId id="2147484441" r:id="rId3"/>
  </p:sldLayoutIdLst>
  <p:hf hdr="0" ftr="0" dt="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igtf-rat@eugridpm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3838" y="3497263"/>
            <a:ext cx="8623300" cy="3128962"/>
          </a:xfrm>
        </p:spPr>
        <p:txBody>
          <a:bodyPr/>
          <a:lstStyle/>
          <a:p>
            <a:pPr eaLnBrk="1" hangingPunct="1"/>
            <a:r>
              <a:rPr lang="en-US" dirty="0" smtClean="0">
                <a:solidFill>
                  <a:srgbClr val="990000"/>
                </a:solidFill>
              </a:rPr>
              <a:t>IGTF RAT</a:t>
            </a:r>
            <a:br>
              <a:rPr lang="en-US" dirty="0" smtClean="0">
                <a:solidFill>
                  <a:srgbClr val="990000"/>
                </a:solidFill>
              </a:rPr>
            </a:br>
            <a:r>
              <a:rPr lang="en-US" dirty="0" smtClean="0">
                <a:solidFill>
                  <a:srgbClr val="990000"/>
                </a:solidFill>
              </a:rPr>
              <a:t>Communications Challenge</a:t>
            </a:r>
            <a:r>
              <a:rPr lang="en-US" dirty="0" smtClean="0"/>
              <a:t/>
            </a:r>
            <a:br>
              <a:rPr lang="en-US" dirty="0" smtClean="0"/>
            </a:br>
            <a:r>
              <a:rPr lang="en-US" sz="1000" dirty="0" smtClean="0"/>
              <a:t/>
            </a:r>
            <a:br>
              <a:rPr lang="en-US" sz="1000" dirty="0" smtClean="0"/>
            </a:br>
            <a:r>
              <a:rPr lang="en-US" sz="2000" dirty="0" smtClean="0"/>
              <a:t>September </a:t>
            </a:r>
            <a:r>
              <a:rPr lang="en-US" sz="2000" dirty="0" smtClean="0"/>
              <a:t>2015</a:t>
            </a:r>
            <a:br>
              <a:rPr lang="en-US" sz="2000" dirty="0" smtClean="0"/>
            </a:br>
            <a:endParaRPr lang="en-GB" sz="1800" b="0" i="1" dirty="0" smtClean="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RAT today</a:t>
            </a:r>
            <a:endParaRPr lang="en-US" dirty="0"/>
          </a:p>
        </p:txBody>
      </p:sp>
      <p:sp>
        <p:nvSpPr>
          <p:cNvPr id="3" name="Content Placeholder 2"/>
          <p:cNvSpPr>
            <a:spLocks noGrp="1"/>
          </p:cNvSpPr>
          <p:nvPr>
            <p:ph idx="1"/>
          </p:nvPr>
        </p:nvSpPr>
        <p:spPr/>
        <p:txBody>
          <a:bodyPr/>
          <a:lstStyle/>
          <a:p>
            <a:pPr marL="0" indent="0">
              <a:buNone/>
            </a:pPr>
            <a:r>
              <a:rPr lang="en-US" dirty="0"/>
              <a:t>“responsible for assessing risk and setting time and deadlines for response and action for concerns and vulnerabilities” </a:t>
            </a:r>
            <a:r>
              <a:rPr lang="en-US" sz="1400" dirty="0"/>
              <a:t>[https://</a:t>
            </a:r>
            <a:r>
              <a:rPr lang="en-US" sz="1400" dirty="0" smtClean="0"/>
              <a:t>tagpma.es.net/wiki/bin/view/IGTF-RAT/WebHome]</a:t>
            </a:r>
            <a:endParaRPr lang="en-US" dirty="0"/>
          </a:p>
          <a:p>
            <a:pPr marL="0" indent="0">
              <a:buNone/>
            </a:pPr>
            <a:r>
              <a:rPr lang="en-US" dirty="0" smtClean="0">
                <a:hlinkClick r:id="rId2"/>
              </a:rPr>
              <a:t>igtf-rat@eugridpma.org</a:t>
            </a:r>
            <a:r>
              <a:rPr lang="en-US" dirty="0" smtClean="0"/>
              <a:t> contains:</a:t>
            </a:r>
            <a:endParaRPr lang="en-US" dirty="0"/>
          </a:p>
          <a:p>
            <a:r>
              <a:rPr lang="en-US" sz="2000" dirty="0" smtClean="0"/>
              <a:t>davidg@nikhef.nl </a:t>
            </a:r>
            <a:r>
              <a:rPr lang="en-US" sz="2000" dirty="0"/>
              <a:t>	</a:t>
            </a:r>
          </a:p>
          <a:p>
            <a:r>
              <a:rPr lang="en-US" sz="2000" dirty="0"/>
              <a:t>weisz@vcpc.univie.ac.at 	</a:t>
            </a:r>
          </a:p>
          <a:p>
            <a:r>
              <a:rPr lang="en-US" sz="2000" dirty="0"/>
              <a:t>jbasney@ncsa.uiuc.edu 	</a:t>
            </a:r>
          </a:p>
          <a:p>
            <a:r>
              <a:rPr lang="en-US" sz="2000" dirty="0"/>
              <a:t>yoshio.tanaka@aist.go.jp 	</a:t>
            </a:r>
          </a:p>
          <a:p>
            <a:r>
              <a:rPr lang="en-US" sz="2000" dirty="0"/>
              <a:t>vinod@ic.uff.br 	</a:t>
            </a:r>
          </a:p>
          <a:p>
            <a:r>
              <a:rPr lang="en-US" sz="2000" dirty="0"/>
              <a:t>jam@psc.edu 	</a:t>
            </a:r>
          </a:p>
          <a:p>
            <a:r>
              <a:rPr lang="en-US" sz="2000" dirty="0"/>
              <a:t>j.jensen.ral@googlemail.com 	</a:t>
            </a:r>
          </a:p>
          <a:p>
            <a:r>
              <a:rPr lang="en-US" sz="2000" dirty="0"/>
              <a:t>Eric.Yen@twgrid.org 	</a:t>
            </a:r>
          </a:p>
          <a:p>
            <a:r>
              <a:rPr lang="en-US" sz="2000" dirty="0"/>
              <a:t>ursula.epting@kit.edu 	</a:t>
            </a:r>
          </a:p>
          <a:p>
            <a:r>
              <a:rPr lang="en-US" sz="2000" dirty="0"/>
              <a:t>feyza@ulakbim.gov.tr</a:t>
            </a:r>
          </a:p>
        </p:txBody>
      </p:sp>
    </p:spTree>
    <p:extLst>
      <p:ext uri="{BB962C8B-B14F-4D97-AF65-F5344CB8AC3E}">
        <p14:creationId xmlns:p14="http://schemas.microsoft.com/office/powerpoint/2010/main" val="251085922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Communication Challenge</a:t>
            </a:r>
            <a:endParaRPr lang="en-US" dirty="0"/>
          </a:p>
        </p:txBody>
      </p:sp>
      <p:sp>
        <p:nvSpPr>
          <p:cNvPr id="3" name="Content Placeholder 2"/>
          <p:cNvSpPr>
            <a:spLocks noGrp="1"/>
          </p:cNvSpPr>
          <p:nvPr>
            <p:ph idx="1"/>
          </p:nvPr>
        </p:nvSpPr>
        <p:spPr/>
        <p:txBody>
          <a:bodyPr/>
          <a:lstStyle/>
          <a:p>
            <a:pPr marL="0" indent="0">
              <a:buNone/>
            </a:pPr>
            <a:r>
              <a:rPr lang="en-US" dirty="0" smtClean="0"/>
              <a:t>“Perform </a:t>
            </a:r>
            <a:r>
              <a:rPr lang="en-US" dirty="0"/>
              <a:t>periodic audits of member CA contact addresses and other issues</a:t>
            </a:r>
            <a:r>
              <a:rPr lang="en-US" dirty="0" smtClean="0"/>
              <a:t>.”</a:t>
            </a:r>
          </a:p>
          <a:p>
            <a:endParaRPr lang="en-US" dirty="0" smtClean="0"/>
          </a:p>
          <a:p>
            <a:r>
              <a:rPr lang="en-US" dirty="0" smtClean="0"/>
              <a:t>now also part of the response assessment </a:t>
            </a:r>
            <a:r>
              <a:rPr lang="en-US" dirty="0" err="1" smtClean="0"/>
              <a:t>programme</a:t>
            </a:r>
            <a:endParaRPr lang="en-US" dirty="0" smtClean="0"/>
          </a:p>
          <a:p>
            <a:endParaRPr lang="en-US" dirty="0" smtClean="0"/>
          </a:p>
          <a:p>
            <a:r>
              <a:rPr lang="en-US" dirty="0" smtClean="0"/>
              <a:t>must </a:t>
            </a:r>
            <a:r>
              <a:rPr lang="en-US" dirty="0"/>
              <a:t>be able to respond quickly (1 day) – asking for complex things that need checking might delay response</a:t>
            </a:r>
          </a:p>
          <a:p>
            <a:r>
              <a:rPr lang="en-US" dirty="0" smtClean="0"/>
              <a:t>can </a:t>
            </a:r>
            <a:r>
              <a:rPr lang="en-US" dirty="0"/>
              <a:t>ask for ACK, later measure follow-up?</a:t>
            </a:r>
          </a:p>
          <a:p>
            <a:pPr lvl="1"/>
            <a:r>
              <a:rPr lang="en-US" dirty="0" smtClean="0"/>
              <a:t>separate </a:t>
            </a:r>
            <a:r>
              <a:rPr lang="en-US" dirty="0"/>
              <a:t>questions from RAT CC process</a:t>
            </a:r>
          </a:p>
          <a:p>
            <a:endParaRPr lang="en-US" dirty="0"/>
          </a:p>
        </p:txBody>
      </p:sp>
    </p:spTree>
    <p:extLst>
      <p:ext uri="{BB962C8B-B14F-4D97-AF65-F5344CB8AC3E}">
        <p14:creationId xmlns:p14="http://schemas.microsoft.com/office/powerpoint/2010/main" val="4797750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Suspension guidance</a:t>
            </a:r>
            <a:endParaRPr lang="en-US" dirty="0"/>
          </a:p>
        </p:txBody>
      </p:sp>
      <p:sp>
        <p:nvSpPr>
          <p:cNvPr id="3" name="Content Placeholder 2"/>
          <p:cNvSpPr>
            <a:spLocks noGrp="1"/>
          </p:cNvSpPr>
          <p:nvPr>
            <p:ph idx="1"/>
          </p:nvPr>
        </p:nvSpPr>
        <p:spPr>
          <a:xfrm>
            <a:off x="838200" y="1019634"/>
            <a:ext cx="8040688" cy="5168900"/>
          </a:xfrm>
        </p:spPr>
        <p:txBody>
          <a:bodyPr/>
          <a:lstStyle/>
          <a:p>
            <a:pPr marL="0" indent="0">
              <a:buNone/>
            </a:pPr>
            <a:r>
              <a:rPr lang="en-US" sz="1800" dirty="0" smtClean="0"/>
              <a:t>IGTF AHM meeting consensus went into the </a:t>
            </a:r>
            <a:r>
              <a:rPr lang="en-US" sz="1800" dirty="0" smtClean="0"/>
              <a:t>“EUGridPMA Accreditation Guidelines” </a:t>
            </a:r>
            <a:r>
              <a:rPr lang="en-US" sz="1800" dirty="0" smtClean="0"/>
              <a:t>section </a:t>
            </a:r>
            <a:r>
              <a:rPr lang="en-US" sz="1800" dirty="0" smtClean="0"/>
              <a:t>7:</a:t>
            </a:r>
            <a:endParaRPr lang="en-US" sz="1800" dirty="0" smtClean="0"/>
          </a:p>
          <a:p>
            <a:pPr marL="0" indent="0">
              <a:buNone/>
            </a:pPr>
            <a:r>
              <a:rPr lang="en-US" sz="1600" dirty="0"/>
              <a:t>"Sustained engagement of accredited authorities and timely response to policy and operational issues is essential to maintain the trust fabric. Consistent and long-term lack of communications, or persistent long-term operational issues, may lead to automatic or reviewed suspension and subsequent withdrawal of the trust anchor(s) of the authority from the IGTF trust anchor distribution. </a:t>
            </a:r>
            <a:endParaRPr lang="en-US" sz="1600" dirty="0" smtClean="0"/>
          </a:p>
          <a:p>
            <a:pPr marL="0" indent="0">
              <a:buNone/>
            </a:pPr>
            <a:r>
              <a:rPr lang="en-US" sz="1600" dirty="0" smtClean="0"/>
              <a:t>* An </a:t>
            </a:r>
            <a:r>
              <a:rPr lang="en-US" sz="1600" dirty="0"/>
              <a:t>authority may be suspended without further review for operational reasons if after 30 days of commencement of an operational failure condition the issue cannot be resolved, and no remediation has been communicated to the PMA within this period. * An authority may be suspended without further review when failing to respond to a designated Communications Challenge for more than 30 days. </a:t>
            </a:r>
            <a:endParaRPr lang="en-US" sz="1600" dirty="0" smtClean="0"/>
          </a:p>
          <a:p>
            <a:pPr marL="0" indent="0">
              <a:buNone/>
            </a:pPr>
            <a:r>
              <a:rPr lang="en-US" sz="1600" dirty="0" smtClean="0"/>
              <a:t>* An </a:t>
            </a:r>
            <a:r>
              <a:rPr lang="en-US" sz="1600" dirty="0"/>
              <a:t>authority may be suspended subject to peer review in case of policy compliance issues. </a:t>
            </a:r>
            <a:endParaRPr lang="en-US" sz="1600" dirty="0" smtClean="0"/>
          </a:p>
          <a:p>
            <a:pPr marL="0" indent="0">
              <a:buNone/>
            </a:pPr>
            <a:r>
              <a:rPr lang="en-US" sz="1600" dirty="0" smtClean="0"/>
              <a:t>At </a:t>
            </a:r>
            <a:r>
              <a:rPr lang="en-US" sz="1600" dirty="0"/>
              <a:t>any time an authority suffering compliance issues may communicate with the PMA, provide a remediation plan addressing the issues, and request the suspension to be reviewed, deferred, or annulled. Such communication shall in itself cause automatic suspension to be deferred</a:t>
            </a:r>
            <a:r>
              <a:rPr lang="en-US" sz="1600" dirty="0" smtClean="0"/>
              <a:t>.“</a:t>
            </a:r>
            <a:endParaRPr lang="en-US" sz="1600" dirty="0"/>
          </a:p>
        </p:txBody>
      </p:sp>
    </p:spTree>
    <p:extLst>
      <p:ext uri="{BB962C8B-B14F-4D97-AF65-F5344CB8AC3E}">
        <p14:creationId xmlns:p14="http://schemas.microsoft.com/office/powerpoint/2010/main" val="330711432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CC Tools</a:t>
            </a:r>
            <a:endParaRPr lang="en-US" dirty="0"/>
          </a:p>
        </p:txBody>
      </p:sp>
      <p:sp>
        <p:nvSpPr>
          <p:cNvPr id="3" name="Content Placeholder 2"/>
          <p:cNvSpPr>
            <a:spLocks noGrp="1"/>
          </p:cNvSpPr>
          <p:nvPr>
            <p:ph idx="1"/>
          </p:nvPr>
        </p:nvSpPr>
        <p:spPr>
          <a:xfrm>
            <a:off x="838200" y="1295400"/>
            <a:ext cx="8040688" cy="1083733"/>
          </a:xfrm>
        </p:spPr>
        <p:txBody>
          <a:bodyPr/>
          <a:lstStyle/>
          <a:p>
            <a:r>
              <a:rPr lang="en-US" dirty="0" smtClean="0"/>
              <a:t>Send (custom) mails per trust anchor</a:t>
            </a:r>
          </a:p>
          <a:p>
            <a:r>
              <a:rPr lang="en-US" dirty="0" smtClean="0"/>
              <a:t>Taken from “info” meta-data, which must be up-to-date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467" y="2121043"/>
            <a:ext cx="6907742" cy="411359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5019886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but when?</a:t>
            </a:r>
            <a:endParaRPr lang="en-US" dirty="0"/>
          </a:p>
        </p:txBody>
      </p:sp>
      <p:sp>
        <p:nvSpPr>
          <p:cNvPr id="3" name="Content Placeholder 2"/>
          <p:cNvSpPr>
            <a:spLocks noGrp="1"/>
          </p:cNvSpPr>
          <p:nvPr>
            <p:ph idx="1"/>
          </p:nvPr>
        </p:nvSpPr>
        <p:spPr/>
        <p:txBody>
          <a:bodyPr/>
          <a:lstStyle/>
          <a:p>
            <a:r>
              <a:rPr lang="en-US" dirty="0" smtClean="0"/>
              <a:t>Last test was in 2013</a:t>
            </a:r>
          </a:p>
          <a:p>
            <a:endParaRPr lang="en-US" dirty="0"/>
          </a:p>
          <a:p>
            <a:r>
              <a:rPr lang="en-US" dirty="0" smtClean="0"/>
              <a:t>Ursula </a:t>
            </a:r>
            <a:r>
              <a:rPr lang="en-US" dirty="0" err="1" smtClean="0"/>
              <a:t>Epting</a:t>
            </a:r>
            <a:r>
              <a:rPr lang="en-US" dirty="0" smtClean="0"/>
              <a:t> is planning to re-run the test in Oct/Nov this year</a:t>
            </a:r>
          </a:p>
          <a:p>
            <a:pPr lvl="1"/>
            <a:r>
              <a:rPr lang="en-US" dirty="0" smtClean="0"/>
              <a:t>But it’s a lot of effort (still) to collect the results</a:t>
            </a:r>
          </a:p>
          <a:p>
            <a:pPr lvl="1"/>
            <a:r>
              <a:rPr lang="en-US" dirty="0" smtClean="0"/>
              <a:t>Any volunteers to help also?</a:t>
            </a:r>
          </a:p>
          <a:p>
            <a:endParaRPr lang="en-US" dirty="0"/>
          </a:p>
          <a:p>
            <a:r>
              <a:rPr lang="en-US" dirty="0"/>
              <a:t>“All IGTF members are welcome to join the IGTF RAT</a:t>
            </a:r>
            <a:r>
              <a:rPr lang="en-US" dirty="0" smtClean="0"/>
              <a:t>.”</a:t>
            </a:r>
            <a:endParaRPr lang="en-US" dirty="0"/>
          </a:p>
        </p:txBody>
      </p:sp>
    </p:spTree>
    <p:extLst>
      <p:ext uri="{BB962C8B-B14F-4D97-AF65-F5344CB8AC3E}">
        <p14:creationId xmlns:p14="http://schemas.microsoft.com/office/powerpoint/2010/main" val="1266419310"/>
      </p:ext>
    </p:extLst>
  </p:cSld>
  <p:clrMapOvr>
    <a:masterClrMapping/>
  </p:clrMapOvr>
  <p:transition spd="med"/>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106575</TotalTime>
  <Words>375</Words>
  <Application>Microsoft Office PowerPoint</Application>
  <PresentationFormat>On-screen Show (4:3)</PresentationFormat>
  <Paragraphs>40</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eugridpma</vt:lpstr>
      <vt:lpstr>EGI-InSPIRE-Slide-Template_v4</vt:lpstr>
      <vt:lpstr>IGTF RAT Communications Challenge  September 2015 </vt:lpstr>
      <vt:lpstr>The RAT today</vt:lpstr>
      <vt:lpstr>Rat Communication Challenge</vt:lpstr>
      <vt:lpstr>Suspension guidance</vt:lpstr>
      <vt:lpstr>RAT CC Tools</vt:lpstr>
      <vt:lpstr>… but when?</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732</cp:revision>
  <dcterms:created xsi:type="dcterms:W3CDTF">2004-04-13T08:36:56Z</dcterms:created>
  <dcterms:modified xsi:type="dcterms:W3CDTF">2015-09-06T10:13:02Z</dcterms:modified>
</cp:coreProperties>
</file>