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25" r:id="rId2"/>
  </p:sldMasterIdLst>
  <p:notesMasterIdLst>
    <p:notesMasterId r:id="rId11"/>
  </p:notesMasterIdLst>
  <p:handoutMasterIdLst>
    <p:handoutMasterId r:id="rId12"/>
  </p:handoutMasterIdLst>
  <p:sldIdLst>
    <p:sldId id="256" r:id="rId3"/>
    <p:sldId id="316" r:id="rId4"/>
    <p:sldId id="317" r:id="rId5"/>
    <p:sldId id="280" r:id="rId6"/>
    <p:sldId id="319" r:id="rId7"/>
    <p:sldId id="320" r:id="rId8"/>
    <p:sldId id="321" r:id="rId9"/>
    <p:sldId id="297" r:id="rId10"/>
  </p:sldIdLst>
  <p:sldSz cx="9144000" cy="6858000" type="screen4x3"/>
  <p:notesSz cx="7099300" cy="10234613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0000"/>
    <a:srgbClr val="FFFFFF"/>
    <a:srgbClr val="FF0000"/>
    <a:srgbClr val="000099"/>
    <a:srgbClr val="F8F8F8"/>
    <a:srgbClr val="3333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6" autoAdjust="0"/>
    <p:restoredTop sz="94737" autoAdjust="0"/>
  </p:normalViewPr>
  <p:slideViewPr>
    <p:cSldViewPr snapToGrid="0">
      <p:cViewPr varScale="1">
        <p:scale>
          <a:sx n="90" d="100"/>
          <a:sy n="90" d="100"/>
        </p:scale>
        <p:origin x="-9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2026" y="-77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67E252A-B0F2-4B77-8C7A-CCD99C844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54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E1FA4EF-7505-4E35-8F9C-A588B570EA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134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AE45085-B309-424B-897C-B0C619473069}" type="slidenum">
              <a:rPr lang="es-ES" sz="1200" smtClean="0">
                <a:latin typeface="Times New Roman" pitchFamily="18" charset="0"/>
              </a:rPr>
              <a:pPr eaLnBrk="1" hangingPunct="1"/>
              <a:t>1</a:t>
            </a:fld>
            <a:endParaRPr lang="es-ES" sz="120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9338"/>
            <a:ext cx="5208587" cy="461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1EC7B12-9C04-4698-9988-10F5537EA647}" type="slidenum">
              <a:rPr lang="en-GB" sz="1200" smtClean="0">
                <a:latin typeface="Times New Roman" pitchFamily="18" charset="0"/>
              </a:rPr>
              <a:pPr eaLnBrk="1" hangingPunct="1"/>
              <a:t>4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8" descr="eugridpma-02v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550863"/>
            <a:ext cx="6024562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0"/>
            <a:ext cx="7772400" cy="2514600"/>
          </a:xfrm>
          <a:noFill/>
        </p:spPr>
        <p:txBody>
          <a:bodyPr lIns="91440" tIns="45720" rIns="91440" bIns="45720"/>
          <a:lstStyle>
            <a:lvl1pPr algn="ctr">
              <a:defRPr sz="4000"/>
            </a:lvl1pPr>
          </a:lstStyle>
          <a:p>
            <a:r>
              <a:rPr lang="en-GB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4392690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324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2288" y="152400"/>
            <a:ext cx="2011362" cy="631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881688" cy="631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8127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endParaRPr lang="en-GB" sz="180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40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2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18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18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2147483647 w 5001"/>
                <a:gd name="T1" fmla="*/ 0 h 2721"/>
                <a:gd name="T2" fmla="*/ 2147483647 w 5001"/>
                <a:gd name="T3" fmla="*/ 2147483647 h 2721"/>
                <a:gd name="T4" fmla="*/ 0 w 5001"/>
                <a:gd name="T5" fmla="*/ 2147483647 h 2721"/>
                <a:gd name="T6" fmla="*/ 2147483647 w 5001"/>
                <a:gd name="T7" fmla="*/ 0 h 2721"/>
                <a:gd name="T8" fmla="*/ 2147483647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258887" y="0"/>
              <a:ext cx="7956552" cy="108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n-GB" sz="3200" b="1" smtClean="0">
                  <a:solidFill>
                    <a:srgbClr val="FFFFFF"/>
                  </a:solidFill>
                  <a:latin typeface="Arial" charset="0"/>
                  <a:ea typeface="SimSun" pitchFamily="2" charset="-122"/>
                  <a:cs typeface="Arial" charset="0"/>
                </a:rPr>
                <a:t>EGI.eu</a:t>
              </a:r>
              <a:br>
                <a:rPr lang="en-GB" sz="3200" b="1" smtClean="0">
                  <a:solidFill>
                    <a:srgbClr val="FFFFFF"/>
                  </a:solidFill>
                  <a:latin typeface="Arial" charset="0"/>
                  <a:ea typeface="SimSun" pitchFamily="2" charset="-122"/>
                  <a:cs typeface="Arial" charset="0"/>
                </a:rPr>
              </a:br>
              <a:r>
                <a:rPr lang="en-GB" sz="3200" b="1" i="1" smtClean="0">
                  <a:solidFill>
                    <a:srgbClr val="FFFFFF"/>
                  </a:solidFill>
                  <a:latin typeface="Arial" charset="0"/>
                  <a:ea typeface="SimSun" pitchFamily="2" charset="-122"/>
                  <a:cs typeface="Arial" charset="0"/>
                </a:rPr>
                <a:t>European Grid Infrastructure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latin typeface="Arial" charset="0"/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latin typeface="Arial" charset="0"/>
                <a:ea typeface="SimSun" pitchFamily="2" charset="-122"/>
                <a:cs typeface="Arial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Master subtitle style</a:t>
            </a:r>
            <a:endParaRPr lang="en-GB" noProof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E9991A-FD11-4E68-B264-AFEB93F20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445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D5B31-B0D6-4CBD-85E1-2036C8D54A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86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3EC83-1994-41F9-92EC-E466CF1BAC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4955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87000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95400"/>
            <a:ext cx="394335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1295400"/>
            <a:ext cx="3944938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160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8551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9149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7616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06375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3059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eugridpma.org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7" name="Picture 20" descr="eugridpma-02v03trozo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1905000"/>
            <a:ext cx="18764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8" name="Group 9"/>
          <p:cNvGrpSpPr>
            <a:grpSpLocks/>
          </p:cNvGrpSpPr>
          <p:nvPr/>
        </p:nvGrpSpPr>
        <p:grpSpPr bwMode="auto">
          <a:xfrm>
            <a:off x="5259388" y="6597650"/>
            <a:ext cx="3629025" cy="260350"/>
            <a:chOff x="3648" y="4156"/>
            <a:chExt cx="1951" cy="164"/>
          </a:xfrm>
        </p:grpSpPr>
        <p:sp>
          <p:nvSpPr>
            <p:cNvPr id="1035" name="AutoShape 10"/>
            <p:cNvSpPr>
              <a:spLocks noChangeArrowheads="1"/>
            </p:cNvSpPr>
            <p:nvPr/>
          </p:nvSpPr>
          <p:spPr bwMode="auto">
            <a:xfrm>
              <a:off x="3648" y="4156"/>
              <a:ext cx="1951" cy="164"/>
            </a:xfrm>
            <a:prstGeom prst="roundRect">
              <a:avLst>
                <a:gd name="adj" fmla="val 60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Text Box 11"/>
            <p:cNvSpPr txBox="1">
              <a:spLocks noChangeArrowheads="1"/>
            </p:cNvSpPr>
            <p:nvPr/>
          </p:nvSpPr>
          <p:spPr bwMode="auto">
            <a:xfrm>
              <a:off x="3648" y="4156"/>
              <a:ext cx="195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r">
                <a:lnSpc>
                  <a:spcPct val="91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GB" sz="1200" dirty="0" smtClean="0">
                  <a:solidFill>
                    <a:srgbClr val="8C8274"/>
                  </a:solidFill>
                  <a:latin typeface="Lucida Sans" pitchFamily="34" charset="0"/>
                </a:rPr>
                <a:t>EUGridPMA </a:t>
              </a:r>
              <a:r>
                <a:rPr lang="en-GB" sz="1200" dirty="0" smtClean="0">
                  <a:solidFill>
                    <a:srgbClr val="8C8274"/>
                  </a:solidFill>
                  <a:latin typeface="Lucida Sans" pitchFamily="34" charset="0"/>
                </a:rPr>
                <a:t>Amsterdam 2015 </a:t>
              </a:r>
              <a:r>
                <a:rPr lang="en-GB" sz="1200" dirty="0" smtClean="0">
                  <a:solidFill>
                    <a:srgbClr val="8C8274"/>
                  </a:solidFill>
                  <a:latin typeface="Lucida Sans" pitchFamily="34" charset="0"/>
                </a:rPr>
                <a:t>meeting –  </a:t>
              </a:r>
              <a:fld id="{12B7F460-DDAE-42EC-99EA-6151E1D34BB3}" type="slidenum">
                <a:rPr lang="en-GB" sz="1200" smtClean="0">
                  <a:solidFill>
                    <a:srgbClr val="8C8274"/>
                  </a:solidFill>
                  <a:latin typeface="Lucida Sans" pitchFamily="34" charset="0"/>
                </a:rPr>
                <a:pPr algn="r">
                  <a:lnSpc>
                    <a:spcPct val="91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t>‹#›</a:t>
              </a:fld>
              <a:endParaRPr lang="en-GB" sz="1200" dirty="0" smtClean="0">
                <a:solidFill>
                  <a:srgbClr val="8C8274"/>
                </a:solidFill>
                <a:latin typeface="Lucida Sans" pitchFamily="34" charset="0"/>
              </a:endParaRPr>
            </a:p>
          </p:txBody>
        </p:sp>
      </p:grpSp>
      <p:grpSp>
        <p:nvGrpSpPr>
          <p:cNvPr id="1029" name="Group 12"/>
          <p:cNvGrpSpPr>
            <a:grpSpLocks/>
          </p:cNvGrpSpPr>
          <p:nvPr/>
        </p:nvGrpSpPr>
        <p:grpSpPr bwMode="auto">
          <a:xfrm>
            <a:off x="1219200" y="6596063"/>
            <a:ext cx="3886200" cy="261937"/>
            <a:chOff x="834" y="4155"/>
            <a:chExt cx="2766" cy="165"/>
          </a:xfrm>
        </p:grpSpPr>
        <p:sp>
          <p:nvSpPr>
            <p:cNvPr id="1033" name="AutoShape 13"/>
            <p:cNvSpPr>
              <a:spLocks noChangeArrowheads="1"/>
            </p:cNvSpPr>
            <p:nvPr/>
          </p:nvSpPr>
          <p:spPr bwMode="auto">
            <a:xfrm>
              <a:off x="834" y="4155"/>
              <a:ext cx="2766" cy="165"/>
            </a:xfrm>
            <a:prstGeom prst="roundRect">
              <a:avLst>
                <a:gd name="adj" fmla="val 60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Text Box 14"/>
            <p:cNvSpPr txBox="1">
              <a:spLocks noChangeArrowheads="1"/>
            </p:cNvSpPr>
            <p:nvPr/>
          </p:nvSpPr>
          <p:spPr bwMode="auto">
            <a:xfrm>
              <a:off x="834" y="4155"/>
              <a:ext cx="2766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>
                <a:lnSpc>
                  <a:spcPct val="91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GB" sz="1200" smtClean="0">
                  <a:solidFill>
                    <a:srgbClr val="8C8274"/>
                  </a:solidFill>
                  <a:latin typeface="Lucida Sans" pitchFamily="34" charset="0"/>
                </a:rPr>
                <a:t>David Groep – davidg@eugridpma.org</a:t>
              </a:r>
              <a:endParaRPr lang="en-GB" sz="1200" smtClean="0">
                <a:solidFill>
                  <a:srgbClr val="048284"/>
                </a:solidFill>
                <a:latin typeface="Lucida Sans" pitchFamily="34" charset="0"/>
                <a:hlinkClick r:id="rId14"/>
              </a:endParaRPr>
            </a:p>
          </p:txBody>
        </p:sp>
      </p:grpSp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8045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95400"/>
            <a:ext cx="8040688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1032" name="Picture 21" descr="eugridpma-02v0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6350"/>
            <a:ext cx="990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endParaRPr lang="en-GB" sz="180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2059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18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206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6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18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6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2147483647 w 5001"/>
                <a:gd name="T1" fmla="*/ 0 h 2721"/>
                <a:gd name="T2" fmla="*/ 2147483647 w 5001"/>
                <a:gd name="T3" fmla="*/ 2147483647 h 2721"/>
                <a:gd name="T4" fmla="*/ 0 w 5001"/>
                <a:gd name="T5" fmla="*/ 2147483647 h 2721"/>
                <a:gd name="T6" fmla="*/ 2147483647 w 5001"/>
                <a:gd name="T7" fmla="*/ 0 h 2721"/>
                <a:gd name="T8" fmla="*/ 2147483647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4625"/>
            <a:ext cx="28956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7D2746-BE99-45BA-A208-0B59F52183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7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latin typeface="Arial" charset="0"/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2058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latin typeface="Arial" charset="0"/>
                <a:ea typeface="SimSun" pitchFamily="2" charset="-122"/>
                <a:cs typeface="Arial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28" r:id="rId2"/>
    <p:sldLayoutId id="214748444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838" y="3497263"/>
            <a:ext cx="8623300" cy="31289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990000"/>
                </a:solidFill>
              </a:rPr>
              <a:t>Welcome to Amsterdam</a:t>
            </a:r>
            <a:br>
              <a:rPr lang="en-US" dirty="0" smtClean="0">
                <a:solidFill>
                  <a:srgbClr val="990000"/>
                </a:solidFill>
              </a:rPr>
            </a:br>
            <a:r>
              <a:rPr lang="en-US" dirty="0" smtClean="0">
                <a:solidFill>
                  <a:srgbClr val="990000"/>
                </a:solidFill>
              </a:rPr>
              <a:t>EUGridPMA35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000" dirty="0" smtClean="0"/>
              <a:t>September 2015</a:t>
            </a:r>
            <a:br>
              <a:rPr lang="en-US" sz="2000" dirty="0" smtClean="0"/>
            </a:br>
            <a:endParaRPr lang="en-GB" sz="1800" b="0" i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 back in Amsterdam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3" y="2226733"/>
            <a:ext cx="8683445" cy="385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68" y="1828800"/>
            <a:ext cx="2477108" cy="18489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801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Round Table and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Note taker</a:t>
            </a:r>
          </a:p>
          <a:p>
            <a:pPr lvl="1"/>
            <a:r>
              <a:rPr lang="en-GB" dirty="0" smtClean="0"/>
              <a:t>Please …</a:t>
            </a:r>
          </a:p>
          <a:p>
            <a:endParaRPr lang="en-GB" dirty="0" smtClean="0"/>
          </a:p>
          <a:p>
            <a:r>
              <a:rPr lang="en-GB" dirty="0" smtClean="0"/>
              <a:t>Presentations</a:t>
            </a:r>
          </a:p>
          <a:p>
            <a:pPr lvl="1"/>
            <a:r>
              <a:rPr lang="en-GB" dirty="0" smtClean="0"/>
              <a:t>Upload to the agenda page:</a:t>
            </a:r>
            <a:br>
              <a:rPr lang="en-GB" dirty="0" smtClean="0"/>
            </a:br>
            <a:r>
              <a:rPr lang="en-US" sz="2000" b="1" dirty="0" smtClean="0"/>
              <a:t>https://www.eugridpma.org/agenda/35</a:t>
            </a:r>
          </a:p>
          <a:p>
            <a:pPr lvl="2"/>
            <a:r>
              <a:rPr lang="en-US" sz="2000" dirty="0" smtClean="0"/>
              <a:t>use </a:t>
            </a:r>
            <a:r>
              <a:rPr lang="en-US" sz="2000" dirty="0"/>
              <a:t>“manage”, and then enter the </a:t>
            </a:r>
            <a:r>
              <a:rPr lang="en-US" sz="2000" dirty="0" smtClean="0"/>
              <a:t>password</a:t>
            </a:r>
            <a:endParaRPr lang="en-GB" sz="2000" dirty="0"/>
          </a:p>
          <a:p>
            <a:pPr lvl="2"/>
            <a:r>
              <a:rPr lang="en-GB" sz="2000" dirty="0"/>
              <a:t>u</a:t>
            </a:r>
            <a:r>
              <a:rPr lang="en-GB" sz="2000" dirty="0" smtClean="0"/>
              <a:t>nless you have been invited to create an account</a:t>
            </a:r>
          </a:p>
          <a:p>
            <a:pPr lvl="1"/>
            <a:endParaRPr lang="en-GB" dirty="0"/>
          </a:p>
          <a:p>
            <a:r>
              <a:rPr lang="en-GB" dirty="0" smtClean="0"/>
              <a:t>Agenda bashing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689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 smtClean="0"/>
              <a:t>Geographical coverage of the EUGridPMA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12750" y="987425"/>
            <a:ext cx="8424863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2900" indent="-342900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26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of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28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EU member states (all except LU, MT)</a:t>
            </a:r>
          </a:p>
          <a:p>
            <a:pPr marL="342900" indent="-342900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+	AM, CH, DZ,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EG,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IL, IR, IS, </a:t>
            </a:r>
            <a:r>
              <a:rPr lang="en-US" sz="1800" strike="sngStrike" dirty="0">
                <a:solidFill>
                  <a:srgbClr val="008000"/>
                </a:solidFill>
                <a:latin typeface="Lucida Sans" pitchFamily="34" charset="0"/>
              </a:rPr>
              <a:t>JO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MA, MD, ME, MK, NO, PK, RO, </a:t>
            </a:r>
            <a:br>
              <a:rPr lang="en-US" sz="1800" dirty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	RS, RU, </a:t>
            </a:r>
            <a:r>
              <a:rPr lang="en-US" sz="1800" strike="sngStrike" dirty="0">
                <a:solidFill>
                  <a:srgbClr val="008000"/>
                </a:solidFill>
                <a:latin typeface="Lucida Sans" pitchFamily="34" charset="0"/>
              </a:rPr>
              <a:t>SY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TR, UA, CERN (</a:t>
            </a:r>
            <a:r>
              <a:rPr lang="en-US" sz="1800" dirty="0" err="1">
                <a:solidFill>
                  <a:srgbClr val="008000"/>
                </a:solidFill>
                <a:latin typeface="Lucida Sans" pitchFamily="34" charset="0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), </a:t>
            </a:r>
            <a:r>
              <a:rPr lang="en-US" sz="1800" dirty="0" err="1">
                <a:solidFill>
                  <a:srgbClr val="008000"/>
                </a:solidFill>
                <a:latin typeface="Lucida Sans" pitchFamily="34" charset="0"/>
              </a:rPr>
              <a:t>DoEGrids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(US)* + TCS (EU)</a:t>
            </a:r>
            <a:endParaRPr lang="en-US" sz="1800" dirty="0">
              <a:solidFill>
                <a:srgbClr val="000066"/>
              </a:solidFill>
              <a:latin typeface="Lucida Sans" pitchFamily="34" charset="0"/>
            </a:endParaRPr>
          </a:p>
          <a:p>
            <a:pPr marL="342900" indent="-342900" algn="l">
              <a:spcBef>
                <a:spcPct val="20000"/>
              </a:spcBef>
              <a:buFont typeface="Symbol" pitchFamily="18" charset="2"/>
              <a:buNone/>
            </a:pPr>
            <a:endParaRPr lang="en-US" dirty="0">
              <a:solidFill>
                <a:srgbClr val="000066"/>
              </a:solidFill>
              <a:latin typeface="Lucida Sans" pitchFamily="34" charset="0"/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5773738" y="5864225"/>
            <a:ext cx="3213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dirty="0">
                <a:solidFill>
                  <a:srgbClr val="000066"/>
                </a:solidFill>
                <a:latin typeface="Lucida Sans" pitchFamily="34" charset="0"/>
              </a:rPr>
              <a:t>Pending or in progress</a:t>
            </a:r>
          </a:p>
          <a:p>
            <a:pPr marL="342900" indent="-342900" algn="l"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sz="1600" dirty="0">
                <a:solidFill>
                  <a:srgbClr val="000066"/>
                </a:solidFill>
                <a:latin typeface="Lucida Sans" pitchFamily="34" charset="0"/>
              </a:rPr>
              <a:t>ZA, </a:t>
            </a:r>
            <a:r>
              <a:rPr lang="en-US" sz="1600" dirty="0" smtClean="0">
                <a:solidFill>
                  <a:srgbClr val="000066"/>
                </a:solidFill>
                <a:latin typeface="Lucida Sans" pitchFamily="34" charset="0"/>
              </a:rPr>
              <a:t>KE, TZ, </a:t>
            </a:r>
            <a:r>
              <a:rPr lang="en-US" sz="1600" strike="sngStrike" dirty="0" smtClean="0">
                <a:solidFill>
                  <a:srgbClr val="000066"/>
                </a:solidFill>
                <a:latin typeface="Lucida Sans" pitchFamily="34" charset="0"/>
              </a:rPr>
              <a:t>SN</a:t>
            </a:r>
            <a:r>
              <a:rPr lang="en-US" sz="1600" dirty="0">
                <a:solidFill>
                  <a:srgbClr val="000066"/>
                </a:solidFill>
                <a:latin typeface="Lucida Sans" pitchFamily="34" charset="0"/>
              </a:rPr>
              <a:t>, TN, </a:t>
            </a:r>
            <a:r>
              <a:rPr lang="en-US" sz="1600" dirty="0" smtClean="0">
                <a:solidFill>
                  <a:srgbClr val="000066"/>
                </a:solidFill>
                <a:latin typeface="Lucida Sans" pitchFamily="34" charset="0"/>
              </a:rPr>
              <a:t>AE,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GE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18438" name="Oval 1"/>
          <p:cNvSpPr>
            <a:spLocks noChangeArrowheads="1"/>
          </p:cNvSpPr>
          <p:nvPr/>
        </p:nvSpPr>
        <p:spPr bwMode="auto">
          <a:xfrm>
            <a:off x="576774" y="2495695"/>
            <a:ext cx="776203" cy="455324"/>
          </a:xfrm>
          <a:prstGeom prst="ellipse">
            <a:avLst/>
          </a:prstGeom>
          <a:noFill/>
          <a:ln w="12700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" name="Picture 2" descr="H:\Home\davidg\EUGridPMA\Presentations\images\map-pma-emea-afr-gi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" y="1981955"/>
            <a:ext cx="7375734" cy="489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Monday (today)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4" y="1091252"/>
            <a:ext cx="6941608" cy="519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0878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and Wednesday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6" y="1091587"/>
            <a:ext cx="8429373" cy="430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635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00063" y="210611"/>
            <a:ext cx="8358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Calibri" pitchFamily="34" charset="0"/>
              </a:rPr>
              <a:t>Dinner on Monday</a:t>
            </a:r>
          </a:p>
          <a:p>
            <a:pPr eaLnBrk="1" hangingPunct="1"/>
            <a:endParaRPr lang="en-US" altLang="en-US" sz="4400" dirty="0">
              <a:latin typeface="Calibri" pitchFamily="34" charset="0"/>
            </a:endParaRPr>
          </a:p>
          <a:p>
            <a:pPr eaLnBrk="1" hangingPunct="1"/>
            <a:r>
              <a:rPr lang="en-US" altLang="en-US" sz="2400" dirty="0">
                <a:latin typeface="Calibri" pitchFamily="34" charset="0"/>
              </a:rPr>
              <a:t>We have reserved restaurant  </a:t>
            </a:r>
            <a:r>
              <a:rPr lang="en-US" altLang="en-US" sz="2400" i="1" dirty="0" err="1">
                <a:latin typeface="Calibri" pitchFamily="34" charset="0"/>
              </a:rPr>
              <a:t>Girassol</a:t>
            </a:r>
            <a:r>
              <a:rPr lang="en-US" altLang="en-US" sz="2400" dirty="0">
                <a:latin typeface="Calibri" pitchFamily="34" charset="0"/>
              </a:rPr>
              <a:t>, on the Amstel River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00063" y="2143125"/>
            <a:ext cx="350043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b="1" dirty="0">
                <a:latin typeface="Calibri" pitchFamily="34" charset="0"/>
              </a:rPr>
              <a:t> Please be there at </a:t>
            </a:r>
            <a:r>
              <a:rPr lang="en-US" altLang="en-US" b="1" dirty="0" smtClean="0">
                <a:latin typeface="Calibri" pitchFamily="34" charset="0"/>
              </a:rPr>
              <a:t>19:00</a:t>
            </a:r>
            <a:endParaRPr lang="en-US" altLang="en-US" b="1" dirty="0">
              <a:latin typeface="Calibri" pitchFamily="34" charset="0"/>
            </a:endParaRPr>
          </a:p>
          <a:p>
            <a:pPr eaLnBrk="1" hangingPunct="1"/>
            <a:endParaRPr lang="en-US" altLang="en-US" dirty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dirty="0">
                <a:latin typeface="Calibri" pitchFamily="34" charset="0"/>
              </a:rPr>
              <a:t> To enter the restaurant, mention </a:t>
            </a:r>
            <a:r>
              <a:rPr lang="en-US" altLang="en-US" dirty="0" smtClean="0">
                <a:latin typeface="Calibri" pitchFamily="34" charset="0"/>
              </a:rPr>
              <a:t>“David </a:t>
            </a:r>
            <a:r>
              <a:rPr lang="en-US" altLang="en-US" dirty="0" err="1" smtClean="0">
                <a:latin typeface="Calibri" pitchFamily="34" charset="0"/>
              </a:rPr>
              <a:t>Groep</a:t>
            </a:r>
            <a:r>
              <a:rPr lang="en-US" altLang="en-US" dirty="0" smtClean="0">
                <a:latin typeface="Calibri" pitchFamily="34" charset="0"/>
              </a:rPr>
              <a:t>” ;-)</a:t>
            </a:r>
            <a:endParaRPr lang="en-US" altLang="en-US" dirty="0">
              <a:latin typeface="Calibri" pitchFamily="34" charset="0"/>
            </a:endParaRPr>
          </a:p>
          <a:p>
            <a:pPr eaLnBrk="1" hangingPunct="1"/>
            <a:endParaRPr lang="en-US" altLang="en-US" dirty="0">
              <a:latin typeface="Calibri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00250"/>
            <a:ext cx="3571875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32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IGTF+ Meeting Agenda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idx="1"/>
          </p:nvPr>
        </p:nvSpPr>
        <p:spPr>
          <a:xfrm>
            <a:off x="838200" y="1484313"/>
            <a:ext cx="8040688" cy="4586287"/>
          </a:xfrm>
        </p:spPr>
        <p:txBody>
          <a:bodyPr/>
          <a:lstStyle/>
          <a:p>
            <a:r>
              <a:rPr lang="en-GB" sz="2200" i="1" dirty="0" smtClean="0"/>
              <a:t>TAGPMA 22: UNAM, Mexico City: </a:t>
            </a:r>
            <a:r>
              <a:rPr lang="en-US" sz="2200" i="1" dirty="0" smtClean="0"/>
              <a:t>30 Sep – 1 Oct 2015</a:t>
            </a:r>
          </a:p>
          <a:p>
            <a:r>
              <a:rPr lang="en-US" sz="2200" i="1" dirty="0" smtClean="0"/>
              <a:t>I2TechX + REFEDS: Cleveland, OH, 4 + 5-8 Oct 2015</a:t>
            </a:r>
            <a:endParaRPr lang="en-GB" sz="2200" i="1" dirty="0" smtClean="0"/>
          </a:p>
          <a:p>
            <a:r>
              <a:rPr lang="en-GB" sz="2200" i="1" dirty="0" smtClean="0"/>
              <a:t>EWTI (+REFEDS, FIM4R): Vienna 30 Nov – </a:t>
            </a:r>
            <a:r>
              <a:rPr lang="en-GB" sz="2200" i="1" dirty="0"/>
              <a:t>4 Dec 2015</a:t>
            </a:r>
            <a:br>
              <a:rPr lang="en-GB" sz="2200" i="1" dirty="0"/>
            </a:br>
            <a:r>
              <a:rPr lang="en-GB" sz="2200" i="1" dirty="0"/>
              <a:t>	https://identityworkshop.eu/</a:t>
            </a:r>
          </a:p>
          <a:p>
            <a:r>
              <a:rPr lang="en-GB" sz="2200" b="1" i="1" dirty="0" smtClean="0"/>
              <a:t>EUGridPMA </a:t>
            </a:r>
            <a:r>
              <a:rPr lang="en-GB" sz="2200" b="1" i="1" dirty="0"/>
              <a:t>36</a:t>
            </a:r>
            <a:r>
              <a:rPr lang="en-GB" sz="2200" b="1" i="1" dirty="0" smtClean="0"/>
              <a:t>: </a:t>
            </a:r>
            <a:r>
              <a:rPr lang="en-GB" sz="2200" b="1" i="1" smtClean="0"/>
              <a:t>location </a:t>
            </a:r>
            <a:r>
              <a:rPr lang="en-GB" sz="2200" b="1" i="1" smtClean="0"/>
              <a:t>tbc </a:t>
            </a:r>
            <a:r>
              <a:rPr lang="en-GB" sz="2200" b="1" i="1" dirty="0"/>
              <a:t>– </a:t>
            </a:r>
            <a:r>
              <a:rPr lang="en-GB" sz="2200" b="1" i="1"/>
              <a:t>January </a:t>
            </a:r>
            <a:r>
              <a:rPr lang="en-GB" sz="2200" b="1" i="1" smtClean="0"/>
              <a:t>11-13? </a:t>
            </a:r>
            <a:r>
              <a:rPr lang="en-GB" sz="2200" b="1" i="1" dirty="0"/>
              <a:t>2016</a:t>
            </a:r>
          </a:p>
          <a:p>
            <a:r>
              <a:rPr lang="en-GB" sz="2200" i="1" dirty="0" smtClean="0"/>
              <a:t>APGridPMA &amp; ISGC: Taipei, 13-18 March 2016</a:t>
            </a:r>
          </a:p>
          <a:p>
            <a:r>
              <a:rPr lang="en-GB" sz="2200" b="1" i="1" dirty="0" smtClean="0"/>
              <a:t>EUGridPMA 37: Ankara </a:t>
            </a:r>
            <a:r>
              <a:rPr lang="en-GB" sz="2200" b="1" i="1" dirty="0"/>
              <a:t>– </a:t>
            </a:r>
            <a:r>
              <a:rPr lang="en-GB" sz="2200" b="1" i="1" dirty="0" smtClean="0"/>
              <a:t>May 9-11 2016</a:t>
            </a:r>
          </a:p>
          <a:p>
            <a:r>
              <a:rPr lang="en-GB" sz="2200" i="1" dirty="0" smtClean="0"/>
              <a:t>TNC2016 + REFEDS: 13+14-16 </a:t>
            </a:r>
            <a:r>
              <a:rPr lang="en-GB" sz="2200" i="1" dirty="0"/>
              <a:t>June </a:t>
            </a:r>
            <a:r>
              <a:rPr lang="en-GB" sz="2200" i="1" dirty="0" smtClean="0"/>
              <a:t>2016, Prague</a:t>
            </a:r>
            <a:endParaRPr lang="en-GB" sz="2200" i="1" dirty="0"/>
          </a:p>
          <a:p>
            <a:endParaRPr lang="en-GB" sz="22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gridpma">
  <a:themeElements>
    <a:clrScheme name="eugridp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ugridpm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ugridp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gridp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D:\Home\davidg\Template\eugridpma.pot</Template>
  <TotalTime>103506</TotalTime>
  <Words>143</Words>
  <Application>Microsoft Office PowerPoint</Application>
  <PresentationFormat>On-screen Show (4:3)</PresentationFormat>
  <Paragraphs>35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eugridpma</vt:lpstr>
      <vt:lpstr>EGI-InSPIRE-Slide-Template_v4</vt:lpstr>
      <vt:lpstr>Welcome to Amsterdam EUGridPMA35   September 2015 </vt:lpstr>
      <vt:lpstr>Welcome back in Amsterdam</vt:lpstr>
      <vt:lpstr>Round Table and Introductions</vt:lpstr>
      <vt:lpstr>Geographical coverage of the EUGridPMA</vt:lpstr>
      <vt:lpstr>Agenda Monday (today)</vt:lpstr>
      <vt:lpstr>Tuesday and Wednesday</vt:lpstr>
      <vt:lpstr>PowerPoint Presentation</vt:lpstr>
      <vt:lpstr>IGTF+ Meeting Agenda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Grid Policy Management Authority</dc:title>
  <dc:creator>David Groep</dc:creator>
  <cp:lastModifiedBy>DavidG</cp:lastModifiedBy>
  <cp:revision>732</cp:revision>
  <dcterms:created xsi:type="dcterms:W3CDTF">2004-04-13T08:36:56Z</dcterms:created>
  <dcterms:modified xsi:type="dcterms:W3CDTF">2015-09-06T13:21:26Z</dcterms:modified>
</cp:coreProperties>
</file>