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Default Extension="wdp" ContentType="image/vnd.ms-photo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545" r:id="rId3"/>
    <p:sldId id="546" r:id="rId4"/>
    <p:sldId id="544" r:id="rId5"/>
    <p:sldId id="547" r:id="rId6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  </p:ext>
    </p:extLst>
  </p:showPr>
  <p:clrMru>
    <a:srgbClr val="FF0000"/>
    <a:srgbClr val="FF6600"/>
    <a:srgbClr val="0066FF"/>
    <a:srgbClr val="FFFF00"/>
    <a:srgbClr val="66FF33"/>
    <a:srgbClr val="808080"/>
    <a:srgbClr val="FFFF66"/>
    <a:srgbClr val="CCFF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8985" autoAdjust="0"/>
    <p:restoredTop sz="94954" autoAdjust="0"/>
  </p:normalViewPr>
  <p:slideViewPr>
    <p:cSldViewPr>
      <p:cViewPr varScale="1">
        <p:scale>
          <a:sx n="97" d="100"/>
          <a:sy n="97" d="100"/>
        </p:scale>
        <p:origin x="-120" y="-232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 smtClean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 smtClean="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 smtClean="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900" dirty="0" err="1" smtClean="0">
                <a:latin typeface="Verdana"/>
                <a:cs typeface="Verdana"/>
              </a:rPr>
              <a:t>Nikhef</a:t>
            </a:r>
            <a:r>
              <a:rPr lang="en-GB" altLang="en-US" sz="900" baseline="0" dirty="0" smtClean="0">
                <a:latin typeface="Verdana"/>
                <a:cs typeface="Verdana"/>
              </a:rPr>
              <a:t> Lepton Collider</a:t>
            </a:r>
            <a:endParaRPr lang="en-GB" altLang="en-US" sz="900" dirty="0" smtClean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gif"/><Relationship Id="rId13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2600" y="711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304800"/>
            <a:ext cx="7203802" cy="1080120"/>
          </a:xfrm>
        </p:spPr>
        <p:txBody>
          <a:bodyPr anchor="ctr"/>
          <a:lstStyle/>
          <a:p>
            <a:r>
              <a:rPr lang="en-US" altLang="en-US" sz="4000" b="0" dirty="0" smtClean="0">
                <a:latin typeface="Verdana"/>
                <a:cs typeface="Verdana"/>
              </a:rPr>
              <a:t>CEPC Pixel </a:t>
            </a:r>
            <a:br>
              <a:rPr lang="en-US" altLang="en-US" sz="4000" b="0" dirty="0" smtClean="0">
                <a:latin typeface="Verdana"/>
                <a:cs typeface="Verdana"/>
              </a:rPr>
            </a:br>
            <a:r>
              <a:rPr lang="en-US" altLang="en-US" sz="4000" b="0" dirty="0" smtClean="0">
                <a:latin typeface="Verdana"/>
                <a:cs typeface="Verdana"/>
              </a:rPr>
              <a:t>Time Projection Chamber</a:t>
            </a: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95400" y="652463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838200" y="553847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2200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95400" y="1982211"/>
            <a:ext cx="9677400" cy="3046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LCWS 2019 Sendai: for one of the CEPC experiments there is interest in a pixel TPC</a:t>
            </a:r>
          </a:p>
          <a:p>
            <a:pPr marL="342900" lvl="0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Discussed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with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Huirong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Qi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 (see 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https://agenda.linearcollider.org/event/8217/contributions/44627/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) </a:t>
            </a:r>
          </a:p>
          <a:p>
            <a:pPr marL="742950" lvl="1" indent="-285750">
              <a:spcBef>
                <a:spcPct val="20000"/>
              </a:spcBef>
              <a:buClr>
                <a:srgbClr val="996633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In his talk presented issues with a TPC running at the 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Z (next slides)</a:t>
            </a:r>
          </a:p>
          <a:p>
            <a:pPr marL="1200150" lvl="2" indent="-285750">
              <a:spcBef>
                <a:spcPct val="20000"/>
              </a:spcBef>
              <a:buClr>
                <a:srgbClr val="996633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Higgs running no problem for TPC</a:t>
            </a:r>
          </a:p>
          <a:p>
            <a:pPr marL="1200150" lvl="2" indent="-285750">
              <a:spcBef>
                <a:spcPct val="20000"/>
              </a:spcBef>
              <a:buClr>
                <a:srgbClr val="996633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For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 high </a:t>
            </a:r>
            <a:r>
              <a:rPr lang="en-US" sz="18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Lumi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 Z 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run distortions due to Ion Back Flow</a:t>
            </a:r>
          </a:p>
          <a:p>
            <a:pPr marL="1200150" lvl="2" indent="-285750">
              <a:spcBef>
                <a:spcPct val="20000"/>
              </a:spcBef>
              <a:buClr>
                <a:srgbClr val="996633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As ALICE one can run without gating (reducing the 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IBF of the </a:t>
            </a:r>
            <a:r>
              <a:rPr lang="en-US" sz="18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GEMs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) </a:t>
            </a:r>
            <a:endParaRPr lang="en-US" sz="18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1200150" lvl="2" indent="-285750">
              <a:spcBef>
                <a:spcPct val="20000"/>
              </a:spcBef>
              <a:buClr>
                <a:srgbClr val="996633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Ion Back Flow measurements IBF with a MM show Gain*IBF = 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990600" y="461963"/>
            <a:ext cx="10515600" cy="452437"/>
          </a:xfrm>
        </p:spPr>
        <p:txBody>
          <a:bodyPr/>
          <a:lstStyle/>
          <a:p>
            <a:r>
              <a:rPr lang="en-GB" altLang="en-US" sz="3200" b="0" dirty="0" smtClean="0">
                <a:latin typeface="Verdana"/>
                <a:cs typeface="Verdana"/>
              </a:rPr>
              <a:t> </a:t>
            </a:r>
            <a:r>
              <a:rPr lang="en-US" altLang="en-US" sz="3600" b="0" dirty="0" smtClean="0">
                <a:latin typeface="Verdana"/>
                <a:cs typeface="Verdana"/>
              </a:rPr>
              <a:t>CEPC Pixel TPC</a:t>
            </a:r>
            <a:endParaRPr lang="en-GB" altLang="en-US" sz="3200" b="0" dirty="0">
              <a:latin typeface="Verdana"/>
              <a:cs typeface="Verdan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716" y="-40647"/>
            <a:ext cx="9999483" cy="6898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990600" y="461963"/>
            <a:ext cx="10515600" cy="452437"/>
          </a:xfrm>
        </p:spPr>
        <p:txBody>
          <a:bodyPr/>
          <a:lstStyle/>
          <a:p>
            <a:r>
              <a:rPr lang="en-GB" altLang="en-US" sz="3200" b="0" dirty="0" smtClean="0">
                <a:latin typeface="Verdana"/>
                <a:cs typeface="Verdana"/>
              </a:rPr>
              <a:t> </a:t>
            </a:r>
            <a:r>
              <a:rPr lang="en-US" altLang="en-US" sz="3600" b="0" dirty="0" smtClean="0">
                <a:latin typeface="Verdana"/>
                <a:cs typeface="Verdana"/>
              </a:rPr>
              <a:t>CEPC Pixel TPC</a:t>
            </a:r>
            <a:endParaRPr lang="en-GB" altLang="en-US" sz="3200" b="0" dirty="0"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93700"/>
            <a:ext cx="8686800" cy="6070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43400" y="1143000"/>
            <a:ext cx="4024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here  L = </a:t>
            </a:r>
            <a:r>
              <a:rPr lang="en-US" dirty="0" smtClean="0">
                <a:latin typeface="Verdana"/>
                <a:cs typeface="Verdana"/>
              </a:rPr>
              <a:t>17 10</a:t>
            </a:r>
            <a:r>
              <a:rPr lang="en-US" baseline="30000" dirty="0" smtClean="0">
                <a:latin typeface="Verdana"/>
                <a:cs typeface="Verdana"/>
              </a:rPr>
              <a:t>34 </a:t>
            </a:r>
            <a:r>
              <a:rPr lang="en-US" dirty="0" smtClean="0">
                <a:latin typeface="Verdana"/>
                <a:cs typeface="Verdana"/>
              </a:rPr>
              <a:t>cm</a:t>
            </a:r>
            <a:r>
              <a:rPr lang="en-US" baseline="30000" dirty="0" smtClean="0">
                <a:latin typeface="Verdana"/>
                <a:cs typeface="Verdana"/>
              </a:rPr>
              <a:t>-2</a:t>
            </a:r>
            <a:r>
              <a:rPr lang="en-US" dirty="0" smtClean="0">
                <a:latin typeface="Verdana"/>
                <a:cs typeface="Verdana"/>
              </a:rPr>
              <a:t>s</a:t>
            </a:r>
            <a:r>
              <a:rPr lang="en-US" baseline="30000" dirty="0" smtClean="0">
                <a:latin typeface="Verdana"/>
                <a:cs typeface="Verdana"/>
              </a:rPr>
              <a:t>-1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990600" y="461963"/>
            <a:ext cx="10515600" cy="452437"/>
          </a:xfrm>
        </p:spPr>
        <p:txBody>
          <a:bodyPr/>
          <a:lstStyle/>
          <a:p>
            <a:r>
              <a:rPr lang="en-GB" altLang="en-US" sz="3200" b="0" dirty="0" smtClean="0">
                <a:latin typeface="Verdana"/>
                <a:cs typeface="Verdana"/>
              </a:rPr>
              <a:t> </a:t>
            </a:r>
            <a:r>
              <a:rPr lang="en-US" altLang="en-US" sz="3600" b="0" dirty="0" smtClean="0">
                <a:latin typeface="Verdana"/>
                <a:cs typeface="Verdana"/>
              </a:rPr>
              <a:t>CEPC Pixel TPC</a:t>
            </a:r>
            <a:endParaRPr lang="en-GB" altLang="en-US" sz="3200" b="0" dirty="0">
              <a:latin typeface="Verdana"/>
              <a:cs typeface="Verdana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762000" y="838200"/>
            <a:ext cx="10591800" cy="5486400"/>
          </a:xfrm>
        </p:spPr>
        <p:txBody>
          <a:bodyPr/>
          <a:lstStyle/>
          <a:p>
            <a:pPr>
              <a:buClr>
                <a:srgbClr val="FF6600"/>
              </a:buClr>
              <a:buNone/>
            </a:pPr>
            <a:endParaRPr lang="en-US" sz="200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>
              <a:buClr>
                <a:srgbClr val="996633"/>
              </a:buClr>
            </a:pPr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 What is the situation for a pixel TPC?</a:t>
            </a:r>
          </a:p>
          <a:p>
            <a:pPr marL="800100" lvl="1">
              <a:buClr>
                <a:srgbClr val="996633"/>
              </a:buClr>
            </a:pPr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Large potential in terms of rate capabilities</a:t>
            </a:r>
          </a:p>
          <a:p>
            <a:pPr marL="800100" lvl="1">
              <a:buClr>
                <a:srgbClr val="996633"/>
              </a:buClr>
            </a:pPr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Pattern recognition high granularity works in high Z rate  </a:t>
            </a:r>
          </a:p>
          <a:p>
            <a:pPr marL="800100" lvl="1">
              <a:buClr>
                <a:srgbClr val="996633"/>
              </a:buClr>
            </a:pPr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Question what is the </a:t>
            </a:r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IBF for our </a:t>
            </a:r>
            <a:r>
              <a:rPr lang="en-US" sz="2000" dirty="0" err="1" smtClean="0">
                <a:solidFill>
                  <a:srgbClr val="000000"/>
                </a:solidFill>
                <a:latin typeface="Verdana"/>
                <a:cs typeface="Verdana"/>
              </a:rPr>
              <a:t>GridPix</a:t>
            </a:r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?</a:t>
            </a:r>
            <a:endParaRPr lang="en-US" sz="2200" dirty="0" smtClean="0">
              <a:latin typeface="Verdana"/>
              <a:cs typeface="Verdana"/>
            </a:endParaRPr>
          </a:p>
          <a:p>
            <a:r>
              <a:rPr lang="en-US" sz="2000" dirty="0" err="1" smtClean="0">
                <a:latin typeface="Verdana"/>
                <a:cs typeface="Verdana"/>
              </a:rPr>
              <a:t>Huirong</a:t>
            </a:r>
            <a:r>
              <a:rPr lang="en-US" sz="2000" dirty="0" smtClean="0">
                <a:latin typeface="Verdana"/>
                <a:cs typeface="Verdana"/>
              </a:rPr>
              <a:t> </a:t>
            </a:r>
            <a:r>
              <a:rPr lang="en-US" sz="2000" dirty="0" err="1" smtClean="0">
                <a:latin typeface="Verdana"/>
                <a:cs typeface="Verdana"/>
              </a:rPr>
              <a:t>Qi</a:t>
            </a:r>
            <a:r>
              <a:rPr lang="en-US" sz="2000" dirty="0" smtClean="0">
                <a:latin typeface="Verdana"/>
                <a:cs typeface="Verdana"/>
              </a:rPr>
              <a:t> asked whether he could get (buy) a quad to study in IHEP</a:t>
            </a:r>
          </a:p>
          <a:p>
            <a:pPr lvl="1"/>
            <a:r>
              <a:rPr lang="en-US" sz="2000" dirty="0" smtClean="0">
                <a:latin typeface="Verdana"/>
                <a:cs typeface="Verdana"/>
              </a:rPr>
              <a:t>Measure the IBF for the device and compare to MM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Can we apply gating in Z collisions?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Verdana"/>
                <a:cs typeface="Verdana"/>
              </a:rPr>
              <a:t>Make a GEM gating device</a:t>
            </a:r>
            <a:r>
              <a:rPr lang="en-US" sz="1800" dirty="0" smtClean="0">
                <a:solidFill>
                  <a:srgbClr val="000000"/>
                </a:solidFill>
                <a:latin typeface="Verdana"/>
                <a:cs typeface="Verdana"/>
              </a:rPr>
              <a:t> a la ILD at </a:t>
            </a:r>
            <a:r>
              <a:rPr lang="en-US" sz="1800" dirty="0" smtClean="0">
                <a:solidFill>
                  <a:srgbClr val="000000"/>
                </a:solidFill>
                <a:latin typeface="Verdana"/>
                <a:cs typeface="Verdana"/>
              </a:rPr>
              <a:t>e.g. 1 mm or 0.5 mm above the grid</a:t>
            </a:r>
          </a:p>
          <a:p>
            <a:pPr lvl="1"/>
            <a:r>
              <a:rPr lang="en-US" sz="1800" dirty="0" err="1" smtClean="0">
                <a:solidFill>
                  <a:srgbClr val="000000"/>
                </a:solidFill>
                <a:latin typeface="Verdana"/>
                <a:cs typeface="Verdana"/>
              </a:rPr>
              <a:t>High(est</a:t>
            </a:r>
            <a:r>
              <a:rPr lang="en-US" sz="1800" dirty="0" smtClean="0">
                <a:solidFill>
                  <a:srgbClr val="000000"/>
                </a:solidFill>
                <a:latin typeface="Verdana"/>
                <a:cs typeface="Verdana"/>
              </a:rPr>
              <a:t>) luminosity CEPC  L =</a:t>
            </a:r>
            <a:r>
              <a:rPr lang="en-US" sz="1800" dirty="0" smtClean="0">
                <a:solidFill>
                  <a:srgbClr val="000000"/>
                </a:solidFill>
                <a:latin typeface="Verdana"/>
                <a:cs typeface="Verdana"/>
              </a:rPr>
              <a:t> 32-</a:t>
            </a:r>
            <a:r>
              <a:rPr lang="en-US" sz="1800" dirty="0" smtClean="0">
                <a:latin typeface="Verdana"/>
                <a:cs typeface="Verdana"/>
              </a:rPr>
              <a:t>50 </a:t>
            </a:r>
            <a:r>
              <a:rPr lang="en-US" sz="1800" dirty="0" smtClean="0">
                <a:latin typeface="Verdana"/>
                <a:cs typeface="Verdana"/>
              </a:rPr>
              <a:t>10</a:t>
            </a:r>
            <a:r>
              <a:rPr lang="en-US" sz="1800" baseline="30000" dirty="0" smtClean="0">
                <a:latin typeface="Verdana"/>
                <a:cs typeface="Verdana"/>
              </a:rPr>
              <a:t>34 </a:t>
            </a:r>
            <a:r>
              <a:rPr lang="en-US" sz="1800" dirty="0" smtClean="0">
                <a:latin typeface="Verdana"/>
                <a:cs typeface="Verdana"/>
              </a:rPr>
              <a:t>cm</a:t>
            </a:r>
            <a:r>
              <a:rPr lang="en-US" sz="1800" baseline="30000" dirty="0" smtClean="0">
                <a:latin typeface="Verdana"/>
                <a:cs typeface="Verdana"/>
              </a:rPr>
              <a:t>-2</a:t>
            </a:r>
            <a:r>
              <a:rPr lang="en-US" sz="1800" dirty="0" smtClean="0">
                <a:latin typeface="Verdana"/>
                <a:cs typeface="Verdana"/>
              </a:rPr>
              <a:t>s</a:t>
            </a:r>
            <a:r>
              <a:rPr lang="en-US" sz="1800" baseline="30000" dirty="0" smtClean="0">
                <a:latin typeface="Verdana"/>
                <a:cs typeface="Verdana"/>
              </a:rPr>
              <a:t>-1 </a:t>
            </a:r>
            <a:r>
              <a:rPr lang="en-US" sz="1800" dirty="0" smtClean="0">
                <a:solidFill>
                  <a:srgbClr val="000000"/>
                </a:solidFill>
                <a:latin typeface="Verdana"/>
                <a:cs typeface="Verdana"/>
              </a:rPr>
              <a:t>at 2 T</a:t>
            </a:r>
            <a:r>
              <a:rPr lang="en-US" sz="1800" dirty="0" smtClean="0">
                <a:latin typeface="Verdana"/>
                <a:cs typeface="Verdana"/>
              </a:rPr>
              <a:t>. </a:t>
            </a:r>
          </a:p>
          <a:p>
            <a:pPr lvl="2"/>
            <a:r>
              <a:rPr lang="en-US" sz="1600" dirty="0" smtClean="0">
                <a:latin typeface="Verdana"/>
                <a:cs typeface="Verdana"/>
              </a:rPr>
              <a:t>CEPC Ring length 50 km with 12 000 bunches and a </a:t>
            </a:r>
            <a:r>
              <a:rPr lang="en-US" sz="1600" dirty="0" err="1" smtClean="0">
                <a:latin typeface="Verdana"/>
                <a:cs typeface="Verdana"/>
              </a:rPr>
              <a:t>hadronic</a:t>
            </a:r>
            <a:r>
              <a:rPr lang="en-US" sz="1600" dirty="0" smtClean="0">
                <a:latin typeface="Verdana"/>
                <a:cs typeface="Verdana"/>
              </a:rPr>
              <a:t> Z rate of</a:t>
            </a:r>
            <a:r>
              <a:rPr lang="en-US" sz="1600" dirty="0" smtClean="0">
                <a:latin typeface="Verdana"/>
                <a:cs typeface="Verdana"/>
              </a:rPr>
              <a:t> 10-15 </a:t>
            </a:r>
            <a:r>
              <a:rPr lang="en-US" sz="1600" dirty="0" err="1" smtClean="0">
                <a:latin typeface="Verdana"/>
                <a:cs typeface="Verdana"/>
              </a:rPr>
              <a:t>k</a:t>
            </a:r>
            <a:r>
              <a:rPr lang="en-US" sz="1600" dirty="0" smtClean="0">
                <a:latin typeface="Verdana"/>
                <a:cs typeface="Verdana"/>
              </a:rPr>
              <a:t> Hz (cross section 30 </a:t>
            </a:r>
            <a:r>
              <a:rPr lang="en-US" sz="1600" dirty="0" err="1" smtClean="0">
                <a:latin typeface="Verdana"/>
                <a:cs typeface="Verdana"/>
              </a:rPr>
              <a:t>nB</a:t>
            </a:r>
            <a:r>
              <a:rPr lang="en-US" sz="1600" dirty="0" smtClean="0">
                <a:latin typeface="Verdana"/>
                <a:cs typeface="Verdana"/>
              </a:rPr>
              <a:t>). Beam structure rather continuous 1 ns spacing.</a:t>
            </a:r>
            <a:r>
              <a:rPr lang="en-US" sz="1600" dirty="0" smtClean="0">
                <a:latin typeface="Verdana"/>
                <a:cs typeface="Verdana"/>
              </a:rPr>
              <a:t> </a:t>
            </a:r>
          </a:p>
          <a:p>
            <a:pPr lvl="2"/>
            <a:r>
              <a:rPr lang="en-US" sz="1600" dirty="0" smtClean="0">
                <a:latin typeface="Verdana"/>
                <a:cs typeface="Verdana"/>
              </a:rPr>
              <a:t>Note that this Luminosity gives about 60-120 G Zs per running </a:t>
            </a:r>
            <a:r>
              <a:rPr lang="en-US" sz="1600" dirty="0" smtClean="0">
                <a:latin typeface="Verdana"/>
                <a:cs typeface="Verdana"/>
              </a:rPr>
              <a:t>year</a:t>
            </a:r>
            <a:endParaRPr lang="en-US" sz="1600" dirty="0" smtClean="0">
              <a:latin typeface="Verdana"/>
              <a:cs typeface="Verdana"/>
            </a:endParaRPr>
          </a:p>
          <a:p>
            <a:pPr lvl="1"/>
            <a:r>
              <a:rPr lang="en-US" sz="1800" dirty="0" smtClean="0">
                <a:latin typeface="Verdana"/>
                <a:cs typeface="Verdana"/>
              </a:rPr>
              <a:t>Time between Z interactions </a:t>
            </a:r>
            <a:r>
              <a:rPr lang="en-US" sz="1800" dirty="0" smtClean="0">
                <a:latin typeface="Verdana"/>
                <a:cs typeface="Verdana"/>
              </a:rPr>
              <a:t>60-</a:t>
            </a:r>
            <a:r>
              <a:rPr lang="en-US" sz="1800" dirty="0" smtClean="0">
                <a:latin typeface="Verdana"/>
                <a:cs typeface="Verdana"/>
              </a:rPr>
              <a:t>120 </a:t>
            </a:r>
            <a:r>
              <a:rPr lang="en-US" sz="1800" dirty="0" err="1" smtClean="0">
                <a:latin typeface="Verdana"/>
                <a:cs typeface="Verdana"/>
              </a:rPr>
              <a:t>μ</a:t>
            </a:r>
            <a:r>
              <a:rPr lang="en-US" sz="1800" dirty="0" err="1" smtClean="0">
                <a:latin typeface="Verdana"/>
                <a:cs typeface="Verdana"/>
              </a:rPr>
              <a:t>s</a:t>
            </a:r>
            <a:endParaRPr lang="en-US" sz="1800" dirty="0" smtClean="0">
              <a:latin typeface="Verdana"/>
              <a:cs typeface="Verdana"/>
            </a:endParaRPr>
          </a:p>
          <a:p>
            <a:pPr lvl="1"/>
            <a:r>
              <a:rPr lang="en-US" sz="1800" dirty="0" smtClean="0">
                <a:latin typeface="Verdana"/>
                <a:cs typeface="Verdana"/>
              </a:rPr>
              <a:t>TPC drift takes 30</a:t>
            </a:r>
            <a:r>
              <a:rPr lang="en-US" sz="1800" dirty="0" smtClean="0">
                <a:latin typeface="Verdana"/>
                <a:cs typeface="Verdana"/>
              </a:rPr>
              <a:t> </a:t>
            </a:r>
            <a:r>
              <a:rPr lang="en-US" sz="1800" dirty="0" err="1" smtClean="0">
                <a:latin typeface="Verdana"/>
                <a:cs typeface="Verdana"/>
              </a:rPr>
              <a:t>μs</a:t>
            </a:r>
            <a:endParaRPr lang="en-US" sz="1800" dirty="0" smtClean="0">
              <a:latin typeface="Verdana"/>
              <a:cs typeface="Verdana"/>
            </a:endParaRPr>
          </a:p>
          <a:p>
            <a:pPr lvl="1"/>
            <a:r>
              <a:rPr lang="en-US" sz="1800" dirty="0" smtClean="0">
                <a:latin typeface="Verdana"/>
                <a:cs typeface="Verdana"/>
              </a:rPr>
              <a:t>So events are separated in the TPC</a:t>
            </a:r>
          </a:p>
          <a:p>
            <a:pPr lvl="1">
              <a:buNone/>
            </a:pPr>
            <a:endParaRPr lang="en-US" sz="180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lvl="1"/>
            <a:endParaRPr lang="en-US" sz="200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lvl="1"/>
            <a:endParaRPr lang="en-US" sz="2000" dirty="0" smtClean="0">
              <a:latin typeface="Verdana"/>
              <a:cs typeface="Verdana"/>
            </a:endParaRPr>
          </a:p>
          <a:p>
            <a:pPr>
              <a:buNone/>
            </a:pPr>
            <a:endParaRPr lang="en-US" sz="2000" dirty="0" smtClean="0">
              <a:latin typeface="Verdana"/>
              <a:cs typeface="Verdana"/>
            </a:endParaRPr>
          </a:p>
          <a:p>
            <a:pPr>
              <a:buNone/>
            </a:pPr>
            <a:endParaRPr lang="en-US" sz="2000" dirty="0" smtClean="0">
              <a:latin typeface="Verdana"/>
              <a:cs typeface="Verdana"/>
            </a:endParaRPr>
          </a:p>
          <a:p>
            <a:pPr>
              <a:buNone/>
            </a:pPr>
            <a:endParaRPr lang="en-US" sz="2000" dirty="0" smtClean="0">
              <a:latin typeface="Verdana"/>
              <a:cs typeface="Verdana"/>
            </a:endParaRPr>
          </a:p>
          <a:p>
            <a:pPr>
              <a:buNone/>
            </a:pPr>
            <a:endParaRPr lang="en-US" sz="2000" dirty="0" smtClean="0">
              <a:latin typeface="Verdana"/>
              <a:cs typeface="Verdana"/>
            </a:endParaRPr>
          </a:p>
          <a:p>
            <a:pPr>
              <a:buNone/>
            </a:pPr>
            <a:endParaRPr lang="en-US" sz="2000" dirty="0" smtClean="0">
              <a:latin typeface="Verdana"/>
              <a:cs typeface="Verdana"/>
            </a:endParaRPr>
          </a:p>
          <a:p>
            <a:pPr>
              <a:buNone/>
            </a:pPr>
            <a:endParaRPr lang="en-US" sz="2000" dirty="0" smtClean="0">
              <a:latin typeface="Verdana"/>
              <a:cs typeface="Verdana"/>
            </a:endParaRPr>
          </a:p>
          <a:p>
            <a:pPr>
              <a:buNone/>
            </a:pPr>
            <a:endParaRPr lang="en-US" sz="2000" dirty="0" smtClean="0">
              <a:latin typeface="Verdana"/>
              <a:cs typeface="Verdana"/>
            </a:endParaRPr>
          </a:p>
          <a:p>
            <a:pPr>
              <a:buNone/>
            </a:pPr>
            <a:endParaRPr lang="en-US" sz="2000" dirty="0" smtClean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990600" y="461963"/>
            <a:ext cx="10515600" cy="452437"/>
          </a:xfrm>
        </p:spPr>
        <p:txBody>
          <a:bodyPr/>
          <a:lstStyle/>
          <a:p>
            <a:r>
              <a:rPr lang="en-GB" altLang="en-US" sz="3200" b="0" dirty="0" smtClean="0">
                <a:latin typeface="Verdana"/>
                <a:cs typeface="Verdana"/>
              </a:rPr>
              <a:t> </a:t>
            </a:r>
            <a:r>
              <a:rPr lang="en-US" altLang="en-US" sz="3600" b="0" dirty="0" smtClean="0">
                <a:latin typeface="Verdana"/>
                <a:cs typeface="Verdana"/>
              </a:rPr>
              <a:t>CEPC Pixel TPC</a:t>
            </a:r>
            <a:endParaRPr lang="en-GB" altLang="en-US" sz="3200" b="0" dirty="0">
              <a:latin typeface="Verdana"/>
              <a:cs typeface="Verdana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762000" y="838200"/>
            <a:ext cx="10591800" cy="5486400"/>
          </a:xfrm>
        </p:spPr>
        <p:txBody>
          <a:bodyPr/>
          <a:lstStyle/>
          <a:p>
            <a:pPr>
              <a:buClr>
                <a:srgbClr val="FF6600"/>
              </a:buClr>
              <a:buNone/>
            </a:pPr>
            <a:endParaRPr lang="en-US" sz="200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Gating in a triggered mode; </a:t>
            </a:r>
            <a:endParaRPr lang="en-US" sz="200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if a </a:t>
            </a:r>
            <a:r>
              <a:rPr lang="en-US" dirty="0" err="1" smtClean="0">
                <a:solidFill>
                  <a:srgbClr val="000000"/>
                </a:solidFill>
                <a:latin typeface="Verdana"/>
                <a:cs typeface="Verdana"/>
              </a:rPr>
              <a:t>hadronic</a:t>
            </a:r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 Z interaction in TPC start gating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Gate </a:t>
            </a:r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length of 30-60</a:t>
            </a:r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latin typeface="Verdana"/>
                <a:cs typeface="Verdana"/>
              </a:rPr>
              <a:t>μ</a:t>
            </a:r>
            <a:r>
              <a:rPr lang="en-US" sz="2000" dirty="0" err="1" smtClean="0">
                <a:solidFill>
                  <a:srgbClr val="000000"/>
                </a:solidFill>
                <a:latin typeface="Verdana"/>
                <a:cs typeface="Verdana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would stop the ions in Z triggered mode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the price is dead time, reduced </a:t>
            </a:r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efficiency;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One will start leveling if gate time = 20 </a:t>
            </a:r>
            <a:r>
              <a:rPr lang="en-US" dirty="0" err="1" smtClean="0">
                <a:latin typeface="Verdana"/>
                <a:cs typeface="Verdana"/>
              </a:rPr>
              <a:t>μ</a:t>
            </a:r>
            <a:r>
              <a:rPr lang="en-US" dirty="0" err="1" smtClean="0">
                <a:solidFill>
                  <a:srgbClr val="000000"/>
                </a:solidFill>
                <a:latin typeface="Verdana"/>
                <a:cs typeface="Verdana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 -&gt; efficiency 66-85%  </a:t>
            </a:r>
            <a:endParaRPr lang="en-US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Needs thinking but might work and reduce IBF and (therefore) </a:t>
            </a:r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distortions</a:t>
            </a:r>
          </a:p>
          <a:p>
            <a:pPr>
              <a:buNone/>
            </a:pPr>
            <a:r>
              <a:rPr lang="en-US" sz="2200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</a:p>
          <a:p>
            <a:pPr>
              <a:buClr>
                <a:srgbClr val="996633"/>
              </a:buClr>
            </a:pPr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High rate capabilities of the </a:t>
            </a:r>
            <a:r>
              <a:rPr lang="en-US" sz="2000" dirty="0" err="1" smtClean="0">
                <a:solidFill>
                  <a:srgbClr val="000000"/>
                </a:solidFill>
                <a:latin typeface="Verdana"/>
                <a:cs typeface="Verdana"/>
              </a:rPr>
              <a:t>GidPix</a:t>
            </a:r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 pixel chip TPX3</a:t>
            </a:r>
          </a:p>
          <a:p>
            <a:pPr marL="800100" lvl="1">
              <a:buClr>
                <a:srgbClr val="996633"/>
              </a:buClr>
            </a:pPr>
            <a:r>
              <a:rPr lang="en-US" sz="2000" dirty="0" smtClean="0">
                <a:latin typeface="Verdana"/>
                <a:cs typeface="Verdana"/>
              </a:rPr>
              <a:t>Bonn </a:t>
            </a:r>
            <a:r>
              <a:rPr lang="en-US" sz="2000" dirty="0" smtClean="0">
                <a:latin typeface="Verdana"/>
                <a:cs typeface="Verdana"/>
              </a:rPr>
              <a:t>test beam was 5 kHz</a:t>
            </a:r>
            <a:r>
              <a:rPr lang="en-US" sz="2000" dirty="0" smtClean="0">
                <a:latin typeface="Verdana"/>
                <a:cs typeface="Verdana"/>
              </a:rPr>
              <a:t> electrons for </a:t>
            </a:r>
            <a:r>
              <a:rPr lang="en-US" sz="2000" dirty="0" smtClean="0">
                <a:latin typeface="Verdana"/>
                <a:cs typeface="Verdana"/>
              </a:rPr>
              <a:t>a </a:t>
            </a:r>
            <a:r>
              <a:rPr lang="en-US" sz="2000" dirty="0" smtClean="0">
                <a:latin typeface="Verdana"/>
                <a:cs typeface="Verdana"/>
              </a:rPr>
              <a:t>quad</a:t>
            </a:r>
          </a:p>
          <a:p>
            <a:pPr marL="800100" lvl="1">
              <a:buClr>
                <a:srgbClr val="996633"/>
              </a:buClr>
            </a:pPr>
            <a:r>
              <a:rPr lang="en-US" sz="2000" dirty="0" smtClean="0">
                <a:latin typeface="Verdana"/>
                <a:cs typeface="Verdana"/>
              </a:rPr>
              <a:t>Link </a:t>
            </a:r>
            <a:r>
              <a:rPr lang="en-US" sz="2000" dirty="0" smtClean="0">
                <a:latin typeface="Verdana"/>
                <a:cs typeface="Verdana"/>
              </a:rPr>
              <a:t>speed 80 Mbps per chip (256x256x 55 </a:t>
            </a:r>
            <a:r>
              <a:rPr lang="en-US" sz="2000" dirty="0" err="1" smtClean="0">
                <a:latin typeface="Verdana"/>
                <a:cs typeface="Verdana"/>
              </a:rPr>
              <a:t>x</a:t>
            </a:r>
            <a:r>
              <a:rPr lang="en-US" sz="2000" dirty="0" smtClean="0">
                <a:latin typeface="Verdana"/>
                <a:cs typeface="Verdana"/>
              </a:rPr>
              <a:t> 55</a:t>
            </a:r>
            <a:r>
              <a:rPr lang="en-US" sz="2000" dirty="0" smtClean="0">
                <a:latin typeface="Verdana"/>
                <a:cs typeface="Verdana"/>
              </a:rPr>
              <a:t> μm</a:t>
            </a:r>
            <a:r>
              <a:rPr lang="en-US" sz="2000" baseline="30000" dirty="0" smtClean="0">
                <a:latin typeface="Verdana"/>
                <a:cs typeface="Verdana"/>
              </a:rPr>
              <a:t>2</a:t>
            </a:r>
            <a:r>
              <a:rPr lang="en-US" sz="2000" dirty="0" smtClean="0">
                <a:latin typeface="Verdana"/>
                <a:cs typeface="Verdana"/>
              </a:rPr>
              <a:t>)    </a:t>
            </a:r>
          </a:p>
          <a:p>
            <a:pPr marL="800100" lvl="1">
              <a:buClr>
                <a:srgbClr val="996633"/>
              </a:buClr>
            </a:pPr>
            <a:r>
              <a:rPr lang="en-US" sz="2000" dirty="0" err="1" smtClean="0">
                <a:latin typeface="Verdana"/>
                <a:cs typeface="Verdana"/>
              </a:rPr>
              <a:t>Testbeam</a:t>
            </a:r>
            <a:r>
              <a:rPr lang="en-US" sz="2000" dirty="0" smtClean="0">
                <a:latin typeface="Verdana"/>
                <a:cs typeface="Verdana"/>
              </a:rPr>
              <a:t> </a:t>
            </a:r>
            <a:r>
              <a:rPr lang="en-US" sz="2000" dirty="0" smtClean="0">
                <a:latin typeface="Verdana"/>
                <a:cs typeface="Verdana"/>
              </a:rPr>
              <a:t>2018 </a:t>
            </a:r>
            <a:r>
              <a:rPr lang="en-US" sz="2000" smtClean="0">
                <a:latin typeface="Verdana"/>
                <a:cs typeface="Verdana"/>
              </a:rPr>
              <a:t>1.3M hits</a:t>
            </a:r>
            <a:r>
              <a:rPr lang="en-US" sz="2000" dirty="0" smtClean="0">
                <a:latin typeface="Verdana"/>
                <a:cs typeface="Verdana"/>
              </a:rPr>
              <a:t>/s</a:t>
            </a:r>
            <a:r>
              <a:rPr lang="en-US" sz="2000" dirty="0" smtClean="0">
                <a:latin typeface="Verdana"/>
                <a:cs typeface="Verdana"/>
              </a:rPr>
              <a:t> per chip could </a:t>
            </a:r>
            <a:r>
              <a:rPr lang="en-US" sz="2000" dirty="0" smtClean="0">
                <a:latin typeface="Verdana"/>
                <a:cs typeface="Verdana"/>
              </a:rPr>
              <a:t>be read out</a:t>
            </a:r>
            <a:r>
              <a:rPr lang="en-US" sz="2000" dirty="0" smtClean="0">
                <a:latin typeface="Verdana"/>
                <a:cs typeface="Verdana"/>
              </a:rPr>
              <a:t> </a:t>
            </a:r>
          </a:p>
          <a:p>
            <a:pPr marL="800100" lvl="1">
              <a:buClr>
                <a:srgbClr val="996633"/>
              </a:buClr>
            </a:pPr>
            <a:r>
              <a:rPr lang="en-US" sz="2000" dirty="0" smtClean="0">
                <a:latin typeface="Verdana"/>
                <a:cs typeface="Verdana"/>
              </a:rPr>
              <a:t>I</a:t>
            </a:r>
            <a:r>
              <a:rPr lang="en-US" sz="2000" dirty="0" smtClean="0">
                <a:latin typeface="Verdana"/>
                <a:cs typeface="Verdana"/>
              </a:rPr>
              <a:t>n </a:t>
            </a:r>
            <a:r>
              <a:rPr lang="en-US" sz="2000" dirty="0" smtClean="0">
                <a:latin typeface="Verdana"/>
                <a:cs typeface="Verdana"/>
              </a:rPr>
              <a:t>2019</a:t>
            </a:r>
            <a:r>
              <a:rPr lang="en-US" sz="2000" dirty="0" smtClean="0">
                <a:latin typeface="Verdana"/>
                <a:cs typeface="Verdana"/>
              </a:rPr>
              <a:t> the link speed doubled to 2.6M hits</a:t>
            </a:r>
            <a:r>
              <a:rPr lang="en-US" sz="2000" dirty="0" smtClean="0">
                <a:latin typeface="Verdana"/>
                <a:cs typeface="Verdana"/>
              </a:rPr>
              <a:t>/</a:t>
            </a:r>
            <a:r>
              <a:rPr lang="en-US" sz="2000" dirty="0" smtClean="0">
                <a:latin typeface="Verdana"/>
                <a:cs typeface="Verdana"/>
              </a:rPr>
              <a:t>s </a:t>
            </a:r>
            <a:r>
              <a:rPr lang="en-US" sz="2000" dirty="0" smtClean="0">
                <a:latin typeface="Verdana"/>
                <a:cs typeface="Verdana"/>
              </a:rPr>
              <a:t>per 1.42x1.42 cm</a:t>
            </a:r>
            <a:r>
              <a:rPr lang="en-US" sz="2000" baseline="30000" dirty="0" smtClean="0">
                <a:latin typeface="Verdana"/>
                <a:cs typeface="Verdana"/>
              </a:rPr>
              <a:t>2</a:t>
            </a:r>
            <a:r>
              <a:rPr lang="en-US" sz="2000" dirty="0" smtClean="0">
                <a:latin typeface="Verdana"/>
                <a:cs typeface="Verdana"/>
              </a:rPr>
              <a:t>.</a:t>
            </a:r>
            <a:endParaRPr lang="en-US" sz="1800" dirty="0" smtClean="0">
              <a:latin typeface="Verdana"/>
              <a:cs typeface="Verdana"/>
            </a:endParaRPr>
          </a:p>
          <a:p>
            <a:pPr lvl="1"/>
            <a:endParaRPr lang="en-US" sz="1800" dirty="0" smtClean="0">
              <a:latin typeface="Verdana"/>
              <a:cs typeface="Verdan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NB: ILC gating can profit from bunch structure: Gate opens 50 micro sec before the first bunch and closes </a:t>
            </a:r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50</a:t>
            </a:r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μs</a:t>
            </a:r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after last bunch</a:t>
            </a:r>
          </a:p>
          <a:p>
            <a:pPr>
              <a:buNone/>
            </a:pPr>
            <a:endParaRPr lang="en-US" sz="2000" dirty="0" smtClean="0">
              <a:latin typeface="Verdana"/>
              <a:cs typeface="Verdana"/>
            </a:endParaRPr>
          </a:p>
          <a:p>
            <a:pPr>
              <a:buNone/>
            </a:pPr>
            <a:endParaRPr lang="en-US" sz="2000" dirty="0" smtClean="0">
              <a:latin typeface="Verdana"/>
              <a:cs typeface="Verdana"/>
            </a:endParaRPr>
          </a:p>
          <a:p>
            <a:pPr>
              <a:buNone/>
            </a:pPr>
            <a:endParaRPr lang="en-US" sz="2000" dirty="0" smtClean="0">
              <a:latin typeface="Verdana"/>
              <a:cs typeface="Verdana"/>
            </a:endParaRPr>
          </a:p>
          <a:p>
            <a:pPr>
              <a:buNone/>
            </a:pPr>
            <a:endParaRPr lang="en-US" sz="2000" dirty="0" smtClean="0">
              <a:latin typeface="Verdana"/>
              <a:cs typeface="Verdana"/>
            </a:endParaRPr>
          </a:p>
          <a:p>
            <a:pPr>
              <a:buNone/>
            </a:pPr>
            <a:endParaRPr lang="en-US" sz="2000" dirty="0" smtClean="0">
              <a:latin typeface="Verdana"/>
              <a:cs typeface="Verdana"/>
            </a:endParaRPr>
          </a:p>
          <a:p>
            <a:pPr>
              <a:buNone/>
            </a:pPr>
            <a:endParaRPr lang="en-US" sz="2000" dirty="0" smtClean="0">
              <a:latin typeface="Verdana"/>
              <a:cs typeface="Verdana"/>
            </a:endParaRPr>
          </a:p>
          <a:p>
            <a:pPr>
              <a:buNone/>
            </a:pPr>
            <a:endParaRPr lang="en-US" sz="2000" dirty="0" smtClean="0">
              <a:latin typeface="Verdana"/>
              <a:cs typeface="Verdana"/>
            </a:endParaRPr>
          </a:p>
          <a:p>
            <a:pPr>
              <a:buNone/>
            </a:pPr>
            <a:endParaRPr lang="en-US" sz="2000" dirty="0" smtClean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9091915</TotalTime>
  <Pages>11</Pages>
  <Words>465</Words>
  <Application>Microsoft Office PowerPoint</Application>
  <PresentationFormat>Custom</PresentationFormat>
  <Paragraphs>58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Como</vt:lpstr>
      <vt:lpstr>CEPC Pixel  Time Projection Chamber</vt:lpstr>
      <vt:lpstr> CEPC Pixel TPC</vt:lpstr>
      <vt:lpstr> CEPC Pixel TPC</vt:lpstr>
      <vt:lpstr> CEPC Pixel TPC</vt:lpstr>
      <vt:lpstr> CEPC Pixel TPC</vt:lpstr>
    </vt:vector>
  </TitlesOfParts>
  <Manager/>
  <Company>NIKHEF</Company>
  <LinksUpToDate>false</LinksUpToDate>
  <SharedDoc>false</SharedDoc>
  <HyperlinkBase/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Peter Kluit</cp:lastModifiedBy>
  <cp:revision>2308</cp:revision>
  <cp:lastPrinted>2002-02-06T08:01:21Z</cp:lastPrinted>
  <dcterms:created xsi:type="dcterms:W3CDTF">2019-11-04T07:11:01Z</dcterms:created>
  <dcterms:modified xsi:type="dcterms:W3CDTF">2019-11-04T07:43:13Z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