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61" r:id="rId1"/>
    <p:sldMasterId id="2147483674" r:id="rId2"/>
  </p:sldMasterIdLst>
  <p:notesMasterIdLst>
    <p:notesMasterId r:id="rId22"/>
  </p:notesMasterIdLst>
  <p:handoutMasterIdLst>
    <p:handoutMasterId r:id="rId23"/>
  </p:handoutMasterIdLst>
  <p:sldIdLst>
    <p:sldId id="256" r:id="rId3"/>
    <p:sldId id="646" r:id="rId4"/>
    <p:sldId id="686" r:id="rId5"/>
    <p:sldId id="687" r:id="rId6"/>
    <p:sldId id="685" r:id="rId7"/>
    <p:sldId id="681" r:id="rId8"/>
    <p:sldId id="683" r:id="rId9"/>
    <p:sldId id="679" r:id="rId10"/>
    <p:sldId id="684" r:id="rId11"/>
    <p:sldId id="631" r:id="rId12"/>
    <p:sldId id="678" r:id="rId13"/>
    <p:sldId id="676" r:id="rId14"/>
    <p:sldId id="677" r:id="rId15"/>
    <p:sldId id="672" r:id="rId16"/>
    <p:sldId id="664" r:id="rId17"/>
    <p:sldId id="642" r:id="rId18"/>
    <p:sldId id="673" r:id="rId19"/>
    <p:sldId id="659" r:id="rId20"/>
    <p:sldId id="660" r:id="rId21"/>
  </p:sldIdLst>
  <p:sldSz cx="12192000" cy="6858000"/>
  <p:notesSz cx="7023100" cy="93091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355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0000"/>
    <a:srgbClr val="FFFFCC"/>
    <a:srgbClr val="0066FF"/>
    <a:srgbClr val="FFFF66"/>
    <a:srgbClr val="FFFF00"/>
    <a:srgbClr val="CCFFFF"/>
    <a:srgbClr val="66FF33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5597" autoAdjust="0"/>
  </p:normalViewPr>
  <p:slideViewPr>
    <p:cSldViewPr>
      <p:cViewPr varScale="1">
        <p:scale>
          <a:sx n="82" d="100"/>
          <a:sy n="82" d="100"/>
        </p:scale>
        <p:origin x="394" y="72"/>
      </p:cViewPr>
      <p:guideLst>
        <p:guide orient="horz" pos="3552"/>
        <p:guide pos="3840"/>
      </p:guideLst>
    </p:cSldViewPr>
  </p:slideViewPr>
  <p:outlineViewPr>
    <p:cViewPr>
      <p:scale>
        <a:sx n="25" d="100"/>
        <a:sy n="25" d="100"/>
      </p:scale>
      <p:origin x="0" y="-1152"/>
    </p:cViewPr>
  </p:outlineViewPr>
  <p:notesTextViewPr>
    <p:cViewPr>
      <p:scale>
        <a:sx n="50" d="100"/>
        <a:sy n="50" d="100"/>
      </p:scale>
      <p:origin x="0" y="0"/>
    </p:cViewPr>
  </p:notesTextViewPr>
  <p:sorterViewPr>
    <p:cViewPr>
      <p:scale>
        <a:sx n="55" d="100"/>
        <a:sy n="55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048" y="8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30213" y="703263"/>
            <a:ext cx="6183312" cy="34798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51" name="Rectangle 3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22775"/>
            <a:ext cx="5151437" cy="4187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4845" tIns="46622" rIns="94845" bIns="4662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0"/>
            <a:r>
              <a:rPr lang="en-GB" noProof="0" smtClean="0"/>
              <a:t>Second level</a:t>
            </a:r>
          </a:p>
          <a:p>
            <a:pPr lvl="0"/>
            <a:r>
              <a:rPr lang="en-GB" noProof="0" smtClean="0"/>
              <a:t>Third level</a:t>
            </a:r>
          </a:p>
          <a:p>
            <a:pPr lvl="0"/>
            <a:r>
              <a:rPr lang="en-GB" noProof="0" smtClean="0"/>
              <a:t>Fourth level</a:t>
            </a:r>
          </a:p>
          <a:p>
            <a:pPr lvl="0"/>
            <a:r>
              <a:rPr lang="en-GB" noProof="0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742950" indent="-28575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1430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6002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057400" indent="-228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LepCol meet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FF0000"/>
              </a:buClr>
              <a:buFont typeface="Times New Roman" panose="02020603050405020304" pitchFamily="18" charset="0"/>
              <a:buChar char="■"/>
              <a:defRPr b="0"/>
            </a:lvl1pPr>
            <a:lvl2pPr marL="742950" indent="-285750">
              <a:buClr>
                <a:srgbClr val="FF0000"/>
              </a:buClr>
              <a:buFont typeface="Times New Roman" panose="02020603050405020304" pitchFamily="18" charset="0"/>
              <a:buChar char="■"/>
              <a:defRPr b="0"/>
            </a:lvl2pPr>
            <a:lvl3pPr marL="1200150" indent="-285750">
              <a:buClr>
                <a:srgbClr val="FF0000"/>
              </a:buClr>
              <a:buFont typeface="Times New Roman" panose="02020603050405020304" pitchFamily="18" charset="0"/>
              <a:buChar char="■"/>
              <a:defRPr b="0"/>
            </a:lvl3pPr>
            <a:lvl4pPr marL="1657350" indent="-285750">
              <a:buClr>
                <a:srgbClr val="FF0000"/>
              </a:buClr>
              <a:buFont typeface="Times New Roman" panose="02020603050405020304" pitchFamily="18" charset="0"/>
              <a:buChar char="■"/>
              <a:defRPr b="0"/>
            </a:lvl4pPr>
            <a:lvl5pPr marL="2000250" indent="-171450">
              <a:buClr>
                <a:srgbClr val="FF0000"/>
              </a:buClr>
              <a:buFont typeface="Times New Roman" panose="02020603050405020304" pitchFamily="18" charset="0"/>
              <a:buChar char="■"/>
              <a:defRPr b="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625" y="6356350"/>
            <a:ext cx="3990975" cy="365125"/>
          </a:xfrm>
        </p:spPr>
        <p:txBody>
          <a:bodyPr/>
          <a:lstStyle>
            <a:lvl1pPr algn="ctr">
              <a:spcBef>
                <a:spcPct val="0"/>
              </a:spcBef>
              <a:buClrTx/>
              <a:buSzTx/>
              <a:buFontTx/>
              <a:buNone/>
              <a:defRPr dirty="0" err="1" smtClean="0"/>
            </a:lvl1pPr>
          </a:lstStyle>
          <a:p>
            <a:pPr>
              <a:defRPr/>
            </a:pPr>
            <a:r>
              <a:rPr lang="en-US" altLang="en-US" dirty="0" err="1" smtClean="0"/>
              <a:t>Nikhef</a:t>
            </a:r>
            <a:r>
              <a:rPr lang="en-US" altLang="en-US" dirty="0" smtClean="0"/>
              <a:t>/Bonn </a:t>
            </a:r>
            <a:r>
              <a:rPr lang="en-US" altLang="en-US" dirty="0" err="1" smtClean="0"/>
              <a:t>LepCol</a:t>
            </a:r>
            <a:r>
              <a:rPr lang="en-US" altLang="en-US" dirty="0" smtClean="0"/>
              <a:t> meeting, October 7, 2019</a:t>
            </a:r>
            <a:endParaRPr lang="en-GB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2873B3-74AF-421E-90D4-6D59E82542C4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FC5442-48EB-4A44-8052-02A5E849E1A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2778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CC44C-F1D3-42D8-B9E9-A1F481BAD65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4496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26BF81-0722-4BE5-AEA6-1400F05473E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3423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A61B9C-BBBB-4EC7-B511-332C8A80892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1185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39B3DE-4EBE-4F2A-92B9-1CE213FE1DF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516772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D8C3A3-EB74-4205-9FE3-B58F3E53E68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51945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57175" indent="-257175">
              <a:buFontTx/>
              <a:buBlip>
                <a:blip r:embed="rId2"/>
              </a:buBlip>
              <a:defRPr sz="2000"/>
            </a:lvl1pPr>
            <a:lvl2pPr marL="557213" indent="-214313">
              <a:buFontTx/>
              <a:buBlip>
                <a:blip r:embed="rId2"/>
              </a:buBlip>
              <a:defRPr sz="1800"/>
            </a:lvl2pPr>
            <a:lvl3pPr marL="857250" indent="-171450">
              <a:buFontTx/>
              <a:buBlip>
                <a:blip r:embed="rId2"/>
              </a:buBlip>
              <a:defRPr sz="1600"/>
            </a:lvl3pPr>
            <a:lvl4pPr marL="1200150" indent="-171450">
              <a:buFontTx/>
              <a:buBlip>
                <a:blip r:embed="rId2"/>
              </a:buBlip>
              <a:defRPr sz="1400"/>
            </a:lvl4pPr>
            <a:lvl5pPr marL="1543050" indent="-171450">
              <a:buFontTx/>
              <a:buBlip>
                <a:blip r:embed="rId2"/>
              </a:buBlip>
              <a:defRPr sz="12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5841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953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84065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4CADA5-5EDF-499B-AB93-1A1ED8FB9C9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70726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24F8F9-2A9D-4484-A478-5CA36DC3AB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84439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 marL="342900" indent="-342900">
              <a:buClr>
                <a:srgbClr val="FF0000"/>
              </a:buClr>
              <a:buFont typeface="Times New Roman" panose="02020603050405020304" pitchFamily="18" charset="0"/>
              <a:buChar char="■"/>
              <a:defRPr b="0"/>
            </a:lvl1pPr>
            <a:lvl2pPr marL="742950" indent="-285750">
              <a:buClr>
                <a:srgbClr val="FF0000"/>
              </a:buClr>
              <a:buFont typeface="Times New Roman" panose="02020603050405020304" pitchFamily="18" charset="0"/>
              <a:buChar char="■"/>
              <a:defRPr b="0"/>
            </a:lvl2pPr>
            <a:lvl3pPr marL="1200150" indent="-285750">
              <a:buClr>
                <a:srgbClr val="FF0000"/>
              </a:buClr>
              <a:buFont typeface="Times New Roman" panose="02020603050405020304" pitchFamily="18" charset="0"/>
              <a:buChar char="■"/>
              <a:defRPr b="0"/>
            </a:lvl3pPr>
            <a:lvl4pPr marL="1657350" indent="-285750">
              <a:buClr>
                <a:srgbClr val="FF0000"/>
              </a:buClr>
              <a:buFont typeface="Times New Roman" panose="02020603050405020304" pitchFamily="18" charset="0"/>
              <a:buChar char="■"/>
              <a:defRPr b="0"/>
            </a:lvl4pPr>
            <a:lvl5pPr marL="2000250" indent="-171450">
              <a:buClr>
                <a:srgbClr val="FF0000"/>
              </a:buClr>
              <a:buFont typeface="Times New Roman" panose="02020603050405020304" pitchFamily="18" charset="0"/>
              <a:buChar char="■"/>
              <a:defRPr b="0"/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en-US" altLang="en-US" dirty="0" err="1" smtClean="0"/>
              <a:t>Nikhef</a:t>
            </a:r>
            <a:r>
              <a:rPr lang="en-US" altLang="en-US" dirty="0" smtClean="0"/>
              <a:t>/Bonn </a:t>
            </a:r>
            <a:r>
              <a:rPr lang="en-US" altLang="en-US" dirty="0" err="1" smtClean="0"/>
              <a:t>LepCol</a:t>
            </a:r>
            <a:r>
              <a:rPr lang="en-US" altLang="en-US" dirty="0" smtClean="0"/>
              <a:t> meeting, November 4, 2019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313752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ED8188-1A68-468B-AE3B-C58C0364E671}" type="slidenum">
              <a:rPr lang="en-GB" smtClean="0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8040216" y="6291943"/>
            <a:ext cx="3466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GB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GB" dirty="0" smtClean="0"/>
              <a:t>Fred Hartjes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0095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D0C897-7B5A-4743-B77D-4D20DA0CD8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728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A673C-B4A3-48CC-AB30-95ECD011AC3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5136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00435F-0ABF-44E7-91DC-4F2AB024CFF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21662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2D1BD4-A1EE-400F-B517-52A444B9027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930043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72B2C-94FD-409B-92CD-B7D7560B0AD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85009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7AC2B-A395-49EB-AE1B-637293D67D3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5200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5CDB73-CEF7-42B1-A47B-DD38C7EF783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40460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F00F40-1445-4DC7-BF48-37A6B070DD9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99166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857977-E702-467E-B2E1-7303491EF69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32098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328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dirty="0" err="1" smtClean="0"/>
            </a:lvl1pPr>
          </a:lstStyle>
          <a:p>
            <a:pPr>
              <a:defRPr/>
            </a:pPr>
            <a:r>
              <a:rPr lang="en-US" altLang="en-US"/>
              <a:t>Nikhef/Bonn LepCol meeting, September 23,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dirty="0" smtClean="0"/>
            </a:lvl1pPr>
          </a:lstStyle>
          <a:p>
            <a:pPr>
              <a:defRPr/>
            </a:pPr>
            <a:r>
              <a:rPr lang="en-GB"/>
              <a:t>Fred Hartjes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67BC4-7167-4A24-B0DF-05826F599C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2866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5D65B-10E4-41DA-8B2D-5C24AF57BCC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84413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B2C28D-5EB9-4DAC-8961-1965F044922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7437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D16F6-2BE5-450E-A5FB-C34A5C9B7BB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42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56C2A5-4081-4F93-BAC4-3531F05851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626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6831A-1944-49E5-AF6F-BC5C1989E28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597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07988" y="6356350"/>
            <a:ext cx="35274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en-US" altLang="en-US"/>
              <a:t>Nikhef/Bonn LepCol meeting, September 9,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BCD86281-1D58-437F-A8E8-F57467A3472C}" type="slidenum">
              <a:rPr lang="en-GB"/>
              <a:pPr>
                <a:defRPr/>
              </a:pPr>
              <a:t>‹#›</a:t>
            </a:fld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6641B0-1F8E-4A3E-BD84-A09E521783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timing>
    <p:tnLst>
      <p:par>
        <p:cTn id="1" dur="indefinite" restart="never" nodeType="tmRoot"/>
      </p:par>
    </p:tnLst>
  </p:timing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 kern="1200">
          <a:solidFill>
            <a:schemeClr val="tx1"/>
          </a:solidFill>
          <a:latin typeface="Times New Roman" panose="02020603050405020304" pitchFamily="18" charset="0"/>
          <a:ea typeface="+mj-ea"/>
          <a:cs typeface="Times New Roman" panose="02020603050405020304" pitchFamily="18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Clr>
          <a:srgbClr val="FF0000"/>
        </a:buClr>
        <a:buFont typeface="Times New Roman" panose="02020603050405020304" pitchFamily="18" charset="0"/>
        <a:buChar char="■"/>
        <a:defRPr sz="20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Times New Roman" panose="02020603050405020304" pitchFamily="18" charset="0"/>
        <a:buChar char="■"/>
        <a:defRPr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Times New Roman" panose="02020603050405020304" pitchFamily="18" charset="0"/>
        <a:buChar char="■"/>
        <a:defRPr sz="16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Times New Roman" panose="02020603050405020304" pitchFamily="18" charset="0"/>
        <a:buChar char="■"/>
        <a:defRPr sz="14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Clr>
          <a:srgbClr val="FF0000"/>
        </a:buClr>
        <a:buFont typeface="Times New Roman" panose="02020603050405020304" pitchFamily="18" charset="0"/>
        <a:buChar char="■"/>
        <a:defRPr sz="1200" kern="1200">
          <a:solidFill>
            <a:schemeClr val="tx1"/>
          </a:solidFill>
          <a:latin typeface="Times New Roman" panose="02020603050405020304" pitchFamily="18" charset="0"/>
          <a:ea typeface="+mn-ea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  <a:endParaRPr lang="en-GB" altLang="en-US" smtClean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  <a:endParaRPr lang="en-GB" alt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US"/>
              <a:t>Nikhef/Bonn LepCol meeting, September 9, 2019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en-GB"/>
              <a:t>‹#›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4C2BEE4-4D55-4255-9DD8-4B7C4E27480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0" r:id="rId1"/>
    <p:sldLayoutId id="2147483871" r:id="rId2"/>
    <p:sldLayoutId id="2147483872" r:id="rId3"/>
    <p:sldLayoutId id="2147483873" r:id="rId4"/>
    <p:sldLayoutId id="2147483874" r:id="rId5"/>
    <p:sldLayoutId id="2147483875" r:id="rId6"/>
    <p:sldLayoutId id="2147483876" r:id="rId7"/>
    <p:sldLayoutId id="2147483877" r:id="rId8"/>
    <p:sldLayoutId id="2147483878" r:id="rId9"/>
    <p:sldLayoutId id="2147483879" r:id="rId10"/>
    <p:sldLayoutId id="2147483880" r:id="rId11"/>
  </p:sldLayoutIdLst>
  <p:hf hdr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8" y="912813"/>
            <a:ext cx="6858000" cy="492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449638" y="1171575"/>
            <a:ext cx="5292725" cy="1908175"/>
          </a:xfrm>
        </p:spPr>
        <p:txBody>
          <a:bodyPr rtlCol="0" anchor="ctr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altLang="en-US" dirty="0" smtClean="0"/>
              <a:t>DESY </a:t>
            </a:r>
            <a:r>
              <a:rPr lang="en-GB" altLang="en-US" dirty="0" err="1" smtClean="0"/>
              <a:t>testbeam</a:t>
            </a:r>
            <a:r>
              <a:rPr lang="en-GB" altLang="en-US" dirty="0" smtClean="0"/>
              <a:t> preparations</a:t>
            </a:r>
          </a:p>
        </p:txBody>
      </p:sp>
      <p:sp>
        <p:nvSpPr>
          <p:cNvPr id="21508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4316413" y="3375025"/>
            <a:ext cx="3600450" cy="1516063"/>
          </a:xfrm>
        </p:spPr>
        <p:txBody>
          <a:bodyPr/>
          <a:lstStyle/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</a:pPr>
            <a:r>
              <a:rPr lang="en-GB" altLang="en-US" smtClean="0"/>
              <a:t>Fred Hartjes</a:t>
            </a:r>
          </a:p>
          <a:p>
            <a:pPr marL="342900" indent="-342900" eaLnBrk="1" hangingPunct="1">
              <a:lnSpc>
                <a:spcPct val="120000"/>
              </a:lnSpc>
              <a:spcBef>
                <a:spcPct val="0"/>
              </a:spcBef>
            </a:pPr>
            <a:r>
              <a:rPr lang="en-GB" altLang="en-US" smtClean="0"/>
              <a:t>NIKHEF</a:t>
            </a:r>
          </a:p>
        </p:txBody>
      </p:sp>
      <p:sp>
        <p:nvSpPr>
          <p:cNvPr id="21509" name="Text Box 8"/>
          <p:cNvSpPr txBox="1">
            <a:spLocks noChangeArrowheads="1"/>
          </p:cNvSpPr>
          <p:nvPr/>
        </p:nvSpPr>
        <p:spPr bwMode="auto">
          <a:xfrm>
            <a:off x="4343400" y="5086350"/>
            <a:ext cx="3505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dirty="0" err="1">
                <a:cs typeface="Arial" panose="020B0604020202020204" pitchFamily="34" charset="0"/>
              </a:rPr>
              <a:t>Nikhef</a:t>
            </a:r>
            <a:r>
              <a:rPr lang="en-GB" altLang="en-US" sz="900" dirty="0">
                <a:cs typeface="Arial" panose="020B0604020202020204" pitchFamily="34" charset="0"/>
              </a:rPr>
              <a:t>/Bonn </a:t>
            </a:r>
            <a:r>
              <a:rPr lang="en-GB" altLang="en-US" sz="900" dirty="0" err="1">
                <a:cs typeface="Arial" panose="020B0604020202020204" pitchFamily="34" charset="0"/>
              </a:rPr>
              <a:t>LepCol</a:t>
            </a:r>
            <a:r>
              <a:rPr lang="en-GB" altLang="en-US" sz="900" dirty="0">
                <a:cs typeface="Arial" panose="020B0604020202020204" pitchFamily="34" charset="0"/>
              </a:rPr>
              <a:t> meeting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900" dirty="0" smtClean="0">
                <a:cs typeface="Arial" panose="020B0604020202020204" pitchFamily="34" charset="0"/>
              </a:rPr>
              <a:t>November </a:t>
            </a:r>
            <a:r>
              <a:rPr lang="en-GB" altLang="en-US" sz="900" dirty="0">
                <a:cs typeface="Arial" panose="020B0604020202020204" pitchFamily="34" charset="0"/>
              </a:rPr>
              <a:t>4</a:t>
            </a:r>
            <a:r>
              <a:rPr lang="en-GB" altLang="en-US" sz="900" dirty="0" smtClean="0">
                <a:cs typeface="Arial" panose="020B0604020202020204" pitchFamily="34" charset="0"/>
              </a:rPr>
              <a:t>, </a:t>
            </a:r>
            <a:r>
              <a:rPr lang="en-GB" altLang="en-US" sz="900" dirty="0">
                <a:cs typeface="Arial" panose="020B0604020202020204" pitchFamily="34" charset="0"/>
              </a:rPr>
              <a:t>2019</a:t>
            </a:r>
          </a:p>
        </p:txBody>
      </p:sp>
      <p:pic>
        <p:nvPicPr>
          <p:cNvPr id="21510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404813"/>
            <a:ext cx="1673225" cy="65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11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>
                <a:cs typeface="Arial" panose="020B0604020202020204" pitchFamily="34" charset="0"/>
              </a:rPr>
              <a:t>‹#›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1B70741-8DB0-4432-A5B6-3534B5BBB53D}" type="slidenum">
              <a:rPr lang="en-GB"/>
              <a:pPr>
                <a:defRPr/>
              </a:pPr>
              <a:t>1</a:t>
            </a:fld>
            <a:endParaRPr lang="en-GB"/>
          </a:p>
        </p:txBody>
      </p:sp>
      <p:sp>
        <p:nvSpPr>
          <p:cNvPr id="21513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dirty="0" err="1"/>
              <a:t>Nikhef</a:t>
            </a:r>
            <a:r>
              <a:rPr lang="en-US" altLang="en-US" sz="1200" dirty="0"/>
              <a:t>/Bonn </a:t>
            </a:r>
            <a:r>
              <a:rPr lang="en-US" altLang="en-US" sz="1200" dirty="0" err="1"/>
              <a:t>LepCol</a:t>
            </a:r>
            <a:r>
              <a:rPr lang="en-US" altLang="en-US" sz="1200" dirty="0"/>
              <a:t> meeting, </a:t>
            </a:r>
            <a:r>
              <a:rPr lang="en-US" altLang="en-US" sz="1200" dirty="0" smtClean="0"/>
              <a:t>November 4, </a:t>
            </a:r>
            <a:r>
              <a:rPr lang="en-US" altLang="en-US" sz="1200" dirty="0"/>
              <a:t>2019</a:t>
            </a:r>
            <a:endParaRPr lang="en-GB" altLang="en-US" sz="1200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itle 2"/>
          <p:cNvSpPr>
            <a:spLocks noGrp="1"/>
          </p:cNvSpPr>
          <p:nvPr>
            <p:ph type="title"/>
          </p:nvPr>
        </p:nvSpPr>
        <p:spPr>
          <a:xfrm>
            <a:off x="1884363" y="3065463"/>
            <a:ext cx="7772400" cy="60007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7200" dirty="0" smtClean="0"/>
              <a:t>Reference</a:t>
            </a:r>
          </a:p>
        </p:txBody>
      </p:sp>
      <p:sp>
        <p:nvSpPr>
          <p:cNvPr id="47107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Tx/>
              <a:buBlip>
                <a:blip r:embed="rId2"/>
              </a:buBlip>
            </a:pPr>
            <a:endParaRPr lang="en-US" altLang="en-US" smtClean="0"/>
          </a:p>
        </p:txBody>
      </p:sp>
      <p:sp>
        <p:nvSpPr>
          <p:cNvPr id="47108" name="Footer Placeholder 1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smtClean="0">
                <a:cs typeface="Arial" panose="020B0604020202020204" pitchFamily="34" charset="0"/>
              </a:rPr>
              <a:t>‹#›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82D0D8-9500-407B-88D2-90ED98DF2A1D}" type="slidenum">
              <a:rPr lang="en-GB"/>
              <a:pPr>
                <a:defRPr/>
              </a:pPr>
              <a:t>10</a:t>
            </a:fld>
            <a:endParaRPr lang="en-GB"/>
          </a:p>
        </p:txBody>
      </p:sp>
      <p:sp>
        <p:nvSpPr>
          <p:cNvPr id="4711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/>
              <a:t>Nikhef/Bonn LepCol meeting, September 23, 2019</a:t>
            </a:r>
            <a:endParaRPr lang="en-GB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392" y="407764"/>
            <a:ext cx="8570168" cy="759619"/>
          </a:xfrm>
        </p:spPr>
        <p:txBody>
          <a:bodyPr/>
          <a:lstStyle/>
          <a:p>
            <a:r>
              <a:rPr lang="en-US" dirty="0" smtClean="0"/>
              <a:t>Time schedule DESY </a:t>
            </a:r>
            <a:r>
              <a:rPr lang="en-US" dirty="0" err="1" smtClean="0"/>
              <a:t>testbeam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465585"/>
            <a:ext cx="10515600" cy="4351338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07988" y="6232227"/>
            <a:ext cx="3527425" cy="365125"/>
          </a:xfrm>
        </p:spPr>
        <p:txBody>
          <a:bodyPr/>
          <a:lstStyle/>
          <a:p>
            <a:pPr>
              <a:defRPr/>
            </a:pPr>
            <a:r>
              <a:rPr lang="en-US" altLang="en-US" dirty="0" err="1" smtClean="0"/>
              <a:t>Nikhef</a:t>
            </a:r>
            <a:r>
              <a:rPr lang="en-US" altLang="en-US" dirty="0" smtClean="0"/>
              <a:t>/Bonn </a:t>
            </a:r>
            <a:r>
              <a:rPr lang="en-US" altLang="en-US" dirty="0" err="1" smtClean="0"/>
              <a:t>LepCol</a:t>
            </a:r>
            <a:r>
              <a:rPr lang="en-US" altLang="en-US" dirty="0" smtClean="0"/>
              <a:t> meeting, October 7,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232227"/>
            <a:ext cx="3137520" cy="365125"/>
          </a:xfrm>
        </p:spPr>
        <p:txBody>
          <a:bodyPr/>
          <a:lstStyle/>
          <a:p>
            <a:pPr>
              <a:defRPr/>
            </a:pPr>
            <a:fld id="{22ED8188-1A68-468B-AE3B-C58C0364E671}" type="slidenum">
              <a:rPr lang="en-GB" smtClean="0"/>
              <a:pPr>
                <a:defRPr/>
              </a:pPr>
              <a:t>11</a:t>
            </a:fld>
            <a:endParaRPr lang="en-GB" dirty="0"/>
          </a:p>
        </p:txBody>
      </p:sp>
      <p:grpSp>
        <p:nvGrpSpPr>
          <p:cNvPr id="14" name="Group 13"/>
          <p:cNvGrpSpPr/>
          <p:nvPr/>
        </p:nvGrpSpPr>
        <p:grpSpPr>
          <a:xfrm>
            <a:off x="119063" y="908720"/>
            <a:ext cx="11688762" cy="3829348"/>
            <a:chOff x="191071" y="-140028"/>
            <a:chExt cx="11688762" cy="3829348"/>
          </a:xfrm>
        </p:grpSpPr>
        <p:graphicFrame>
          <p:nvGraphicFramePr>
            <p:cNvPr id="8" name="Object 7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813336015"/>
                </p:ext>
              </p:extLst>
            </p:nvPr>
          </p:nvGraphicFramePr>
          <p:xfrm>
            <a:off x="191071" y="1916082"/>
            <a:ext cx="11688762" cy="177323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73745" name="Worksheet" r:id="rId3" imgW="7048535" imgH="1104813" progId="Excel.Sheet.12">
                    <p:embed/>
                  </p:oleObj>
                </mc:Choice>
                <mc:Fallback>
                  <p:oleObj name="Worksheet" r:id="rId3" imgW="7048535" imgH="1104813" progId="Excel.Sheet.12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91071" y="1916082"/>
                          <a:ext cx="11688762" cy="177323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cxnSp>
          <p:nvCxnSpPr>
            <p:cNvPr id="10" name="Straight Connector 9"/>
            <p:cNvCxnSpPr/>
            <p:nvPr/>
          </p:nvCxnSpPr>
          <p:spPr>
            <a:xfrm>
              <a:off x="6384032" y="1556792"/>
              <a:ext cx="0" cy="2088232"/>
            </a:xfrm>
            <a:prstGeom prst="line">
              <a:avLst/>
            </a:prstGeom>
            <a:ln w="5715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6888088" y="-140028"/>
              <a:ext cx="2808312" cy="83099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ln>
                    <a:solidFill>
                      <a:schemeClr val="tx1"/>
                    </a:solidFill>
                  </a:ln>
                </a:rPr>
                <a:t>Proceeding with the </a:t>
              </a:r>
              <a:r>
                <a:rPr lang="en-US" dirty="0" err="1" smtClean="0">
                  <a:ln>
                    <a:solidFill>
                      <a:schemeClr val="tx1"/>
                    </a:solidFill>
                  </a:ln>
                </a:rPr>
                <a:t>testbeam</a:t>
              </a:r>
              <a:r>
                <a:rPr lang="en-US" dirty="0" smtClean="0">
                  <a:ln>
                    <a:solidFill>
                      <a:schemeClr val="tx1"/>
                    </a:solidFill>
                  </a:ln>
                </a:rPr>
                <a:t> or not?</a:t>
              </a:r>
              <a:endParaRPr lang="en-GB" dirty="0">
                <a:ln>
                  <a:solidFill>
                    <a:schemeClr val="tx1"/>
                  </a:solidFill>
                </a:ln>
              </a:endParaRPr>
            </a:p>
          </p:txBody>
        </p:sp>
        <p:cxnSp>
          <p:nvCxnSpPr>
            <p:cNvPr id="13" name="Straight Arrow Connector 12"/>
            <p:cNvCxnSpPr/>
            <p:nvPr/>
          </p:nvCxnSpPr>
          <p:spPr>
            <a:xfrm flipH="1">
              <a:off x="6456040" y="692696"/>
              <a:ext cx="1008112" cy="100811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57380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764704"/>
            <a:ext cx="4722912" cy="4351338"/>
          </a:xfrm>
        </p:spPr>
        <p:txBody>
          <a:bodyPr/>
          <a:lstStyle/>
          <a:p>
            <a:r>
              <a:rPr lang="en-US" dirty="0" smtClean="0"/>
              <a:t>Design finished</a:t>
            </a:r>
          </a:p>
          <a:p>
            <a:pPr lvl="1"/>
            <a:r>
              <a:rPr lang="en-US" dirty="0" smtClean="0"/>
              <a:t>13 production drawings</a:t>
            </a:r>
          </a:p>
          <a:p>
            <a:r>
              <a:rPr lang="en-US" dirty="0" smtClean="0"/>
              <a:t>In vertical direction (X coordinate) 3 positions</a:t>
            </a:r>
          </a:p>
          <a:p>
            <a:pPr lvl="1"/>
            <a:r>
              <a:rPr lang="en-US" dirty="0" smtClean="0"/>
              <a:t>X = 0 – 20; 20 – 40; 40 – 60 mm</a:t>
            </a:r>
          </a:p>
          <a:p>
            <a:r>
              <a:rPr lang="en-US" dirty="0" smtClean="0"/>
              <a:t>Horizontal (Z coordinate) 4 positions</a:t>
            </a:r>
          </a:p>
          <a:p>
            <a:pPr lvl="1"/>
            <a:r>
              <a:rPr lang="en-US" dirty="0" smtClean="0"/>
              <a:t>Z = 0 – 10; 10 – 20; 20 – 30; 30 – 40 mm </a:t>
            </a:r>
          </a:p>
          <a:p>
            <a:r>
              <a:rPr lang="en-US" dirty="0" smtClean="0"/>
              <a:t>Reproducibility ~ 30 </a:t>
            </a:r>
            <a:r>
              <a:rPr lang="el-GR" dirty="0" smtClean="0"/>
              <a:t>μ</a:t>
            </a:r>
            <a:r>
              <a:rPr lang="en-US" dirty="0" smtClean="0"/>
              <a:t>m expected</a:t>
            </a:r>
          </a:p>
          <a:p>
            <a:r>
              <a:rPr lang="en-US" dirty="0" smtClean="0"/>
              <a:t>All pneumatically controlled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Nikhef/Bonn LepCol meeting, October 7,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22ED8188-1A68-468B-AE3B-C58C0364E671}" type="slidenum">
              <a:rPr lang="en-GB" smtClean="0"/>
              <a:pPr>
                <a:defRPr/>
              </a:pPr>
              <a:t>12</a:t>
            </a:fld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872" r="25785"/>
          <a:stretch/>
        </p:blipFill>
        <p:spPr>
          <a:xfrm>
            <a:off x="6816080" y="365125"/>
            <a:ext cx="5040560" cy="584253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7" b="19551"/>
          <a:stretch/>
        </p:blipFill>
        <p:spPr>
          <a:xfrm>
            <a:off x="2531861" y="4084563"/>
            <a:ext cx="3866486" cy="26369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5800" y="187126"/>
            <a:ext cx="6985992" cy="687611"/>
          </a:xfrm>
        </p:spPr>
        <p:txBody>
          <a:bodyPr/>
          <a:lstStyle/>
          <a:p>
            <a:r>
              <a:rPr lang="en-US" dirty="0" smtClean="0"/>
              <a:t>Setup mechanics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798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518" y="188640"/>
            <a:ext cx="6985992" cy="687611"/>
          </a:xfrm>
        </p:spPr>
        <p:txBody>
          <a:bodyPr/>
          <a:lstStyle/>
          <a:p>
            <a:r>
              <a:rPr lang="en-US" dirty="0" smtClean="0"/>
              <a:t>Setup mechanics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8146" y="1085581"/>
            <a:ext cx="4329702" cy="4351338"/>
          </a:xfrm>
        </p:spPr>
        <p:txBody>
          <a:bodyPr/>
          <a:lstStyle/>
          <a:p>
            <a:r>
              <a:rPr lang="en-US" dirty="0" smtClean="0"/>
              <a:t>Production of mechanical components started (Oscar)</a:t>
            </a:r>
          </a:p>
          <a:p>
            <a:pPr lvl="1"/>
            <a:r>
              <a:rPr lang="en-US" dirty="0" smtClean="0"/>
              <a:t>Planned to be finished end October</a:t>
            </a:r>
          </a:p>
          <a:p>
            <a:endParaRPr lang="en-US" dirty="0" smtClean="0"/>
          </a:p>
          <a:p>
            <a:r>
              <a:rPr lang="en-US" dirty="0" smtClean="0"/>
              <a:t>Commercial components</a:t>
            </a:r>
            <a:endParaRPr lang="en-GB" dirty="0"/>
          </a:p>
          <a:p>
            <a:pPr lvl="1"/>
            <a:r>
              <a:rPr lang="en-US" dirty="0" smtClean="0"/>
              <a:t>All ordered</a:t>
            </a:r>
          </a:p>
          <a:p>
            <a:pPr lvl="1"/>
            <a:r>
              <a:rPr lang="en-US" dirty="0" smtClean="0"/>
              <a:t>Mostly received</a:t>
            </a:r>
          </a:p>
          <a:p>
            <a:pPr lvl="1"/>
            <a:r>
              <a:rPr lang="en-US" dirty="0" smtClean="0"/>
              <a:t>Remaining 3 items expected in October</a:t>
            </a:r>
          </a:p>
          <a:p>
            <a:endParaRPr lang="en-US" dirty="0" smtClean="0"/>
          </a:p>
          <a:p>
            <a:r>
              <a:rPr lang="en-US" dirty="0" smtClean="0"/>
              <a:t>DCS PC </a:t>
            </a:r>
            <a:r>
              <a:rPr lang="en-US" dirty="0" err="1" smtClean="0"/>
              <a:t>Levaard</a:t>
            </a:r>
            <a:endParaRPr lang="en-US" dirty="0" smtClean="0"/>
          </a:p>
          <a:p>
            <a:pPr lvl="1"/>
            <a:r>
              <a:rPr lang="en-US" dirty="0" smtClean="0"/>
              <a:t>Solid state disk has arrived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ill be installed around October 22</a:t>
            </a:r>
          </a:p>
          <a:p>
            <a:pPr lvl="1"/>
            <a:r>
              <a:rPr lang="en-US" dirty="0" smtClean="0"/>
              <a:t>One-to-one copy of existing disk</a:t>
            </a:r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Nikhef/Bonn LepCol meeting, October 7,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22ED8188-1A68-468B-AE3B-C58C0364E671}" type="slidenum">
              <a:rPr lang="en-GB" smtClean="0"/>
              <a:pPr>
                <a:defRPr/>
              </a:pPr>
              <a:t>13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3832" y="-20690"/>
            <a:ext cx="7906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169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200" smtClean="0"/>
              <a:t>‹#›</a:t>
            </a:r>
          </a:p>
        </p:txBody>
      </p:sp>
      <p:pic>
        <p:nvPicPr>
          <p:cNvPr id="29699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9625"/>
            <a:ext cx="12192000" cy="604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0" name="Title 1"/>
          <p:cNvSpPr>
            <a:spLocks noGrp="1"/>
          </p:cNvSpPr>
          <p:nvPr>
            <p:ph type="title"/>
          </p:nvPr>
        </p:nvSpPr>
        <p:spPr>
          <a:xfrm>
            <a:off x="4224338" y="355600"/>
            <a:ext cx="5400675" cy="454025"/>
          </a:xfrm>
        </p:spPr>
        <p:txBody>
          <a:bodyPr/>
          <a:lstStyle/>
          <a:p>
            <a:r>
              <a:rPr lang="en-US" altLang="en-US" smtClean="0"/>
              <a:t>DESY testbeam Hall 2</a:t>
            </a:r>
            <a:endParaRPr lang="en-GB" altLang="en-US" smtClean="0"/>
          </a:p>
        </p:txBody>
      </p:sp>
      <p:sp>
        <p:nvSpPr>
          <p:cNvPr id="29701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/>
              <a:t>Nikhef/Bonn LepCol meeting, September 9, 2019</a:t>
            </a:r>
            <a:endParaRPr lang="en-GB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7375" y="-42863"/>
            <a:ext cx="7326313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7" name="Title 2"/>
          <p:cNvSpPr>
            <a:spLocks noGrp="1"/>
          </p:cNvSpPr>
          <p:nvPr>
            <p:ph type="title"/>
          </p:nvPr>
        </p:nvSpPr>
        <p:spPr>
          <a:xfrm>
            <a:off x="263525" y="96838"/>
            <a:ext cx="5727700" cy="600075"/>
          </a:xfrm>
        </p:spPr>
        <p:txBody>
          <a:bodyPr/>
          <a:lstStyle/>
          <a:p>
            <a:pPr eaLnBrk="1" hangingPunct="1"/>
            <a:r>
              <a:rPr lang="en-US" altLang="en-US" smtClean="0"/>
              <a:t>Testbox in magnet top view</a:t>
            </a:r>
            <a:endParaRPr lang="en-GB" altLang="en-US" smtClean="0"/>
          </a:p>
        </p:txBody>
      </p:sp>
      <p:sp>
        <p:nvSpPr>
          <p:cNvPr id="36868" name="Content Placeholder 1"/>
          <p:cNvSpPr>
            <a:spLocks noGrp="1"/>
          </p:cNvSpPr>
          <p:nvPr>
            <p:ph idx="1"/>
          </p:nvPr>
        </p:nvSpPr>
        <p:spPr>
          <a:xfrm>
            <a:off x="355600" y="1668463"/>
            <a:ext cx="3867150" cy="2805112"/>
          </a:xfrm>
        </p:spPr>
        <p:txBody>
          <a:bodyPr/>
          <a:lstStyle/>
          <a:p>
            <a:pPr eaLnBrk="1" hangingPunct="1"/>
            <a:r>
              <a:rPr lang="en-US" altLang="en-US" smtClean="0"/>
              <a:t> </a:t>
            </a:r>
          </a:p>
        </p:txBody>
      </p:sp>
      <p:sp>
        <p:nvSpPr>
          <p:cNvPr id="36869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smtClean="0">
                <a:cs typeface="Arial" panose="020B0604020202020204" pitchFamily="34" charset="0"/>
              </a:rPr>
              <a:t>‹#›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7362825" y="1423988"/>
            <a:ext cx="1020763" cy="1493837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1" name="TextBox 6"/>
          <p:cNvSpPr txBox="1">
            <a:spLocks noChangeArrowheads="1"/>
          </p:cNvSpPr>
          <p:nvPr/>
        </p:nvSpPr>
        <p:spPr bwMode="auto">
          <a:xfrm>
            <a:off x="7823200" y="5776913"/>
            <a:ext cx="17287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Magnet wall</a:t>
            </a:r>
            <a:endParaRPr lang="en-GB" altLang="en-US" sz="2400">
              <a:cs typeface="Arial" panose="020B0604020202020204" pitchFamily="34" charset="0"/>
            </a:endParaRPr>
          </a:p>
        </p:txBody>
      </p:sp>
      <p:sp>
        <p:nvSpPr>
          <p:cNvPr id="36872" name="TextBox 22"/>
          <p:cNvSpPr txBox="1">
            <a:spLocks noChangeArrowheads="1"/>
          </p:cNvSpPr>
          <p:nvPr/>
        </p:nvSpPr>
        <p:spPr bwMode="auto">
          <a:xfrm>
            <a:off x="7874000" y="1036638"/>
            <a:ext cx="1865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Testbox</a:t>
            </a:r>
            <a:endParaRPr lang="en-GB" altLang="en-US" sz="2400">
              <a:cs typeface="Arial" panose="020B0604020202020204" pitchFamily="34" charset="0"/>
            </a:endParaRPr>
          </a:p>
        </p:txBody>
      </p:sp>
      <p:cxnSp>
        <p:nvCxnSpPr>
          <p:cNvPr id="26" name="Straight Arrow Connector 25"/>
          <p:cNvCxnSpPr>
            <a:stCxn id="36871" idx="0"/>
          </p:cNvCxnSpPr>
          <p:nvPr/>
        </p:nvCxnSpPr>
        <p:spPr>
          <a:xfrm flipV="1">
            <a:off x="8686800" y="4711700"/>
            <a:ext cx="811213" cy="10652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4" name="TextBox 30"/>
          <p:cNvSpPr txBox="1">
            <a:spLocks noChangeArrowheads="1"/>
          </p:cNvSpPr>
          <p:nvPr/>
        </p:nvSpPr>
        <p:spPr bwMode="auto">
          <a:xfrm rot="-5400000">
            <a:off x="4168775" y="2943225"/>
            <a:ext cx="2252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Mimosa planes</a:t>
            </a:r>
            <a:endParaRPr lang="en-GB" altLang="en-US" sz="2400">
              <a:cs typeface="Arial" panose="020B0604020202020204" pitchFamily="34" charset="0"/>
            </a:endParaRPr>
          </a:p>
        </p:txBody>
      </p:sp>
      <p:sp>
        <p:nvSpPr>
          <p:cNvPr id="36875" name="TextBox 31"/>
          <p:cNvSpPr txBox="1">
            <a:spLocks noChangeArrowheads="1"/>
          </p:cNvSpPr>
          <p:nvPr/>
        </p:nvSpPr>
        <p:spPr bwMode="auto">
          <a:xfrm rot="-5400000">
            <a:off x="7257257" y="2897981"/>
            <a:ext cx="22526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Mimosa planes</a:t>
            </a:r>
            <a:endParaRPr lang="en-GB" altLang="en-US" sz="2400">
              <a:cs typeface="Arial" panose="020B0604020202020204" pitchFamily="34" charset="0"/>
            </a:endParaRPr>
          </a:p>
        </p:txBody>
      </p:sp>
      <p:sp>
        <p:nvSpPr>
          <p:cNvPr id="36876" name="TextBox 33"/>
          <p:cNvSpPr txBox="1">
            <a:spLocks noChangeArrowheads="1"/>
          </p:cNvSpPr>
          <p:nvPr/>
        </p:nvSpPr>
        <p:spPr bwMode="auto">
          <a:xfrm>
            <a:off x="4422775" y="5721350"/>
            <a:ext cx="18669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Magnet wall</a:t>
            </a:r>
            <a:endParaRPr lang="en-GB" altLang="en-US" sz="2400">
              <a:cs typeface="Arial" panose="020B0604020202020204" pitchFamily="34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H="1" flipV="1">
            <a:off x="4295775" y="5516563"/>
            <a:ext cx="468313" cy="2794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78" name="TextBox 41"/>
          <p:cNvSpPr txBox="1">
            <a:spLocks noChangeArrowheads="1"/>
          </p:cNvSpPr>
          <p:nvPr/>
        </p:nvSpPr>
        <p:spPr bwMode="auto">
          <a:xfrm>
            <a:off x="1711325" y="2595563"/>
            <a:ext cx="19685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Electron beam</a:t>
            </a:r>
            <a:endParaRPr lang="en-GB" altLang="en-US" sz="2400">
              <a:cs typeface="Arial" panose="020B0604020202020204" pitchFamily="34" charset="0"/>
            </a:endParaRPr>
          </a:p>
        </p:txBody>
      </p:sp>
      <p:sp>
        <p:nvSpPr>
          <p:cNvPr id="36879" name="Date Placeholder 1"/>
          <p:cNvSpPr>
            <a:spLocks noGrp="1"/>
          </p:cNvSpPr>
          <p:nvPr>
            <p:ph type="dt" sz="quarter" idx="10"/>
          </p:nvPr>
        </p:nvSpPr>
        <p:spPr bwMode="auto">
          <a:xfrm>
            <a:off x="-6350" y="6492875"/>
            <a:ext cx="3990975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/>
              <a:t>Nikhef/Bonn LepCol meeting, September 23, 2019</a:t>
            </a:r>
            <a:endParaRPr lang="en-GB" altLang="en-US" sz="120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59150" y="3071813"/>
            <a:ext cx="0" cy="3649662"/>
          </a:xfrm>
          <a:prstGeom prst="straightConnector1">
            <a:avLst/>
          </a:prstGeom>
          <a:ln w="38100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881" name="TextBox 30"/>
          <p:cNvSpPr txBox="1">
            <a:spLocks noChangeArrowheads="1"/>
          </p:cNvSpPr>
          <p:nvPr/>
        </p:nvSpPr>
        <p:spPr bwMode="auto">
          <a:xfrm rot="-5400000">
            <a:off x="2073275" y="4298950"/>
            <a:ext cx="2252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~ 600 mm</a:t>
            </a:r>
            <a:endParaRPr lang="en-GB" altLang="en-US" sz="2400">
              <a:cs typeface="Arial" panose="020B0604020202020204" pitchFamily="34" charset="0"/>
            </a:endParaRPr>
          </a:p>
        </p:txBody>
      </p:sp>
      <p:sp>
        <p:nvSpPr>
          <p:cNvPr id="36882" name="TextBox 12"/>
          <p:cNvSpPr txBox="1">
            <a:spLocks noChangeArrowheads="1"/>
          </p:cNvSpPr>
          <p:nvPr/>
        </p:nvSpPr>
        <p:spPr bwMode="auto">
          <a:xfrm>
            <a:off x="4679950" y="696913"/>
            <a:ext cx="11080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DESY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support</a:t>
            </a:r>
          </a:p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frame</a:t>
            </a:r>
            <a:endParaRPr lang="en-GB" altLang="en-US" sz="2400">
              <a:cs typeface="Arial" panose="020B0604020202020204" pitchFamily="34" charset="0"/>
            </a:endParaRPr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5638800" y="927100"/>
            <a:ext cx="306388" cy="26987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Content Placeholder 1"/>
          <p:cNvSpPr>
            <a:spLocks noGrp="1"/>
          </p:cNvSpPr>
          <p:nvPr>
            <p:ph idx="1"/>
          </p:nvPr>
        </p:nvSpPr>
        <p:spPr>
          <a:xfrm>
            <a:off x="169863" y="180975"/>
            <a:ext cx="3324225" cy="2803525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In December we may have a rather low energy (~ 3 GeV)</a:t>
            </a:r>
          </a:p>
          <a:p>
            <a:pPr eaLnBrk="1" hangingPunct="1"/>
            <a:r>
              <a:rPr lang="en-US" altLang="en-US" dirty="0" smtClean="0"/>
              <a:t>Rate depending on the applied collimator</a:t>
            </a:r>
          </a:p>
          <a:p>
            <a:pPr eaLnBrk="1" hangingPunct="1"/>
            <a:r>
              <a:rPr lang="en-US" altLang="en-US" dirty="0" smtClean="0"/>
              <a:t>Maximum </a:t>
            </a:r>
            <a:r>
              <a:rPr lang="en-US" altLang="en-US" dirty="0"/>
              <a:t>5 – 6 kHz</a:t>
            </a:r>
            <a:endParaRPr lang="en-US" altLang="en-US" dirty="0" smtClean="0"/>
          </a:p>
          <a:p>
            <a:pPr eaLnBrk="1" hangingPunct="1"/>
            <a:endParaRPr lang="en-US" altLang="en-US" dirty="0" smtClean="0"/>
          </a:p>
          <a:p>
            <a:pPr eaLnBrk="1" hangingPunct="1"/>
            <a:r>
              <a:rPr lang="en-US" altLang="en-US" dirty="0" smtClean="0"/>
              <a:t>Beam height is 169.5 cm </a:t>
            </a:r>
            <a:r>
              <a:rPr lang="en-US" altLang="en-US" dirty="0" err="1" smtClean="0"/>
              <a:t>wrt</a:t>
            </a:r>
            <a:r>
              <a:rPr lang="en-US" altLang="en-US" dirty="0" smtClean="0"/>
              <a:t> the ground floor</a:t>
            </a:r>
          </a:p>
          <a:p>
            <a:endParaRPr lang="en-US" altLang="en-US" dirty="0" smtClean="0"/>
          </a:p>
        </p:txBody>
      </p:sp>
      <p:sp>
        <p:nvSpPr>
          <p:cNvPr id="31747" name="Footer Placeholder 2"/>
          <p:cNvSpPr>
            <a:spLocks noGrp="1"/>
          </p:cNvSpPr>
          <p:nvPr>
            <p:ph type="ftr" sz="quarter" idx="11"/>
          </p:nvPr>
        </p:nvSpPr>
        <p:spPr bwMode="auto">
          <a:xfrm>
            <a:off x="4029075" y="6315075"/>
            <a:ext cx="4114800" cy="3651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smtClean="0">
                <a:cs typeface="Arial" panose="020B0604020202020204" pitchFamily="34" charset="0"/>
              </a:rPr>
              <a:t>‹#›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F914BD0-3062-49E4-9482-C66151A7B52B}" type="slidenum">
              <a:rPr lang="en-GB"/>
              <a:pPr>
                <a:defRPr/>
              </a:pPr>
              <a:t>16</a:t>
            </a:fld>
            <a:endParaRPr lang="en-GB" dirty="0"/>
          </a:p>
        </p:txBody>
      </p:sp>
      <p:pic>
        <p:nvPicPr>
          <p:cNvPr id="31749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50" y="1152525"/>
            <a:ext cx="9105900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Box 11"/>
          <p:cNvSpPr txBox="1">
            <a:spLocks noChangeArrowheads="1"/>
          </p:cNvSpPr>
          <p:nvPr/>
        </p:nvSpPr>
        <p:spPr bwMode="auto">
          <a:xfrm>
            <a:off x="5448300" y="2276475"/>
            <a:ext cx="576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hut</a:t>
            </a:r>
            <a:endParaRPr lang="en-GB" altLang="en-US" sz="2400">
              <a:cs typeface="Arial" panose="020B0604020202020204" pitchFamily="34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9191625" y="4076700"/>
            <a:ext cx="43338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752" name="TextBox 19"/>
          <p:cNvSpPr txBox="1">
            <a:spLocks noChangeArrowheads="1"/>
          </p:cNvSpPr>
          <p:nvPr/>
        </p:nvSpPr>
        <p:spPr bwMode="auto">
          <a:xfrm rot="-5607314">
            <a:off x="5656263" y="3878262"/>
            <a:ext cx="1500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1T magnet</a:t>
            </a:r>
            <a:endParaRPr lang="en-GB" altLang="en-US" sz="2400">
              <a:cs typeface="Arial" panose="020B0604020202020204" pitchFamily="34" charset="0"/>
            </a:endParaRPr>
          </a:p>
        </p:txBody>
      </p:sp>
      <p:pic>
        <p:nvPicPr>
          <p:cNvPr id="31753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00" t="10101" r="29526" b="33200"/>
          <a:stretch>
            <a:fillRect/>
          </a:stretch>
        </p:blipFill>
        <p:spPr bwMode="auto">
          <a:xfrm>
            <a:off x="8759825" y="401638"/>
            <a:ext cx="1809750" cy="1684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8" name="Straight Arrow Connector 17"/>
          <p:cNvCxnSpPr/>
          <p:nvPr/>
        </p:nvCxnSpPr>
        <p:spPr>
          <a:xfrm flipH="1">
            <a:off x="7507288" y="1244600"/>
            <a:ext cx="1957387" cy="29051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Down Arrow 24"/>
          <p:cNvSpPr/>
          <p:nvPr/>
        </p:nvSpPr>
        <p:spPr>
          <a:xfrm flipV="1">
            <a:off x="7175500" y="4718050"/>
            <a:ext cx="144463" cy="36671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0" name="Down Arrow 29"/>
          <p:cNvSpPr/>
          <p:nvPr/>
        </p:nvSpPr>
        <p:spPr>
          <a:xfrm rot="5400000" flipV="1">
            <a:off x="6855619" y="5068094"/>
            <a:ext cx="144462" cy="3683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1757" name="Title 2"/>
          <p:cNvSpPr>
            <a:spLocks noGrp="1"/>
          </p:cNvSpPr>
          <p:nvPr>
            <p:ph type="title"/>
          </p:nvPr>
        </p:nvSpPr>
        <p:spPr>
          <a:xfrm>
            <a:off x="3581400" y="177800"/>
            <a:ext cx="6364288" cy="600075"/>
          </a:xfrm>
        </p:spPr>
        <p:txBody>
          <a:bodyPr/>
          <a:lstStyle/>
          <a:p>
            <a:pPr eaLnBrk="1" hangingPunct="1"/>
            <a:r>
              <a:rPr lang="en-US" altLang="en-US" smtClean="0"/>
              <a:t>Floorplan DESY testbeam TB24/1</a:t>
            </a:r>
            <a:endParaRPr lang="en-GB" altLang="en-US" smtClean="0"/>
          </a:p>
        </p:txBody>
      </p:sp>
      <p:sp>
        <p:nvSpPr>
          <p:cNvPr id="31758" name="TextBox 30"/>
          <p:cNvSpPr txBox="1">
            <a:spLocks noChangeArrowheads="1"/>
          </p:cNvSpPr>
          <p:nvPr/>
        </p:nvSpPr>
        <p:spPr bwMode="auto">
          <a:xfrm>
            <a:off x="8486775" y="3270250"/>
            <a:ext cx="8842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>
                <a:cs typeface="Arial" panose="020B0604020202020204" pitchFamily="34" charset="0"/>
              </a:rPr>
              <a:t>TB24</a:t>
            </a:r>
            <a:endParaRPr lang="en-GB" altLang="en-US" sz="2400">
              <a:cs typeface="Arial" panose="020B0604020202020204" pitchFamily="34" charset="0"/>
            </a:endParaRPr>
          </a:p>
        </p:txBody>
      </p:sp>
      <p:sp>
        <p:nvSpPr>
          <p:cNvPr id="31759" name="TextBox 31"/>
          <p:cNvSpPr txBox="1">
            <a:spLocks noChangeArrowheads="1"/>
          </p:cNvSpPr>
          <p:nvPr/>
        </p:nvSpPr>
        <p:spPr bwMode="auto">
          <a:xfrm>
            <a:off x="5140325" y="36401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2400" b="1">
                <a:cs typeface="Arial" panose="020B0604020202020204" pitchFamily="34" charset="0"/>
              </a:rPr>
              <a:t>TB24/1</a:t>
            </a:r>
            <a:endParaRPr lang="en-GB" altLang="en-US" sz="2400" b="1">
              <a:cs typeface="Arial" panose="020B0604020202020204" pitchFamily="34" charset="0"/>
            </a:endParaRPr>
          </a:p>
        </p:txBody>
      </p:sp>
      <p:sp>
        <p:nvSpPr>
          <p:cNvPr id="31760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/>
              <a:t>Nikhef/Bonn LepCol meeting, September 23, 2019</a:t>
            </a:r>
            <a:endParaRPr lang="en-GB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/>
          <p:cNvSpPr>
            <a:spLocks noGrp="1"/>
          </p:cNvSpPr>
          <p:nvPr>
            <p:ph type="title"/>
          </p:nvPr>
        </p:nvSpPr>
        <p:spPr>
          <a:xfrm>
            <a:off x="427038" y="193675"/>
            <a:ext cx="5173662" cy="900113"/>
          </a:xfrm>
        </p:spPr>
        <p:txBody>
          <a:bodyPr/>
          <a:lstStyle/>
          <a:p>
            <a:r>
              <a:rPr lang="en-US" altLang="en-US" smtClean="0"/>
              <a:t>Solenoid magnet in TB24/1</a:t>
            </a:r>
            <a:endParaRPr lang="en-GB" altLang="en-US" smtClean="0"/>
          </a:p>
        </p:txBody>
      </p:sp>
      <p:sp>
        <p:nvSpPr>
          <p:cNvPr id="32771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GB" altLang="en-US" sz="1200" smtClean="0"/>
              <a:t>‹#›</a:t>
            </a:r>
          </a:p>
        </p:txBody>
      </p:sp>
      <p:pic>
        <p:nvPicPr>
          <p:cNvPr id="3277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0463" y="34925"/>
            <a:ext cx="578961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 Placeholder 4"/>
          <p:cNvSpPr txBox="1">
            <a:spLocks/>
          </p:cNvSpPr>
          <p:nvPr/>
        </p:nvSpPr>
        <p:spPr bwMode="auto">
          <a:xfrm>
            <a:off x="400050" y="981075"/>
            <a:ext cx="338455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en-US" altLang="en-US"/>
              <a:t>Remotely movable vertically and sideward (X and Z)</a:t>
            </a:r>
          </a:p>
          <a:p>
            <a:r>
              <a:rPr lang="en-US" altLang="en-US"/>
              <a:t>Super conducting</a:t>
            </a:r>
          </a:p>
          <a:p>
            <a:pPr lvl="1"/>
            <a:r>
              <a:rPr lang="en-US" altLang="en-US" sz="1800"/>
              <a:t>=&gt; no running power needed</a:t>
            </a:r>
          </a:p>
          <a:p>
            <a:pPr lvl="1"/>
            <a:r>
              <a:rPr lang="en-US" altLang="en-US" sz="1800"/>
              <a:t>But how much time does it take to cool it down?</a:t>
            </a:r>
          </a:p>
          <a:p>
            <a:endParaRPr lang="en-US" altLang="en-US"/>
          </a:p>
          <a:p>
            <a:r>
              <a:rPr lang="en-US" altLang="en-US"/>
              <a:t>1T magnetic field horizontally</a:t>
            </a:r>
          </a:p>
          <a:p>
            <a:endParaRPr lang="en-US" altLang="en-US"/>
          </a:p>
          <a:p>
            <a:r>
              <a:rPr lang="en-US" altLang="en-US"/>
              <a:t>Radiation length magnet wall: 20%</a:t>
            </a:r>
          </a:p>
          <a:p>
            <a:endParaRPr lang="en-US" altLang="en-US"/>
          </a:p>
          <a:p>
            <a:r>
              <a:rPr lang="en-US" altLang="en-US"/>
              <a:t>Inner diameter: 85 cm</a:t>
            </a:r>
            <a:endParaRPr lang="en-GB" altLang="en-US"/>
          </a:p>
        </p:txBody>
      </p:sp>
      <p:sp>
        <p:nvSpPr>
          <p:cNvPr id="32774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/>
              <a:t>Nikhef/Bonn LepCol meeting, September 23, 2019</a:t>
            </a:r>
            <a:endParaRPr lang="en-GB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938" y="2393950"/>
            <a:ext cx="5227637" cy="403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itle 2"/>
          <p:cNvSpPr>
            <a:spLocks noGrp="1"/>
          </p:cNvSpPr>
          <p:nvPr>
            <p:ph type="title"/>
          </p:nvPr>
        </p:nvSpPr>
        <p:spPr>
          <a:xfrm>
            <a:off x="152400" y="219075"/>
            <a:ext cx="7772400" cy="600075"/>
          </a:xfrm>
        </p:spPr>
        <p:txBody>
          <a:bodyPr/>
          <a:lstStyle/>
          <a:p>
            <a:pPr eaLnBrk="1" hangingPunct="1"/>
            <a:r>
              <a:rPr lang="en-US" altLang="en-US" smtClean="0"/>
              <a:t>Floorplan DESY testbeam TB24/1</a:t>
            </a:r>
            <a:endParaRPr lang="en-GB" altLang="en-US" smtClean="0"/>
          </a:p>
        </p:txBody>
      </p:sp>
      <p:sp>
        <p:nvSpPr>
          <p:cNvPr id="33796" name="Content Placeholder 1"/>
          <p:cNvSpPr>
            <a:spLocks noGrp="1"/>
          </p:cNvSpPr>
          <p:nvPr>
            <p:ph idx="1"/>
          </p:nvPr>
        </p:nvSpPr>
        <p:spPr>
          <a:xfrm>
            <a:off x="265113" y="1082675"/>
            <a:ext cx="4732337" cy="2805113"/>
          </a:xfrm>
        </p:spPr>
        <p:txBody>
          <a:bodyPr/>
          <a:lstStyle/>
          <a:p>
            <a:pPr eaLnBrk="1" hangingPunct="1"/>
            <a:r>
              <a:rPr lang="en-US" altLang="en-US" smtClean="0"/>
              <a:t>Leak tray with all services on wooden table</a:t>
            </a:r>
          </a:p>
          <a:p>
            <a:pPr eaLnBrk="1" hangingPunct="1"/>
            <a:r>
              <a:rPr lang="en-US" altLang="en-US" smtClean="0"/>
              <a:t>DCS PC Levaard also on that table</a:t>
            </a:r>
          </a:p>
          <a:p>
            <a:pPr eaLnBrk="1" hangingPunct="1"/>
            <a:r>
              <a:rPr lang="en-US" altLang="en-US" b="1" smtClean="0"/>
              <a:t>Cable length between leak tray and testbox: ~ 8 m</a:t>
            </a:r>
          </a:p>
          <a:p>
            <a:pPr eaLnBrk="1" hangingPunct="1"/>
            <a:r>
              <a:rPr lang="en-US" altLang="en-US" smtClean="0"/>
              <a:t>We cannot lay our own cables between the hut and our area </a:t>
            </a:r>
          </a:p>
          <a:p>
            <a:pPr lvl="1" eaLnBrk="1" hangingPunct="1"/>
            <a:r>
              <a:rPr lang="en-US" altLang="en-US" smtClean="0"/>
              <a:t>Only possible when all beams are off</a:t>
            </a:r>
          </a:p>
          <a:p>
            <a:pPr lvl="1" eaLnBrk="1" hangingPunct="1"/>
            <a:r>
              <a:rPr lang="en-US" altLang="en-US" smtClean="0"/>
              <a:t>We have to use available cables/tubing</a:t>
            </a:r>
          </a:p>
          <a:p>
            <a:pPr eaLnBrk="1" hangingPunct="1"/>
            <a:endParaRPr lang="en-US" altLang="en-US" b="1" smtClean="0"/>
          </a:p>
        </p:txBody>
      </p:sp>
      <p:sp>
        <p:nvSpPr>
          <p:cNvPr id="33797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smtClean="0">
                <a:cs typeface="Arial" panose="020B0604020202020204" pitchFamily="34" charset="0"/>
              </a:rPr>
              <a:t>‹#›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D5FF45E-B61A-4994-982C-8AFFC0448ED6}" type="slidenum">
              <a:rPr lang="en-GB"/>
              <a:pPr>
                <a:defRPr/>
              </a:pPr>
              <a:t>18</a:t>
            </a:fld>
            <a:endParaRPr lang="en-GB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9191625" y="4076700"/>
            <a:ext cx="433388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0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69" t="11151" r="14619"/>
          <a:stretch>
            <a:fillRect/>
          </a:stretch>
        </p:blipFill>
        <p:spPr bwMode="auto">
          <a:xfrm>
            <a:off x="1847850" y="4224338"/>
            <a:ext cx="2447925" cy="2203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 rot="21341531">
            <a:off x="6096000" y="5119688"/>
            <a:ext cx="936625" cy="3190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8" name="Straight Arrow Connector 17"/>
          <p:cNvCxnSpPr/>
          <p:nvPr/>
        </p:nvCxnSpPr>
        <p:spPr>
          <a:xfrm flipV="1">
            <a:off x="4429125" y="5278438"/>
            <a:ext cx="2243138" cy="67151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3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4" t="6480" r="4417" b="5070"/>
          <a:stretch>
            <a:fillRect/>
          </a:stretch>
        </p:blipFill>
        <p:spPr bwMode="auto">
          <a:xfrm>
            <a:off x="8153400" y="307975"/>
            <a:ext cx="1598613" cy="206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9" name="Straight Arrow Connector 18"/>
          <p:cNvCxnSpPr/>
          <p:nvPr/>
        </p:nvCxnSpPr>
        <p:spPr>
          <a:xfrm flipH="1">
            <a:off x="8472488" y="2393950"/>
            <a:ext cx="287337" cy="145891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7110413" y="4341813"/>
            <a:ext cx="1435100" cy="1063625"/>
          </a:xfrm>
          <a:custGeom>
            <a:avLst/>
            <a:gdLst>
              <a:gd name="connsiteX0" fmla="*/ 244 w 1434757"/>
              <a:gd name="connsiteY0" fmla="*/ 896644 h 1064912"/>
              <a:gd name="connsiteX1" fmla="*/ 213308 w 1434757"/>
              <a:gd name="connsiteY1" fmla="*/ 1047565 h 1064912"/>
              <a:gd name="connsiteX2" fmla="*/ 1296383 w 1434757"/>
              <a:gd name="connsiteY2" fmla="*/ 1029809 h 1064912"/>
              <a:gd name="connsiteX3" fmla="*/ 1429548 w 1434757"/>
              <a:gd name="connsiteY3" fmla="*/ 763479 h 1064912"/>
              <a:gd name="connsiteX4" fmla="*/ 1385160 w 1434757"/>
              <a:gd name="connsiteY4" fmla="*/ 0 h 1064912"/>
              <a:gd name="connsiteX5" fmla="*/ 1385160 w 1434757"/>
              <a:gd name="connsiteY5" fmla="*/ 0 h 106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34757" h="1064912">
                <a:moveTo>
                  <a:pt x="244" y="896644"/>
                </a:moveTo>
                <a:cubicBezTo>
                  <a:pt x="-1236" y="961007"/>
                  <a:pt x="-2715" y="1025371"/>
                  <a:pt x="213308" y="1047565"/>
                </a:cubicBezTo>
                <a:cubicBezTo>
                  <a:pt x="429331" y="1069759"/>
                  <a:pt x="1093676" y="1077157"/>
                  <a:pt x="1296383" y="1029809"/>
                </a:cubicBezTo>
                <a:cubicBezTo>
                  <a:pt x="1499090" y="982461"/>
                  <a:pt x="1414752" y="935114"/>
                  <a:pt x="1429548" y="763479"/>
                </a:cubicBezTo>
                <a:cubicBezTo>
                  <a:pt x="1444344" y="591844"/>
                  <a:pt x="1385160" y="0"/>
                  <a:pt x="1385160" y="0"/>
                </a:cubicBezTo>
                <a:lnTo>
                  <a:pt x="1385160" y="0"/>
                </a:lnTo>
              </a:path>
            </a:pathLst>
          </a:cu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6794500" y="1785938"/>
            <a:ext cx="1204913" cy="206692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807" name="Picture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6600" y="790575"/>
            <a:ext cx="1646238" cy="1233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8320088" y="3924300"/>
            <a:ext cx="223837" cy="2254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" name="Rounded Rectangle 1"/>
          <p:cNvSpPr/>
          <p:nvPr/>
        </p:nvSpPr>
        <p:spPr>
          <a:xfrm>
            <a:off x="623888" y="2924175"/>
            <a:ext cx="4176712" cy="50482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33810" name="Date Placeholder 2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/>
              <a:t>Nikhef/Bonn LepCol meeting, September 23, 2019</a:t>
            </a:r>
            <a:endParaRPr lang="en-GB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2"/>
          <p:cNvSpPr>
            <a:spLocks noGrp="1"/>
          </p:cNvSpPr>
          <p:nvPr>
            <p:ph type="title"/>
          </p:nvPr>
        </p:nvSpPr>
        <p:spPr>
          <a:xfrm>
            <a:off x="152400" y="219075"/>
            <a:ext cx="4648200" cy="600075"/>
          </a:xfrm>
        </p:spPr>
        <p:txBody>
          <a:bodyPr/>
          <a:lstStyle/>
          <a:p>
            <a:pPr eaLnBrk="1" hangingPunct="1"/>
            <a:r>
              <a:rPr lang="en-US" altLang="en-US" smtClean="0"/>
              <a:t>Mounting the testbox in the magnet</a:t>
            </a:r>
            <a:endParaRPr lang="en-GB" altLang="en-US" smtClean="0"/>
          </a:p>
        </p:txBody>
      </p:sp>
      <p:sp>
        <p:nvSpPr>
          <p:cNvPr id="34819" name="Content Placeholder 1"/>
          <p:cNvSpPr>
            <a:spLocks noGrp="1"/>
          </p:cNvSpPr>
          <p:nvPr>
            <p:ph idx="1"/>
          </p:nvPr>
        </p:nvSpPr>
        <p:spPr>
          <a:xfrm>
            <a:off x="146050" y="971550"/>
            <a:ext cx="3867150" cy="2089150"/>
          </a:xfrm>
        </p:spPr>
        <p:txBody>
          <a:bodyPr/>
          <a:lstStyle/>
          <a:p>
            <a:pPr eaLnBrk="1" hangingPunct="1"/>
            <a:r>
              <a:rPr lang="en-US" altLang="en-US" smtClean="0"/>
              <a:t>Our setup will be mounted on a frame on rails</a:t>
            </a:r>
          </a:p>
          <a:p>
            <a:pPr eaLnBrk="1" hangingPunct="1"/>
            <a:r>
              <a:rPr lang="en-US" altLang="en-US" smtClean="0"/>
              <a:t>Detector has to be installed at  ~ 60 cm from the magnet entrance</a:t>
            </a:r>
          </a:p>
        </p:txBody>
      </p:sp>
      <p:sp>
        <p:nvSpPr>
          <p:cNvPr id="34820" name="Footer Placeholder 2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smtClean="0">
                <a:cs typeface="Arial" panose="020B0604020202020204" pitchFamily="34" charset="0"/>
              </a:rPr>
              <a:t>‹#›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D39EA13-531A-4529-BD24-69080866FF62}" type="slidenum">
              <a:rPr lang="en-GB"/>
              <a:pPr>
                <a:defRPr/>
              </a:pPr>
              <a:t>19</a:t>
            </a:fld>
            <a:endParaRPr lang="en-GB"/>
          </a:p>
        </p:txBody>
      </p:sp>
      <p:pic>
        <p:nvPicPr>
          <p:cNvPr id="3482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9" t="27951" r="8263"/>
          <a:stretch>
            <a:fillRect/>
          </a:stretch>
        </p:blipFill>
        <p:spPr bwMode="auto">
          <a:xfrm>
            <a:off x="4953000" y="3060700"/>
            <a:ext cx="6143625" cy="376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3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650" b="15350"/>
          <a:stretch>
            <a:fillRect/>
          </a:stretch>
        </p:blipFill>
        <p:spPr bwMode="auto">
          <a:xfrm>
            <a:off x="4583113" y="457200"/>
            <a:ext cx="7439025" cy="2341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4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3213100"/>
            <a:ext cx="4772025" cy="357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5738813" y="3036888"/>
            <a:ext cx="4392612" cy="1431925"/>
          </a:xfrm>
          <a:prstGeom prst="ellipse">
            <a:avLst/>
          </a:prstGeom>
          <a:noFill/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GB"/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2495550" y="4076700"/>
            <a:ext cx="3600450" cy="1368425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Arrow Connector 2"/>
          <p:cNvCxnSpPr/>
          <p:nvPr/>
        </p:nvCxnSpPr>
        <p:spPr>
          <a:xfrm>
            <a:off x="1200150" y="4941888"/>
            <a:ext cx="2232025" cy="0"/>
          </a:xfrm>
          <a:prstGeom prst="straightConnector1">
            <a:avLst/>
          </a:prstGeom>
          <a:ln w="38100">
            <a:solidFill>
              <a:srgbClr val="0066FF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828" name="TextBox 4"/>
          <p:cNvSpPr txBox="1">
            <a:spLocks noChangeArrowheads="1"/>
          </p:cNvSpPr>
          <p:nvPr/>
        </p:nvSpPr>
        <p:spPr bwMode="auto">
          <a:xfrm>
            <a:off x="1943100" y="4710113"/>
            <a:ext cx="942975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/>
              <a:t>85 cm</a:t>
            </a:r>
            <a:endParaRPr lang="en-GB" altLang="en-US"/>
          </a:p>
        </p:txBody>
      </p:sp>
      <p:sp>
        <p:nvSpPr>
          <p:cNvPr id="34829" name="Date Placeholder 5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/>
              <a:t>Nikhef/Bonn LepCol meeting, September 23, 2019</a:t>
            </a:r>
            <a:endParaRPr lang="en-GB" altLang="en-US" sz="1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2"/>
          <p:cNvSpPr>
            <a:spLocks noGrp="1"/>
          </p:cNvSpPr>
          <p:nvPr>
            <p:ph type="title"/>
          </p:nvPr>
        </p:nvSpPr>
        <p:spPr>
          <a:xfrm>
            <a:off x="4799856" y="144697"/>
            <a:ext cx="5746936" cy="1325563"/>
          </a:xfrm>
        </p:spPr>
        <p:txBody>
          <a:bodyPr/>
          <a:lstStyle/>
          <a:p>
            <a:pPr eaLnBrk="1" hangingPunct="1"/>
            <a:r>
              <a:rPr lang="en-US" altLang="en-US" dirty="0" smtClean="0"/>
              <a:t>Time schedule for the </a:t>
            </a:r>
            <a:br>
              <a:rPr lang="en-US" altLang="en-US" dirty="0" smtClean="0"/>
            </a:br>
            <a:r>
              <a:rPr lang="en-US" altLang="en-US" dirty="0" smtClean="0"/>
              <a:t>December 2019 DESY </a:t>
            </a:r>
            <a:r>
              <a:rPr lang="en-US" altLang="en-US" dirty="0" err="1" smtClean="0"/>
              <a:t>testbeam</a:t>
            </a:r>
            <a:endParaRPr lang="en-GB" altLang="en-US" dirty="0" smtClean="0"/>
          </a:p>
        </p:txBody>
      </p:sp>
      <p:sp>
        <p:nvSpPr>
          <p:cNvPr id="28677" name="Footer Placeholder 8"/>
          <p:cNvSpPr>
            <a:spLocks noGrp="1"/>
          </p:cNvSpPr>
          <p:nvPr>
            <p:ph type="ftr" sz="quarter" idx="1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lnSpc>
                <a:spcPct val="90000"/>
              </a:lnSpc>
              <a:spcBef>
                <a:spcPts val="10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20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6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Clr>
                <a:srgbClr val="FF0000"/>
              </a:buClr>
              <a:buFont typeface="Times New Roman" panose="02020603050405020304" pitchFamily="18" charset="0"/>
              <a:buChar char="■"/>
              <a:defRPr sz="12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en-US" sz="1200" dirty="0" smtClean="0">
                <a:cs typeface="Arial" panose="020B0604020202020204" pitchFamily="34" charset="0"/>
              </a:rPr>
              <a:t>‹#›</a:t>
            </a: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en-GB" dirty="0"/>
          </a:p>
        </p:txBody>
      </p:sp>
      <p:sp>
        <p:nvSpPr>
          <p:cNvPr id="28679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r>
              <a:rPr lang="en-US" altLang="en-US" sz="1200" dirty="0" err="1"/>
              <a:t>Nikhef</a:t>
            </a:r>
            <a:r>
              <a:rPr lang="en-US" altLang="en-US" sz="1200" dirty="0"/>
              <a:t>/Bonn </a:t>
            </a:r>
            <a:r>
              <a:rPr lang="en-US" altLang="en-US" sz="1200" dirty="0" err="1"/>
              <a:t>LepCol</a:t>
            </a:r>
            <a:r>
              <a:rPr lang="en-US" altLang="en-US" sz="1200" dirty="0"/>
              <a:t> meeting, </a:t>
            </a:r>
            <a:r>
              <a:rPr lang="en-US" altLang="en-US" sz="1200" dirty="0" smtClean="0"/>
              <a:t>October 7, </a:t>
            </a:r>
            <a:r>
              <a:rPr lang="en-US" altLang="en-US" sz="1200" dirty="0"/>
              <a:t>2019</a:t>
            </a:r>
            <a:endParaRPr lang="en-GB" altLang="en-US" sz="1200" dirty="0"/>
          </a:p>
        </p:txBody>
      </p:sp>
      <p:sp>
        <p:nvSpPr>
          <p:cNvPr id="28675" name="Content Placeholder 1"/>
          <p:cNvSpPr>
            <a:spLocks noGrp="1"/>
          </p:cNvSpPr>
          <p:nvPr>
            <p:ph idx="1"/>
          </p:nvPr>
        </p:nvSpPr>
        <p:spPr>
          <a:xfrm>
            <a:off x="278916" y="260648"/>
            <a:ext cx="3528392" cy="4993557"/>
          </a:xfrm>
        </p:spPr>
        <p:txBody>
          <a:bodyPr/>
          <a:lstStyle/>
          <a:p>
            <a:pPr eaLnBrk="1" hangingPunct="1"/>
            <a:r>
              <a:rPr lang="en-US" altLang="en-US" sz="1800" dirty="0" smtClean="0"/>
              <a:t>Friday Nov 15: </a:t>
            </a:r>
            <a:r>
              <a:rPr lang="en-US" altLang="en-US" sz="1600" dirty="0" smtClean="0"/>
              <a:t>Final decision on having the December </a:t>
            </a:r>
            <a:r>
              <a:rPr lang="en-US" altLang="en-US" sz="1600" dirty="0" err="1" smtClean="0"/>
              <a:t>testbeam</a:t>
            </a:r>
            <a:endParaRPr lang="en-US" altLang="en-US" sz="1600" dirty="0" smtClean="0"/>
          </a:p>
          <a:p>
            <a:pPr eaLnBrk="1" hangingPunct="1"/>
            <a:r>
              <a:rPr lang="en-US" altLang="en-US" sz="1800" dirty="0" smtClean="0"/>
              <a:t>Thursday Nov 21: Start mockup setup at </a:t>
            </a:r>
            <a:r>
              <a:rPr lang="en-US" altLang="en-US" sz="1800" dirty="0" err="1" smtClean="0"/>
              <a:t>Nikhef</a:t>
            </a:r>
            <a:endParaRPr lang="en-US" altLang="en-US" sz="1800" dirty="0" smtClean="0"/>
          </a:p>
          <a:p>
            <a:pPr lvl="1" eaLnBrk="1" hangingPunct="1"/>
            <a:r>
              <a:rPr lang="en-US" altLang="en-US" sz="1600" dirty="0" smtClean="0"/>
              <a:t>Is DAQ working properly?</a:t>
            </a:r>
            <a:endParaRPr lang="en-US" altLang="en-US" sz="1600" dirty="0" smtClean="0"/>
          </a:p>
          <a:p>
            <a:pPr eaLnBrk="1" hangingPunct="1"/>
            <a:r>
              <a:rPr lang="en-US" altLang="en-US" sz="1800" dirty="0" smtClean="0"/>
              <a:t>Monday Nov 25 13:00: Safety course at DESY for Fred, </a:t>
            </a:r>
            <a:r>
              <a:rPr lang="en-US" altLang="en-US" sz="1800" dirty="0" err="1" smtClean="0"/>
              <a:t>Kees</a:t>
            </a:r>
            <a:r>
              <a:rPr lang="en-US" altLang="en-US" sz="1800" dirty="0" smtClean="0"/>
              <a:t>, Jan</a:t>
            </a:r>
          </a:p>
          <a:p>
            <a:pPr lvl="1" eaLnBrk="1" hangingPunct="1"/>
            <a:r>
              <a:rPr lang="en-US" altLang="en-US" sz="1600" dirty="0" smtClean="0"/>
              <a:t>We should get a </a:t>
            </a:r>
            <a:r>
              <a:rPr lang="en-US" altLang="en-US" sz="1600" dirty="0" smtClean="0"/>
              <a:t>access pass </a:t>
            </a:r>
            <a:r>
              <a:rPr lang="en-US" altLang="en-US" sz="1600" dirty="0" smtClean="0"/>
              <a:t>afterwards</a:t>
            </a:r>
          </a:p>
          <a:p>
            <a:pPr eaLnBrk="1" hangingPunct="1"/>
            <a:r>
              <a:rPr lang="en-US" altLang="en-US" sz="1800" dirty="0" smtClean="0"/>
              <a:t>Saturday Dec 7: travel to DESY and start installation</a:t>
            </a:r>
          </a:p>
          <a:p>
            <a:pPr eaLnBrk="1" hangingPunct="1"/>
            <a:r>
              <a:rPr lang="en-US" altLang="en-US" sz="1800" dirty="0" smtClean="0"/>
              <a:t>Monday Dec 9 13:00: Safety course for other </a:t>
            </a:r>
            <a:r>
              <a:rPr lang="en-US" altLang="en-US" sz="1800" dirty="0" err="1" smtClean="0"/>
              <a:t>testbeam</a:t>
            </a:r>
            <a:r>
              <a:rPr lang="en-US" altLang="en-US" sz="1800" dirty="0" smtClean="0"/>
              <a:t> participants (Gerhard, Harry, Naomi, Peter)</a:t>
            </a:r>
          </a:p>
          <a:p>
            <a:pPr eaLnBrk="1" hangingPunct="1"/>
            <a:r>
              <a:rPr lang="en-US" altLang="en-US" sz="1800" dirty="0" smtClean="0"/>
              <a:t>Monday Dec 9 15:00: Start </a:t>
            </a:r>
            <a:r>
              <a:rPr lang="en-US" altLang="en-US" sz="1800" dirty="0" err="1" smtClean="0"/>
              <a:t>testbeam</a:t>
            </a:r>
            <a:r>
              <a:rPr lang="en-US" altLang="en-US" sz="1800" dirty="0" smtClean="0"/>
              <a:t> </a:t>
            </a:r>
          </a:p>
          <a:p>
            <a:pPr eaLnBrk="1" hangingPunct="1"/>
            <a:r>
              <a:rPr lang="en-US" altLang="en-US" sz="1800" dirty="0" smtClean="0"/>
              <a:t>Saturday Dec 14: </a:t>
            </a:r>
            <a:r>
              <a:rPr lang="en-US" altLang="en-US" sz="1800" dirty="0"/>
              <a:t>E</a:t>
            </a:r>
            <a:r>
              <a:rPr lang="en-US" altLang="en-US" sz="1800" dirty="0" smtClean="0"/>
              <a:t>nd </a:t>
            </a:r>
            <a:r>
              <a:rPr lang="en-US" altLang="en-US" sz="1800" dirty="0" err="1" smtClean="0"/>
              <a:t>Testbeam</a:t>
            </a:r>
            <a:endParaRPr lang="en-US" altLang="en-US" sz="1800" dirty="0" smtClean="0"/>
          </a:p>
          <a:p>
            <a:pPr lvl="1" eaLnBrk="1" hangingPunct="1"/>
            <a:r>
              <a:rPr lang="en-US" altLang="en-US" sz="1600" dirty="0" smtClean="0"/>
              <a:t>Pack all equipment for transport to </a:t>
            </a:r>
            <a:r>
              <a:rPr lang="en-US" altLang="en-US" sz="1600" dirty="0" err="1" smtClean="0"/>
              <a:t>Nikhef</a:t>
            </a:r>
            <a:endParaRPr lang="en-US" altLang="en-US" sz="1600" dirty="0" smtClean="0"/>
          </a:p>
          <a:p>
            <a:pPr eaLnBrk="1" hangingPunct="1"/>
            <a:endParaRPr lang="en-US" altLang="en-US" sz="1800" dirty="0" smtClean="0"/>
          </a:p>
        </p:txBody>
      </p:sp>
      <p:grpSp>
        <p:nvGrpSpPr>
          <p:cNvPr id="7" name="Group 6"/>
          <p:cNvGrpSpPr/>
          <p:nvPr/>
        </p:nvGrpSpPr>
        <p:grpSpPr>
          <a:xfrm>
            <a:off x="4038600" y="1844824"/>
            <a:ext cx="8408687" cy="2379964"/>
            <a:chOff x="3880001" y="1409076"/>
            <a:chExt cx="8408687" cy="23799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49464" y="2301277"/>
              <a:ext cx="7691152" cy="1487763"/>
            </a:xfrm>
            <a:prstGeom prst="rect">
              <a:avLst/>
            </a:prstGeom>
          </p:spPr>
        </p:pic>
        <p:sp>
          <p:nvSpPr>
            <p:cNvPr id="28681" name="Rounded Rectangle 7"/>
            <p:cNvSpPr>
              <a:spLocks noChangeArrowheads="1"/>
            </p:cNvSpPr>
            <p:nvPr/>
          </p:nvSpPr>
          <p:spPr bwMode="auto">
            <a:xfrm>
              <a:off x="8362167" y="3122613"/>
              <a:ext cx="1591764" cy="216024"/>
            </a:xfrm>
            <a:prstGeom prst="roundRect">
              <a:avLst>
                <a:gd name="adj" fmla="val 16667"/>
              </a:avLst>
            </a:prstGeom>
            <a:noFill/>
            <a:ln w="76200" algn="ctr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68580" tIns="34290" rIns="68580" bIns="34290"/>
            <a:lstStyle>
              <a:lvl1pPr defTabSz="685800">
                <a:lnSpc>
                  <a:spcPct val="90000"/>
                </a:lnSpc>
                <a:spcBef>
                  <a:spcPts val="1000"/>
                </a:spcBef>
                <a:buClr>
                  <a:srgbClr val="FF0000"/>
                </a:buClr>
                <a:buFont typeface="Times New Roman" panose="02020603050405020304" pitchFamily="18" charset="0"/>
                <a:buChar char="■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1pPr>
              <a:lvl2pPr marL="742950" indent="-285750" defTabSz="685800">
                <a:lnSpc>
                  <a:spcPct val="90000"/>
                </a:lnSpc>
                <a:spcBef>
                  <a:spcPts val="500"/>
                </a:spcBef>
                <a:buClr>
                  <a:srgbClr val="FF0000"/>
                </a:buClr>
                <a:buFont typeface="Times New Roman" panose="02020603050405020304" pitchFamily="18" charset="0"/>
                <a:buChar char="■"/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2pPr>
              <a:lvl3pPr marL="1143000" indent="-228600" defTabSz="685800">
                <a:lnSpc>
                  <a:spcPct val="90000"/>
                </a:lnSpc>
                <a:spcBef>
                  <a:spcPts val="500"/>
                </a:spcBef>
                <a:buClr>
                  <a:srgbClr val="FF0000"/>
                </a:buClr>
                <a:buFont typeface="Times New Roman" panose="02020603050405020304" pitchFamily="18" charset="0"/>
                <a:buChar char="■"/>
                <a:defRPr sz="16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3pPr>
              <a:lvl4pPr marL="1600200" indent="-228600" defTabSz="685800">
                <a:lnSpc>
                  <a:spcPct val="90000"/>
                </a:lnSpc>
                <a:spcBef>
                  <a:spcPts val="500"/>
                </a:spcBef>
                <a:buClr>
                  <a:srgbClr val="FF0000"/>
                </a:buClr>
                <a:buFont typeface="Times New Roman" panose="02020603050405020304" pitchFamily="18" charset="0"/>
                <a:buChar char="■"/>
                <a:defRPr sz="14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4pPr>
              <a:lvl5pPr marL="2057400" indent="-228600" defTabSz="685800">
                <a:lnSpc>
                  <a:spcPct val="90000"/>
                </a:lnSpc>
                <a:spcBef>
                  <a:spcPts val="500"/>
                </a:spcBef>
                <a:buClr>
                  <a:srgbClr val="FF0000"/>
                </a:buClr>
                <a:buFont typeface="Times New Roman" panose="02020603050405020304" pitchFamily="18" charset="0"/>
                <a:buChar char="■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5pPr>
              <a:lvl6pPr marL="25146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FF0000"/>
                </a:buClr>
                <a:buFont typeface="Times New Roman" panose="02020603050405020304" pitchFamily="18" charset="0"/>
                <a:buChar char="■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6pPr>
              <a:lvl7pPr marL="29718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FF0000"/>
                </a:buClr>
                <a:buFont typeface="Times New Roman" panose="02020603050405020304" pitchFamily="18" charset="0"/>
                <a:buChar char="■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7pPr>
              <a:lvl8pPr marL="34290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FF0000"/>
                </a:buClr>
                <a:buFont typeface="Times New Roman" panose="02020603050405020304" pitchFamily="18" charset="0"/>
                <a:buChar char="■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8pPr>
              <a:lvl9pPr marL="3886200" indent="-228600" defTabSz="6858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Clr>
                  <a:srgbClr val="FF0000"/>
                </a:buClr>
                <a:buFont typeface="Times New Roman" panose="02020603050405020304" pitchFamily="18" charset="0"/>
                <a:buChar char="■"/>
                <a:defRPr sz="1200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defRPr>
              </a:lvl9pPr>
            </a:lstStyle>
            <a:p>
              <a:pPr algn="ctr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endParaRPr lang="en-US" altLang="en-US" sz="1800">
                <a:cs typeface="Arial" panose="020B0604020202020204" pitchFamily="34" charset="0"/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80001" y="1409076"/>
              <a:ext cx="8408687" cy="93980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Schedule 2020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err="1" smtClean="0"/>
              <a:t>onzin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Nikhef/Bonn LepCol meeting, November 4,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22ED8188-1A68-468B-AE3B-C58C0364E671}" type="slidenum">
              <a:rPr lang="en-GB" smtClean="0"/>
              <a:pPr>
                <a:defRPr/>
              </a:pPr>
              <a:t>3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5400" y="-26475"/>
            <a:ext cx="10009112" cy="694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07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03635"/>
          </a:xfrm>
        </p:spPr>
        <p:txBody>
          <a:bodyPr/>
          <a:lstStyle/>
          <a:p>
            <a:r>
              <a:rPr lang="en-US" dirty="0"/>
              <a:t>Non-magnetic </a:t>
            </a:r>
            <a:r>
              <a:rPr lang="en-US" dirty="0" err="1"/>
              <a:t>testbeam</a:t>
            </a:r>
            <a:r>
              <a:rPr lang="en-US" dirty="0"/>
              <a:t> hardware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4609728" cy="4351338"/>
          </a:xfrm>
        </p:spPr>
        <p:txBody>
          <a:bodyPr/>
          <a:lstStyle/>
          <a:p>
            <a:r>
              <a:rPr lang="en-US" dirty="0" smtClean="0"/>
              <a:t>All </a:t>
            </a:r>
            <a:r>
              <a:rPr lang="en-US" dirty="0"/>
              <a:t>components have arrived</a:t>
            </a:r>
          </a:p>
          <a:p>
            <a:r>
              <a:rPr lang="en-US" dirty="0"/>
              <a:t>Mechanics </a:t>
            </a:r>
            <a:r>
              <a:rPr lang="en-US" dirty="0" smtClean="0"/>
              <a:t>finished</a:t>
            </a:r>
          </a:p>
          <a:p>
            <a:r>
              <a:rPr lang="en-US" dirty="0" smtClean="0"/>
              <a:t>Vertical movement proceeds smoothly</a:t>
            </a:r>
            <a:endParaRPr lang="en-US" dirty="0"/>
          </a:p>
          <a:p>
            <a:r>
              <a:rPr lang="en-US" dirty="0"/>
              <a:t>Pneumatic X-Z stage </a:t>
            </a:r>
            <a:r>
              <a:rPr lang="en-US" dirty="0" smtClean="0"/>
              <a:t>remote control </a:t>
            </a:r>
            <a:r>
              <a:rPr lang="en-US" dirty="0" smtClean="0"/>
              <a:t>still to be done</a:t>
            </a:r>
            <a:endParaRPr lang="en-US" dirty="0"/>
          </a:p>
          <a:p>
            <a:pPr lvl="1"/>
            <a:r>
              <a:rPr lang="en-US" dirty="0"/>
              <a:t>Hope to get the stage positions logged into the SPIDR data</a:t>
            </a:r>
          </a:p>
          <a:p>
            <a:endParaRPr lang="en-US" dirty="0" smtClean="0"/>
          </a:p>
          <a:p>
            <a:r>
              <a:rPr lang="en-US" dirty="0" smtClean="0"/>
              <a:t>DCS </a:t>
            </a:r>
            <a:r>
              <a:rPr lang="en-US" dirty="0"/>
              <a:t>PC </a:t>
            </a:r>
            <a:r>
              <a:rPr lang="en-US" dirty="0" err="1"/>
              <a:t>Levaard</a:t>
            </a:r>
            <a:r>
              <a:rPr lang="en-US" dirty="0"/>
              <a:t> has solid state disk</a:t>
            </a:r>
          </a:p>
          <a:p>
            <a:pPr lvl="1"/>
            <a:r>
              <a:rPr lang="en-US" dirty="0"/>
              <a:t>Also </a:t>
            </a:r>
            <a:r>
              <a:rPr lang="en-US" dirty="0" smtClean="0"/>
              <a:t>the backup </a:t>
            </a:r>
            <a:r>
              <a:rPr lang="en-US" dirty="0"/>
              <a:t>disk is now </a:t>
            </a:r>
            <a:r>
              <a:rPr lang="en-US" dirty="0" smtClean="0"/>
              <a:t>built-in </a:t>
            </a:r>
            <a:r>
              <a:rPr lang="en-US" dirty="0"/>
              <a:t>solid </a:t>
            </a:r>
            <a:r>
              <a:rPr lang="en-US" dirty="0"/>
              <a:t>state</a:t>
            </a:r>
            <a:endParaRPr lang="en-GB" dirty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Nikhef/Bonn LepCol meeting, November 4,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22ED8188-1A68-468B-AE3B-C58C0364E671}" type="slidenum">
              <a:rPr lang="en-GB" smtClean="0"/>
              <a:pPr>
                <a:defRPr/>
              </a:pPr>
              <a:t>4</a:t>
            </a:fld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30914" y="830669"/>
            <a:ext cx="6645357" cy="498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8506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6360" y="7475"/>
            <a:ext cx="10515600" cy="1325563"/>
          </a:xfrm>
        </p:spPr>
        <p:txBody>
          <a:bodyPr/>
          <a:lstStyle/>
          <a:p>
            <a:r>
              <a:rPr lang="en-US" dirty="0" smtClean="0"/>
              <a:t>Critical issues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1384" y="1333038"/>
            <a:ext cx="10515600" cy="4351338"/>
          </a:xfrm>
        </p:spPr>
        <p:txBody>
          <a:bodyPr/>
          <a:lstStyle/>
          <a:p>
            <a:r>
              <a:rPr lang="en-US" dirty="0" smtClean="0"/>
              <a:t>Non-magnetic LV board on concentrator</a:t>
            </a:r>
          </a:p>
          <a:p>
            <a:pPr lvl="1"/>
            <a:r>
              <a:rPr lang="en-US" dirty="0" smtClean="0"/>
              <a:t>Bas just finished the design</a:t>
            </a:r>
          </a:p>
          <a:p>
            <a:pPr lvl="1"/>
            <a:r>
              <a:rPr lang="en-US" dirty="0" smtClean="0"/>
              <a:t>Board manufactured </a:t>
            </a:r>
            <a:r>
              <a:rPr lang="en-US" dirty="0" smtClean="0"/>
              <a:t>around 11-11-2019</a:t>
            </a:r>
          </a:p>
          <a:p>
            <a:pPr lvl="1"/>
            <a:r>
              <a:rPr lang="en-US" dirty="0" smtClean="0"/>
              <a:t>Manual assembly by Bas to save time</a:t>
            </a:r>
          </a:p>
          <a:p>
            <a:endParaRPr lang="en-US" dirty="0" smtClean="0"/>
          </a:p>
          <a:p>
            <a:r>
              <a:rPr lang="en-US" dirty="0" smtClean="0"/>
              <a:t>Firmware </a:t>
            </a:r>
            <a:r>
              <a:rPr lang="en-US" dirty="0" smtClean="0"/>
              <a:t>concentrator and new SPIDR board</a:t>
            </a:r>
          </a:p>
          <a:p>
            <a:pPr lvl="1"/>
            <a:r>
              <a:rPr lang="en-US" b="1" dirty="0" smtClean="0"/>
              <a:t>No activity last two weeks</a:t>
            </a:r>
          </a:p>
          <a:p>
            <a:pPr lvl="1"/>
            <a:r>
              <a:rPr lang="en-US" dirty="0" smtClean="0"/>
              <a:t>Bas starts with it this week</a:t>
            </a:r>
          </a:p>
          <a:p>
            <a:endParaRPr lang="en-US" dirty="0" smtClean="0"/>
          </a:p>
          <a:p>
            <a:r>
              <a:rPr lang="en-US" dirty="0" smtClean="0"/>
              <a:t>Mimosa </a:t>
            </a:r>
            <a:r>
              <a:rPr lang="en-US" dirty="0" smtClean="0"/>
              <a:t>telescope planes</a:t>
            </a:r>
          </a:p>
          <a:p>
            <a:pPr lvl="1"/>
            <a:r>
              <a:rPr lang="en-US" dirty="0" smtClean="0"/>
              <a:t>From Bonn?</a:t>
            </a:r>
          </a:p>
          <a:p>
            <a:pPr lvl="1"/>
            <a:r>
              <a:rPr lang="en-US" dirty="0" smtClean="0"/>
              <a:t>From DESY?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Nikhef/Bonn LepCol meeting, November 4,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22ED8188-1A68-468B-AE3B-C58C0364E671}" type="slidenum">
              <a:rPr lang="en-GB" smtClean="0"/>
              <a:pPr>
                <a:defRPr/>
              </a:pPr>
              <a:t>5</a:t>
            </a:fld>
            <a:endParaRPr lang="en-GB" dirty="0"/>
          </a:p>
        </p:txBody>
      </p:sp>
      <p:sp>
        <p:nvSpPr>
          <p:cNvPr id="6" name="Rectangle 5"/>
          <p:cNvSpPr/>
          <p:nvPr/>
        </p:nvSpPr>
        <p:spPr>
          <a:xfrm>
            <a:off x="911424" y="3429000"/>
            <a:ext cx="3240360" cy="288032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86541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8266" y="213956"/>
            <a:ext cx="10363200" cy="800100"/>
          </a:xfrm>
        </p:spPr>
        <p:txBody>
          <a:bodyPr/>
          <a:lstStyle/>
          <a:p>
            <a:r>
              <a:rPr lang="nl-NL" sz="4000" b="0" dirty="0" smtClean="0">
                <a:latin typeface="Verdana"/>
                <a:cs typeface="Verdana"/>
              </a:rPr>
              <a:t>QUAD voltages</a:t>
            </a:r>
            <a:endParaRPr lang="nl-NL" sz="4000" b="0" dirty="0">
              <a:latin typeface="Verdana"/>
              <a:cs typeface="Verdana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2987055"/>
              </p:ext>
            </p:extLst>
          </p:nvPr>
        </p:nvGraphicFramePr>
        <p:xfrm>
          <a:off x="950805" y="2717620"/>
          <a:ext cx="4093471" cy="34626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01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1328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57721">
                <a:tc>
                  <a:txBody>
                    <a:bodyPr/>
                    <a:lstStyle/>
                    <a:p>
                      <a:pPr algn="ctr"/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Verdana"/>
                          <a:cs typeface="Verdana"/>
                        </a:rPr>
                        <a:t>Run 996</a:t>
                      </a:r>
                    </a:p>
                    <a:p>
                      <a:pPr algn="ctr"/>
                      <a:r>
                        <a:rPr lang="en-US" b="0" dirty="0" smtClean="0">
                          <a:latin typeface="Verdana"/>
                          <a:cs typeface="Verdana"/>
                        </a:rPr>
                        <a:t>14/10/2019 </a:t>
                      </a:r>
                      <a:endParaRPr lang="en-US" b="0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544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  Guard voltage CH2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-355 V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9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Guard</a:t>
                      </a:r>
                      <a:r>
                        <a:rPr lang="en-US" baseline="0" dirty="0" smtClean="0">
                          <a:latin typeface="Verdana"/>
                          <a:cs typeface="Verdana"/>
                        </a:rPr>
                        <a:t> Cage  CH4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-361 V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54483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(Guard)</a:t>
                      </a:r>
                      <a:r>
                        <a:rPr lang="en-US" baseline="0" dirty="0" smtClean="0">
                          <a:latin typeface="Verdana"/>
                          <a:cs typeface="Verdana"/>
                        </a:rPr>
                        <a:t> Wires CH5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-392</a:t>
                      </a:r>
                      <a:r>
                        <a:rPr lang="en-US" baseline="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dirty="0" smtClean="0">
                          <a:latin typeface="Verdana"/>
                          <a:cs typeface="Verdana"/>
                        </a:rPr>
                        <a:t>V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9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Grid</a:t>
                      </a:r>
                      <a:r>
                        <a:rPr lang="en-US" baseline="0" dirty="0" smtClean="0">
                          <a:latin typeface="Verdana"/>
                          <a:cs typeface="Verdana"/>
                        </a:rPr>
                        <a:t> voltage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-340 V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9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Drift</a:t>
                      </a:r>
                      <a:r>
                        <a:rPr lang="en-US" baseline="0" dirty="0" smtClean="0">
                          <a:latin typeface="Verdana"/>
                          <a:cs typeface="Verdana"/>
                        </a:rPr>
                        <a:t> </a:t>
                      </a:r>
                      <a:r>
                        <a:rPr lang="en-US" baseline="0" dirty="0" smtClean="0">
                          <a:latin typeface="Verdana"/>
                          <a:cs typeface="Verdana"/>
                        </a:rPr>
                        <a:t>field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-350 V / cm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990"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Cathode voltage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Verdana"/>
                          <a:cs typeface="Verdana"/>
                        </a:rPr>
                        <a:t>-1740 V </a:t>
                      </a:r>
                      <a:endParaRPr lang="en-US" dirty="0">
                        <a:latin typeface="Verdana"/>
                        <a:cs typeface="Verdana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7810339" y="3009739"/>
            <a:ext cx="5035550" cy="189897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96400" y="616803"/>
            <a:ext cx="1981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Verdana"/>
                <a:cs typeface="Verdana"/>
              </a:rPr>
              <a:t>Orientation of quad</a:t>
            </a:r>
            <a:endParaRPr lang="en-US" dirty="0">
              <a:latin typeface="Verdana"/>
              <a:cs typeface="Verdan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376" y="1196752"/>
            <a:ext cx="10515600" cy="1224136"/>
          </a:xfrm>
        </p:spPr>
        <p:txBody>
          <a:bodyPr/>
          <a:lstStyle/>
          <a:p>
            <a:r>
              <a:rPr lang="en-US" dirty="0" smtClean="0"/>
              <a:t>Certain values are quite different from expected</a:t>
            </a:r>
          </a:p>
          <a:p>
            <a:pPr lvl="1"/>
            <a:r>
              <a:rPr lang="en-US" dirty="0" smtClean="0"/>
              <a:t>Guard voltage </a:t>
            </a:r>
            <a:r>
              <a:rPr lang="en-US" dirty="0" smtClean="0"/>
              <a:t>-355 V</a:t>
            </a:r>
          </a:p>
          <a:p>
            <a:pPr lvl="2"/>
            <a:r>
              <a:rPr lang="en-US" dirty="0" smtClean="0"/>
              <a:t>-375 </a:t>
            </a:r>
            <a:r>
              <a:rPr lang="en-US" dirty="0" smtClean="0"/>
              <a:t>V </a:t>
            </a:r>
            <a:r>
              <a:rPr lang="en-US" dirty="0" smtClean="0"/>
              <a:t>expected</a:t>
            </a:r>
            <a:endParaRPr lang="en-US" dirty="0" smtClean="0"/>
          </a:p>
          <a:p>
            <a:pPr lvl="1"/>
            <a:r>
              <a:rPr lang="en-US" dirty="0" smtClean="0"/>
              <a:t>Guard cage voltage (-338 V expected)</a:t>
            </a:r>
            <a:endParaRPr lang="en-GB" dirty="0"/>
          </a:p>
        </p:txBody>
      </p:sp>
      <p:sp>
        <p:nvSpPr>
          <p:cNvPr id="4" name="TextBox 3"/>
          <p:cNvSpPr txBox="1"/>
          <p:nvPr/>
        </p:nvSpPr>
        <p:spPr>
          <a:xfrm>
            <a:off x="7752184" y="1979438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Guard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7608168" y="4869160"/>
            <a:ext cx="15937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Guard cage</a:t>
            </a:r>
            <a:endParaRPr lang="en-GB" dirty="0"/>
          </a:p>
        </p:txBody>
      </p:sp>
      <p:cxnSp>
        <p:nvCxnSpPr>
          <p:cNvPr id="10" name="Straight Arrow Connector 9"/>
          <p:cNvCxnSpPr>
            <a:endCxn id="4" idx="3"/>
          </p:cNvCxnSpPr>
          <p:nvPr/>
        </p:nvCxnSpPr>
        <p:spPr>
          <a:xfrm flipH="1" flipV="1">
            <a:off x="8706291" y="2210271"/>
            <a:ext cx="1062117" cy="2228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 flipV="1">
            <a:off x="8328248" y="5330825"/>
            <a:ext cx="1149479" cy="19301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/>
          <p:cNvSpPr/>
          <p:nvPr/>
        </p:nvSpPr>
        <p:spPr>
          <a:xfrm>
            <a:off x="3503712" y="3324394"/>
            <a:ext cx="129614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Oval 13"/>
          <p:cNvSpPr/>
          <p:nvPr/>
        </p:nvSpPr>
        <p:spPr>
          <a:xfrm>
            <a:off x="3503712" y="3969060"/>
            <a:ext cx="1296144" cy="50405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6174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3878" y="404664"/>
            <a:ext cx="8037871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7208" y="322808"/>
            <a:ext cx="10363200" cy="523528"/>
          </a:xfrm>
        </p:spPr>
        <p:txBody>
          <a:bodyPr/>
          <a:lstStyle/>
          <a:p>
            <a:r>
              <a:rPr lang="en-US" dirty="0" smtClean="0"/>
              <a:t>Checking HV values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3101" y="980728"/>
            <a:ext cx="5416766" cy="2160240"/>
          </a:xfrm>
        </p:spPr>
        <p:txBody>
          <a:bodyPr/>
          <a:lstStyle/>
          <a:p>
            <a:r>
              <a:rPr lang="en-US" dirty="0" smtClean="0"/>
              <a:t>Using electrostatic voltmeter</a:t>
            </a:r>
          </a:p>
          <a:p>
            <a:pPr lvl="1"/>
            <a:r>
              <a:rPr lang="en-US" dirty="0" smtClean="0"/>
              <a:t>Range +/- 1000 V</a:t>
            </a:r>
          </a:p>
          <a:p>
            <a:pPr lvl="1"/>
            <a:r>
              <a:rPr lang="en-US" dirty="0" smtClean="0"/>
              <a:t>=&gt; </a:t>
            </a:r>
            <a:r>
              <a:rPr lang="en-US" dirty="0" err="1" smtClean="0"/>
              <a:t>Vcathode</a:t>
            </a:r>
            <a:r>
              <a:rPr lang="en-US" dirty="0" smtClean="0"/>
              <a:t> cannot be verified</a:t>
            </a:r>
          </a:p>
          <a:p>
            <a:r>
              <a:rPr lang="en-US" dirty="0" smtClean="0"/>
              <a:t>For </a:t>
            </a:r>
            <a:r>
              <a:rPr lang="en-US" dirty="0" err="1" smtClean="0"/>
              <a:t>Vguard</a:t>
            </a:r>
            <a:r>
              <a:rPr lang="en-US" dirty="0" smtClean="0"/>
              <a:t> cage </a:t>
            </a:r>
            <a:r>
              <a:rPr lang="en-US" dirty="0"/>
              <a:t>w</a:t>
            </a:r>
            <a:r>
              <a:rPr lang="en-US" dirty="0" smtClean="0"/>
              <a:t>e have to correct for the voltage drop across the 10 M ohm supply resistor</a:t>
            </a:r>
          </a:p>
          <a:p>
            <a:pPr lvl="1"/>
            <a:r>
              <a:rPr lang="en-US" dirty="0" smtClean="0"/>
              <a:t>Expected to be equal to the effective grid voltage</a:t>
            </a:r>
          </a:p>
          <a:p>
            <a:pPr lvl="1"/>
            <a:r>
              <a:rPr lang="en-US" dirty="0" err="1" smtClean="0"/>
              <a:t>Vguard</a:t>
            </a:r>
            <a:r>
              <a:rPr lang="en-US" dirty="0" smtClean="0"/>
              <a:t> cage current is 2390 </a:t>
            </a:r>
            <a:r>
              <a:rPr lang="en-US" dirty="0" err="1" smtClean="0"/>
              <a:t>nA</a:t>
            </a:r>
            <a:r>
              <a:rPr lang="en-US" dirty="0" smtClean="0"/>
              <a:t> =&gt; voltage drop is 24 V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=&gt; calibration </a:t>
            </a:r>
            <a:r>
              <a:rPr lang="en-US" dirty="0" err="1" smtClean="0"/>
              <a:t>miniHVs</a:t>
            </a:r>
            <a:r>
              <a:rPr lang="en-US" dirty="0" smtClean="0"/>
              <a:t> is OK</a:t>
            </a:r>
          </a:p>
          <a:p>
            <a:endParaRPr lang="en-US" dirty="0"/>
          </a:p>
        </p:txBody>
      </p:sp>
      <p:graphicFrame>
        <p:nvGraphicFramePr>
          <p:cNvPr id="4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413136837"/>
              </p:ext>
            </p:extLst>
          </p:nvPr>
        </p:nvGraphicFramePr>
        <p:xfrm>
          <a:off x="937208" y="4149080"/>
          <a:ext cx="496855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0160">
                  <a:extLst>
                    <a:ext uri="{9D8B030D-6E8A-4147-A177-3AD203B41FA5}">
                      <a16:colId xmlns:a16="http://schemas.microsoft.com/office/drawing/2014/main" val="953345926"/>
                    </a:ext>
                  </a:extLst>
                </a:gridCol>
                <a:gridCol w="576064">
                  <a:extLst>
                    <a:ext uri="{9D8B030D-6E8A-4147-A177-3AD203B41FA5}">
                      <a16:colId xmlns:a16="http://schemas.microsoft.com/office/drawing/2014/main" val="3681033762"/>
                    </a:ext>
                  </a:extLst>
                </a:gridCol>
                <a:gridCol w="1694171">
                  <a:extLst>
                    <a:ext uri="{9D8B030D-6E8A-4147-A177-3AD203B41FA5}">
                      <a16:colId xmlns:a16="http://schemas.microsoft.com/office/drawing/2014/main" val="3857984897"/>
                    </a:ext>
                  </a:extLst>
                </a:gridCol>
                <a:gridCol w="1258157">
                  <a:extLst>
                    <a:ext uri="{9D8B030D-6E8A-4147-A177-3AD203B41FA5}">
                      <a16:colId xmlns:a16="http://schemas.microsoft.com/office/drawing/2014/main" val="244130268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Parameter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CH#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Nominal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Measured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5122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Vgrid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-340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-342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626491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Vguard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-355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-356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69623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Vguard</a:t>
                      </a:r>
                      <a:r>
                        <a:rPr lang="en-US" dirty="0" smtClean="0"/>
                        <a:t> cage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4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-361 =&gt; -337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-337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490665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Vwires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-392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-392</a:t>
                      </a:r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30966116"/>
                  </a:ext>
                </a:extLst>
              </a:tr>
            </a:tbl>
          </a:graphicData>
        </a:graphic>
      </p:graphicFrame>
      <p:sp>
        <p:nvSpPr>
          <p:cNvPr id="6" name="Oval 5"/>
          <p:cNvSpPr/>
          <p:nvPr/>
        </p:nvSpPr>
        <p:spPr>
          <a:xfrm>
            <a:off x="8616280" y="2060848"/>
            <a:ext cx="648072" cy="2880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9552814" y="1340768"/>
            <a:ext cx="17475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Vguard</a:t>
            </a:r>
            <a:r>
              <a:rPr lang="en-US" dirty="0" smtClean="0"/>
              <a:t> cage</a:t>
            </a:r>
            <a:endParaRPr lang="en-GB" dirty="0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9552814" y="1772816"/>
            <a:ext cx="287602" cy="47443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094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76" y="116633"/>
            <a:ext cx="5444288" cy="612734"/>
          </a:xfrm>
        </p:spPr>
        <p:txBody>
          <a:bodyPr/>
          <a:lstStyle/>
          <a:p>
            <a:r>
              <a:rPr lang="en-US" dirty="0" smtClean="0"/>
              <a:t>Effective potential above grid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388" y="836712"/>
            <a:ext cx="5327972" cy="4351338"/>
          </a:xfrm>
        </p:spPr>
        <p:txBody>
          <a:bodyPr/>
          <a:lstStyle/>
          <a:p>
            <a:r>
              <a:rPr lang="en-US" dirty="0" smtClean="0"/>
              <a:t>Potential reduced by </a:t>
            </a:r>
            <a:r>
              <a:rPr lang="en-US" dirty="0" smtClean="0"/>
              <a:t>amplification field leaking </a:t>
            </a:r>
            <a:r>
              <a:rPr lang="en-US" dirty="0" smtClean="0"/>
              <a:t>through the holes in the grid </a:t>
            </a:r>
          </a:p>
          <a:p>
            <a:r>
              <a:rPr lang="en-US" dirty="0" smtClean="0"/>
              <a:t>Calculation done by Wilco </a:t>
            </a:r>
            <a:r>
              <a:rPr lang="en-US" dirty="0" err="1" smtClean="0"/>
              <a:t>Koppert</a:t>
            </a:r>
            <a:r>
              <a:rPr lang="en-US" dirty="0" smtClean="0"/>
              <a:t> on 30-9-2013</a:t>
            </a:r>
          </a:p>
          <a:p>
            <a:r>
              <a:rPr lang="en-US" dirty="0" smtClean="0"/>
              <a:t>Example for DME/CO2 40/60</a:t>
            </a:r>
          </a:p>
          <a:p>
            <a:pPr lvl="1"/>
            <a:r>
              <a:rPr lang="en-US" dirty="0" err="1" smtClean="0"/>
              <a:t>Vgrid</a:t>
            </a:r>
            <a:r>
              <a:rPr lang="en-US" dirty="0" smtClean="0"/>
              <a:t> = -600 V</a:t>
            </a:r>
          </a:p>
          <a:p>
            <a:pPr lvl="1"/>
            <a:r>
              <a:rPr lang="en-US" dirty="0" smtClean="0"/>
              <a:t>Field = 865 V/cm</a:t>
            </a:r>
          </a:p>
          <a:p>
            <a:r>
              <a:rPr lang="en-US" dirty="0" smtClean="0"/>
              <a:t>In this case (DME/CO2) the effective potential of the grid is reduced by 3.1 V</a:t>
            </a:r>
          </a:p>
          <a:p>
            <a:r>
              <a:rPr lang="en-US" dirty="0" smtClean="0"/>
              <a:t>For T2K at </a:t>
            </a:r>
            <a:r>
              <a:rPr lang="en-US" dirty="0" err="1" smtClean="0"/>
              <a:t>Vgrid</a:t>
            </a:r>
            <a:r>
              <a:rPr lang="en-US" dirty="0" smtClean="0"/>
              <a:t> = -340 V the effective potential of the grid is reduced by 1.8 V</a:t>
            </a:r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smtClean="0"/>
              <a:t>Nikhef/Bonn LepCol meeting, November 4,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22ED8188-1A68-468B-AE3B-C58C0364E671}" type="slidenum">
              <a:rPr lang="en-GB" smtClean="0"/>
              <a:pPr>
                <a:defRPr/>
              </a:pPr>
              <a:t>8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19336" y="4795897"/>
            <a:ext cx="2326278" cy="2062103"/>
          </a:xfrm>
          <a:prstGeom prst="rect">
            <a:avLst/>
          </a:prstGeom>
          <a:solidFill>
            <a:srgbClr val="FFFFCC"/>
          </a:solidFill>
        </p:spPr>
        <p:txBody>
          <a:bodyPr wrap="none" rtlCol="0">
            <a:spAutoFit/>
          </a:bodyPr>
          <a:lstStyle/>
          <a:p>
            <a:r>
              <a:rPr lang="en-GB" sz="1600" dirty="0" smtClean="0"/>
              <a:t>Units in cm</a:t>
            </a:r>
          </a:p>
          <a:p>
            <a:r>
              <a:rPr lang="en-GB" sz="1600" dirty="0" smtClean="0"/>
              <a:t>global </a:t>
            </a:r>
            <a:r>
              <a:rPr lang="en-GB" sz="1600" dirty="0" err="1"/>
              <a:t>driftgap</a:t>
            </a:r>
            <a:r>
              <a:rPr lang="en-GB" sz="1600" dirty="0"/>
              <a:t>=0.12 </a:t>
            </a:r>
            <a:br>
              <a:rPr lang="en-GB" sz="1600" dirty="0"/>
            </a:br>
            <a:r>
              <a:rPr lang="en-GB" sz="1600" dirty="0"/>
              <a:t>global </a:t>
            </a:r>
            <a:r>
              <a:rPr lang="en-GB" sz="1600" dirty="0" err="1"/>
              <a:t>dcathode</a:t>
            </a:r>
            <a:r>
              <a:rPr lang="en-GB" sz="1600" dirty="0"/>
              <a:t>=0.00015 </a:t>
            </a:r>
            <a:br>
              <a:rPr lang="en-GB" sz="1600" dirty="0"/>
            </a:br>
            <a:r>
              <a:rPr lang="en-GB" sz="1600" dirty="0"/>
              <a:t>global </a:t>
            </a:r>
            <a:r>
              <a:rPr lang="en-GB" sz="1600" dirty="0" err="1"/>
              <a:t>dgrid</a:t>
            </a:r>
            <a:r>
              <a:rPr lang="en-GB" sz="1600" dirty="0"/>
              <a:t>=0.00015 </a:t>
            </a:r>
            <a:br>
              <a:rPr lang="en-GB" sz="1600" dirty="0"/>
            </a:br>
            <a:r>
              <a:rPr lang="en-GB" sz="1600" dirty="0"/>
              <a:t>global </a:t>
            </a:r>
            <a:r>
              <a:rPr lang="en-GB" sz="1600" dirty="0" err="1"/>
              <a:t>ampgap</a:t>
            </a:r>
            <a:r>
              <a:rPr lang="en-GB" sz="1600" dirty="0"/>
              <a:t>=0.005 </a:t>
            </a:r>
            <a:br>
              <a:rPr lang="en-GB" sz="1600" dirty="0"/>
            </a:br>
            <a:r>
              <a:rPr lang="en-GB" sz="1600" dirty="0"/>
              <a:t>global </a:t>
            </a:r>
            <a:r>
              <a:rPr lang="en-GB" sz="1600" dirty="0" err="1"/>
              <a:t>dsinprot</a:t>
            </a:r>
            <a:r>
              <a:rPr lang="en-GB" sz="1600" dirty="0"/>
              <a:t>=0.0008 </a:t>
            </a:r>
            <a:br>
              <a:rPr lang="en-GB" sz="1600" dirty="0"/>
            </a:br>
            <a:r>
              <a:rPr lang="en-GB" sz="1600" dirty="0"/>
              <a:t>global pitch=0.0055 </a:t>
            </a:r>
            <a:br>
              <a:rPr lang="en-GB" sz="1600" dirty="0"/>
            </a:br>
            <a:r>
              <a:rPr lang="en-GB" sz="1600" dirty="0"/>
              <a:t>global </a:t>
            </a:r>
            <a:r>
              <a:rPr lang="en-GB" sz="1600" dirty="0" err="1"/>
              <a:t>gridradius</a:t>
            </a:r>
            <a:r>
              <a:rPr lang="en-GB" sz="1600" dirty="0"/>
              <a:t>=0.0015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3664" y="341694"/>
            <a:ext cx="6271297" cy="618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008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 potentials check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5400" y="1656077"/>
            <a:ext cx="10515600" cy="4351338"/>
          </a:xfrm>
        </p:spPr>
        <p:txBody>
          <a:bodyPr/>
          <a:lstStyle/>
          <a:p>
            <a:r>
              <a:rPr lang="en-US" dirty="0"/>
              <a:t>Difference between expected and measured values are small, mostly 1 to 0 V</a:t>
            </a:r>
          </a:p>
          <a:p>
            <a:r>
              <a:rPr lang="en-US" dirty="0" err="1" smtClean="0"/>
              <a:t>Vgrid</a:t>
            </a:r>
            <a:r>
              <a:rPr lang="en-US" dirty="0" smtClean="0"/>
              <a:t> measured -342 V</a:t>
            </a:r>
          </a:p>
          <a:p>
            <a:pPr lvl="1"/>
            <a:r>
              <a:rPr lang="en-US" dirty="0" smtClean="0"/>
              <a:t>=&gt; effective potential would be 340 V</a:t>
            </a:r>
          </a:p>
          <a:p>
            <a:pPr lvl="1"/>
            <a:r>
              <a:rPr lang="en-US" dirty="0" smtClean="0"/>
              <a:t>Measured on </a:t>
            </a:r>
            <a:r>
              <a:rPr lang="en-US" dirty="0" err="1" smtClean="0"/>
              <a:t>Vguard</a:t>
            </a:r>
            <a:r>
              <a:rPr lang="en-US" dirty="0" smtClean="0"/>
              <a:t> cage: 337 V</a:t>
            </a:r>
          </a:p>
          <a:p>
            <a:pPr lvl="1"/>
            <a:r>
              <a:rPr lang="en-US" dirty="0" smtClean="0"/>
              <a:t>Maybe the leakage through the grid is more than expected</a:t>
            </a:r>
          </a:p>
          <a:p>
            <a:r>
              <a:rPr lang="en-US" dirty="0" err="1" smtClean="0"/>
              <a:t>Vgrid</a:t>
            </a:r>
            <a:r>
              <a:rPr lang="en-US" dirty="0" smtClean="0"/>
              <a:t> is 5 </a:t>
            </a:r>
            <a:r>
              <a:rPr lang="en-US" dirty="0"/>
              <a:t>V </a:t>
            </a:r>
            <a:r>
              <a:rPr lang="en-US" dirty="0" smtClean="0"/>
              <a:t>more negative than </a:t>
            </a:r>
            <a:r>
              <a:rPr lang="en-US" dirty="0" err="1" smtClean="0"/>
              <a:t>Vguard</a:t>
            </a:r>
            <a:r>
              <a:rPr lang="en-US" dirty="0" smtClean="0"/>
              <a:t> </a:t>
            </a:r>
            <a:r>
              <a:rPr lang="en-US" dirty="0"/>
              <a:t>cage where 2 V is expected</a:t>
            </a:r>
          </a:p>
          <a:p>
            <a:pPr lvl="1"/>
            <a:r>
              <a:rPr lang="en-US" dirty="0" smtClean="0"/>
              <a:t>Possibly the leak of the grounded TPX3 pads through the holes is bigger than expected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Guard electrode is 0.8 – 0.9 mm above the grid</a:t>
            </a:r>
          </a:p>
          <a:p>
            <a:r>
              <a:rPr lang="en-US" dirty="0" smtClean="0"/>
              <a:t>=&gt;</a:t>
            </a:r>
            <a:r>
              <a:rPr lang="en-US" dirty="0" err="1" smtClean="0"/>
              <a:t>Vguard</a:t>
            </a:r>
            <a:r>
              <a:rPr lang="en-US" dirty="0" smtClean="0"/>
              <a:t> should be at </a:t>
            </a:r>
            <a:r>
              <a:rPr lang="en-US" dirty="0" smtClean="0"/>
              <a:t>-337 </a:t>
            </a:r>
            <a:r>
              <a:rPr lang="en-US" dirty="0" smtClean="0"/>
              <a:t>– field across guard height = </a:t>
            </a:r>
            <a:r>
              <a:rPr lang="en-US" dirty="0" smtClean="0"/>
              <a:t>-</a:t>
            </a:r>
            <a:r>
              <a:rPr lang="en-US" dirty="0" smtClean="0"/>
              <a:t>365 to -369 </a:t>
            </a:r>
            <a:r>
              <a:rPr lang="en-US" dirty="0" smtClean="0"/>
              <a:t>V</a:t>
            </a:r>
          </a:p>
          <a:p>
            <a:pPr lvl="1"/>
            <a:r>
              <a:rPr lang="en-US" dirty="0" smtClean="0"/>
              <a:t>But best results at -355 V</a:t>
            </a:r>
          </a:p>
          <a:p>
            <a:pPr lvl="1"/>
            <a:r>
              <a:rPr lang="en-US" dirty="0" smtClean="0"/>
              <a:t>No explanation yet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 dirty="0" err="1" smtClean="0"/>
              <a:t>Nikhef</a:t>
            </a:r>
            <a:r>
              <a:rPr lang="en-US" altLang="en-US" dirty="0" smtClean="0"/>
              <a:t>/Bonn </a:t>
            </a:r>
            <a:r>
              <a:rPr lang="en-US" altLang="en-US" dirty="0" err="1" smtClean="0"/>
              <a:t>LepCol</a:t>
            </a:r>
            <a:r>
              <a:rPr lang="en-US" altLang="en-US" dirty="0" smtClean="0"/>
              <a:t> meeting, November 4, 2019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fld id="{22ED8188-1A68-468B-AE3B-C58C0364E671}" type="slidenum">
              <a:rPr lang="en-GB" smtClean="0"/>
              <a:pPr>
                <a:defRPr/>
              </a:pPr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43249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9160278</TotalTime>
  <Pages>11</Pages>
  <Words>1058</Words>
  <Application>Microsoft Office PowerPoint</Application>
  <PresentationFormat>Widescreen</PresentationFormat>
  <Paragraphs>229</Paragraphs>
  <Slides>19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Verdana</vt:lpstr>
      <vt:lpstr>Custom Design</vt:lpstr>
      <vt:lpstr>1_Custom Design</vt:lpstr>
      <vt:lpstr>Worksheet</vt:lpstr>
      <vt:lpstr>DESY testbeam preparations</vt:lpstr>
      <vt:lpstr>Time schedule for the  December 2019 DESY testbeam</vt:lpstr>
      <vt:lpstr>Schedule 2020</vt:lpstr>
      <vt:lpstr>Non-magnetic testbeam hardware </vt:lpstr>
      <vt:lpstr>Critical issues</vt:lpstr>
      <vt:lpstr>QUAD voltages</vt:lpstr>
      <vt:lpstr>Checking HV values</vt:lpstr>
      <vt:lpstr>Effective potential above grid</vt:lpstr>
      <vt:lpstr>Conclusions potentials check</vt:lpstr>
      <vt:lpstr>Reference</vt:lpstr>
      <vt:lpstr>Time schedule DESY testbeam</vt:lpstr>
      <vt:lpstr>Setup mechanics</vt:lpstr>
      <vt:lpstr>Setup mechanics</vt:lpstr>
      <vt:lpstr>DESY testbeam Hall 2</vt:lpstr>
      <vt:lpstr>Testbox in magnet top view</vt:lpstr>
      <vt:lpstr>Floorplan DESY testbeam TB24/1</vt:lpstr>
      <vt:lpstr>Solenoid magnet in TB24/1</vt:lpstr>
      <vt:lpstr>Floorplan DESY testbeam TB24/1</vt:lpstr>
      <vt:lpstr>Mounting the testbox in the magnet</vt:lpstr>
    </vt:vector>
  </TitlesOfParts>
  <Company>NIKHEF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ATLAS upgrade activities for SLHC</dc:title>
  <dc:creator>Fred Hartjes</dc:creator>
  <cp:lastModifiedBy>Fred Hartjes</cp:lastModifiedBy>
  <cp:revision>2595</cp:revision>
  <cp:lastPrinted>2002-02-06T08:01:21Z</cp:lastPrinted>
  <dcterms:created xsi:type="dcterms:W3CDTF">1998-09-18T21:44:37Z</dcterms:created>
  <dcterms:modified xsi:type="dcterms:W3CDTF">2019-11-04T08:23:09Z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emplateType">
    <vt:i4>1</vt:i4>
  </property>
  <property fmtid="{D5CDD505-2E9C-101B-9397-08002B2CF9AE}" pid="3" name="GraphicType">
    <vt:i4>1</vt:i4>
  </property>
  <property fmtid="{D5CDD505-2E9C-101B-9397-08002B2CF9AE}" pid="4" name="Compression">
    <vt:i4>100</vt:i4>
  </property>
  <property fmtid="{D5CDD505-2E9C-101B-9397-08002B2CF9AE}" pid="5" name="ScreenSize">
    <vt:i4>1</vt:i4>
  </property>
  <property fmtid="{D5CDD505-2E9C-101B-9397-08002B2CF9AE}" pid="6" name="ScreenUsage">
    <vt:i4>3</vt:i4>
  </property>
  <property fmtid="{D5CDD505-2E9C-101B-9397-08002B2CF9AE}" pid="7" name="MailAddress">
    <vt:lpwstr>F.Hartjes@nikhef.nl</vt:lpwstr>
  </property>
  <property fmtid="{D5CDD505-2E9C-101B-9397-08002B2CF9AE}" pid="8" name="HomePage">
    <vt:lpwstr/>
  </property>
  <property fmtid="{D5CDD505-2E9C-101B-9397-08002B2CF9AE}" pid="9" name="Other">
    <vt:lpwstr/>
  </property>
  <property fmtid="{D5CDD505-2E9C-101B-9397-08002B2CF9AE}" pid="10" name="DownloadOriginal">
    <vt:bool>false</vt:bool>
  </property>
  <property fmtid="{D5CDD505-2E9C-101B-9397-08002B2CF9AE}" pid="11" name="DownloadIEButton">
    <vt:bool>false</vt:bool>
  </property>
  <property fmtid="{D5CDD505-2E9C-101B-9397-08002B2CF9AE}" pid="12" name="UseBrowserColor">
    <vt:bool>true</vt:bool>
  </property>
  <property fmtid="{D5CDD505-2E9C-101B-9397-08002B2CF9AE}" pid="13" name="BackColor">
    <vt:i4>15132390</vt:i4>
  </property>
  <property fmtid="{D5CDD505-2E9C-101B-9397-08002B2CF9AE}" pid="14" name="TextColor">
    <vt:i4>0</vt:i4>
  </property>
  <property fmtid="{D5CDD505-2E9C-101B-9397-08002B2CF9AE}" pid="15" name="LinkColor">
    <vt:i4>16711782</vt:i4>
  </property>
  <property fmtid="{D5CDD505-2E9C-101B-9397-08002B2CF9AE}" pid="16" name="VisitedColor">
    <vt:i4>10040268</vt:i4>
  </property>
  <property fmtid="{D5CDD505-2E9C-101B-9397-08002B2CF9AE}" pid="17" name="TransparentButton">
    <vt:i4>0</vt:i4>
  </property>
  <property fmtid="{D5CDD505-2E9C-101B-9397-08002B2CF9AE}" pid="18" name="ButtonType">
    <vt:i4>1</vt:i4>
  </property>
  <property fmtid="{D5CDD505-2E9C-101B-9397-08002B2CF9AE}" pid="19" name="ShowNotes">
    <vt:bool>false</vt:bool>
  </property>
  <property fmtid="{D5CDD505-2E9C-101B-9397-08002B2CF9AE}" pid="20" name="NavBtnPos">
    <vt:i4>1</vt:i4>
  </property>
  <property fmtid="{D5CDD505-2E9C-101B-9397-08002B2CF9AE}" pid="21" name="OutputDir">
    <vt:lpwstr>\\Nikhefh\CT www\pub\techphys\diamond</vt:lpwstr>
  </property>
</Properties>
</file>