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df" ContentType="application/pdf"/>
  <Override PartName="/ppt/theme/theme1.xml" ContentType="application/vnd.openxmlformats-officedocument.them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43" r:id="rId2"/>
    <p:sldId id="554" r:id="rId3"/>
    <p:sldId id="560" r:id="rId4"/>
    <p:sldId id="562" r:id="rId5"/>
    <p:sldId id="564" r:id="rId6"/>
    <p:sldId id="553" r:id="rId7"/>
    <p:sldId id="561" r:id="rId8"/>
    <p:sldId id="563" r:id="rId9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FF0000"/>
    <a:srgbClr val="FF6600"/>
    <a:srgbClr val="0066FF"/>
    <a:srgbClr val="FFFF00"/>
    <a:srgbClr val="66FF33"/>
    <a:srgbClr val="808080"/>
    <a:srgbClr val="FFFF66"/>
    <a:srgbClr val="CC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8985" autoAdjust="0"/>
    <p:restoredTop sz="94954" autoAdjust="0"/>
  </p:normalViewPr>
  <p:slideViewPr>
    <p:cSldViewPr>
      <p:cViewPr varScale="1">
        <p:scale>
          <a:sx n="97" d="100"/>
          <a:sy n="97" d="100"/>
        </p:scale>
        <p:origin x="-120" y="-208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 smtClean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 smtClean="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 smtClean="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Nikhef</a:t>
            </a:r>
            <a:r>
              <a:rPr lang="en-US" sz="1200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Lepton Collider </a:t>
            </a:r>
            <a:r>
              <a:rPr lang="en-US" sz="1200" kern="1200" baseline="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September 2019</a:t>
            </a:r>
            <a:endParaRPr lang="en-GB" altLang="en-US" sz="900" dirty="0" smtClean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d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06472"/>
            <a:ext cx="3469942" cy="2057399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832202" cy="1080120"/>
          </a:xfrm>
        </p:spPr>
        <p:txBody>
          <a:bodyPr anchor="ctr"/>
          <a:lstStyle/>
          <a:p>
            <a:r>
              <a:rPr lang="en-GB" altLang="en-US" sz="4000" b="0" dirty="0" smtClean="0">
                <a:latin typeface="Verdana"/>
                <a:cs typeface="Verdana"/>
              </a:rPr>
              <a:t>Quad Module Guard optimization</a:t>
            </a:r>
          </a:p>
        </p:txBody>
      </p: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176" y="5638800"/>
            <a:ext cx="1089024" cy="696976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8614521" y="5638800"/>
            <a:ext cx="1291479" cy="738482"/>
          </a:xfrm>
          <a:prstGeom prst="rect">
            <a:avLst/>
          </a:prstGeom>
        </p:spPr>
      </p:pic>
      <p:pic>
        <p:nvPicPr>
          <p:cNvPr id="16" name="Picture 15" descr="bon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200" y="304800"/>
            <a:ext cx="2489200" cy="965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981200"/>
            <a:ext cx="66294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Laser scan of one quad of the 8-quad module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Need multiplexer to read out all quads. Not yet ready. So here 1 quad readout.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Runs 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996 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laser makes a track over two chips; scanning the laser start position in 0.2 mm steps.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Drift </a:t>
            </a:r>
            <a:r>
              <a:rPr lang="en-US" sz="20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 position fixed at  6 mm from grid</a:t>
            </a:r>
            <a:endParaRPr lang="en-US" sz="2000" kern="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Intermediate scans have been </a:t>
            </a:r>
            <a:r>
              <a:rPr lang="en-US" sz="20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perfrormed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 to arrive at the best voltage settings</a:t>
            </a:r>
            <a:endParaRPr lang="en-US" sz="2000" kern="0" dirty="0" smtClean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6" y="213956"/>
            <a:ext cx="10363200" cy="800100"/>
          </a:xfrm>
        </p:spPr>
        <p:txBody>
          <a:bodyPr/>
          <a:lstStyle/>
          <a:p>
            <a:r>
              <a:rPr lang="nl-NL" sz="4000" b="0" dirty="0" smtClean="0">
                <a:latin typeface="Verdana"/>
                <a:cs typeface="Verdana"/>
              </a:rPr>
              <a:t>QUAD Module settings</a:t>
            </a:r>
            <a:endParaRPr lang="nl-NL" sz="4000" b="0" dirty="0">
              <a:latin typeface="Verdana"/>
              <a:cs typeface="Verdan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71800" y="1676400"/>
          <a:ext cx="4093471" cy="346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183"/>
                <a:gridCol w="1813288"/>
              </a:tblGrid>
              <a:tr h="65772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Verdana"/>
                          <a:cs typeface="Verdana"/>
                        </a:rPr>
                        <a:t>Run </a:t>
                      </a:r>
                      <a:r>
                        <a:rPr lang="en-US" b="0" dirty="0" smtClean="0">
                          <a:latin typeface="Verdana"/>
                          <a:cs typeface="Verdana"/>
                        </a:rPr>
                        <a:t>996</a:t>
                      </a:r>
                    </a:p>
                    <a:p>
                      <a:pPr algn="ctr"/>
                      <a:r>
                        <a:rPr lang="en-US" b="0" dirty="0" smtClean="0">
                          <a:latin typeface="Verdana"/>
                          <a:cs typeface="Verdana"/>
                        </a:rPr>
                        <a:t>14/10/</a:t>
                      </a:r>
                      <a:r>
                        <a:rPr lang="en-US" b="0" dirty="0" smtClean="0">
                          <a:latin typeface="Verdana"/>
                          <a:cs typeface="Verdana"/>
                        </a:rPr>
                        <a:t>2019 </a:t>
                      </a:r>
                      <a:endParaRPr lang="en-US" b="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6544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  Guard voltage CH2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-</a:t>
                      </a:r>
                      <a:r>
                        <a:rPr lang="en-US" dirty="0" smtClean="0">
                          <a:latin typeface="Verdana"/>
                          <a:cs typeface="Verdana"/>
                        </a:rPr>
                        <a:t>355 </a:t>
                      </a:r>
                      <a:r>
                        <a:rPr lang="en-US" dirty="0" smtClean="0">
                          <a:latin typeface="Verdana"/>
                          <a:cs typeface="Verdana"/>
                        </a:rPr>
                        <a:t>V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3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Guard</a:t>
                      </a:r>
                      <a:r>
                        <a:rPr lang="en-US" baseline="0" dirty="0" smtClean="0">
                          <a:latin typeface="Verdana"/>
                          <a:cs typeface="Verdana"/>
                        </a:rPr>
                        <a:t> Cage  CH4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-</a:t>
                      </a:r>
                      <a:r>
                        <a:rPr lang="en-US" dirty="0" smtClean="0">
                          <a:latin typeface="Verdana"/>
                          <a:cs typeface="Verdana"/>
                        </a:rPr>
                        <a:t>361 </a:t>
                      </a:r>
                      <a:r>
                        <a:rPr lang="en-US" dirty="0" smtClean="0">
                          <a:latin typeface="Verdana"/>
                          <a:cs typeface="Verdana"/>
                        </a:rPr>
                        <a:t>V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6544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(Guard)</a:t>
                      </a:r>
                      <a:r>
                        <a:rPr lang="en-US" baseline="0" dirty="0" smtClean="0">
                          <a:latin typeface="Verdana"/>
                          <a:cs typeface="Verdana"/>
                        </a:rPr>
                        <a:t> Wires CH5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-392</a:t>
                      </a:r>
                      <a:r>
                        <a:rPr lang="en-US" baseline="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dirty="0" smtClean="0">
                          <a:latin typeface="Verdana"/>
                          <a:cs typeface="Verdana"/>
                        </a:rPr>
                        <a:t>V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3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Grid</a:t>
                      </a:r>
                      <a:r>
                        <a:rPr lang="en-US" baseline="0" dirty="0" smtClean="0">
                          <a:latin typeface="Verdana"/>
                          <a:cs typeface="Verdana"/>
                        </a:rPr>
                        <a:t> voltage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-340 V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3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Drift</a:t>
                      </a:r>
                      <a:r>
                        <a:rPr lang="en-US" baseline="0" dirty="0" smtClean="0">
                          <a:latin typeface="Verdana"/>
                          <a:cs typeface="Verdana"/>
                        </a:rPr>
                        <a:t> voltage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-350 V / cm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3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Cathode voltage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-1740 V 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10339" y="3009739"/>
            <a:ext cx="5035550" cy="18989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96400" y="6168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/>
                <a:cs typeface="Verdana"/>
              </a:rPr>
              <a:t>Orientation of quad</a:t>
            </a:r>
            <a:endParaRPr lang="en-US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4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6" y="213956"/>
            <a:ext cx="10363200" cy="800100"/>
          </a:xfrm>
        </p:spPr>
        <p:txBody>
          <a:bodyPr/>
          <a:lstStyle/>
          <a:p>
            <a:r>
              <a:rPr lang="nl-NL" sz="4000" b="0" dirty="0" smtClean="0">
                <a:latin typeface="Verdana"/>
                <a:cs typeface="Verdana"/>
              </a:rPr>
              <a:t>QUAD Module settings</a:t>
            </a:r>
            <a:endParaRPr lang="nl-NL" sz="4000" b="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0" y="1237595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CH1 is </a:t>
            </a:r>
            <a:r>
              <a:rPr lang="en-US" sz="2000" dirty="0" err="1" smtClean="0">
                <a:latin typeface="Verdana"/>
                <a:cs typeface="Verdana"/>
              </a:rPr>
              <a:t>Vgrid</a:t>
            </a:r>
            <a:endParaRPr lang="en-US" sz="2000" dirty="0" smtClean="0"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CH2 is </a:t>
            </a:r>
            <a:r>
              <a:rPr lang="en-US" sz="2000" dirty="0" err="1" smtClean="0">
                <a:latin typeface="Verdana"/>
                <a:cs typeface="Verdana"/>
              </a:rPr>
              <a:t>Vguard</a:t>
            </a:r>
            <a:r>
              <a:rPr lang="en-US" sz="2000" dirty="0" smtClean="0">
                <a:latin typeface="Verdana"/>
                <a:cs typeface="Verdana"/>
              </a:rPr>
              <a:t> (central guard in the middle of the quad)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CH3 is </a:t>
            </a:r>
            <a:r>
              <a:rPr lang="en-US" sz="2000" dirty="0" err="1" smtClean="0">
                <a:latin typeface="Verdana"/>
                <a:cs typeface="Verdana"/>
              </a:rPr>
              <a:t>Vcathode</a:t>
            </a:r>
            <a:endParaRPr lang="en-US" sz="2000" dirty="0" smtClean="0"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CH4 is </a:t>
            </a:r>
            <a:r>
              <a:rPr lang="en-US" sz="2000" dirty="0" err="1" smtClean="0">
                <a:latin typeface="Verdana"/>
                <a:cs typeface="Verdana"/>
              </a:rPr>
              <a:t>VguardCage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</a:p>
          <a:p>
            <a:r>
              <a:rPr lang="en-US" sz="2000" dirty="0" smtClean="0">
                <a:latin typeface="Verdana"/>
                <a:cs typeface="Verdana"/>
              </a:rPr>
              <a:t>(the guard edge surrounding the 8 quads)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CH5 is </a:t>
            </a:r>
            <a:r>
              <a:rPr lang="en-US" sz="2000" dirty="0" err="1" smtClean="0">
                <a:latin typeface="Verdana"/>
                <a:cs typeface="Verdana"/>
              </a:rPr>
              <a:t>Vwire</a:t>
            </a:r>
            <a:r>
              <a:rPr lang="en-US" sz="2000" dirty="0" smtClean="0">
                <a:latin typeface="Verdana"/>
                <a:cs typeface="Verdana"/>
              </a:rPr>
              <a:t> (the wires over de gap between chips)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1367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Run </a:t>
            </a:r>
            <a:r>
              <a:rPr lang="en-US" dirty="0" smtClean="0">
                <a:latin typeface="Verdana"/>
                <a:cs typeface="Verdana"/>
              </a:rPr>
              <a:t>996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6" name="Picture 5" descr="voltages.png"/>
          <p:cNvPicPr>
            <a:picLocks noChangeAspect="1"/>
          </p:cNvPicPr>
          <p:nvPr/>
        </p:nvPicPr>
        <p:blipFill>
          <a:blip r:embed="rId2"/>
          <a:srcRect l="18056" t="2539" r="48182" b="64444"/>
          <a:stretch>
            <a:fillRect/>
          </a:stretch>
        </p:blipFill>
        <p:spPr>
          <a:xfrm>
            <a:off x="1344561" y="2057400"/>
            <a:ext cx="5361039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4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form_99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77229" y="1197428"/>
            <a:ext cx="5218771" cy="5660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6" y="213956"/>
            <a:ext cx="10363200" cy="800100"/>
          </a:xfrm>
        </p:spPr>
        <p:txBody>
          <a:bodyPr/>
          <a:lstStyle/>
          <a:p>
            <a:r>
              <a:rPr lang="nl-NL" sz="4000" b="0" dirty="0" smtClean="0">
                <a:latin typeface="Verdana"/>
                <a:cs typeface="Verdana"/>
              </a:rPr>
              <a:t>QUAD </a:t>
            </a:r>
            <a:r>
              <a:rPr lang="nl-NL" sz="4000" b="0" dirty="0" err="1" smtClean="0">
                <a:latin typeface="Verdana"/>
                <a:cs typeface="Verdana"/>
              </a:rPr>
              <a:t>deformations</a:t>
            </a:r>
            <a:r>
              <a:rPr lang="nl-NL" sz="4000" b="0" dirty="0" smtClean="0">
                <a:latin typeface="Verdana"/>
                <a:cs typeface="Verdana"/>
              </a:rPr>
              <a:t> 2D </a:t>
            </a:r>
            <a:endParaRPr lang="nl-NL" sz="4000" b="0" dirty="0"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3393" y="3576935"/>
            <a:ext cx="2021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     Run </a:t>
            </a:r>
            <a:r>
              <a:rPr lang="en-US" dirty="0" smtClean="0">
                <a:latin typeface="Verdana"/>
                <a:cs typeface="Verdana"/>
              </a:rPr>
              <a:t>996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133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chip1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535" y="5024735"/>
            <a:ext cx="101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chip0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2133600"/>
            <a:ext cx="101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chip2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5024735"/>
            <a:ext cx="101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chip3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14" name="Picture 13" descr="freq_99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922994" y="1143000"/>
            <a:ext cx="4659406" cy="335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10400" y="4495800"/>
            <a:ext cx="464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Excellent results for a very large (green) area. The ‘all’ region includes edges where the track ionization is partially measured and therefore biased to red/blue.</a:t>
            </a: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55552" y="3198168"/>
            <a:ext cx="68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 smtClean="0">
                <a:solidFill>
                  <a:srgbClr val="000000"/>
                </a:solidFill>
                <a:latin typeface="Verdana"/>
                <a:cs typeface="Verdana"/>
              </a:rPr>
              <a:t>μm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55552" y="3198168"/>
            <a:ext cx="68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err="1" smtClean="0">
                <a:solidFill>
                  <a:srgbClr val="000000"/>
                </a:solidFill>
                <a:latin typeface="Verdana"/>
                <a:cs typeface="Verdana"/>
              </a:rPr>
              <a:t>μm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4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form_99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82437" y="1371600"/>
            <a:ext cx="4784963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6" y="213956"/>
            <a:ext cx="10363200" cy="800100"/>
          </a:xfrm>
        </p:spPr>
        <p:txBody>
          <a:bodyPr/>
          <a:lstStyle/>
          <a:p>
            <a:r>
              <a:rPr lang="nl-NL" sz="4000" b="0" dirty="0" smtClean="0">
                <a:latin typeface="Verdana"/>
                <a:cs typeface="Verdana"/>
              </a:rPr>
              <a:t>QUAD </a:t>
            </a:r>
            <a:r>
              <a:rPr lang="nl-NL" sz="4000" b="0" dirty="0" err="1" smtClean="0">
                <a:latin typeface="Verdana"/>
                <a:cs typeface="Verdana"/>
              </a:rPr>
              <a:t>deformations</a:t>
            </a:r>
            <a:r>
              <a:rPr lang="nl-NL" sz="4000" b="0" dirty="0" smtClean="0">
                <a:latin typeface="Verdana"/>
                <a:cs typeface="Verdana"/>
              </a:rPr>
              <a:t> 2D </a:t>
            </a:r>
            <a:endParaRPr lang="nl-NL" sz="4000" b="0" dirty="0"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8012" y="3505200"/>
            <a:ext cx="1504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Verdana"/>
                <a:cs typeface="Verdana"/>
              </a:rPr>
              <a:t>Run 996</a:t>
            </a:r>
          </a:p>
          <a:p>
            <a:pPr algn="ctr"/>
            <a:r>
              <a:rPr lang="en-US" sz="2000" dirty="0" smtClean="0">
                <a:latin typeface="Verdana"/>
                <a:cs typeface="Verdana"/>
              </a:rPr>
              <a:t>f</a:t>
            </a:r>
            <a:r>
              <a:rPr lang="en-US" sz="2000" dirty="0" smtClean="0">
                <a:latin typeface="Verdana"/>
                <a:cs typeface="Verdana"/>
              </a:rPr>
              <a:t>iner scale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133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chip1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535" y="5024735"/>
            <a:ext cx="101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chip0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2133600"/>
            <a:ext cx="101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chip2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5024735"/>
            <a:ext cx="101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chip3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14" name="Picture 13" descr="freq_99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922994" y="1143000"/>
            <a:ext cx="4659406" cy="335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10400" y="4495800"/>
            <a:ext cx="464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Excellent results for a very large (green) area. The ‘all’ region includes edges where the track ionization is partially measured and therefore biased to red/blue.</a:t>
            </a:r>
            <a:endParaRPr lang="en-US" sz="2000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4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10363200" cy="800100"/>
          </a:xfrm>
        </p:spPr>
        <p:txBody>
          <a:bodyPr/>
          <a:lstStyle/>
          <a:p>
            <a:r>
              <a:rPr lang="nl-NL" sz="4000" b="0" dirty="0" smtClean="0">
                <a:latin typeface="Verdana"/>
                <a:cs typeface="Verdana"/>
              </a:rPr>
              <a:t>QUAD </a:t>
            </a:r>
            <a:r>
              <a:rPr lang="nl-NL" sz="4000" b="0" dirty="0" err="1" smtClean="0">
                <a:latin typeface="Verdana"/>
                <a:cs typeface="Verdana"/>
              </a:rPr>
              <a:t>deformations</a:t>
            </a:r>
            <a:r>
              <a:rPr lang="nl-NL" sz="4000" b="0" dirty="0" smtClean="0">
                <a:latin typeface="Verdana"/>
                <a:cs typeface="Verdana"/>
              </a:rPr>
              <a:t> </a:t>
            </a:r>
            <a:r>
              <a:rPr lang="nl-NL" sz="4000" b="0" dirty="0" err="1" smtClean="0">
                <a:latin typeface="Verdana"/>
                <a:cs typeface="Verdana"/>
              </a:rPr>
              <a:t>x</a:t>
            </a:r>
            <a:endParaRPr lang="nl-NL" sz="4000" b="0" dirty="0">
              <a:latin typeface="Verdana"/>
              <a:cs typeface="Verdana"/>
            </a:endParaRPr>
          </a:p>
        </p:txBody>
      </p:sp>
      <p:pic>
        <p:nvPicPr>
          <p:cNvPr id="10" name="Picture 9" descr="deformx_99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371600"/>
            <a:ext cx="4870428" cy="4724400"/>
          </a:xfrm>
          <a:prstGeom prst="rect">
            <a:avLst/>
          </a:prstGeom>
        </p:spPr>
      </p:pic>
      <p:pic>
        <p:nvPicPr>
          <p:cNvPr id="12" name="Picture 11" descr="deformy_99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86400" y="1295400"/>
            <a:ext cx="6551195" cy="3073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91200" y="439156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Excellent results for a very large</a:t>
            </a:r>
            <a:r>
              <a:rPr lang="en-US" sz="2000" dirty="0" smtClean="0">
                <a:latin typeface="Verdana"/>
                <a:cs typeface="Verdana"/>
              </a:rPr>
              <a:t> area</a:t>
            </a:r>
            <a:r>
              <a:rPr lang="en-US" sz="2000" dirty="0" smtClean="0">
                <a:latin typeface="Verdana"/>
                <a:cs typeface="Verdana"/>
              </a:rPr>
              <a:t>. The</a:t>
            </a:r>
            <a:r>
              <a:rPr lang="en-US" sz="2000" dirty="0" smtClean="0">
                <a:latin typeface="Verdana"/>
                <a:cs typeface="Verdana"/>
              </a:rPr>
              <a:t> structure at the </a:t>
            </a:r>
            <a:r>
              <a:rPr lang="en-US" sz="2000" dirty="0" smtClean="0">
                <a:latin typeface="Verdana"/>
                <a:cs typeface="Verdana"/>
              </a:rPr>
              <a:t>edges</a:t>
            </a:r>
            <a:r>
              <a:rPr lang="en-US" sz="2000" dirty="0" smtClean="0">
                <a:latin typeface="Verdana"/>
                <a:cs typeface="Verdana"/>
              </a:rPr>
              <a:t> can be understood: the </a:t>
            </a:r>
            <a:r>
              <a:rPr lang="en-US" sz="2000" dirty="0" smtClean="0">
                <a:latin typeface="Verdana"/>
                <a:cs typeface="Verdana"/>
              </a:rPr>
              <a:t>track ionization is partially measured </a:t>
            </a:r>
            <a:r>
              <a:rPr lang="en-US" sz="2000" dirty="0" smtClean="0">
                <a:latin typeface="Verdana"/>
                <a:cs typeface="Verdana"/>
              </a:rPr>
              <a:t>and the average residual is </a:t>
            </a:r>
            <a:r>
              <a:rPr lang="en-US" sz="2000" dirty="0" err="1" smtClean="0">
                <a:latin typeface="Verdana"/>
                <a:cs typeface="Verdana"/>
              </a:rPr>
              <a:t>baised</a:t>
            </a:r>
            <a:r>
              <a:rPr lang="en-US" sz="2000" dirty="0" smtClean="0">
                <a:latin typeface="Verdana"/>
                <a:cs typeface="Verdana"/>
              </a:rPr>
              <a:t>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4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ffy_flat_99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7412" y="1371600"/>
            <a:ext cx="5211388" cy="5055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6" y="213956"/>
            <a:ext cx="10363200" cy="800100"/>
          </a:xfrm>
        </p:spPr>
        <p:txBody>
          <a:bodyPr/>
          <a:lstStyle/>
          <a:p>
            <a:r>
              <a:rPr lang="nl-NL" sz="4000" b="0" dirty="0" smtClean="0">
                <a:latin typeface="Verdana"/>
                <a:cs typeface="Verdana"/>
              </a:rPr>
              <a:t>QUAD Module efficiency </a:t>
            </a:r>
            <a:r>
              <a:rPr lang="nl-NL" sz="4000" b="0" dirty="0" err="1" smtClean="0">
                <a:latin typeface="Verdana"/>
                <a:cs typeface="Verdana"/>
              </a:rPr>
              <a:t>vs</a:t>
            </a:r>
            <a:r>
              <a:rPr lang="nl-NL" sz="4000" b="0" dirty="0" smtClean="0">
                <a:latin typeface="Verdana"/>
                <a:cs typeface="Verdana"/>
              </a:rPr>
              <a:t> </a:t>
            </a:r>
            <a:r>
              <a:rPr lang="nl-NL" sz="4000" b="0" dirty="0" err="1" smtClean="0">
                <a:latin typeface="Verdana"/>
                <a:cs typeface="Verdana"/>
              </a:rPr>
              <a:t>y</a:t>
            </a:r>
            <a:endParaRPr lang="nl-NL" sz="4000" b="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066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Run </a:t>
            </a:r>
            <a:r>
              <a:rPr lang="en-US" dirty="0" smtClean="0">
                <a:latin typeface="Verdana"/>
                <a:cs typeface="Verdana"/>
              </a:rPr>
              <a:t>996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665273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The efficiency as a function of </a:t>
            </a:r>
            <a:r>
              <a:rPr lang="en-US" sz="2000" dirty="0" err="1" smtClean="0">
                <a:latin typeface="Verdana"/>
                <a:cs typeface="Verdana"/>
              </a:rPr>
              <a:t>y</a:t>
            </a:r>
            <a:r>
              <a:rPr lang="en-US" sz="2000" dirty="0" smtClean="0">
                <a:latin typeface="Verdana"/>
                <a:cs typeface="Verdana"/>
              </a:rPr>
              <a:t> is sensitive to migration due to a wrong </a:t>
            </a:r>
            <a:r>
              <a:rPr lang="en-US" sz="2000" dirty="0" smtClean="0">
                <a:latin typeface="Verdana"/>
                <a:cs typeface="Verdana"/>
              </a:rPr>
              <a:t>guard voltage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Looks flat and OK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4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6" y="213956"/>
            <a:ext cx="10363200" cy="800100"/>
          </a:xfrm>
        </p:spPr>
        <p:txBody>
          <a:bodyPr/>
          <a:lstStyle/>
          <a:p>
            <a:r>
              <a:rPr lang="nl-NL" sz="4000" b="0" dirty="0" smtClean="0">
                <a:latin typeface="Verdana"/>
                <a:cs typeface="Verdana"/>
              </a:rPr>
              <a:t>QUAD Module efficiency </a:t>
            </a:r>
            <a:r>
              <a:rPr lang="nl-NL" sz="4000" b="0" dirty="0" err="1" smtClean="0">
                <a:latin typeface="Verdana"/>
                <a:cs typeface="Verdana"/>
              </a:rPr>
              <a:t>vs</a:t>
            </a:r>
            <a:r>
              <a:rPr lang="nl-NL" sz="4000" b="0" dirty="0" smtClean="0">
                <a:latin typeface="Verdana"/>
                <a:cs typeface="Verdana"/>
              </a:rPr>
              <a:t> </a:t>
            </a:r>
            <a:r>
              <a:rPr lang="nl-NL" sz="4000" b="0" dirty="0" err="1" smtClean="0">
                <a:latin typeface="Verdana"/>
                <a:cs typeface="Verdana"/>
              </a:rPr>
              <a:t>x</a:t>
            </a:r>
            <a:endParaRPr lang="nl-NL" sz="4000" b="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066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Run </a:t>
            </a:r>
            <a:r>
              <a:rPr lang="en-US" dirty="0" smtClean="0">
                <a:latin typeface="Verdana"/>
                <a:cs typeface="Verdana"/>
              </a:rPr>
              <a:t>996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77631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The efficiency uses </a:t>
            </a:r>
            <a:r>
              <a:rPr lang="en-US" sz="2000" dirty="0" err="1" smtClean="0">
                <a:latin typeface="Verdana"/>
                <a:cs typeface="Verdana"/>
              </a:rPr>
              <a:t>closeby</a:t>
            </a:r>
            <a:r>
              <a:rPr lang="en-US" sz="2000" dirty="0" smtClean="0">
                <a:latin typeface="Verdana"/>
                <a:cs typeface="Verdana"/>
              </a:rPr>
              <a:t> bins </a:t>
            </a:r>
            <a:r>
              <a:rPr lang="en-US" sz="2000" dirty="0" smtClean="0">
                <a:latin typeface="Verdana"/>
                <a:cs typeface="Verdana"/>
              </a:rPr>
              <a:t>to sample the nr of expected hits. 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Only the falling edges can be trusted.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Looks flat and consistent with the deformation plots. No sign of migration.</a:t>
            </a:r>
          </a:p>
        </p:txBody>
      </p:sp>
      <p:pic>
        <p:nvPicPr>
          <p:cNvPr id="6" name="Picture 5" descr="effx_close_99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199" y="1524000"/>
            <a:ext cx="5139899" cy="498579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4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9099811</TotalTime>
  <Pages>11</Pages>
  <Words>365</Words>
  <Application>Microsoft Office PowerPoint</Application>
  <PresentationFormat>Custom</PresentationFormat>
  <Paragraphs>65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Como</vt:lpstr>
      <vt:lpstr>Quad Module Guard optimization</vt:lpstr>
      <vt:lpstr>QUAD Module settings</vt:lpstr>
      <vt:lpstr>QUAD Module settings</vt:lpstr>
      <vt:lpstr>QUAD deformations 2D </vt:lpstr>
      <vt:lpstr>QUAD deformations 2D </vt:lpstr>
      <vt:lpstr>QUAD deformations x</vt:lpstr>
      <vt:lpstr>QUAD Module efficiency vs y</vt:lpstr>
      <vt:lpstr>QUAD Module efficiency vs x</vt:lpstr>
    </vt:vector>
  </TitlesOfParts>
  <Manager/>
  <Company>NIKHEF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Peter Kluit</cp:lastModifiedBy>
  <cp:revision>2315</cp:revision>
  <cp:lastPrinted>2002-02-06T08:01:21Z</cp:lastPrinted>
  <dcterms:created xsi:type="dcterms:W3CDTF">2019-10-16T13:47:36Z</dcterms:created>
  <dcterms:modified xsi:type="dcterms:W3CDTF">2019-10-17T08:15:26Z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