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3"/>
  </p:notesMasterIdLst>
  <p:handoutMasterIdLst>
    <p:handoutMasterId r:id="rId84"/>
  </p:handoutMasterIdLst>
  <p:sldIdLst>
    <p:sldId id="336" r:id="rId2"/>
    <p:sldId id="377" r:id="rId3"/>
    <p:sldId id="257" r:id="rId4"/>
    <p:sldId id="260" r:id="rId5"/>
    <p:sldId id="265" r:id="rId6"/>
    <p:sldId id="266" r:id="rId7"/>
    <p:sldId id="268" r:id="rId8"/>
    <p:sldId id="269" r:id="rId9"/>
    <p:sldId id="308" r:id="rId10"/>
    <p:sldId id="270" r:id="rId11"/>
    <p:sldId id="271" r:id="rId12"/>
    <p:sldId id="273" r:id="rId13"/>
    <p:sldId id="275" r:id="rId14"/>
    <p:sldId id="280" r:id="rId15"/>
    <p:sldId id="284" r:id="rId16"/>
    <p:sldId id="283" r:id="rId17"/>
    <p:sldId id="285" r:id="rId18"/>
    <p:sldId id="286" r:id="rId19"/>
    <p:sldId id="287" r:id="rId20"/>
    <p:sldId id="289" r:id="rId21"/>
    <p:sldId id="290" r:id="rId22"/>
    <p:sldId id="291" r:id="rId23"/>
    <p:sldId id="293" r:id="rId24"/>
    <p:sldId id="294" r:id="rId25"/>
    <p:sldId id="292" r:id="rId26"/>
    <p:sldId id="297" r:id="rId27"/>
    <p:sldId id="298" r:id="rId28"/>
    <p:sldId id="337" r:id="rId29"/>
    <p:sldId id="338" r:id="rId30"/>
    <p:sldId id="339" r:id="rId31"/>
    <p:sldId id="340" r:id="rId32"/>
    <p:sldId id="341" r:id="rId33"/>
    <p:sldId id="342" r:id="rId34"/>
    <p:sldId id="346" r:id="rId35"/>
    <p:sldId id="349" r:id="rId36"/>
    <p:sldId id="315" r:id="rId37"/>
    <p:sldId id="317" r:id="rId38"/>
    <p:sldId id="324" r:id="rId39"/>
    <p:sldId id="325" r:id="rId40"/>
    <p:sldId id="329" r:id="rId41"/>
    <p:sldId id="306" r:id="rId42"/>
    <p:sldId id="307" r:id="rId43"/>
    <p:sldId id="309" r:id="rId44"/>
    <p:sldId id="310" r:id="rId45"/>
    <p:sldId id="313" r:id="rId46"/>
    <p:sldId id="352" r:id="rId47"/>
    <p:sldId id="353" r:id="rId48"/>
    <p:sldId id="354" r:id="rId49"/>
    <p:sldId id="376" r:id="rId50"/>
    <p:sldId id="355" r:id="rId51"/>
    <p:sldId id="356" r:id="rId52"/>
    <p:sldId id="358" r:id="rId53"/>
    <p:sldId id="360" r:id="rId54"/>
    <p:sldId id="363" r:id="rId55"/>
    <p:sldId id="364" r:id="rId56"/>
    <p:sldId id="322" r:id="rId57"/>
    <p:sldId id="370" r:id="rId58"/>
    <p:sldId id="372" r:id="rId59"/>
    <p:sldId id="373" r:id="rId60"/>
    <p:sldId id="378" r:id="rId61"/>
    <p:sldId id="379" r:id="rId62"/>
    <p:sldId id="347" r:id="rId63"/>
    <p:sldId id="380" r:id="rId64"/>
    <p:sldId id="381" r:id="rId65"/>
    <p:sldId id="351" r:id="rId66"/>
    <p:sldId id="382" r:id="rId67"/>
    <p:sldId id="383" r:id="rId68"/>
    <p:sldId id="384" r:id="rId69"/>
    <p:sldId id="314" r:id="rId70"/>
    <p:sldId id="304" r:id="rId71"/>
    <p:sldId id="343" r:id="rId72"/>
    <p:sldId id="318" r:id="rId73"/>
    <p:sldId id="321" r:id="rId74"/>
    <p:sldId id="331" r:id="rId75"/>
    <p:sldId id="367" r:id="rId76"/>
    <p:sldId id="359" r:id="rId77"/>
    <p:sldId id="366" r:id="rId78"/>
    <p:sldId id="369" r:id="rId79"/>
    <p:sldId id="375" r:id="rId80"/>
    <p:sldId id="371" r:id="rId81"/>
    <p:sldId id="36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D202"/>
    <a:srgbClr val="000000"/>
    <a:srgbClr val="00FFFF"/>
    <a:srgbClr val="00FF00"/>
    <a:srgbClr val="621111"/>
    <a:srgbClr val="1E093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232" autoAdjust="0"/>
    <p:restoredTop sz="90219" autoAdjust="0"/>
  </p:normalViewPr>
  <p:slideViewPr>
    <p:cSldViewPr snapToGrid="0" snapToObjects="1">
      <p:cViewPr varScale="1">
        <p:scale>
          <a:sx n="93" d="100"/>
          <a:sy n="93" d="100"/>
        </p:scale>
        <p:origin x="-654" y="-96"/>
      </p:cViewPr>
      <p:guideLst>
        <p:guide orient="horz" pos="2160"/>
        <p:guide pos="2880"/>
      </p:guideLst>
    </p:cSldViewPr>
  </p:slideViewPr>
  <p:notesTextViewPr>
    <p:cViewPr>
      <p:scale>
        <a:sx n="100" d="100"/>
        <a:sy n="100" d="100"/>
      </p:scale>
      <p:origin x="0" y="0"/>
    </p:cViewPr>
  </p:notesTextViewPr>
  <p:sorterViewPr>
    <p:cViewPr>
      <p:scale>
        <a:sx n="44" d="100"/>
        <a:sy n="44"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53E92E-772D-C541-B0D7-C914946098DA}" type="datetimeFigureOut">
              <a:rPr lang="en-US" smtClean="0"/>
              <a:pPr/>
              <a:t>9/25/2015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8CB7E-FE81-FB4C-BE48-A8FF19F895D0}" type="slidenum">
              <a:rPr lang="en-US" smtClean="0"/>
              <a:pPr/>
              <a:t>‹#›</a:t>
            </a:fld>
            <a:endParaRPr lang="en-US"/>
          </a:p>
        </p:txBody>
      </p:sp>
    </p:spTree>
    <p:extLst>
      <p:ext uri="{BB962C8B-B14F-4D97-AF65-F5344CB8AC3E}">
        <p14:creationId xmlns="" xmlns:p14="http://schemas.microsoft.com/office/powerpoint/2010/main" val="2152734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A4A87-3ED3-834D-B386-8C82265D03E4}" type="datetimeFigureOut">
              <a:rPr lang="en-US" smtClean="0"/>
              <a:pPr/>
              <a:t>9/25/2015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183030-97A8-D94B-B303-153A95D05211}" type="slidenum">
              <a:rPr lang="en-US" smtClean="0"/>
              <a:pPr/>
              <a:t>‹#›</a:t>
            </a:fld>
            <a:endParaRPr lang="en-US"/>
          </a:p>
        </p:txBody>
      </p:sp>
    </p:spTree>
    <p:extLst>
      <p:ext uri="{BB962C8B-B14F-4D97-AF65-F5344CB8AC3E}">
        <p14:creationId xmlns="" xmlns:p14="http://schemas.microsoft.com/office/powerpoint/2010/main" val="30810796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Contours at 68% and 95% CL obtained from scans of MW versus </a:t>
            </a:r>
            <a:r>
              <a:rPr lang="en-US" sz="1200" b="0" i="0" u="none" strike="noStrike" kern="1200" baseline="0" dirty="0" err="1" smtClean="0">
                <a:solidFill>
                  <a:schemeClr val="tx1"/>
                </a:solidFill>
                <a:latin typeface="+mn-lt"/>
                <a:ea typeface="+mn-ea"/>
                <a:cs typeface="+mn-cs"/>
              </a:rPr>
              <a:t>mt</a:t>
            </a:r>
            <a:r>
              <a:rPr lang="en-US" sz="1200" b="0" i="0" u="none" strike="noStrike" kern="1200" baseline="0" dirty="0" smtClean="0">
                <a:solidFill>
                  <a:schemeClr val="tx1"/>
                </a:solidFill>
                <a:latin typeface="+mn-lt"/>
                <a:ea typeface="+mn-ea"/>
                <a:cs typeface="+mn-cs"/>
              </a:rPr>
              <a:t>  (top) for the t including MH  (blue) and excluding MH  (grey), as compared to the direct measurements</a:t>
            </a:r>
          </a:p>
          <a:p>
            <a:r>
              <a:rPr lang="en-US" sz="1200" b="0" i="0" u="none" strike="noStrike" kern="1200" baseline="0" dirty="0" smtClean="0">
                <a:solidFill>
                  <a:schemeClr val="tx1"/>
                </a:solidFill>
                <a:latin typeface="+mn-lt"/>
                <a:ea typeface="+mn-ea"/>
                <a:cs typeface="+mn-cs"/>
              </a:rPr>
              <a:t>(vertical and horizontal green bands and ellipses). The theoretical uncertainty of 0.5 </a:t>
            </a:r>
            <a:r>
              <a:rPr lang="en-US" sz="1200" b="0" i="0" u="none" strike="noStrike" kern="1200" baseline="0" dirty="0" err="1" smtClean="0">
                <a:solidFill>
                  <a:schemeClr val="tx1"/>
                </a:solidFill>
                <a:latin typeface="+mn-lt"/>
                <a:ea typeface="+mn-ea"/>
                <a:cs typeface="+mn-cs"/>
              </a:rPr>
              <a:t>GeV</a:t>
            </a:r>
            <a:r>
              <a:rPr lang="en-US" sz="1200" b="0" i="0" u="none" strike="noStrike" kern="1200" baseline="0" dirty="0" smtClean="0">
                <a:solidFill>
                  <a:schemeClr val="tx1"/>
                </a:solidFill>
                <a:latin typeface="+mn-lt"/>
                <a:ea typeface="+mn-ea"/>
                <a:cs typeface="+mn-cs"/>
              </a:rPr>
              <a:t> is added to the direct top mass measurement. In both figures, the corresponding direct measurements are excluded from</a:t>
            </a:r>
          </a:p>
          <a:p>
            <a:r>
              <a:rPr lang="en-US" sz="1200" b="0" i="0" u="none" strike="noStrike" kern="1200" baseline="0" dirty="0" smtClean="0">
                <a:solidFill>
                  <a:schemeClr val="tx1"/>
                </a:solidFill>
                <a:latin typeface="+mn-lt"/>
                <a:ea typeface="+mn-ea"/>
                <a:cs typeface="+mn-cs"/>
              </a:rPr>
              <a:t>the t. </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3</a:t>
            </a:fld>
            <a:endParaRPr lang="en-US"/>
          </a:p>
        </p:txBody>
      </p:sp>
    </p:spTree>
    <p:extLst>
      <p:ext uri="{BB962C8B-B14F-4D97-AF65-F5344CB8AC3E}">
        <p14:creationId xmlns="" xmlns:p14="http://schemas.microsoft.com/office/powerpoint/2010/main" val="148286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Survival probability described in the previous figure with L/E range extended to 0 km/MeV. The point derived from the </a:t>
            </a:r>
            <a:r>
              <a:rPr lang="en-US" sz="1200" kern="1200" dirty="0" err="1" smtClean="0">
                <a:solidFill>
                  <a:schemeClr val="tx1"/>
                </a:solidFill>
                <a:latin typeface="+mn-lt"/>
                <a:ea typeface="+mn-ea"/>
                <a:cs typeface="+mn-cs"/>
              </a:rPr>
              <a:t>Chooz</a:t>
            </a:r>
            <a:r>
              <a:rPr lang="en-US" sz="1200" kern="1200" dirty="0" smtClean="0">
                <a:solidFill>
                  <a:schemeClr val="tx1"/>
                </a:solidFill>
                <a:latin typeface="+mn-lt"/>
                <a:ea typeface="+mn-ea"/>
                <a:cs typeface="+mn-cs"/>
              </a:rPr>
              <a:t> data ( short baseline ) is included.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figure shows the ratio of the observed spectrum of accelerator </a:t>
            </a:r>
            <a:r>
              <a:rPr lang="en-US" sz="1200" kern="1200" dirty="0" err="1" smtClean="0">
                <a:solidFill>
                  <a:schemeClr val="tx1"/>
                </a:solidFill>
                <a:latin typeface="+mn-lt"/>
                <a:ea typeface="+mn-ea"/>
                <a:cs typeface="+mn-cs"/>
              </a:rPr>
              <a:t>ν</a:t>
            </a:r>
            <a:r>
              <a:rPr lang="en-US" sz="1200" kern="1200" baseline="-25000" dirty="0" err="1" smtClean="0">
                <a:solidFill>
                  <a:schemeClr val="tx1"/>
                </a:solidFill>
                <a:latin typeface="+mn-lt"/>
                <a:ea typeface="+mn-ea"/>
                <a:cs typeface="+mn-cs"/>
              </a:rPr>
              <a:t>μ</a:t>
            </a:r>
            <a:r>
              <a:rPr lang="en-US" sz="1200" kern="1200" baseline="0" dirty="0" smtClean="0">
                <a:solidFill>
                  <a:schemeClr val="tx1"/>
                </a:solidFill>
                <a:latin typeface="+mn-lt"/>
                <a:ea typeface="+mn-ea"/>
                <a:cs typeface="+mn-cs"/>
              </a:rPr>
              <a:t> CC and </a:t>
            </a:r>
            <a:r>
              <a:rPr lang="en-US" sz="1200" kern="1200" baseline="0" dirty="0" err="1" smtClean="0">
                <a:solidFill>
                  <a:schemeClr val="tx1"/>
                </a:solidFill>
                <a:latin typeface="+mn-lt"/>
                <a:ea typeface="+mn-ea"/>
                <a:cs typeface="+mn-cs"/>
              </a:rPr>
              <a:t>ν</a:t>
            </a:r>
            <a:r>
              <a:rPr lang="en-US" sz="1200" kern="1200" baseline="-25000" dirty="0" err="1" smtClean="0">
                <a:solidFill>
                  <a:schemeClr val="tx1"/>
                </a:solidFill>
                <a:latin typeface="+mn-lt"/>
                <a:ea typeface="+mn-ea"/>
                <a:cs typeface="+mn-cs"/>
              </a:rPr>
              <a:t>μ</a:t>
            </a:r>
            <a:r>
              <a:rPr lang="en-US" sz="1200" kern="1200" baseline="0" dirty="0" smtClean="0">
                <a:solidFill>
                  <a:schemeClr val="tx1"/>
                </a:solidFill>
                <a:latin typeface="+mn-lt"/>
                <a:ea typeface="+mn-ea"/>
                <a:cs typeface="+mn-cs"/>
              </a:rPr>
              <a:t> CC </a:t>
            </a:r>
            <a:r>
              <a:rPr lang="en-US" sz="1200" kern="1200" baseline="0" dirty="0" err="1" smtClean="0">
                <a:solidFill>
                  <a:schemeClr val="tx1"/>
                </a:solidFill>
                <a:latin typeface="+mn-lt"/>
                <a:ea typeface="+mn-ea"/>
                <a:cs typeface="+mn-cs"/>
              </a:rPr>
              <a:t>interations</a:t>
            </a:r>
            <a:r>
              <a:rPr lang="en-US" sz="1200" kern="1200" baseline="0" dirty="0" smtClean="0">
                <a:solidFill>
                  <a:schemeClr val="tx1"/>
                </a:solidFill>
                <a:latin typeface="+mn-lt"/>
                <a:ea typeface="+mn-ea"/>
                <a:cs typeface="+mn-cs"/>
              </a:rPr>
              <a:t> from MINOS and MINOS+, calculated with respect to the predicted spectrum without oscillations. The blue curve shows the corresponding oscillated prediction and its 1σ systematic uncertainty band, calculated using the best-fit oscillation parameters from MINOS. The observed data are well-described by the oscillation model.</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6</a:t>
            </a:fld>
            <a:endParaRPr lang="en-US"/>
          </a:p>
        </p:txBody>
      </p:sp>
    </p:spTree>
    <p:extLst>
      <p:ext uri="{BB962C8B-B14F-4D97-AF65-F5344CB8AC3E}">
        <p14:creationId xmlns="" xmlns:p14="http://schemas.microsoft.com/office/powerpoint/2010/main" val="338166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Allowed region in the sin2 2#eμ–m241 plane in the global (GLO) 3+1-HIG fit of short-baseline neutrino oscillation data compared with the 3 allowed regions obtained from</a:t>
            </a:r>
          </a:p>
          <a:p>
            <a:r>
              <a:rPr lang="en-US" sz="1200" b="0" i="0" u="none" strike="noStrike" kern="1200" baseline="0" dirty="0" smtClean="0">
                <a:solidFill>
                  <a:schemeClr val="tx1"/>
                </a:solidFill>
                <a:latin typeface="+mn-lt"/>
                <a:ea typeface="+mn-ea"/>
                <a:cs typeface="+mn-cs"/>
              </a:rPr>
              <a:t>(−)</a:t>
            </a:r>
            <a:r>
              <a:rPr lang="el-GR" sz="1200" b="0" i="0" u="none" strike="noStrike" kern="1200" baseline="0" dirty="0" smtClean="0">
                <a:solidFill>
                  <a:schemeClr val="tx1"/>
                </a:solidFill>
                <a:latin typeface="+mn-lt"/>
                <a:ea typeface="+mn-ea"/>
                <a:cs typeface="+mn-cs"/>
              </a:rPr>
              <a:t>μ !(−)</a:t>
            </a:r>
            <a:r>
              <a:rPr lang="en-US" sz="1200" b="0" i="0" u="none" strike="noStrike" kern="1200" baseline="0" dirty="0" smtClean="0">
                <a:solidFill>
                  <a:schemeClr val="tx1"/>
                </a:solidFill>
                <a:latin typeface="+mn-lt"/>
                <a:ea typeface="+mn-ea"/>
                <a:cs typeface="+mn-cs"/>
              </a:rPr>
              <a:t>e short-baseline appearance data (APP; inside the solid blue curves) and the 3 constraints obtained from(−)e short-baseline disappearance data (e DIS; left of the dot-</a:t>
            </a:r>
          </a:p>
          <a:p>
            <a:r>
              <a:rPr lang="en-US" sz="1200" b="0" i="0" u="none" strike="noStrike" kern="1200" baseline="0" dirty="0" smtClean="0">
                <a:solidFill>
                  <a:schemeClr val="tx1"/>
                </a:solidFill>
                <a:latin typeface="+mn-lt"/>
                <a:ea typeface="+mn-ea"/>
                <a:cs typeface="+mn-cs"/>
              </a:rPr>
              <a:t>ted dark-red curve), (−) μ short-baseline disappearance data (μ DIS; left of the dash-dotted dark-green curve) and the combined short-baseline disappearance data (DIS; left of the</a:t>
            </a:r>
          </a:p>
          <a:p>
            <a:r>
              <a:rPr lang="en-US" sz="1200" b="0" i="0" u="none" strike="noStrike" kern="1200" baseline="0" dirty="0" smtClean="0">
                <a:solidFill>
                  <a:schemeClr val="tx1"/>
                </a:solidFill>
                <a:latin typeface="+mn-lt"/>
                <a:ea typeface="+mn-ea"/>
                <a:cs typeface="+mn-cs"/>
              </a:rPr>
              <a:t>dashed red curve). The best-fit points of the GLO and APP fits are indicated by crosses.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7</a:t>
            </a:fld>
            <a:endParaRPr lang="en-US"/>
          </a:p>
        </p:txBody>
      </p:sp>
    </p:spTree>
    <p:extLst>
      <p:ext uri="{BB962C8B-B14F-4D97-AF65-F5344CB8AC3E}">
        <p14:creationId xmlns="" xmlns:p14="http://schemas.microsoft.com/office/powerpoint/2010/main" val="36549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parenbar</a:t>
            </a:r>
            <a:r>
              <a:rPr lang="en-US" smtClean="0"/>
              <a:t>”</a:t>
            </a:r>
            <a:endParaRPr lang="en-US"/>
          </a:p>
        </p:txBody>
      </p:sp>
      <p:sp>
        <p:nvSpPr>
          <p:cNvPr id="4" name="Slide Number Placeholder 3"/>
          <p:cNvSpPr>
            <a:spLocks noGrp="1"/>
          </p:cNvSpPr>
          <p:nvPr>
            <p:ph type="sldNum" sz="quarter" idx="10"/>
          </p:nvPr>
        </p:nvSpPr>
        <p:spPr/>
        <p:txBody>
          <a:bodyPr/>
          <a:lstStyle/>
          <a:p>
            <a:fld id="{8C183030-97A8-D94B-B303-153A95D05211}" type="slidenum">
              <a:rPr lang="en-US" smtClean="0"/>
              <a:pPr/>
              <a:t>11</a:t>
            </a:fld>
            <a:endParaRPr lang="en-US"/>
          </a:p>
        </p:txBody>
      </p:sp>
    </p:spTree>
    <p:extLst>
      <p:ext uri="{BB962C8B-B14F-4D97-AF65-F5344CB8AC3E}">
        <p14:creationId xmlns="" xmlns:p14="http://schemas.microsoft.com/office/powerpoint/2010/main" val="225005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Sensitivity of the SBN Program to $\nu_{\mu} \</a:t>
            </a:r>
            <a:r>
              <a:rPr lang="en-US" dirty="0" err="1" smtClean="0"/>
              <a:t>rightarrow</a:t>
            </a:r>
            <a:r>
              <a:rPr lang="en-US" dirty="0" smtClean="0"/>
              <a:t> \nu_{e}$ oscillation signals. All backgrounds and systematic uncertainties described in the proposal are included. The sensitivity shown corresponds to the event distributions, which includes the topological cuts on cosmic backgrounds and an additional 95% rejection factor coming from an external cosmic tagging system and internal light collection system to reject cosmic rays arriving at the detector in time with the beam.</a:t>
            </a:r>
          </a:p>
          <a:p>
            <a:endParaRPr lang="en-US" dirty="0" smtClean="0"/>
          </a:p>
          <a:p>
            <a:r>
              <a:rPr lang="en-US" dirty="0" smtClean="0"/>
              <a:t>Sensitivity prediction for the SBN program to $\nu_{\mu} \</a:t>
            </a:r>
            <a:r>
              <a:rPr lang="en-US" dirty="0" err="1" smtClean="0"/>
              <a:t>rightarrow</a:t>
            </a:r>
            <a:r>
              <a:rPr lang="en-US" dirty="0" smtClean="0"/>
              <a:t> \nu_{x}$ oscillations including all backgrounds and systematic uncertainties described in the proposal. SBN can extend the search for </a:t>
            </a:r>
            <a:r>
              <a:rPr lang="en-US" dirty="0" err="1" smtClean="0"/>
              <a:t>muon</a:t>
            </a:r>
            <a:r>
              <a:rPr lang="en-US" dirty="0" smtClean="0"/>
              <a:t> neutrino disappearance an order of magnitude beyond the combined analysis of </a:t>
            </a:r>
            <a:r>
              <a:rPr lang="en-US" dirty="0" err="1" smtClean="0"/>
              <a:t>SciBooNE</a:t>
            </a:r>
            <a:r>
              <a:rPr lang="en-US" dirty="0" smtClean="0"/>
              <a:t> and </a:t>
            </a:r>
            <a:r>
              <a:rPr lang="en-US" dirty="0" err="1" smtClean="0"/>
              <a:t>MiniBooNE</a:t>
            </a:r>
            <a:r>
              <a:rPr lang="en-US" dirty="0" smtClean="0"/>
              <a:t>.</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14</a:t>
            </a:fld>
            <a:endParaRPr lang="en-US"/>
          </a:p>
        </p:txBody>
      </p:sp>
    </p:spTree>
    <p:extLst>
      <p:ext uri="{BB962C8B-B14F-4D97-AF65-F5344CB8AC3E}">
        <p14:creationId xmlns="" xmlns:p14="http://schemas.microsoft.com/office/powerpoint/2010/main" val="387933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resolution of a measurement of CP as a function of exposure assuming normal MH.  The resolution is shown for a CP-conserving value (CP = 0) and the value that gives the maximum CP violation for normal MH (CP = 90). The shaded region represents the range in sensitivity due to potential variations in the beam design.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resolution of a measurement of sin2 23 as a function of exposure assuming normal MH and sin2 23 = 0.45 from the current global fit. The shaded region represents the range in sensitivity due to potential variations in the beam design.</a:t>
            </a:r>
          </a:p>
        </p:txBody>
      </p:sp>
      <p:sp>
        <p:nvSpPr>
          <p:cNvPr id="4" name="Slide Number Placeholder 3"/>
          <p:cNvSpPr>
            <a:spLocks noGrp="1"/>
          </p:cNvSpPr>
          <p:nvPr>
            <p:ph type="sldNum" sz="quarter" idx="10"/>
          </p:nvPr>
        </p:nvSpPr>
        <p:spPr/>
        <p:txBody>
          <a:bodyPr/>
          <a:lstStyle/>
          <a:p>
            <a:fld id="{8C183030-97A8-D94B-B303-153A95D05211}" type="slidenum">
              <a:rPr lang="en-US" smtClean="0"/>
              <a:pPr/>
              <a:t>27</a:t>
            </a:fld>
            <a:endParaRPr lang="en-US"/>
          </a:p>
        </p:txBody>
      </p:sp>
    </p:spTree>
    <p:extLst>
      <p:ext uri="{BB962C8B-B14F-4D97-AF65-F5344CB8AC3E}">
        <p14:creationId xmlns="" xmlns:p14="http://schemas.microsoft.com/office/powerpoint/2010/main" val="249416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Unfolded e CC inclusive differential cross-sections as a function of </a:t>
            </a:r>
            <a:r>
              <a:rPr lang="en-US" sz="1200" b="0" i="0" u="none" strike="noStrike" kern="1200" baseline="0" dirty="0" err="1" smtClean="0">
                <a:solidFill>
                  <a:schemeClr val="tx1"/>
                </a:solidFill>
                <a:latin typeface="+mn-lt"/>
                <a:ea typeface="+mn-ea"/>
                <a:cs typeface="+mn-cs"/>
              </a:rPr>
              <a:t>pe</a:t>
            </a:r>
            <a:r>
              <a:rPr lang="en-US" sz="1200" b="0" i="0" u="none" strike="noStrike" kern="1200" baseline="0" dirty="0" smtClean="0">
                <a:solidFill>
                  <a:schemeClr val="tx1"/>
                </a:solidFill>
                <a:latin typeface="+mn-lt"/>
                <a:ea typeface="+mn-ea"/>
                <a:cs typeface="+mn-cs"/>
              </a:rPr>
              <a:t> (top), </a:t>
            </a:r>
            <a:r>
              <a:rPr lang="en-US" sz="1200" b="0" i="0" u="none" strike="noStrike" kern="1200" baseline="0" dirty="0" err="1" smtClean="0">
                <a:solidFill>
                  <a:schemeClr val="tx1"/>
                </a:solidFill>
                <a:latin typeface="+mn-lt"/>
                <a:ea typeface="+mn-ea"/>
                <a:cs typeface="+mn-cs"/>
              </a:rPr>
              <a:t>cos</a:t>
            </a:r>
            <a:r>
              <a:rPr lang="en-US" sz="1200" b="0" i="0" u="none" strike="noStrike" kern="1200" baseline="0" dirty="0" smtClean="0">
                <a:solidFill>
                  <a:schemeClr val="tx1"/>
                </a:solidFill>
                <a:latin typeface="+mn-lt"/>
                <a:ea typeface="+mn-ea"/>
                <a:cs typeface="+mn-cs"/>
              </a:rPr>
              <a:t>(e) (middle) and Q2 (bottom).  The inner (outer) error bars show the statistical (total) uncertainty on the data. The dashed (solid) line shows the NEUT (GENIE) prediction. Overflow (underflow) bins are indicated by &gt; (&lt;) labels, and are normalized to the width shown.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Ratios of the charged-current inclusive  cross section per nucleon as a function of E (left) and as a function of reconstructed x (right) for C/CH (top), Fe/CH (middle), and </a:t>
            </a:r>
            <a:r>
              <a:rPr lang="en-US" sz="1200" b="0" i="0" u="none" strike="noStrike" kern="1200" baseline="0" dirty="0" err="1" smtClean="0">
                <a:solidFill>
                  <a:schemeClr val="tx1"/>
                </a:solidFill>
                <a:latin typeface="+mn-lt"/>
                <a:ea typeface="+mn-ea"/>
                <a:cs typeface="+mn-cs"/>
              </a:rPr>
              <a:t>Pb</a:t>
            </a:r>
            <a:r>
              <a:rPr lang="en-US" sz="1200" b="0" i="0" u="none" strike="noStrike" kern="1200" baseline="0" dirty="0" smtClean="0">
                <a:solidFill>
                  <a:schemeClr val="tx1"/>
                </a:solidFill>
                <a:latin typeface="+mn-lt"/>
                <a:ea typeface="+mn-ea"/>
                <a:cs typeface="+mn-cs"/>
              </a:rPr>
              <a:t>/CH (bottom). Error bars on the data (simulation) show the statistical (systematic) uncertainties. The 2 calculation includes correlations among all bins shown. Events with x greater than 1.5 are not shown.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Jorge: In these inclusive ratios, the high x ratios of Fe/CH and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/CH are dominated by quasi-elastic and resonance.  That the measurements are so far away from the GENIE predictions suggests that we do not understand the A-dependence of QE and </a:t>
            </a:r>
            <a:r>
              <a:rPr lang="en-US" sz="1200" kern="1200" dirty="0" err="1" smtClean="0">
                <a:solidFill>
                  <a:schemeClr val="tx1"/>
                </a:solidFill>
                <a:latin typeface="+mn-lt"/>
                <a:ea typeface="+mn-ea"/>
                <a:cs typeface="+mn-cs"/>
              </a:rPr>
              <a:t>resoanance</a:t>
            </a:r>
            <a:r>
              <a:rPr lang="en-US" sz="1200" kern="1200" dirty="0" smtClean="0">
                <a:solidFill>
                  <a:schemeClr val="tx1"/>
                </a:solidFill>
                <a:latin typeface="+mn-lt"/>
                <a:ea typeface="+mn-ea"/>
                <a:cs typeface="+mn-cs"/>
              </a:rPr>
              <a:t> production (!) dominant interactions for oscillation experiments!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37</a:t>
            </a:fld>
            <a:endParaRPr lang="en-US"/>
          </a:p>
        </p:txBody>
      </p:sp>
    </p:spTree>
    <p:extLst>
      <p:ext uri="{BB962C8B-B14F-4D97-AF65-F5344CB8AC3E}">
        <p14:creationId xmlns="" xmlns:p14="http://schemas.microsoft.com/office/powerpoint/2010/main" val="152854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Posterior probability density functions for </a:t>
            </a:r>
            <a:r>
              <a:rPr lang="en-US" sz="1200" b="0" i="0" u="none" strike="noStrike" kern="1200" baseline="0" dirty="0" err="1" smtClean="0">
                <a:solidFill>
                  <a:schemeClr val="tx1"/>
                </a:solidFill>
                <a:latin typeface="+mn-lt"/>
                <a:ea typeface="+mn-ea"/>
                <a:cs typeface="+mn-cs"/>
              </a:rPr>
              <a:t>cos</a:t>
            </a:r>
            <a:r>
              <a:rPr lang="en-US" sz="1200" b="0" i="0" u="none" strike="noStrike" kern="1200" baseline="0" dirty="0" smtClean="0">
                <a:solidFill>
                  <a:schemeClr val="tx1"/>
                </a:solidFill>
                <a:latin typeface="+mn-lt"/>
                <a:ea typeface="+mn-ea"/>
                <a:cs typeface="+mn-cs"/>
              </a:rPr>
              <a:t>   for each of the solar sum rules considered in Section 3.1.  The patterned regions are unphysical, which shows that the BM and GR3 sum rules could only be consistent with the known data if there is a significant deviation from the current best-t values.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pPr/>
              <a:t>42</a:t>
            </a:fld>
            <a:endParaRPr lang="en-US"/>
          </a:p>
        </p:txBody>
      </p:sp>
    </p:spTree>
    <p:extLst>
      <p:ext uri="{BB962C8B-B14F-4D97-AF65-F5344CB8AC3E}">
        <p14:creationId xmlns="" xmlns:p14="http://schemas.microsoft.com/office/powerpoint/2010/main" val="400138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464332-DFBC-D546-9D62-8B5A6BCB01D4}" type="slidenum">
              <a:rPr lang="en-US" smtClean="0"/>
              <a:pPr/>
              <a:t>55</a:t>
            </a:fld>
            <a:endParaRPr lang="en-US"/>
          </a:p>
        </p:txBody>
      </p:sp>
    </p:spTree>
    <p:extLst>
      <p:ext uri="{BB962C8B-B14F-4D97-AF65-F5344CB8AC3E}">
        <p14:creationId xmlns="" xmlns:p14="http://schemas.microsoft.com/office/powerpoint/2010/main" val="230866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GB"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a:xfrm>
            <a:off x="0" y="-1412"/>
            <a:ext cx="2138054" cy="329184"/>
          </a:xfrm>
          <a:prstGeom prst="rect">
            <a:avLst/>
          </a:prstGeom>
        </p:spPr>
        <p:txBody>
          <a:bodyPr/>
          <a:lstStyle/>
          <a:p>
            <a:r>
              <a:rPr lang="en-GB" smtClean="0"/>
              <a:t>2 August 2015</a:t>
            </a:r>
            <a:endParaRPr lang="en-US"/>
          </a:p>
        </p:txBody>
      </p:sp>
      <p:sp>
        <p:nvSpPr>
          <p:cNvPr id="5" name="Footer Placeholder 4"/>
          <p:cNvSpPr>
            <a:spLocks noGrp="1"/>
          </p:cNvSpPr>
          <p:nvPr>
            <p:ph type="ftr" sz="quarter" idx="11"/>
          </p:nvPr>
        </p:nvSpPr>
        <p:spPr/>
        <p:txBody>
          <a:bodyPr/>
          <a:lstStyle/>
          <a:p>
            <a:fld id="{1C0D7174-8501-C34A-9696-C3FE576A5BC2}" type="datetime3">
              <a:rPr lang="en-GB" smtClean="0"/>
              <a:pPr/>
              <a:t>25 September, 2015</a:t>
            </a:fld>
            <a:endParaRPr lang="en-US" dirty="0"/>
          </a:p>
        </p:txBody>
      </p:sp>
      <p:sp>
        <p:nvSpPr>
          <p:cNvPr id="6" name="Slide Number Placeholder 5"/>
          <p:cNvSpPr>
            <a:spLocks noGrp="1"/>
          </p:cNvSpPr>
          <p:nvPr>
            <p:ph type="sldNum" sz="quarter" idx="12"/>
          </p:nvPr>
        </p:nvSpPr>
        <p:spPr/>
        <p:txBody>
          <a:bodyPr/>
          <a:lstStyle/>
          <a:p>
            <a:fld id="{8B2C7CBE-54CD-6E4E-991E-74820AACF21D}"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19" descr="STFC_top"/>
          <p:cNvPicPr>
            <a:picLocks noChangeAspect="1" noChangeArrowheads="1"/>
          </p:cNvPicPr>
          <p:nvPr userDrawn="1"/>
        </p:nvPicPr>
        <p:blipFill rotWithShape="1">
          <a:blip r:embed="rId2" cstate="print">
            <a:extLst>
              <a:ext uri="{28A0092B-C50C-407E-A947-70E740481C1C}">
                <a14:useLocalDpi xmlns="" xmlns:a14="http://schemas.microsoft.com/office/drawing/2010/main"/>
              </a:ext>
            </a:extLst>
          </a:blip>
          <a:srcRect/>
          <a:stretch/>
        </p:blipFill>
        <p:spPr bwMode="auto">
          <a:xfrm>
            <a:off x="7944264" y="-1557"/>
            <a:ext cx="1199736" cy="366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p:cNvGrpSpPr/>
          <p:nvPr userDrawn="1"/>
        </p:nvGrpSpPr>
        <p:grpSpPr>
          <a:xfrm>
            <a:off x="0" y="0"/>
            <a:ext cx="1413932" cy="365016"/>
            <a:chOff x="1058333" y="668867"/>
            <a:chExt cx="1421202" cy="379636"/>
          </a:xfrm>
        </p:grpSpPr>
        <p:sp>
          <p:nvSpPr>
            <p:cNvPr id="10" name="Rectangle 9"/>
            <p:cNvSpPr/>
            <p:nvPr userDrawn="1"/>
          </p:nvSpPr>
          <p:spPr>
            <a:xfrm>
              <a:off x="1058333" y="668867"/>
              <a:ext cx="1421202" cy="37963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perial_2_Pantones.jpg"/>
            <p:cNvPicPr>
              <a:picLocks noChangeAspect="1"/>
            </p:cNvPicPr>
            <p:nvPr userDrawn="1"/>
          </p:nvPicPr>
          <p:blipFill>
            <a:blip r:embed="rId3" cstate="print">
              <a:extLst>
                <a:ext uri="{28A0092B-C50C-407E-A947-70E740481C1C}">
                  <a14:useLocalDpi xmlns="" xmlns:a14="http://schemas.microsoft.com/office/drawing/2010/main"/>
                </a:ext>
              </a:extLst>
            </a:blip>
            <a:stretch>
              <a:fillRect/>
            </a:stretch>
          </p:blipFill>
          <p:spPr>
            <a:xfrm>
              <a:off x="1062566" y="673100"/>
              <a:ext cx="1409699" cy="370281"/>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76224"/>
            <a:ext cx="7772400" cy="2200275"/>
          </a:xfrm>
        </p:spPr>
        <p:txBody>
          <a:bodyPr anchor="t" anchorCtr="0">
            <a:normAutofit/>
          </a:bodyPr>
          <a:lstStyle>
            <a:lvl1pPr algn="l">
              <a:defRPr sz="4800" b="1" cap="all">
                <a:solidFill>
                  <a:schemeClr val="bg2"/>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722313" y="2876037"/>
            <a:ext cx="7772400" cy="1500187"/>
          </a:xfrm>
        </p:spPr>
        <p:txBody>
          <a:bodyPr anchor="b" anchorCtr="0">
            <a:normAutofit/>
          </a:bodyPr>
          <a:lstStyle>
            <a:lvl1pPr marL="0" indent="0" algn="r">
              <a:buNone/>
              <a:defRPr sz="24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tx1"/>
          </a:solidFill>
          <a:ln w="76200">
            <a:no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p:cNvSpPr/>
          <p:nvPr/>
        </p:nvSpPr>
        <p:spPr>
          <a:xfrm>
            <a:off x="0" y="220785"/>
            <a:ext cx="9144000" cy="177147"/>
          </a:xfrm>
          <a:prstGeom prst="rect">
            <a:avLst/>
          </a:prstGeom>
          <a:solidFill>
            <a:srgbClr val="62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ln>
            <a:noFill/>
          </a:ln>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Rectangle 6"/>
          <p:cNvSpPr/>
          <p:nvPr/>
        </p:nvSpPr>
        <p:spPr>
          <a:xfrm>
            <a:off x="0" y="0"/>
            <a:ext cx="9144000" cy="365760"/>
          </a:xfrm>
          <a:prstGeom prst="rect">
            <a:avLst/>
          </a:prstGeom>
          <a:solidFill>
            <a:srgbClr val="1E0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3"/>
          </p:nvPr>
        </p:nvSpPr>
        <p:spPr>
          <a:xfrm>
            <a:off x="2513506" y="-1557"/>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8077200" y="-1557"/>
            <a:ext cx="1066800" cy="329184"/>
          </a:xfrm>
          <a:prstGeom prst="rect">
            <a:avLst/>
          </a:prstGeom>
        </p:spPr>
        <p:txBody>
          <a:bodyPr vert="horz" lIns="91440" tIns="45720" rIns="91440" bIns="45720" rtlCol="0" anchor="ctr"/>
          <a:lstStyle>
            <a:lvl1pPr algn="r">
              <a:defRPr sz="1400" b="0">
                <a:solidFill>
                  <a:srgbClr val="FFFFFF"/>
                </a:solidFill>
              </a:defRPr>
            </a:lvl1pPr>
          </a:lstStyle>
          <a:p>
            <a:fld id="{8B2C7CBE-54CD-6E4E-991E-74820AACF2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p:txStyles>
    <p:titleStyle>
      <a:lvl1pPr algn="l" defTabSz="914400" rtl="0" eaLnBrk="1" latinLnBrk="0" hangingPunct="1">
        <a:spcBef>
          <a:spcPct val="0"/>
        </a:spcBef>
        <a:buNone/>
        <a:defRPr sz="4000" b="1" kern="1200" spc="-100" baseline="0">
          <a:solidFill>
            <a:srgbClr val="FFD20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b="1" kern="1200">
          <a:solidFill>
            <a:schemeClr val="bg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b="1" kern="1200">
          <a:solidFill>
            <a:srgbClr val="FFFF00"/>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b="1" kern="1200">
          <a:solidFill>
            <a:srgbClr val="00FF00"/>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b="1" kern="1200">
          <a:solidFill>
            <a:srgbClr val="00FF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b="1" kern="1200" baseline="0">
          <a:solidFill>
            <a:srgbClr val="FF0000"/>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9.e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4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emf"/></Relationships>
</file>

<file path=ppt/slides/_rels/slide5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5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7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emf"/><Relationship Id="rId4" Type="http://schemas.openxmlformats.org/officeDocument/2006/relationships/image" Target="../media/image129.emf"/></Relationships>
</file>

<file path=ppt/slides/_rels/slide81.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800" dirty="0" smtClean="0"/>
              <a:t>Next steps in neutrino physics</a:t>
            </a:r>
            <a:endParaRPr lang="en-US" sz="5000" dirty="0"/>
          </a:p>
        </p:txBody>
      </p:sp>
      <p:sp>
        <p:nvSpPr>
          <p:cNvPr id="3" name="Subtitle 2"/>
          <p:cNvSpPr>
            <a:spLocks noGrp="1"/>
          </p:cNvSpPr>
          <p:nvPr>
            <p:ph type="subTitle" idx="1"/>
          </p:nvPr>
        </p:nvSpPr>
        <p:spPr/>
        <p:txBody>
          <a:bodyPr/>
          <a:lstStyle/>
          <a:p>
            <a:r>
              <a:rPr lang="en-US" dirty="0" smtClean="0"/>
              <a:t>K. Long</a:t>
            </a:r>
          </a:p>
          <a:p>
            <a:r>
              <a:rPr lang="en-US" dirty="0" smtClean="0"/>
              <a:t>Imperial College London/STFC</a:t>
            </a:r>
            <a:endParaRPr lang="en-US" dirty="0"/>
          </a:p>
        </p:txBody>
      </p:sp>
    </p:spTree>
    <p:extLst>
      <p:ext uri="{BB962C8B-B14F-4D97-AF65-F5344CB8AC3E}">
        <p14:creationId xmlns="" xmlns:p14="http://schemas.microsoft.com/office/powerpoint/2010/main" val="1085661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Sterile neutrinos</a:t>
            </a:r>
            <a:endParaRPr lang="en-US" dirty="0"/>
          </a:p>
        </p:txBody>
      </p:sp>
      <p:sp>
        <p:nvSpPr>
          <p:cNvPr id="5" name="Slide Number Placeholder 4"/>
          <p:cNvSpPr>
            <a:spLocks noGrp="1"/>
          </p:cNvSpPr>
          <p:nvPr>
            <p:ph type="sldNum" sz="quarter" idx="4294967295"/>
          </p:nvPr>
        </p:nvSpPr>
        <p:spPr>
          <a:xfrm>
            <a:off x="8077200" y="-1588"/>
            <a:ext cx="1066800" cy="328613"/>
          </a:xfrm>
        </p:spPr>
        <p:txBody>
          <a:bodyPr/>
          <a:lstStyle/>
          <a:p>
            <a:fld id="{8B2C7CBE-54CD-6E4E-991E-74820AACF21D}" type="slidenum">
              <a:rPr lang="en-US" smtClean="0"/>
              <a:pPr/>
              <a:t>10</a:t>
            </a:fld>
            <a:endParaRPr lang="en-US"/>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3093955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40"/>
            <a:ext cx="8229600" cy="990600"/>
          </a:xfrm>
        </p:spPr>
        <p:txBody>
          <a:bodyPr/>
          <a:lstStyle/>
          <a:p>
            <a:r>
              <a:rPr lang="en-US" dirty="0" smtClean="0"/>
              <a:t>Light sterile neutrinos</a:t>
            </a:r>
            <a:endParaRPr lang="en-US" dirty="0"/>
          </a:p>
        </p:txBody>
      </p:sp>
      <p:sp>
        <p:nvSpPr>
          <p:cNvPr id="3" name="Content Placeholder 2"/>
          <p:cNvSpPr>
            <a:spLocks noGrp="1"/>
          </p:cNvSpPr>
          <p:nvPr>
            <p:ph idx="1"/>
          </p:nvPr>
        </p:nvSpPr>
        <p:spPr>
          <a:xfrm>
            <a:off x="121478" y="1303139"/>
            <a:ext cx="8845826" cy="5367121"/>
          </a:xfrm>
        </p:spPr>
        <p:txBody>
          <a:bodyPr>
            <a:normAutofit/>
          </a:bodyPr>
          <a:lstStyle/>
          <a:p>
            <a:r>
              <a:rPr lang="en-US" dirty="0" smtClean="0"/>
              <a:t>Present, inconclusive, data on:</a:t>
            </a:r>
          </a:p>
          <a:p>
            <a:pPr lvl="1"/>
            <a:r>
              <a:rPr lang="en-US" dirty="0" err="1" smtClean="0"/>
              <a:t>ν</a:t>
            </a:r>
            <a:r>
              <a:rPr lang="en-US" baseline="-25000" dirty="0" err="1" smtClean="0"/>
              <a:t>μ</a:t>
            </a:r>
            <a:r>
              <a:rPr lang="en-US" dirty="0" smtClean="0"/>
              <a:t> </a:t>
            </a:r>
            <a:r>
              <a:rPr lang="en-US" sz="1400" dirty="0" smtClean="0">
                <a:latin typeface="Wingdings"/>
                <a:ea typeface="Wingdings"/>
                <a:cs typeface="Wingdings"/>
                <a:sym typeface="Wingdings"/>
              </a:rPr>
              <a:t></a:t>
            </a:r>
            <a:r>
              <a:rPr lang="en-US" dirty="0" smtClean="0">
                <a:ea typeface="Wingdings"/>
                <a:cs typeface="Wingdings"/>
                <a:sym typeface="Wingdings"/>
              </a:rPr>
              <a:t> </a:t>
            </a:r>
            <a:r>
              <a:rPr lang="en-US" dirty="0" err="1" smtClean="0"/>
              <a:t>ν</a:t>
            </a:r>
            <a:r>
              <a:rPr lang="en-US" baseline="-25000" dirty="0" err="1" smtClean="0"/>
              <a:t>e</a:t>
            </a:r>
            <a:r>
              <a:rPr lang="en-US" dirty="0" smtClean="0"/>
              <a:t>		[LSND, </a:t>
            </a:r>
            <a:r>
              <a:rPr lang="en-US" dirty="0" err="1" smtClean="0"/>
              <a:t>MiniBooNE</a:t>
            </a:r>
            <a:r>
              <a:rPr lang="en-US" dirty="0" smtClean="0"/>
              <a:t>]</a:t>
            </a:r>
          </a:p>
          <a:p>
            <a:pPr lvl="1"/>
            <a:r>
              <a:rPr lang="en-US" dirty="0" err="1" smtClean="0"/>
              <a:t>ν</a:t>
            </a:r>
            <a:r>
              <a:rPr lang="en-US" baseline="-25000" dirty="0" err="1" smtClean="0"/>
              <a:t>e</a:t>
            </a:r>
            <a:r>
              <a:rPr lang="en-US" dirty="0" smtClean="0"/>
              <a:t> </a:t>
            </a:r>
            <a:r>
              <a:rPr lang="en-US" sz="14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X</a:t>
            </a:r>
            <a:r>
              <a:rPr lang="en-US" dirty="0" smtClean="0"/>
              <a:t>		[Reactor flux, gallium source]</a:t>
            </a:r>
            <a:endParaRPr lang="en-US" dirty="0"/>
          </a:p>
          <a:p>
            <a:r>
              <a:rPr lang="en-US" dirty="0" smtClean="0"/>
              <a:t>Ideally study:</a:t>
            </a:r>
            <a:endParaRPr lang="en-US" dirty="0"/>
          </a:p>
          <a:p>
            <a:endParaRPr lang="en-US" dirty="0" smtClean="0"/>
          </a:p>
          <a:p>
            <a:endParaRPr lang="en-US" dirty="0" smtClean="0"/>
          </a:p>
          <a:p>
            <a:endParaRPr lang="en-US" dirty="0"/>
          </a:p>
          <a:p>
            <a:pPr lvl="2"/>
            <a:endParaRPr lang="en-US" dirty="0" smtClean="0"/>
          </a:p>
          <a:p>
            <a:pPr lvl="6"/>
            <a:endParaRPr lang="en-US" dirty="0"/>
          </a:p>
          <a:p>
            <a:pPr marL="0" indent="0">
              <a:buNone/>
              <a:tabLst>
                <a:tab pos="176213" algn="l"/>
              </a:tabLst>
            </a:pPr>
            <a:r>
              <a:rPr lang="en-US" dirty="0" smtClean="0"/>
              <a:t>	and </a:t>
            </a:r>
            <a:endParaRPr lang="en-US" dirty="0"/>
          </a:p>
          <a:p>
            <a:pPr lvl="1"/>
            <a:r>
              <a:rPr lang="en-US" dirty="0"/>
              <a:t>Determine neutral current rate</a:t>
            </a:r>
          </a:p>
          <a:p>
            <a:pPr lvl="2"/>
            <a:r>
              <a:rPr lang="en-US" dirty="0" smtClean="0"/>
              <a:t>Oscillation </a:t>
            </a:r>
            <a:r>
              <a:rPr lang="en-US" dirty="0"/>
              <a:t>to </a:t>
            </a:r>
            <a:r>
              <a:rPr lang="en-US" dirty="0" err="1"/>
              <a:t>steriles</a:t>
            </a:r>
            <a:r>
              <a:rPr lang="en-US" dirty="0"/>
              <a:t> </a:t>
            </a:r>
            <a:r>
              <a:rPr lang="en-US" dirty="0" smtClean="0"/>
              <a:t>changes neutral-current </a:t>
            </a:r>
            <a:r>
              <a:rPr lang="en-US" dirty="0"/>
              <a:t>rate</a:t>
            </a:r>
          </a:p>
          <a:p>
            <a:pPr lvl="1"/>
            <a:r>
              <a:rPr lang="en-US" dirty="0"/>
              <a:t>Study </a:t>
            </a:r>
            <a:r>
              <a:rPr lang="en-US" dirty="0" err="1"/>
              <a:t>ν</a:t>
            </a:r>
            <a:r>
              <a:rPr lang="en-US" baseline="-25000" dirty="0" err="1"/>
              <a:t>e</a:t>
            </a:r>
            <a:r>
              <a:rPr lang="en-US" i="1" dirty="0" err="1">
                <a:ea typeface="Wingdings"/>
                <a:cs typeface="Arial"/>
                <a:sym typeface="Wingdings"/>
              </a:rPr>
              <a:t>N</a:t>
            </a:r>
            <a:r>
              <a:rPr lang="en-US" dirty="0">
                <a:ea typeface="Wingdings"/>
                <a:cs typeface="Arial"/>
                <a:sym typeface="Wingdings"/>
              </a:rPr>
              <a:t> and </a:t>
            </a:r>
            <a:r>
              <a:rPr lang="en-US" dirty="0" err="1"/>
              <a:t>ν</a:t>
            </a:r>
            <a:r>
              <a:rPr lang="en-US" baseline="-25000" dirty="0" err="1"/>
              <a:t>μ</a:t>
            </a:r>
            <a:r>
              <a:rPr lang="en-US" i="1" dirty="0" err="1"/>
              <a:t>N</a:t>
            </a:r>
            <a:r>
              <a:rPr lang="en-US" i="1" dirty="0"/>
              <a:t> </a:t>
            </a:r>
            <a:r>
              <a:rPr lang="en-US" dirty="0"/>
              <a:t>scattering</a:t>
            </a:r>
          </a:p>
          <a:p>
            <a:pPr lvl="2"/>
            <a:r>
              <a:rPr lang="en-US" dirty="0" smtClean="0"/>
              <a:t>Including </a:t>
            </a:r>
            <a:r>
              <a:rPr lang="en-US" dirty="0" err="1"/>
              <a:t>hadronic</a:t>
            </a:r>
            <a:r>
              <a:rPr lang="en-US" dirty="0"/>
              <a:t> final </a:t>
            </a:r>
            <a:r>
              <a:rPr lang="en-US" dirty="0" smtClean="0"/>
              <a:t>states to eliminate </a:t>
            </a:r>
            <a:r>
              <a:rPr lang="en-US" dirty="0" err="1" smtClean="0"/>
              <a:t>hadronisation</a:t>
            </a:r>
            <a:r>
              <a:rPr lang="en-US" dirty="0" smtClean="0"/>
              <a:t> uncertainties</a:t>
            </a:r>
            <a:endParaRPr lang="en-US" dirty="0"/>
          </a:p>
          <a:p>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11</a:t>
            </a:fld>
            <a:endParaRPr lang="en-US"/>
          </a:p>
        </p:txBody>
      </p:sp>
      <p:pic>
        <p:nvPicPr>
          <p:cNvPr id="7" name="Picture 6"/>
          <p:cNvPicPr>
            <a:picLocks noChangeAspect="1"/>
          </p:cNvPicPr>
          <p:nvPr/>
        </p:nvPicPr>
        <p:blipFill>
          <a:blip r:embed="rId3"/>
          <a:stretch>
            <a:fillRect/>
          </a:stretch>
        </p:blipFill>
        <p:spPr>
          <a:xfrm>
            <a:off x="1957053" y="3009899"/>
            <a:ext cx="5284616" cy="1752551"/>
          </a:xfrm>
          <a:prstGeom prst="rect">
            <a:avLst/>
          </a:prstGeom>
          <a:ln w="28575" cmpd="sng">
            <a:solidFill>
              <a:srgbClr val="FF0000"/>
            </a:solidFill>
          </a:ln>
        </p:spPr>
      </p:pic>
    </p:spTree>
    <p:extLst>
      <p:ext uri="{BB962C8B-B14F-4D97-AF65-F5344CB8AC3E}">
        <p14:creationId xmlns="" xmlns:p14="http://schemas.microsoft.com/office/powerpoint/2010/main" val="1257828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89" y="367755"/>
            <a:ext cx="8724348" cy="990600"/>
          </a:xfrm>
        </p:spPr>
        <p:txBody>
          <a:bodyPr>
            <a:normAutofit/>
          </a:bodyPr>
          <a:lstStyle/>
          <a:p>
            <a:r>
              <a:rPr lang="en-US" dirty="0" smtClean="0"/>
              <a:t>Short Baseline Neutrino </a:t>
            </a:r>
            <a:r>
              <a:rPr lang="en-US" dirty="0" err="1" smtClean="0"/>
              <a:t>programme</a:t>
            </a:r>
            <a:endParaRPr lang="en-US" dirty="0"/>
          </a:p>
        </p:txBody>
      </p:sp>
      <p:sp>
        <p:nvSpPr>
          <p:cNvPr id="3" name="Content Placeholder 2"/>
          <p:cNvSpPr>
            <a:spLocks noGrp="1"/>
          </p:cNvSpPr>
          <p:nvPr>
            <p:ph idx="1"/>
          </p:nvPr>
        </p:nvSpPr>
        <p:spPr>
          <a:xfrm>
            <a:off x="457200" y="3776870"/>
            <a:ext cx="8229600" cy="3108721"/>
          </a:xfrm>
        </p:spPr>
        <p:txBody>
          <a:bodyPr>
            <a:normAutofit/>
          </a:bodyPr>
          <a:lstStyle/>
          <a:p>
            <a:r>
              <a:rPr lang="en-US" dirty="0" smtClean="0"/>
              <a:t>Definitive search for Δ</a:t>
            </a:r>
            <a:r>
              <a:rPr lang="en-US" i="1" dirty="0" smtClean="0"/>
              <a:t>m</a:t>
            </a:r>
            <a:r>
              <a:rPr lang="en-US" baseline="30000" dirty="0" smtClean="0"/>
              <a:t>2 </a:t>
            </a:r>
            <a:r>
              <a:rPr lang="en-US" dirty="0" smtClean="0"/>
              <a:t>~</a:t>
            </a:r>
            <a:r>
              <a:rPr lang="en-US" baseline="30000" dirty="0" smtClean="0"/>
              <a:t> </a:t>
            </a:r>
            <a:r>
              <a:rPr lang="en-US" dirty="0" smtClean="0"/>
              <a:t>1eV</a:t>
            </a:r>
            <a:r>
              <a:rPr lang="en-US" baseline="30000" dirty="0" smtClean="0"/>
              <a:t>2</a:t>
            </a:r>
            <a:r>
              <a:rPr lang="en-US" dirty="0" smtClean="0"/>
              <a:t> sterile neutrinos:</a:t>
            </a:r>
          </a:p>
          <a:p>
            <a:pPr lvl="1"/>
            <a:r>
              <a:rPr lang="en-US" dirty="0" smtClean="0"/>
              <a:t>Exploit </a:t>
            </a:r>
            <a:r>
              <a:rPr lang="en-US" i="1" dirty="0" smtClean="0"/>
              <a:t>L</a:t>
            </a:r>
            <a:r>
              <a:rPr lang="en-US" dirty="0" smtClean="0"/>
              <a:t>, </a:t>
            </a:r>
            <a:r>
              <a:rPr lang="en-US" i="1" dirty="0" smtClean="0"/>
              <a:t>E</a:t>
            </a:r>
            <a:r>
              <a:rPr lang="en-US" dirty="0"/>
              <a:t> </a:t>
            </a:r>
            <a:r>
              <a:rPr lang="en-US" dirty="0" smtClean="0"/>
              <a:t>and </a:t>
            </a:r>
            <a:r>
              <a:rPr lang="en-US" i="1" dirty="0" smtClean="0"/>
              <a:t>L</a:t>
            </a:r>
            <a:r>
              <a:rPr lang="en-US" dirty="0" smtClean="0"/>
              <a:t>/</a:t>
            </a:r>
            <a:r>
              <a:rPr lang="en-US" i="1" dirty="0" smtClean="0"/>
              <a:t>E</a:t>
            </a:r>
            <a:r>
              <a:rPr lang="en-US" dirty="0" smtClean="0"/>
              <a:t> modulation; detectors at three baselines</a:t>
            </a:r>
          </a:p>
          <a:p>
            <a:pPr lvl="2"/>
            <a:r>
              <a:rPr lang="en-US" dirty="0" smtClean="0"/>
              <a:t>Appearance, </a:t>
            </a:r>
            <a:r>
              <a:rPr lang="en-US" dirty="0" err="1" smtClean="0"/>
              <a:t>ν</a:t>
            </a:r>
            <a:r>
              <a:rPr lang="en-US" baseline="-25000" dirty="0" err="1" smtClean="0"/>
              <a:t>μ</a:t>
            </a:r>
            <a:r>
              <a:rPr lang="en-US" dirty="0" smtClean="0"/>
              <a:t> </a:t>
            </a:r>
            <a:r>
              <a:rPr lang="en-US" sz="11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e</a:t>
            </a:r>
            <a:r>
              <a:rPr lang="en-US" dirty="0" smtClean="0"/>
              <a:t>, </a:t>
            </a:r>
            <a:r>
              <a:rPr lang="en-US" i="1" dirty="0" smtClean="0"/>
              <a:t>and</a:t>
            </a:r>
            <a:r>
              <a:rPr lang="en-US" dirty="0" smtClean="0"/>
              <a:t>, disappearance, </a:t>
            </a:r>
            <a:r>
              <a:rPr lang="en-US" dirty="0" err="1" smtClean="0"/>
              <a:t>ν</a:t>
            </a:r>
            <a:r>
              <a:rPr lang="en-US" baseline="-25000" dirty="0" err="1" smtClean="0"/>
              <a:t>μ</a:t>
            </a:r>
            <a:r>
              <a:rPr lang="en-US" dirty="0" smtClean="0"/>
              <a:t> </a:t>
            </a:r>
            <a:r>
              <a:rPr lang="en-US" sz="11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X</a:t>
            </a:r>
            <a:r>
              <a:rPr lang="en-US" dirty="0" smtClean="0"/>
              <a:t>  </a:t>
            </a:r>
          </a:p>
          <a:p>
            <a:pPr lvl="1"/>
            <a:r>
              <a:rPr lang="en-US" dirty="0" smtClean="0"/>
              <a:t>Exploit 3 </a:t>
            </a:r>
            <a:r>
              <a:rPr lang="en-US" dirty="0" err="1" smtClean="0"/>
              <a:t>LAr</a:t>
            </a:r>
            <a:r>
              <a:rPr lang="en-US" dirty="0" smtClean="0"/>
              <a:t> detectors; </a:t>
            </a:r>
            <a:r>
              <a:rPr lang="en-US" dirty="0" err="1" smtClean="0"/>
              <a:t>minimise</a:t>
            </a:r>
            <a:r>
              <a:rPr lang="en-US" dirty="0" smtClean="0"/>
              <a:t> inter-detector systematics</a:t>
            </a:r>
          </a:p>
          <a:p>
            <a:r>
              <a:rPr lang="en-US" dirty="0" smtClean="0"/>
              <a:t>Robustly address backgrounds and uncertainties:</a:t>
            </a:r>
          </a:p>
          <a:p>
            <a:pPr lvl="1"/>
            <a:r>
              <a:rPr lang="en-US" dirty="0" err="1" smtClean="0"/>
              <a:t>ν</a:t>
            </a:r>
            <a:r>
              <a:rPr lang="en-US" baseline="-25000" dirty="0" err="1" smtClean="0"/>
              <a:t>e</a:t>
            </a:r>
            <a:r>
              <a:rPr lang="en-US" dirty="0" smtClean="0"/>
              <a:t> contamination in FNAL Booster Neutrino Beam</a:t>
            </a:r>
          </a:p>
          <a:p>
            <a:pPr lvl="1"/>
            <a:r>
              <a:rPr lang="en-US" dirty="0" smtClean="0"/>
              <a:t>Photons produced by NC </a:t>
            </a:r>
            <a:r>
              <a:rPr lang="en-US" dirty="0" err="1" smtClean="0"/>
              <a:t>ν</a:t>
            </a:r>
            <a:r>
              <a:rPr lang="en-US" i="1" dirty="0" err="1" smtClean="0"/>
              <a:t>N</a:t>
            </a:r>
            <a:r>
              <a:rPr lang="en-US" dirty="0" smtClean="0"/>
              <a:t> and cosmic rays</a:t>
            </a:r>
          </a:p>
          <a:p>
            <a:pPr lvl="1"/>
            <a:r>
              <a:rPr lang="en-US" dirty="0" smtClean="0"/>
              <a:t>External </a:t>
            </a:r>
            <a:r>
              <a:rPr lang="en-US" dirty="0" err="1" smtClean="0"/>
              <a:t>ν</a:t>
            </a:r>
            <a:r>
              <a:rPr lang="en-US" dirty="0" smtClean="0"/>
              <a:t> interactions in earth or experimental hall</a:t>
            </a:r>
          </a:p>
        </p:txBody>
      </p:sp>
      <p:sp>
        <p:nvSpPr>
          <p:cNvPr id="5" name="Slide Number Placeholder 4"/>
          <p:cNvSpPr>
            <a:spLocks noGrp="1"/>
          </p:cNvSpPr>
          <p:nvPr>
            <p:ph type="sldNum" sz="quarter" idx="12"/>
          </p:nvPr>
        </p:nvSpPr>
        <p:spPr/>
        <p:txBody>
          <a:bodyPr/>
          <a:lstStyle/>
          <a:p>
            <a:fld id="{8B2C7CBE-54CD-6E4E-991E-74820AACF21D}" type="slidenum">
              <a:rPr lang="en-US" smtClean="0"/>
              <a:pPr/>
              <a:t>12</a:t>
            </a:fld>
            <a:endParaRPr lang="en-US"/>
          </a:p>
        </p:txBody>
      </p:sp>
      <p:pic>
        <p:nvPicPr>
          <p:cNvPr id="7" name="Picture 6"/>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44173" y="44173"/>
            <a:ext cx="673653" cy="673653"/>
          </a:xfrm>
          <a:prstGeom prst="rect">
            <a:avLst/>
          </a:prstGeom>
          <a:ln w="28575" cmpd="sng">
            <a:solidFill>
              <a:srgbClr val="FF0000"/>
            </a:solidFill>
          </a:ln>
        </p:spPr>
      </p:pic>
      <p:pic>
        <p:nvPicPr>
          <p:cNvPr id="8" name="Picture 7"/>
          <p:cNvPicPr>
            <a:picLocks noChangeAspect="1"/>
          </p:cNvPicPr>
          <p:nvPr/>
        </p:nvPicPr>
        <p:blipFill rotWithShape="1">
          <a:blip r:embed="rId3" cstate="print">
            <a:extLst>
              <a:ext uri="{28A0092B-C50C-407E-A947-70E740481C1C}">
                <a14:useLocalDpi xmlns="" xmlns:a14="http://schemas.microsoft.com/office/drawing/2010/main"/>
              </a:ext>
            </a:extLst>
          </a:blip>
          <a:srcRect l="1465" t="14892" b="4397"/>
          <a:stretch/>
        </p:blipFill>
        <p:spPr>
          <a:xfrm>
            <a:off x="618417" y="1204587"/>
            <a:ext cx="8033027" cy="2572283"/>
          </a:xfrm>
          <a:prstGeom prst="rect">
            <a:avLst/>
          </a:prstGeom>
          <a:ln w="28575" cmpd="sng">
            <a:solidFill>
              <a:srgbClr val="FF0000"/>
            </a:solidFill>
          </a:ln>
        </p:spPr>
      </p:pic>
      <p:sp>
        <p:nvSpPr>
          <p:cNvPr id="9" name="TextBox 8"/>
          <p:cNvSpPr txBox="1"/>
          <p:nvPr/>
        </p:nvSpPr>
        <p:spPr>
          <a:xfrm>
            <a:off x="785852" y="-1557"/>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 xmlns:p14="http://schemas.microsoft.com/office/powerpoint/2010/main" val="3809379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2C7CBE-54CD-6E4E-991E-74820AACF21D}" type="slidenum">
              <a:rPr lang="en-US" smtClean="0"/>
              <a:pPr/>
              <a:t>13</a:t>
            </a:fld>
            <a:endParaRPr lang="en-US"/>
          </a:p>
        </p:txBody>
      </p:sp>
      <p:pic>
        <p:nvPicPr>
          <p:cNvPr id="8" name="Picture 7"/>
          <p:cNvPicPr>
            <a:picLocks noChangeAspect="1"/>
          </p:cNvPicPr>
          <p:nvPr/>
        </p:nvPicPr>
        <p:blipFill>
          <a:blip r:embed="rId2"/>
          <a:stretch>
            <a:fillRect/>
          </a:stretch>
        </p:blipFill>
        <p:spPr>
          <a:xfrm>
            <a:off x="82964" y="485913"/>
            <a:ext cx="8994778" cy="6250609"/>
          </a:xfrm>
          <a:prstGeom prst="rect">
            <a:avLst/>
          </a:prstGeom>
          <a:solidFill>
            <a:schemeClr val="bg1"/>
          </a:solidFill>
          <a:ln w="28575" cmpd="sng">
            <a:solidFill>
              <a:srgbClr val="FF0000"/>
            </a:solidFill>
          </a:ln>
        </p:spPr>
      </p:pic>
      <p:cxnSp>
        <p:nvCxnSpPr>
          <p:cNvPr id="11" name="Straight Connector 10"/>
          <p:cNvCxnSpPr>
            <a:endCxn id="19" idx="1"/>
          </p:cNvCxnSpPr>
          <p:nvPr/>
        </p:nvCxnSpPr>
        <p:spPr>
          <a:xfrm flipV="1">
            <a:off x="3332922" y="2659488"/>
            <a:ext cx="0" cy="355799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778519" y="2199476"/>
            <a:ext cx="0" cy="4018004"/>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369398" y="1493941"/>
            <a:ext cx="838729" cy="4734581"/>
            <a:chOff x="1369398" y="1493941"/>
            <a:chExt cx="838729" cy="4734581"/>
          </a:xfrm>
        </p:grpSpPr>
        <p:cxnSp>
          <p:nvCxnSpPr>
            <p:cNvPr id="10" name="Straight Connector 9"/>
            <p:cNvCxnSpPr/>
            <p:nvPr/>
          </p:nvCxnSpPr>
          <p:spPr>
            <a:xfrm flipV="1">
              <a:off x="1380441" y="1830144"/>
              <a:ext cx="0" cy="439837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69398" y="1493941"/>
              <a:ext cx="838729" cy="369332"/>
            </a:xfrm>
            <a:prstGeom prst="rect">
              <a:avLst/>
            </a:prstGeom>
            <a:noFill/>
          </p:spPr>
          <p:txBody>
            <a:bodyPr wrap="none" rtlCol="0">
              <a:spAutoFit/>
            </a:bodyPr>
            <a:lstStyle/>
            <a:p>
              <a:r>
                <a:rPr lang="en-US" b="1" dirty="0" smtClean="0">
                  <a:solidFill>
                    <a:srgbClr val="000090"/>
                  </a:solidFill>
                </a:rPr>
                <a:t>SBND</a:t>
              </a:r>
              <a:endParaRPr lang="en-US" b="1" dirty="0">
                <a:solidFill>
                  <a:srgbClr val="000090"/>
                </a:solidFill>
              </a:endParaRPr>
            </a:p>
          </p:txBody>
        </p:sp>
      </p:grpSp>
      <p:sp>
        <p:nvSpPr>
          <p:cNvPr id="18" name="TextBox 17"/>
          <p:cNvSpPr txBox="1"/>
          <p:nvPr/>
        </p:nvSpPr>
        <p:spPr>
          <a:xfrm>
            <a:off x="2732137" y="1830144"/>
            <a:ext cx="1569660" cy="369332"/>
          </a:xfrm>
          <a:prstGeom prst="rect">
            <a:avLst/>
          </a:prstGeom>
          <a:noFill/>
        </p:spPr>
        <p:txBody>
          <a:bodyPr wrap="none" rtlCol="0">
            <a:spAutoFit/>
          </a:bodyPr>
          <a:lstStyle/>
          <a:p>
            <a:r>
              <a:rPr lang="en-US" b="1" dirty="0" err="1" smtClean="0">
                <a:solidFill>
                  <a:srgbClr val="000090"/>
                </a:solidFill>
              </a:rPr>
              <a:t>MicroBooNE</a:t>
            </a:r>
            <a:endParaRPr lang="en-US" b="1" dirty="0">
              <a:solidFill>
                <a:srgbClr val="000090"/>
              </a:solidFill>
            </a:endParaRPr>
          </a:p>
        </p:txBody>
      </p:sp>
      <p:sp>
        <p:nvSpPr>
          <p:cNvPr id="19" name="TextBox 18"/>
          <p:cNvSpPr txBox="1"/>
          <p:nvPr/>
        </p:nvSpPr>
        <p:spPr>
          <a:xfrm>
            <a:off x="3332922" y="2336322"/>
            <a:ext cx="1069561" cy="646331"/>
          </a:xfrm>
          <a:prstGeom prst="rect">
            <a:avLst/>
          </a:prstGeom>
          <a:noFill/>
        </p:spPr>
        <p:txBody>
          <a:bodyPr wrap="none" rtlCol="0">
            <a:spAutoFit/>
          </a:bodyPr>
          <a:lstStyle/>
          <a:p>
            <a:r>
              <a:rPr lang="en-US" b="1" dirty="0" smtClean="0">
                <a:solidFill>
                  <a:srgbClr val="000090"/>
                </a:solidFill>
              </a:rPr>
              <a:t>ICARUS</a:t>
            </a:r>
          </a:p>
          <a:p>
            <a:r>
              <a:rPr lang="en-US" b="1" dirty="0">
                <a:solidFill>
                  <a:srgbClr val="000090"/>
                </a:solidFill>
              </a:rPr>
              <a:t> </a:t>
            </a:r>
            <a:r>
              <a:rPr lang="en-US" b="1" dirty="0" smtClean="0">
                <a:solidFill>
                  <a:srgbClr val="000090"/>
                </a:solidFill>
              </a:rPr>
              <a:t>  </a:t>
            </a:r>
            <a:r>
              <a:rPr lang="en-US" sz="1600" b="1" dirty="0" smtClean="0">
                <a:solidFill>
                  <a:srgbClr val="000090"/>
                </a:solidFill>
              </a:rPr>
              <a:t> T600</a:t>
            </a:r>
            <a:endParaRPr lang="en-US" b="1" dirty="0">
              <a:solidFill>
                <a:srgbClr val="000090"/>
              </a:solidFill>
            </a:endParaRPr>
          </a:p>
        </p:txBody>
      </p:sp>
      <p:sp>
        <p:nvSpPr>
          <p:cNvPr id="12" name="TextBox 11"/>
          <p:cNvSpPr txBox="1"/>
          <p:nvPr/>
        </p:nvSpPr>
        <p:spPr>
          <a:xfrm>
            <a:off x="0" y="-21711"/>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 xmlns:p14="http://schemas.microsoft.com/office/powerpoint/2010/main" val="151694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226"/>
            <a:ext cx="8229600" cy="990600"/>
          </a:xfrm>
        </p:spPr>
        <p:txBody>
          <a:bodyPr/>
          <a:lstStyle/>
          <a:p>
            <a:r>
              <a:rPr lang="en-US" dirty="0" smtClean="0"/>
              <a:t>Short Baseline Neutrino sensitivity</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14</a:t>
            </a:fld>
            <a:endParaRPr lang="en-US" dirty="0"/>
          </a:p>
        </p:txBody>
      </p:sp>
      <p:sp>
        <p:nvSpPr>
          <p:cNvPr id="8" name="Content Placeholder 2"/>
          <p:cNvSpPr>
            <a:spLocks noGrp="1"/>
          </p:cNvSpPr>
          <p:nvPr>
            <p:ph idx="1"/>
          </p:nvPr>
        </p:nvSpPr>
        <p:spPr>
          <a:xfrm>
            <a:off x="0" y="6165698"/>
            <a:ext cx="9070066" cy="659165"/>
          </a:xfrm>
        </p:spPr>
        <p:txBody>
          <a:bodyPr>
            <a:normAutofit/>
          </a:bodyPr>
          <a:lstStyle/>
          <a:p>
            <a:r>
              <a:rPr lang="en-US" dirty="0" smtClean="0"/>
              <a:t>Region of interest can be addressed at 5σ</a:t>
            </a:r>
            <a:endParaRPr lang="en-US" dirty="0"/>
          </a:p>
        </p:txBody>
      </p:sp>
      <p:pic>
        <p:nvPicPr>
          <p:cNvPr id="3" name="Picture 2" descr="sbnd-2.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58452" y="1677911"/>
            <a:ext cx="4620661" cy="4231112"/>
          </a:xfrm>
          <a:prstGeom prst="rect">
            <a:avLst/>
          </a:prstGeom>
          <a:solidFill>
            <a:srgbClr val="FFFFFF"/>
          </a:solidFill>
          <a:ln w="28575" cmpd="sng">
            <a:solidFill>
              <a:srgbClr val="FF0000"/>
            </a:solidFill>
          </a:ln>
        </p:spPr>
      </p:pic>
      <p:pic>
        <p:nvPicPr>
          <p:cNvPr id="9" name="Picture 8" descr="sbnd-3.jpg"/>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4754254" y="1677911"/>
            <a:ext cx="4326755" cy="4236032"/>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5"/>
          <a:stretch>
            <a:fillRect/>
          </a:stretch>
        </p:blipFill>
        <p:spPr>
          <a:xfrm>
            <a:off x="58452" y="1210805"/>
            <a:ext cx="1629518" cy="434538"/>
          </a:xfrm>
          <a:prstGeom prst="rect">
            <a:avLst/>
          </a:prstGeom>
          <a:ln w="28575" cmpd="sng">
            <a:solidFill>
              <a:srgbClr val="FF0000"/>
            </a:solidFill>
          </a:ln>
        </p:spPr>
      </p:pic>
      <p:pic>
        <p:nvPicPr>
          <p:cNvPr id="7" name="Picture 6"/>
          <p:cNvPicPr>
            <a:picLocks noChangeAspect="1"/>
          </p:cNvPicPr>
          <p:nvPr/>
        </p:nvPicPr>
        <p:blipFill>
          <a:blip r:embed="rId6"/>
          <a:stretch>
            <a:fillRect/>
          </a:stretch>
        </p:blipFill>
        <p:spPr>
          <a:xfrm>
            <a:off x="7451403" y="1210805"/>
            <a:ext cx="1629518" cy="434538"/>
          </a:xfrm>
          <a:prstGeom prst="rect">
            <a:avLst/>
          </a:prstGeom>
          <a:ln w="28575" cmpd="sng">
            <a:solidFill>
              <a:srgbClr val="FF0000"/>
            </a:solidFill>
          </a:ln>
        </p:spPr>
      </p:pic>
    </p:spTree>
    <p:extLst>
      <p:ext uri="{BB962C8B-B14F-4D97-AF65-F5344CB8AC3E}">
        <p14:creationId xmlns="" xmlns:p14="http://schemas.microsoft.com/office/powerpoint/2010/main" val="1312952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Capability to build on discovery?</a:t>
            </a:r>
            <a:endParaRPr lang="en-US" dirty="0"/>
          </a:p>
        </p:txBody>
      </p:sp>
      <p:sp>
        <p:nvSpPr>
          <p:cNvPr id="3" name="Content Placeholder 2"/>
          <p:cNvSpPr>
            <a:spLocks noGrp="1"/>
          </p:cNvSpPr>
          <p:nvPr>
            <p:ph idx="1"/>
          </p:nvPr>
        </p:nvSpPr>
        <p:spPr/>
        <p:txBody>
          <a:bodyPr/>
          <a:lstStyle/>
          <a:p>
            <a:r>
              <a:rPr lang="en-US" dirty="0" smtClean="0"/>
              <a:t>Confirmation would be a major discovery;</a:t>
            </a:r>
          </a:p>
          <a:p>
            <a:pPr lvl="1"/>
            <a:r>
              <a:rPr lang="en-US" dirty="0" smtClean="0"/>
              <a:t>One that would change the direction of the field</a:t>
            </a:r>
          </a:p>
          <a:p>
            <a:pPr lvl="1"/>
            <a:endParaRPr lang="en-US" dirty="0" smtClean="0"/>
          </a:p>
          <a:p>
            <a:pPr lvl="1"/>
            <a:endParaRPr lang="en-US" dirty="0"/>
          </a:p>
          <a:p>
            <a:r>
              <a:rPr lang="en-US" dirty="0" smtClean="0"/>
              <a:t>Therefore, essential to develop capability to go beyond the performance of the present generation</a:t>
            </a:r>
          </a:p>
          <a:p>
            <a:endParaRPr lang="en-US" dirty="0"/>
          </a:p>
          <a:p>
            <a:r>
              <a:rPr lang="en-US" dirty="0" smtClean="0"/>
              <a:t>Innovation in beam to observe:</a:t>
            </a:r>
          </a:p>
          <a:p>
            <a:pPr lvl="1"/>
            <a:r>
              <a:rPr lang="en-US" dirty="0" smtClean="0"/>
              <a:t>Oscillation</a:t>
            </a:r>
          </a:p>
          <a:p>
            <a:pPr lvl="2"/>
            <a:r>
              <a:rPr lang="en-US" dirty="0" smtClean="0"/>
              <a:t>ISODAR: observe oscillation using isotope decay at rest.</a:t>
            </a:r>
          </a:p>
          <a:p>
            <a:pPr lvl="1"/>
            <a:r>
              <a:rPr lang="en-US" dirty="0" smtClean="0"/>
              <a:t>As many channels as possible …</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15</a:t>
            </a:fld>
            <a:endParaRPr lang="en-US" dirty="0"/>
          </a:p>
        </p:txBody>
      </p:sp>
    </p:spTree>
    <p:extLst>
      <p:ext uri="{BB962C8B-B14F-4D97-AF65-F5344CB8AC3E}">
        <p14:creationId xmlns="" xmlns:p14="http://schemas.microsoft.com/office/powerpoint/2010/main" val="2632738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0" y="168966"/>
            <a:ext cx="8229600" cy="990600"/>
          </a:xfrm>
        </p:spPr>
        <p:txBody>
          <a:bodyPr>
            <a:normAutofit/>
          </a:bodyPr>
          <a:lstStyle/>
          <a:p>
            <a:r>
              <a:rPr lang="en-US" dirty="0" err="1" smtClean="0"/>
              <a:t>nuSTORM</a:t>
            </a:r>
            <a:endParaRPr lang="en-US" dirty="0"/>
          </a:p>
        </p:txBody>
      </p:sp>
      <p:pic>
        <p:nvPicPr>
          <p:cNvPr id="10" name="Picture 9"/>
          <p:cNvPicPr>
            <a:picLocks noChangeAspect="1"/>
          </p:cNvPicPr>
          <p:nvPr/>
        </p:nvPicPr>
        <p:blipFill>
          <a:blip r:embed="rId2"/>
          <a:stretch>
            <a:fillRect/>
          </a:stretch>
        </p:blipFill>
        <p:spPr>
          <a:xfrm>
            <a:off x="65810" y="1006795"/>
            <a:ext cx="8970686" cy="2280683"/>
          </a:xfrm>
          <a:prstGeom prst="rect">
            <a:avLst/>
          </a:prstGeom>
        </p:spPr>
      </p:pic>
      <p:pic>
        <p:nvPicPr>
          <p:cNvPr id="17" name="Picture 16"/>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145754" y="3781625"/>
            <a:ext cx="4426245" cy="3017558"/>
          </a:xfrm>
          <a:prstGeom prst="rect">
            <a:avLst/>
          </a:prstGeom>
          <a:ln w="28575" cmpd="sng">
            <a:solidFill>
              <a:srgbClr val="FF0000"/>
            </a:solidFill>
          </a:ln>
        </p:spPr>
      </p:pic>
      <p:pic>
        <p:nvPicPr>
          <p:cNvPr id="18" name="Picture 17"/>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4705163" y="3775663"/>
            <a:ext cx="4331334" cy="3023761"/>
          </a:xfrm>
          <a:prstGeom prst="rect">
            <a:avLst/>
          </a:prstGeom>
          <a:ln w="28575" cmpd="sng">
            <a:solidFill>
              <a:srgbClr val="FF0000"/>
            </a:solidFill>
          </a:ln>
        </p:spPr>
      </p:pic>
      <p:sp>
        <p:nvSpPr>
          <p:cNvPr id="3" name="TextBox 2"/>
          <p:cNvSpPr txBox="1"/>
          <p:nvPr/>
        </p:nvSpPr>
        <p:spPr>
          <a:xfrm>
            <a:off x="0" y="-10856"/>
            <a:ext cx="2660304" cy="307777"/>
          </a:xfrm>
          <a:prstGeom prst="rect">
            <a:avLst/>
          </a:prstGeom>
          <a:noFill/>
        </p:spPr>
        <p:txBody>
          <a:bodyPr wrap="none" rtlCol="0">
            <a:spAutoFit/>
          </a:bodyPr>
          <a:lstStyle/>
          <a:p>
            <a:r>
              <a:rPr lang="en-US" sz="1400" b="1" dirty="0">
                <a:solidFill>
                  <a:srgbClr val="FFFFFF"/>
                </a:solidFill>
              </a:rPr>
              <a:t>10.1103/PhysRevD.</a:t>
            </a:r>
            <a:r>
              <a:rPr lang="en-US" sz="1400" b="1" dirty="0" smtClean="0">
                <a:solidFill>
                  <a:srgbClr val="FFFFFF"/>
                </a:solidFill>
              </a:rPr>
              <a:t>89.071301</a:t>
            </a:r>
            <a:endParaRPr lang="en-US" sz="1400" b="1" dirty="0">
              <a:solidFill>
                <a:srgbClr val="FFFFFF"/>
              </a:solidFill>
            </a:endParaRPr>
          </a:p>
        </p:txBody>
      </p:sp>
      <p:pic>
        <p:nvPicPr>
          <p:cNvPr id="7" name="Picture 6"/>
          <p:cNvPicPr>
            <a:picLocks noChangeAspect="1"/>
          </p:cNvPicPr>
          <p:nvPr/>
        </p:nvPicPr>
        <p:blipFill>
          <a:blip r:embed="rId5"/>
          <a:stretch>
            <a:fillRect/>
          </a:stretch>
        </p:blipFill>
        <p:spPr>
          <a:xfrm>
            <a:off x="6089430" y="168966"/>
            <a:ext cx="2084403" cy="882806"/>
          </a:xfrm>
          <a:prstGeom prst="rect">
            <a:avLst/>
          </a:prstGeom>
          <a:ln w="28575" cmpd="sng">
            <a:solidFill>
              <a:srgbClr val="00FF00"/>
            </a:solidFill>
          </a:ln>
        </p:spPr>
      </p:pic>
      <p:sp>
        <p:nvSpPr>
          <p:cNvPr id="8" name="Slide Number Placeholder 4"/>
          <p:cNvSpPr>
            <a:spLocks noGrp="1"/>
          </p:cNvSpPr>
          <p:nvPr>
            <p:ph type="sldNum" sz="quarter" idx="12"/>
          </p:nvPr>
        </p:nvSpPr>
        <p:spPr>
          <a:xfrm>
            <a:off x="8077200" y="-1557"/>
            <a:ext cx="1066800" cy="329184"/>
          </a:xfrm>
        </p:spPr>
        <p:txBody>
          <a:bodyPr/>
          <a:lstStyle/>
          <a:p>
            <a:fld id="{8B2C7CBE-54CD-6E4E-991E-74820AACF21D}" type="slidenum">
              <a:rPr lang="en-US" smtClean="0"/>
              <a:pPr/>
              <a:t>16</a:t>
            </a:fld>
            <a:endParaRPr lang="en-US" dirty="0"/>
          </a:p>
        </p:txBody>
      </p:sp>
      <p:pic>
        <p:nvPicPr>
          <p:cNvPr id="9" name="Picture 8"/>
          <p:cNvPicPr>
            <a:picLocks noChangeAspect="1"/>
          </p:cNvPicPr>
          <p:nvPr/>
        </p:nvPicPr>
        <p:blipFill>
          <a:blip r:embed="rId6"/>
          <a:stretch>
            <a:fillRect/>
          </a:stretch>
        </p:blipFill>
        <p:spPr>
          <a:xfrm>
            <a:off x="145754" y="3352981"/>
            <a:ext cx="1662274" cy="443273"/>
          </a:xfrm>
          <a:prstGeom prst="rect">
            <a:avLst/>
          </a:prstGeom>
          <a:ln w="28575" cmpd="sng">
            <a:solidFill>
              <a:srgbClr val="FF0000"/>
            </a:solidFill>
          </a:ln>
        </p:spPr>
      </p:pic>
      <p:pic>
        <p:nvPicPr>
          <p:cNvPr id="11" name="Picture 10"/>
          <p:cNvPicPr>
            <a:picLocks noChangeAspect="1"/>
          </p:cNvPicPr>
          <p:nvPr/>
        </p:nvPicPr>
        <p:blipFill>
          <a:blip r:embed="rId7"/>
          <a:stretch>
            <a:fillRect/>
          </a:stretch>
        </p:blipFill>
        <p:spPr>
          <a:xfrm>
            <a:off x="7413349" y="3352614"/>
            <a:ext cx="1629518" cy="434538"/>
          </a:xfrm>
          <a:prstGeom prst="rect">
            <a:avLst/>
          </a:prstGeom>
          <a:ln w="28575" cmpd="sng">
            <a:solidFill>
              <a:srgbClr val="FF0000"/>
            </a:solidFill>
          </a:ln>
        </p:spPr>
      </p:pic>
    </p:spTree>
    <p:extLst>
      <p:ext uri="{BB962C8B-B14F-4D97-AF65-F5344CB8AC3E}">
        <p14:creationId xmlns="" xmlns:p14="http://schemas.microsoft.com/office/powerpoint/2010/main" val="4101168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100" dirty="0" smtClean="0"/>
              <a:t>Standard Neutrino Model and beyond</a:t>
            </a:r>
            <a:endParaRPr lang="en-US" sz="4100" dirty="0"/>
          </a:p>
        </p:txBody>
      </p:sp>
      <p:sp>
        <p:nvSpPr>
          <p:cNvPr id="5" name="Slide Number Placeholder 4"/>
          <p:cNvSpPr>
            <a:spLocks noGrp="1"/>
          </p:cNvSpPr>
          <p:nvPr>
            <p:ph type="sldNum" sz="quarter" idx="4294967295"/>
          </p:nvPr>
        </p:nvSpPr>
        <p:spPr>
          <a:xfrm>
            <a:off x="8077200" y="-1588"/>
            <a:ext cx="1066800" cy="328613"/>
          </a:xfrm>
        </p:spPr>
        <p:txBody>
          <a:bodyPr/>
          <a:lstStyle/>
          <a:p>
            <a:fld id="{8B2C7CBE-54CD-6E4E-991E-74820AACF21D}" type="slidenum">
              <a:rPr lang="en-US" smtClean="0"/>
              <a:pPr/>
              <a:t>17</a:t>
            </a:fld>
            <a:endParaRPr lang="en-US"/>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818409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a:t>
            </a:r>
            <a:r>
              <a:rPr lang="en-US" dirty="0" err="1" smtClean="0"/>
              <a:t>SνM</a:t>
            </a:r>
            <a:endParaRPr lang="en-US" dirty="0"/>
          </a:p>
        </p:txBody>
      </p:sp>
      <p:sp>
        <p:nvSpPr>
          <p:cNvPr id="3" name="Content Placeholder 2"/>
          <p:cNvSpPr>
            <a:spLocks noGrp="1"/>
          </p:cNvSpPr>
          <p:nvPr>
            <p:ph idx="1"/>
          </p:nvPr>
        </p:nvSpPr>
        <p:spPr/>
        <p:txBody>
          <a:bodyPr/>
          <a:lstStyle/>
          <a:p>
            <a:r>
              <a:rPr lang="en-US" dirty="0" smtClean="0"/>
              <a:t>Mass hierarchy:</a:t>
            </a:r>
          </a:p>
          <a:p>
            <a:pPr lvl="1"/>
            <a:r>
              <a:rPr lang="en-US" dirty="0" smtClean="0"/>
              <a:t>Two approaches:</a:t>
            </a:r>
          </a:p>
          <a:p>
            <a:pPr lvl="2"/>
            <a:r>
              <a:rPr lang="en-US" dirty="0" smtClean="0"/>
              <a:t>Exploit the “matter effect”</a:t>
            </a:r>
          </a:p>
          <a:p>
            <a:pPr lvl="2"/>
            <a:endParaRPr lang="en-US" dirty="0" smtClean="0"/>
          </a:p>
          <a:p>
            <a:pPr lvl="2"/>
            <a:r>
              <a:rPr lang="en-US" dirty="0" smtClean="0"/>
              <a:t>Exploit </a:t>
            </a:r>
            <a:r>
              <a:rPr lang="en-US" i="1" dirty="0" smtClean="0"/>
              <a:t>L</a:t>
            </a:r>
            <a:r>
              <a:rPr lang="en-US" dirty="0" smtClean="0"/>
              <a:t>/</a:t>
            </a:r>
            <a:r>
              <a:rPr lang="en-US" i="1" dirty="0" smtClean="0"/>
              <a:t>E</a:t>
            </a:r>
            <a:r>
              <a:rPr lang="en-US" dirty="0" smtClean="0"/>
              <a:t> dependence</a:t>
            </a:r>
          </a:p>
          <a:p>
            <a:endParaRPr lang="en-US" dirty="0"/>
          </a:p>
          <a:p>
            <a:r>
              <a:rPr lang="en-US" dirty="0" smtClean="0"/>
              <a:t>CP-</a:t>
            </a:r>
            <a:r>
              <a:rPr lang="en-US" dirty="0" err="1" smtClean="0"/>
              <a:t>invatiance</a:t>
            </a:r>
            <a:r>
              <a:rPr lang="en-US" dirty="0" smtClean="0"/>
              <a:t> violation:</a:t>
            </a:r>
          </a:p>
          <a:p>
            <a:pPr lvl="1"/>
            <a:r>
              <a:rPr lang="en-US" dirty="0" smtClean="0"/>
              <a:t>Two approaches:</a:t>
            </a:r>
          </a:p>
          <a:p>
            <a:pPr lvl="2"/>
            <a:r>
              <a:rPr lang="en-US" dirty="0" smtClean="0"/>
              <a:t>Direct observation</a:t>
            </a:r>
          </a:p>
          <a:p>
            <a:pPr lvl="2"/>
            <a:endParaRPr lang="en-US" dirty="0"/>
          </a:p>
          <a:p>
            <a:pPr lvl="2"/>
            <a:r>
              <a:rPr lang="en-US" dirty="0" smtClean="0"/>
              <a:t>Exploit </a:t>
            </a:r>
            <a:r>
              <a:rPr lang="en-US" i="1" dirty="0" smtClean="0"/>
              <a:t>L</a:t>
            </a:r>
            <a:r>
              <a:rPr lang="en-US" dirty="0" smtClean="0"/>
              <a:t>/</a:t>
            </a:r>
            <a:r>
              <a:rPr lang="en-US" i="1" dirty="0" smtClean="0"/>
              <a:t>E</a:t>
            </a:r>
            <a:r>
              <a:rPr lang="en-US" dirty="0" smtClean="0"/>
              <a:t> dependence</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18</a:t>
            </a:fld>
            <a:endParaRPr lang="en-US"/>
          </a:p>
        </p:txBody>
      </p:sp>
      <p:pic>
        <p:nvPicPr>
          <p:cNvPr id="6" name="Picture 5"/>
          <p:cNvPicPr>
            <a:picLocks noChangeAspect="1"/>
          </p:cNvPicPr>
          <p:nvPr/>
        </p:nvPicPr>
        <p:blipFill>
          <a:blip r:embed="rId2"/>
          <a:stretch>
            <a:fillRect/>
          </a:stretch>
        </p:blipFill>
        <p:spPr>
          <a:xfrm>
            <a:off x="5262351" y="1524001"/>
            <a:ext cx="3424449" cy="2460498"/>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5262350" y="4175113"/>
            <a:ext cx="3411909" cy="2301887"/>
          </a:xfrm>
          <a:prstGeom prst="rect">
            <a:avLst/>
          </a:prstGeom>
          <a:ln w="28575" cmpd="sng">
            <a:solidFill>
              <a:srgbClr val="FF0000"/>
            </a:solidFill>
          </a:ln>
        </p:spPr>
      </p:pic>
      <p:sp>
        <p:nvSpPr>
          <p:cNvPr id="8" name="Rectangle 7"/>
          <p:cNvSpPr/>
          <p:nvPr/>
        </p:nvSpPr>
        <p:spPr>
          <a:xfrm>
            <a:off x="217100" y="3734313"/>
            <a:ext cx="4700225" cy="2268812"/>
          </a:xfrm>
          <a:prstGeom prst="rect">
            <a:avLst/>
          </a:prstGeom>
          <a:solidFill>
            <a:schemeClr val="tx1">
              <a:lumMod val="75000"/>
              <a:lumOff val="25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930731" y="6302238"/>
            <a:ext cx="2339628" cy="523220"/>
          </a:xfrm>
          <a:prstGeom prst="rect">
            <a:avLst/>
          </a:prstGeom>
          <a:noFill/>
        </p:spPr>
        <p:txBody>
          <a:bodyPr wrap="none" rtlCol="0">
            <a:spAutoFit/>
          </a:bodyPr>
          <a:lstStyle/>
          <a:p>
            <a:r>
              <a:rPr lang="en-US" sz="1400" b="1" dirty="0" smtClean="0">
                <a:solidFill>
                  <a:schemeClr val="bg1"/>
                </a:solidFill>
              </a:rPr>
              <a:t>A. </a:t>
            </a:r>
            <a:r>
              <a:rPr lang="en-US" sz="1400" b="1" dirty="0" smtClean="0">
                <a:solidFill>
                  <a:schemeClr val="bg1"/>
                </a:solidFill>
              </a:rPr>
              <a:t>Stahl LP15:</a:t>
            </a:r>
            <a:endParaRPr lang="en-US" sz="1400" b="1" dirty="0" smtClean="0">
              <a:solidFill>
                <a:schemeClr val="bg1"/>
              </a:solidFill>
            </a:endParaRPr>
          </a:p>
          <a:p>
            <a:r>
              <a:rPr lang="en-US" sz="1400" b="1" dirty="0" smtClean="0">
                <a:solidFill>
                  <a:schemeClr val="bg1"/>
                </a:solidFill>
              </a:rPr>
              <a:t>Reactor: JUNO, RENO-50</a:t>
            </a:r>
            <a:endParaRPr lang="en-US" sz="1400" b="1" dirty="0">
              <a:solidFill>
                <a:schemeClr val="bg1"/>
              </a:solidFill>
            </a:endParaRPr>
          </a:p>
        </p:txBody>
      </p:sp>
      <p:sp>
        <p:nvSpPr>
          <p:cNvPr id="10" name="TextBox 9"/>
          <p:cNvSpPr txBox="1"/>
          <p:nvPr/>
        </p:nvSpPr>
        <p:spPr>
          <a:xfrm>
            <a:off x="4917325" y="793743"/>
            <a:ext cx="3802040" cy="738664"/>
          </a:xfrm>
          <a:prstGeom prst="rect">
            <a:avLst/>
          </a:prstGeom>
          <a:noFill/>
        </p:spPr>
        <p:txBody>
          <a:bodyPr wrap="square" rtlCol="0">
            <a:spAutoFit/>
          </a:bodyPr>
          <a:lstStyle/>
          <a:p>
            <a:pPr algn="r"/>
            <a:r>
              <a:rPr lang="en-US" sz="1400" b="1" dirty="0" smtClean="0">
                <a:solidFill>
                  <a:schemeClr val="bg1"/>
                </a:solidFill>
              </a:rPr>
              <a:t>P. </a:t>
            </a:r>
            <a:r>
              <a:rPr lang="en-US" sz="1400" b="1" dirty="0" smtClean="0">
                <a:solidFill>
                  <a:schemeClr val="bg1"/>
                </a:solidFill>
              </a:rPr>
              <a:t>Shanahan LP15:</a:t>
            </a:r>
            <a:endParaRPr lang="en-US" sz="1400" b="1" dirty="0" smtClean="0">
              <a:solidFill>
                <a:schemeClr val="bg1"/>
              </a:solidFill>
            </a:endParaRPr>
          </a:p>
          <a:p>
            <a:pPr algn="r"/>
            <a:r>
              <a:rPr lang="en-US" sz="1400" b="1" dirty="0" smtClean="0">
                <a:solidFill>
                  <a:schemeClr val="bg1"/>
                </a:solidFill>
              </a:rPr>
              <a:t>Atmospheric: INO, PINGU, ORCA</a:t>
            </a:r>
          </a:p>
          <a:p>
            <a:pPr algn="r"/>
            <a:r>
              <a:rPr lang="en-US" sz="1400" b="1" dirty="0" smtClean="0">
                <a:solidFill>
                  <a:schemeClr val="bg1"/>
                </a:solidFill>
              </a:rPr>
              <a:t>LBL: </a:t>
            </a:r>
            <a:r>
              <a:rPr lang="en-US" sz="1400" b="1" dirty="0" err="1" smtClean="0">
                <a:solidFill>
                  <a:schemeClr val="bg1"/>
                </a:solidFill>
              </a:rPr>
              <a:t>NOνA</a:t>
            </a:r>
            <a:r>
              <a:rPr lang="en-US" sz="1400" b="1" dirty="0" smtClean="0">
                <a:solidFill>
                  <a:schemeClr val="bg1"/>
                </a:solidFill>
              </a:rPr>
              <a:t>, DUNE [design study, CHIPS]</a:t>
            </a:r>
            <a:endParaRPr lang="en-US" sz="1400" b="1" dirty="0">
              <a:solidFill>
                <a:schemeClr val="bg1"/>
              </a:solidFill>
            </a:endParaRPr>
          </a:p>
        </p:txBody>
      </p:sp>
    </p:spTree>
    <p:extLst>
      <p:ext uri="{BB962C8B-B14F-4D97-AF65-F5344CB8AC3E}">
        <p14:creationId xmlns="" xmlns:p14="http://schemas.microsoft.com/office/powerpoint/2010/main" val="3525092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a:t>
            </a:r>
            <a:r>
              <a:rPr lang="en-US" dirty="0" err="1" smtClean="0"/>
              <a:t>SνM</a:t>
            </a:r>
            <a:endParaRPr lang="en-US" dirty="0"/>
          </a:p>
        </p:txBody>
      </p:sp>
      <p:sp>
        <p:nvSpPr>
          <p:cNvPr id="3" name="Content Placeholder 2"/>
          <p:cNvSpPr>
            <a:spLocks noGrp="1"/>
          </p:cNvSpPr>
          <p:nvPr>
            <p:ph idx="1"/>
          </p:nvPr>
        </p:nvSpPr>
        <p:spPr>
          <a:xfrm>
            <a:off x="457200" y="1600200"/>
            <a:ext cx="4340720" cy="4876800"/>
          </a:xfrm>
        </p:spPr>
        <p:txBody>
          <a:bodyPr/>
          <a:lstStyle/>
          <a:p>
            <a:r>
              <a:rPr lang="en-US" dirty="0" smtClean="0"/>
              <a:t>Mass hierarchy:</a:t>
            </a:r>
          </a:p>
          <a:p>
            <a:pPr lvl="1"/>
            <a:r>
              <a:rPr lang="en-US" dirty="0" smtClean="0"/>
              <a:t>Two approaches:</a:t>
            </a:r>
          </a:p>
          <a:p>
            <a:pPr lvl="2"/>
            <a:r>
              <a:rPr lang="en-US" dirty="0" smtClean="0"/>
              <a:t>Exploit the “matter effect”</a:t>
            </a:r>
          </a:p>
          <a:p>
            <a:pPr lvl="2"/>
            <a:endParaRPr lang="en-US" dirty="0" smtClean="0"/>
          </a:p>
          <a:p>
            <a:pPr lvl="2"/>
            <a:r>
              <a:rPr lang="en-US" dirty="0" smtClean="0"/>
              <a:t>Exploit </a:t>
            </a:r>
            <a:r>
              <a:rPr lang="en-US" i="1" dirty="0" smtClean="0"/>
              <a:t>L</a:t>
            </a:r>
            <a:r>
              <a:rPr lang="en-US" dirty="0" smtClean="0"/>
              <a:t>/</a:t>
            </a:r>
            <a:r>
              <a:rPr lang="en-US" i="1" dirty="0" smtClean="0"/>
              <a:t>E</a:t>
            </a:r>
            <a:r>
              <a:rPr lang="en-US" dirty="0" smtClean="0"/>
              <a:t> dependence</a:t>
            </a:r>
          </a:p>
          <a:p>
            <a:endParaRPr lang="en-US" dirty="0"/>
          </a:p>
          <a:p>
            <a:r>
              <a:rPr lang="en-US" dirty="0" smtClean="0"/>
              <a:t>CP-invariance violation:</a:t>
            </a:r>
          </a:p>
          <a:p>
            <a:pPr lvl="1"/>
            <a:r>
              <a:rPr lang="en-US" dirty="0" smtClean="0"/>
              <a:t>Two approaches:</a:t>
            </a:r>
          </a:p>
          <a:p>
            <a:pPr lvl="2"/>
            <a:r>
              <a:rPr lang="en-US" dirty="0" smtClean="0"/>
              <a:t>Direct observation</a:t>
            </a:r>
          </a:p>
          <a:p>
            <a:pPr lvl="2"/>
            <a:endParaRPr lang="en-US" dirty="0"/>
          </a:p>
          <a:p>
            <a:pPr lvl="2"/>
            <a:r>
              <a:rPr lang="en-US" dirty="0" smtClean="0"/>
              <a:t>Exploit </a:t>
            </a:r>
            <a:r>
              <a:rPr lang="en-US" i="1" dirty="0" smtClean="0"/>
              <a:t>L</a:t>
            </a:r>
            <a:r>
              <a:rPr lang="en-US" dirty="0" smtClean="0"/>
              <a:t>/</a:t>
            </a:r>
            <a:r>
              <a:rPr lang="en-US" i="1" dirty="0" smtClean="0"/>
              <a:t>E</a:t>
            </a:r>
            <a:r>
              <a:rPr lang="en-US" dirty="0" smtClean="0"/>
              <a:t> dependence</a:t>
            </a:r>
          </a:p>
          <a:p>
            <a:pPr lvl="3"/>
            <a:r>
              <a:rPr lang="en-US" dirty="0" err="1" smtClean="0"/>
              <a:t>DAEδALUS</a:t>
            </a:r>
            <a:r>
              <a:rPr lang="en-US" dirty="0" smtClean="0"/>
              <a:t>:</a:t>
            </a:r>
          </a:p>
          <a:p>
            <a:pPr lvl="4"/>
            <a:r>
              <a:rPr lang="en-US" dirty="0" smtClean="0"/>
              <a:t>π+ decay at rest:</a:t>
            </a:r>
          </a:p>
          <a:p>
            <a:pPr lvl="5"/>
            <a:r>
              <a:rPr lang="en-US" b="1" dirty="0">
                <a:solidFill>
                  <a:srgbClr val="FFFFFF"/>
                </a:solidFill>
              </a:rPr>
              <a:t>1307.6465, 1307.2949, 1006.0260</a:t>
            </a:r>
          </a:p>
        </p:txBody>
      </p:sp>
      <p:sp>
        <p:nvSpPr>
          <p:cNvPr id="5" name="Slide Number Placeholder 4"/>
          <p:cNvSpPr>
            <a:spLocks noGrp="1"/>
          </p:cNvSpPr>
          <p:nvPr>
            <p:ph type="sldNum" sz="quarter" idx="12"/>
          </p:nvPr>
        </p:nvSpPr>
        <p:spPr/>
        <p:txBody>
          <a:bodyPr/>
          <a:lstStyle/>
          <a:p>
            <a:fld id="{8B2C7CBE-54CD-6E4E-991E-74820AACF21D}" type="slidenum">
              <a:rPr lang="en-US" smtClean="0"/>
              <a:pPr/>
              <a:t>19</a:t>
            </a:fld>
            <a:endParaRPr lang="en-US"/>
          </a:p>
        </p:txBody>
      </p:sp>
      <p:sp>
        <p:nvSpPr>
          <p:cNvPr id="8" name="Rectangle 7"/>
          <p:cNvSpPr/>
          <p:nvPr/>
        </p:nvSpPr>
        <p:spPr>
          <a:xfrm>
            <a:off x="217100" y="1502288"/>
            <a:ext cx="4700225" cy="2268812"/>
          </a:xfrm>
          <a:prstGeom prst="rect">
            <a:avLst/>
          </a:prstGeom>
          <a:solidFill>
            <a:schemeClr val="tx1">
              <a:lumMod val="75000"/>
              <a:lumOff val="25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mbination.pdf"/>
          <p:cNvPicPr>
            <a:picLocks noChangeAspect="1"/>
          </p:cNvPicPr>
          <p:nvPr/>
        </p:nvPicPr>
        <p:blipFill rotWithShape="1">
          <a:blip r:embed="rId2" cstate="print">
            <a:extLst>
              <a:ext uri="{28A0092B-C50C-407E-A947-70E740481C1C}">
                <a14:useLocalDpi xmlns="" xmlns:a14="http://schemas.microsoft.com/office/drawing/2010/main"/>
              </a:ext>
            </a:extLst>
          </a:blip>
          <a:srcRect l="38759" r="25344" b="33125"/>
          <a:stretch/>
        </p:blipFill>
        <p:spPr>
          <a:xfrm>
            <a:off x="5176137" y="1524000"/>
            <a:ext cx="3833532" cy="5046633"/>
          </a:xfrm>
          <a:prstGeom prst="rect">
            <a:avLst/>
          </a:prstGeom>
          <a:solidFill>
            <a:schemeClr val="bg1"/>
          </a:solidFill>
          <a:ln w="28575" cmpd="sng">
            <a:solidFill>
              <a:srgbClr val="FF0000"/>
            </a:solidFill>
          </a:ln>
        </p:spPr>
      </p:pic>
      <p:sp>
        <p:nvSpPr>
          <p:cNvPr id="10" name="TextBox 9"/>
          <p:cNvSpPr txBox="1"/>
          <p:nvPr/>
        </p:nvSpPr>
        <p:spPr>
          <a:xfrm>
            <a:off x="5237615" y="1194511"/>
            <a:ext cx="3802040" cy="307777"/>
          </a:xfrm>
          <a:prstGeom prst="rect">
            <a:avLst/>
          </a:prstGeom>
          <a:noFill/>
        </p:spPr>
        <p:txBody>
          <a:bodyPr wrap="square" rtlCol="0">
            <a:spAutoFit/>
          </a:bodyPr>
          <a:lstStyle/>
          <a:p>
            <a:pPr algn="r"/>
            <a:r>
              <a:rPr lang="en-US" sz="1400" b="1" dirty="0">
                <a:solidFill>
                  <a:schemeClr val="bg1"/>
                </a:solidFill>
              </a:rPr>
              <a:t>[</a:t>
            </a:r>
            <a:r>
              <a:rPr lang="en-US" sz="1400" b="1" dirty="0" smtClean="0">
                <a:solidFill>
                  <a:schemeClr val="bg1"/>
                </a:solidFill>
              </a:rPr>
              <a:t>Design study: </a:t>
            </a:r>
            <a:r>
              <a:rPr lang="en-US" sz="1400" b="1" dirty="0" err="1" smtClean="0">
                <a:solidFill>
                  <a:schemeClr val="bg1"/>
                </a:solidFill>
              </a:rPr>
              <a:t>ESSnuSB</a:t>
            </a:r>
            <a:r>
              <a:rPr lang="en-US" sz="1400" b="1" dirty="0">
                <a:solidFill>
                  <a:schemeClr val="bg1"/>
                </a:solidFill>
              </a:rPr>
              <a:t>]</a:t>
            </a:r>
          </a:p>
        </p:txBody>
      </p:sp>
    </p:spTree>
    <p:extLst>
      <p:ext uri="{BB962C8B-B14F-4D97-AF65-F5344CB8AC3E}">
        <p14:creationId xmlns="" xmlns:p14="http://schemas.microsoft.com/office/powerpoint/2010/main" val="65473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ontent Placeholder 417"/>
          <p:cNvSpPr>
            <a:spLocks noGrp="1"/>
          </p:cNvSpPr>
          <p:nvPr>
            <p:ph idx="1"/>
          </p:nvPr>
        </p:nvSpPr>
        <p:spPr>
          <a:xfrm>
            <a:off x="5910146" y="1447435"/>
            <a:ext cx="3267709" cy="4661193"/>
          </a:xfrm>
        </p:spPr>
        <p:txBody>
          <a:bodyPr>
            <a:normAutofit/>
          </a:bodyPr>
          <a:lstStyle/>
          <a:p>
            <a:r>
              <a:rPr lang="en-US" dirty="0" smtClean="0"/>
              <a:t>Fundamental</a:t>
            </a:r>
          </a:p>
          <a:p>
            <a:pPr lvl="1"/>
            <a:r>
              <a:rPr lang="en-US" dirty="0" smtClean="0"/>
              <a:t>Particles &amp;</a:t>
            </a:r>
            <a:br>
              <a:rPr lang="en-US" dirty="0" smtClean="0"/>
            </a:br>
            <a:r>
              <a:rPr lang="en-US" dirty="0" smtClean="0"/>
              <a:t>forces</a:t>
            </a:r>
          </a:p>
          <a:p>
            <a:pPr lvl="1"/>
            <a:endParaRPr lang="en-US" dirty="0" smtClean="0"/>
          </a:p>
          <a:p>
            <a:pPr lvl="1"/>
            <a:endParaRPr lang="en-US" dirty="0" smtClean="0"/>
          </a:p>
          <a:p>
            <a:r>
              <a:rPr lang="en-US" dirty="0" smtClean="0"/>
              <a:t>Understanding:</a:t>
            </a:r>
          </a:p>
          <a:p>
            <a:pPr lvl="1"/>
            <a:r>
              <a:rPr lang="en-US" dirty="0" smtClean="0"/>
              <a:t>Symmetries</a:t>
            </a:r>
          </a:p>
          <a:p>
            <a:pPr lvl="1"/>
            <a:r>
              <a:rPr lang="en-US" dirty="0" smtClean="0"/>
              <a:t>Conservation laws</a:t>
            </a:r>
          </a:p>
          <a:p>
            <a:pPr lvl="1"/>
            <a:r>
              <a:rPr lang="en-US" dirty="0" smtClean="0"/>
              <a:t>Dynamics</a:t>
            </a:r>
            <a:endParaRPr lang="en-US" dirty="0" smtClean="0"/>
          </a:p>
        </p:txBody>
      </p:sp>
      <p:sp>
        <p:nvSpPr>
          <p:cNvPr id="4" name="Slide Number Placeholder 3"/>
          <p:cNvSpPr>
            <a:spLocks noGrp="1"/>
          </p:cNvSpPr>
          <p:nvPr>
            <p:ph type="sldNum" sz="quarter" idx="12"/>
          </p:nvPr>
        </p:nvSpPr>
        <p:spPr/>
        <p:txBody>
          <a:bodyPr/>
          <a:lstStyle/>
          <a:p>
            <a:fld id="{A1DC3ABC-92C2-B748-ABF3-8546144348B4}" type="slidenum">
              <a:rPr lang="en-US" smtClean="0"/>
              <a:pPr/>
              <a:t>2</a:t>
            </a:fld>
            <a:endParaRPr lang="en-US" dirty="0"/>
          </a:p>
        </p:txBody>
      </p:sp>
      <p:grpSp>
        <p:nvGrpSpPr>
          <p:cNvPr id="2" name="Group 3"/>
          <p:cNvGrpSpPr>
            <a:grpSpLocks/>
          </p:cNvGrpSpPr>
          <p:nvPr/>
        </p:nvGrpSpPr>
        <p:grpSpPr bwMode="auto">
          <a:xfrm>
            <a:off x="251520" y="212855"/>
            <a:ext cx="5658626" cy="6568015"/>
            <a:chOff x="1008" y="624"/>
            <a:chExt cx="3049" cy="3539"/>
          </a:xfrm>
        </p:grpSpPr>
        <p:grpSp>
          <p:nvGrpSpPr>
            <p:cNvPr id="3" name="Group 4"/>
            <p:cNvGrpSpPr>
              <a:grpSpLocks/>
            </p:cNvGrpSpPr>
            <p:nvPr/>
          </p:nvGrpSpPr>
          <p:grpSpPr bwMode="auto">
            <a:xfrm>
              <a:off x="1008" y="624"/>
              <a:ext cx="3049" cy="3539"/>
              <a:chOff x="1008" y="624"/>
              <a:chExt cx="3049" cy="3539"/>
            </a:xfrm>
          </p:grpSpPr>
          <p:grpSp>
            <p:nvGrpSpPr>
              <p:cNvPr id="5" name="Group 5"/>
              <p:cNvGrpSpPr>
                <a:grpSpLocks/>
              </p:cNvGrpSpPr>
              <p:nvPr/>
            </p:nvGrpSpPr>
            <p:grpSpPr bwMode="auto">
              <a:xfrm>
                <a:off x="3072" y="3168"/>
                <a:ext cx="985" cy="995"/>
                <a:chOff x="3072" y="3168"/>
                <a:chExt cx="985" cy="995"/>
              </a:xfrm>
            </p:grpSpPr>
            <p:sp>
              <p:nvSpPr>
                <p:cNvPr id="415" name="Rectangle 6"/>
                <p:cNvSpPr>
                  <a:spLocks noChangeArrowheads="1"/>
                </p:cNvSpPr>
                <p:nvPr/>
              </p:nvSpPr>
              <p:spPr bwMode="auto">
                <a:xfrm>
                  <a:off x="3072" y="3168"/>
                  <a:ext cx="985" cy="995"/>
                </a:xfrm>
                <a:prstGeom prst="rect">
                  <a:avLst/>
                </a:prstGeom>
                <a:solidFill>
                  <a:srgbClr val="64ACE2">
                    <a:alpha val="50000"/>
                  </a:srgbClr>
                </a:solidFill>
                <a:ln w="9525">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p:txBody>
            </p:sp>
            <p:sp>
              <p:nvSpPr>
                <p:cNvPr id="416" name="Text Box 7"/>
                <p:cNvSpPr txBox="1">
                  <a:spLocks noChangeArrowheads="1"/>
                </p:cNvSpPr>
                <p:nvPr/>
              </p:nvSpPr>
              <p:spPr bwMode="auto">
                <a:xfrm>
                  <a:off x="3168" y="3264"/>
                  <a:ext cx="771" cy="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919191"/>
                      </a:solidFill>
                      <a:effectLst>
                        <a:outerShdw blurRad="38100" dist="38100" dir="2700000" algn="tl">
                          <a:srgbClr val="000000"/>
                        </a:outerShdw>
                      </a:effectLst>
                      <a:uLnTx/>
                      <a:uFillTx/>
                    </a:rPr>
                    <a:t>Higgs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919191"/>
                      </a:solidFill>
                      <a:effectLst>
                        <a:outerShdw blurRad="38100" dist="38100" dir="2700000" algn="tl">
                          <a:srgbClr val="000000"/>
                        </a:outerShdw>
                      </a:effectLst>
                      <a:uLnTx/>
                      <a:uFillTx/>
                    </a:rPr>
                    <a:t>Boson</a:t>
                  </a:r>
                  <a:endPar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endParaRPr>
                </a:p>
              </p:txBody>
            </p:sp>
          </p:grpSp>
          <p:grpSp>
            <p:nvGrpSpPr>
              <p:cNvPr id="6" name="Group 8"/>
              <p:cNvGrpSpPr>
                <a:grpSpLocks/>
              </p:cNvGrpSpPr>
              <p:nvPr/>
            </p:nvGrpSpPr>
            <p:grpSpPr bwMode="auto">
              <a:xfrm>
                <a:off x="3072" y="3168"/>
                <a:ext cx="985" cy="995"/>
                <a:chOff x="3072" y="3168"/>
                <a:chExt cx="985" cy="995"/>
              </a:xfrm>
            </p:grpSpPr>
            <p:sp>
              <p:nvSpPr>
                <p:cNvPr id="413" name="Rectangle 9"/>
                <p:cNvSpPr>
                  <a:spLocks noChangeArrowheads="1"/>
                </p:cNvSpPr>
                <p:nvPr/>
              </p:nvSpPr>
              <p:spPr bwMode="auto">
                <a:xfrm>
                  <a:off x="3072" y="3168"/>
                  <a:ext cx="985"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p:txBody>
            </p:sp>
            <p:sp>
              <p:nvSpPr>
                <p:cNvPr id="414" name="Text Box 10"/>
                <p:cNvSpPr txBox="1">
                  <a:spLocks noChangeArrowheads="1"/>
                </p:cNvSpPr>
                <p:nvPr/>
              </p:nvSpPr>
              <p:spPr bwMode="auto">
                <a:xfrm>
                  <a:off x="3168" y="3264"/>
                  <a:ext cx="777" cy="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19191"/>
                      </a:solidFill>
                      <a:effectLst>
                        <a:outerShdw blurRad="38100" dist="38100" dir="2700000" algn="tl">
                          <a:srgbClr val="000000"/>
                        </a:outerShdw>
                      </a:effectLst>
                      <a:uLnTx/>
                      <a:uFillTx/>
                    </a:rPr>
                    <a:t>Higgs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19191"/>
                      </a:solidFill>
                      <a:effectLst>
                        <a:outerShdw blurRad="38100" dist="38100" dir="2700000" algn="tl">
                          <a:srgbClr val="000000"/>
                        </a:outerShdw>
                      </a:effectLst>
                      <a:uLnTx/>
                      <a:uFillTx/>
                    </a:rPr>
                    <a:t>Boson</a:t>
                  </a:r>
                  <a:endParaRPr kumimoji="0" lang="en-US" sz="3200" b="0" i="0" u="none" strike="noStrike" kern="0" cap="none" spc="0" normalizeH="0" baseline="0" noProof="0" dirty="0" smtClean="0">
                    <a:ln>
                      <a:noFill/>
                    </a:ln>
                    <a:solidFill>
                      <a:srgbClr val="FFCC66"/>
                    </a:solidFill>
                    <a:effectLst>
                      <a:outerShdw blurRad="38100" dist="38100" dir="2700000" algn="tl">
                        <a:srgbClr val="000000"/>
                      </a:outerShdw>
                    </a:effectLst>
                    <a:uLnTx/>
                    <a:uFillTx/>
                  </a:endParaRPr>
                </a:p>
              </p:txBody>
            </p:sp>
          </p:grpSp>
          <p:sp>
            <p:nvSpPr>
              <p:cNvPr id="333" name="Text Box 11"/>
              <p:cNvSpPr txBox="1">
                <a:spLocks noChangeArrowheads="1"/>
              </p:cNvSpPr>
              <p:nvPr/>
            </p:nvSpPr>
            <p:spPr bwMode="auto">
              <a:xfrm rot="-5391797">
                <a:off x="2869" y="1944"/>
                <a:ext cx="1893" cy="442"/>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rgbClr val="FFCC66"/>
                    </a:solidFill>
                    <a:effectLst>
                      <a:outerShdw blurRad="38100" dist="38100" dir="2700000" algn="tl">
                        <a:srgbClr val="000000"/>
                      </a:outerShdw>
                    </a:effectLst>
                    <a:uLnTx/>
                    <a:uFillTx/>
                  </a:rPr>
                  <a:t>Force</a:t>
                </a:r>
                <a:r>
                  <a:rPr kumimoji="0" lang="en-US" sz="4000" b="0" i="0" u="none" strike="noStrike" kern="0" cap="none" spc="0" normalizeH="0" baseline="0" noProof="0" smtClean="0">
                    <a:ln>
                      <a:noFill/>
                    </a:ln>
                    <a:solidFill>
                      <a:srgbClr val="FFCC66"/>
                    </a:solidFill>
                    <a:effectLst>
                      <a:outerShdw blurRad="38100" dist="38100" dir="2700000" algn="tl">
                        <a:srgbClr val="000000"/>
                      </a:outerShdw>
                    </a:effectLst>
                    <a:uLnTx/>
                    <a:uFillTx/>
                  </a:rPr>
                  <a:t> </a:t>
                </a:r>
                <a:r>
                  <a:rPr kumimoji="0" lang="en-US" sz="3600" b="0" i="0" u="none" strike="noStrike" kern="0" cap="none" spc="0" normalizeH="0" baseline="0" noProof="0" smtClean="0">
                    <a:ln>
                      <a:noFill/>
                    </a:ln>
                    <a:solidFill>
                      <a:srgbClr val="FFCC66"/>
                    </a:solidFill>
                    <a:effectLst>
                      <a:outerShdw blurRad="38100" dist="38100" dir="2700000" algn="tl">
                        <a:srgbClr val="000000"/>
                      </a:outerShdw>
                    </a:effectLst>
                    <a:uLnTx/>
                    <a:uFillTx/>
                  </a:rPr>
                  <a:t>Carriers</a:t>
                </a:r>
                <a:endParaRPr kumimoji="0" lang="en-US" sz="1800" b="0" i="0" u="none" strike="noStrike" kern="0" cap="none" spc="0" normalizeH="0" baseline="0" noProof="0" smtClean="0">
                  <a:ln>
                    <a:noFill/>
                  </a:ln>
                  <a:solidFill>
                    <a:sysClr val="windowText" lastClr="000000"/>
                  </a:solidFill>
                  <a:effectLst>
                    <a:outerShdw blurRad="38100" dist="38100" dir="2700000" algn="tl">
                      <a:srgbClr val="000000"/>
                    </a:outerShdw>
                  </a:effectLst>
                  <a:uLnTx/>
                  <a:uFillTx/>
                </a:endParaRPr>
              </a:p>
            </p:txBody>
          </p:sp>
          <p:grpSp>
            <p:nvGrpSpPr>
              <p:cNvPr id="7" name="Group 12"/>
              <p:cNvGrpSpPr>
                <a:grpSpLocks/>
              </p:cNvGrpSpPr>
              <p:nvPr/>
            </p:nvGrpSpPr>
            <p:grpSpPr bwMode="auto">
              <a:xfrm>
                <a:off x="3029" y="2145"/>
                <a:ext cx="575" cy="1007"/>
                <a:chOff x="3029" y="2145"/>
                <a:chExt cx="575" cy="1007"/>
              </a:xfrm>
            </p:grpSpPr>
            <p:grpSp>
              <p:nvGrpSpPr>
                <p:cNvPr id="8" name="Group 13"/>
                <p:cNvGrpSpPr>
                  <a:grpSpLocks/>
                </p:cNvGrpSpPr>
                <p:nvPr/>
              </p:nvGrpSpPr>
              <p:grpSpPr bwMode="auto">
                <a:xfrm>
                  <a:off x="3034" y="2602"/>
                  <a:ext cx="532" cy="550"/>
                  <a:chOff x="3024" y="2570"/>
                  <a:chExt cx="532" cy="550"/>
                </a:xfrm>
              </p:grpSpPr>
              <p:sp>
                <p:nvSpPr>
                  <p:cNvPr id="410" name="Rectangle 14"/>
                  <p:cNvSpPr>
                    <a:spLocks noChangeArrowheads="1"/>
                  </p:cNvSpPr>
                  <p:nvPr/>
                </p:nvSpPr>
                <p:spPr bwMode="auto">
                  <a:xfrm>
                    <a:off x="3062" y="2660"/>
                    <a:ext cx="480" cy="432"/>
                  </a:xfrm>
                  <a:prstGeom prst="rect">
                    <a:avLst/>
                  </a:prstGeom>
                  <a:solidFill>
                    <a:srgbClr val="FFCC66"/>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1" name="Text Box 15"/>
                  <p:cNvSpPr txBox="1">
                    <a:spLocks noChangeArrowheads="1"/>
                  </p:cNvSpPr>
                  <p:nvPr/>
                </p:nvSpPr>
                <p:spPr bwMode="auto">
                  <a:xfrm>
                    <a:off x="3120" y="2570"/>
                    <a:ext cx="384"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000" b="0" i="0" u="none" strike="noStrike" kern="0" cap="none" spc="0" normalizeH="0" baseline="0" noProof="0" smtClean="0">
                        <a:ln>
                          <a:noFill/>
                        </a:ln>
                        <a:solidFill>
                          <a:sysClr val="windowText" lastClr="000000"/>
                        </a:solidFill>
                        <a:effectLst/>
                        <a:uLnTx/>
                        <a:uFillTx/>
                      </a:rPr>
                      <a:t>Z</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12" name="Text Box 16"/>
                  <p:cNvSpPr txBox="1">
                    <a:spLocks noChangeArrowheads="1"/>
                  </p:cNvSpPr>
                  <p:nvPr/>
                </p:nvSpPr>
                <p:spPr bwMode="auto">
                  <a:xfrm>
                    <a:off x="3024" y="2908"/>
                    <a:ext cx="53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Z boson</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9" name="Group 17"/>
                <p:cNvGrpSpPr>
                  <a:grpSpLocks/>
                </p:cNvGrpSpPr>
                <p:nvPr/>
              </p:nvGrpSpPr>
              <p:grpSpPr bwMode="auto">
                <a:xfrm>
                  <a:off x="3029" y="2145"/>
                  <a:ext cx="575" cy="550"/>
                  <a:chOff x="3024" y="2125"/>
                  <a:chExt cx="575" cy="550"/>
                </a:xfrm>
              </p:grpSpPr>
              <p:sp>
                <p:nvSpPr>
                  <p:cNvPr id="407" name="Rectangle 18"/>
                  <p:cNvSpPr>
                    <a:spLocks noChangeArrowheads="1"/>
                  </p:cNvSpPr>
                  <p:nvPr/>
                </p:nvSpPr>
                <p:spPr bwMode="auto">
                  <a:xfrm>
                    <a:off x="3062" y="2181"/>
                    <a:ext cx="480" cy="442"/>
                  </a:xfrm>
                  <a:prstGeom prst="rect">
                    <a:avLst/>
                  </a:prstGeom>
                  <a:solidFill>
                    <a:srgbClr val="FFCC66"/>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66"/>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8" name="Text Box 19"/>
                  <p:cNvSpPr txBox="1">
                    <a:spLocks noChangeArrowheads="1"/>
                  </p:cNvSpPr>
                  <p:nvPr/>
                </p:nvSpPr>
                <p:spPr bwMode="auto">
                  <a:xfrm>
                    <a:off x="3092" y="2125"/>
                    <a:ext cx="384"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000" b="0" i="0" u="none" strike="noStrike" kern="0" cap="none" spc="0" normalizeH="0" baseline="0" noProof="0" smtClean="0">
                        <a:ln>
                          <a:noFill/>
                        </a:ln>
                        <a:solidFill>
                          <a:sysClr val="windowText" lastClr="000000"/>
                        </a:solidFill>
                        <a:effectLst/>
                        <a:uLnTx/>
                        <a:uFillTx/>
                      </a:rPr>
                      <a:t>W</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9" name="Text Box 20"/>
                  <p:cNvSpPr txBox="1">
                    <a:spLocks noChangeArrowheads="1"/>
                  </p:cNvSpPr>
                  <p:nvPr/>
                </p:nvSpPr>
                <p:spPr bwMode="auto">
                  <a:xfrm>
                    <a:off x="3024" y="2463"/>
                    <a:ext cx="57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W boson</a:t>
                    </a:r>
                    <a:endParaRPr kumimoji="0" lang="en-US" sz="1800" b="0" i="0" u="none" strike="noStrike" kern="0" cap="none" spc="0" normalizeH="0" baseline="0" noProof="0" smtClean="0">
                      <a:ln>
                        <a:noFill/>
                      </a:ln>
                      <a:solidFill>
                        <a:sysClr val="windowText" lastClr="000000"/>
                      </a:solidFill>
                      <a:effectLst/>
                      <a:uLnTx/>
                      <a:uFillTx/>
                    </a:endParaRPr>
                  </a:p>
                </p:txBody>
              </p:sp>
            </p:grpSp>
          </p:grpSp>
          <p:grpSp>
            <p:nvGrpSpPr>
              <p:cNvPr id="10" name="Group 21"/>
              <p:cNvGrpSpPr>
                <a:grpSpLocks/>
              </p:cNvGrpSpPr>
              <p:nvPr/>
            </p:nvGrpSpPr>
            <p:grpSpPr bwMode="auto">
              <a:xfrm>
                <a:off x="3049" y="1483"/>
                <a:ext cx="526" cy="681"/>
                <a:chOff x="3049" y="1483"/>
                <a:chExt cx="526" cy="681"/>
              </a:xfrm>
            </p:grpSpPr>
            <p:sp>
              <p:nvSpPr>
                <p:cNvPr id="402" name="Rectangle 22"/>
                <p:cNvSpPr>
                  <a:spLocks noChangeArrowheads="1"/>
                </p:cNvSpPr>
                <p:nvPr/>
              </p:nvSpPr>
              <p:spPr bwMode="auto">
                <a:xfrm>
                  <a:off x="3049" y="1693"/>
                  <a:ext cx="480" cy="442"/>
                </a:xfrm>
                <a:prstGeom prst="rect">
                  <a:avLst/>
                </a:prstGeom>
                <a:gradFill rotWithShape="0">
                  <a:gsLst>
                    <a:gs pos="0">
                      <a:srgbClr val="8F3ED0"/>
                    </a:gs>
                    <a:gs pos="100000">
                      <a:srgbClr val="8F3ED0">
                        <a:gamma/>
                        <a:shade val="46275"/>
                        <a:invGamma/>
                      </a:srgb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8F3ED0"/>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3" name="Text Box 23"/>
                <p:cNvSpPr txBox="1">
                  <a:spLocks noChangeArrowheads="1"/>
                </p:cNvSpPr>
                <p:nvPr/>
              </p:nvSpPr>
              <p:spPr bwMode="auto">
                <a:xfrm>
                  <a:off x="3117" y="1483"/>
                  <a:ext cx="384" cy="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latin typeface="Symbol" charset="0"/>
                    </a:rPr>
                    <a:t>g</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4" name="Text Box 24"/>
                <p:cNvSpPr txBox="1">
                  <a:spLocks noChangeArrowheads="1"/>
                </p:cNvSpPr>
                <p:nvPr/>
              </p:nvSpPr>
              <p:spPr bwMode="auto">
                <a:xfrm>
                  <a:off x="3059" y="1933"/>
                  <a:ext cx="51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photon</a:t>
                  </a:r>
                </a:p>
              </p:txBody>
            </p:sp>
          </p:grpSp>
          <p:grpSp>
            <p:nvGrpSpPr>
              <p:cNvPr id="11" name="Group 25"/>
              <p:cNvGrpSpPr>
                <a:grpSpLocks/>
              </p:cNvGrpSpPr>
              <p:nvPr/>
            </p:nvGrpSpPr>
            <p:grpSpPr bwMode="auto">
              <a:xfrm>
                <a:off x="3072" y="1056"/>
                <a:ext cx="480" cy="612"/>
                <a:chOff x="3049" y="1041"/>
                <a:chExt cx="480" cy="612"/>
              </a:xfrm>
            </p:grpSpPr>
            <p:sp>
              <p:nvSpPr>
                <p:cNvPr id="399" name="Rectangle 26"/>
                <p:cNvSpPr>
                  <a:spLocks noChangeArrowheads="1"/>
                </p:cNvSpPr>
                <p:nvPr/>
              </p:nvSpPr>
              <p:spPr bwMode="auto">
                <a:xfrm>
                  <a:off x="3049" y="1196"/>
                  <a:ext cx="480" cy="441"/>
                </a:xfrm>
                <a:prstGeom prst="rect">
                  <a:avLst/>
                </a:prstGeom>
                <a:gradFill rotWithShape="0">
                  <a:gsLst>
                    <a:gs pos="0">
                      <a:srgbClr val="00FFFF"/>
                    </a:gs>
                    <a:gs pos="100000">
                      <a:srgbClr val="FF6600"/>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0" name="Text Box 27"/>
                <p:cNvSpPr txBox="1">
                  <a:spLocks noChangeArrowheads="1"/>
                </p:cNvSpPr>
                <p:nvPr/>
              </p:nvSpPr>
              <p:spPr bwMode="auto">
                <a:xfrm>
                  <a:off x="3107" y="1041"/>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rPr>
                    <a:t>g</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1" name="Text Box 28"/>
                <p:cNvSpPr txBox="1">
                  <a:spLocks noChangeArrowheads="1"/>
                </p:cNvSpPr>
                <p:nvPr/>
              </p:nvSpPr>
              <p:spPr bwMode="auto">
                <a:xfrm>
                  <a:off x="3070" y="1422"/>
                  <a:ext cx="44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gluon</a:t>
                  </a:r>
                </a:p>
              </p:txBody>
            </p:sp>
          </p:grpSp>
          <p:sp>
            <p:nvSpPr>
              <p:cNvPr id="337" name="Text Box 29"/>
              <p:cNvSpPr txBox="1">
                <a:spLocks noChangeArrowheads="1"/>
              </p:cNvSpPr>
              <p:nvPr/>
            </p:nvSpPr>
            <p:spPr bwMode="auto">
              <a:xfrm rot="-5041">
                <a:off x="1008" y="3168"/>
                <a:ext cx="2015" cy="979"/>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                                                 Generations of   matter  </a:t>
                </a: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2" name="Group 30"/>
              <p:cNvGrpSpPr>
                <a:grpSpLocks/>
              </p:cNvGrpSpPr>
              <p:nvPr/>
            </p:nvGrpSpPr>
            <p:grpSpPr bwMode="auto">
              <a:xfrm>
                <a:off x="2448" y="1056"/>
                <a:ext cx="575" cy="2505"/>
                <a:chOff x="2448" y="1056"/>
                <a:chExt cx="575" cy="2505"/>
              </a:xfrm>
            </p:grpSpPr>
            <p:grpSp>
              <p:nvGrpSpPr>
                <p:cNvPr id="13" name="Group 31"/>
                <p:cNvGrpSpPr>
                  <a:grpSpLocks/>
                </p:cNvGrpSpPr>
                <p:nvPr/>
              </p:nvGrpSpPr>
              <p:grpSpPr bwMode="auto">
                <a:xfrm>
                  <a:off x="2491" y="2483"/>
                  <a:ext cx="480" cy="663"/>
                  <a:chOff x="2496" y="2448"/>
                  <a:chExt cx="480" cy="663"/>
                </a:xfrm>
              </p:grpSpPr>
              <p:sp>
                <p:nvSpPr>
                  <p:cNvPr id="396" name="Rectangle 32"/>
                  <p:cNvSpPr>
                    <a:spLocks noChangeArrowheads="1"/>
                  </p:cNvSpPr>
                  <p:nvPr/>
                </p:nvSpPr>
                <p:spPr bwMode="auto">
                  <a:xfrm>
                    <a:off x="2496" y="264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7" name="Text Box 33"/>
                  <p:cNvSpPr txBox="1">
                    <a:spLocks noChangeArrowheads="1"/>
                  </p:cNvSpPr>
                  <p:nvPr/>
                </p:nvSpPr>
                <p:spPr bwMode="auto">
                  <a:xfrm>
                    <a:off x="2544" y="2448"/>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latin typeface="Symbol" charset="0"/>
                      </a:rPr>
                      <a:t>t</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98" name="Text Box 34"/>
                  <p:cNvSpPr txBox="1">
                    <a:spLocks noChangeArrowheads="1"/>
                  </p:cNvSpPr>
                  <p:nvPr/>
                </p:nvSpPr>
                <p:spPr bwMode="auto">
                  <a:xfrm>
                    <a:off x="2496" y="2880"/>
                    <a:ext cx="29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tau</a:t>
                    </a:r>
                  </a:p>
                </p:txBody>
              </p:sp>
            </p:grpSp>
            <p:grpSp>
              <p:nvGrpSpPr>
                <p:cNvPr id="14" name="Group 35"/>
                <p:cNvGrpSpPr>
                  <a:grpSpLocks/>
                </p:cNvGrpSpPr>
                <p:nvPr/>
              </p:nvGrpSpPr>
              <p:grpSpPr bwMode="auto">
                <a:xfrm>
                  <a:off x="2448" y="2032"/>
                  <a:ext cx="575" cy="611"/>
                  <a:chOff x="2448" y="2011"/>
                  <a:chExt cx="575" cy="611"/>
                </a:xfrm>
              </p:grpSpPr>
              <p:sp>
                <p:nvSpPr>
                  <p:cNvPr id="392" name="Rectangle 36"/>
                  <p:cNvSpPr>
                    <a:spLocks noChangeArrowheads="1"/>
                  </p:cNvSpPr>
                  <p:nvPr/>
                </p:nvSpPr>
                <p:spPr bwMode="auto">
                  <a:xfrm>
                    <a:off x="2496"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3" name="Text Box 37"/>
                  <p:cNvSpPr txBox="1">
                    <a:spLocks noChangeArrowheads="1"/>
                  </p:cNvSpPr>
                  <p:nvPr/>
                </p:nvSpPr>
                <p:spPr bwMode="auto">
                  <a:xfrm>
                    <a:off x="2539" y="2011"/>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94" name="Text Box 38"/>
                  <p:cNvSpPr txBox="1">
                    <a:spLocks noChangeArrowheads="1"/>
                  </p:cNvSpPr>
                  <p:nvPr/>
                </p:nvSpPr>
                <p:spPr bwMode="auto">
                  <a:xfrm>
                    <a:off x="2693" y="2236"/>
                    <a:ext cx="20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latin typeface="Symbol" charset="0"/>
                      </a:rPr>
                      <a:t>t</a:t>
                    </a:r>
                  </a:p>
                </p:txBody>
              </p:sp>
              <p:sp>
                <p:nvSpPr>
                  <p:cNvPr id="395" name="Text Box 39"/>
                  <p:cNvSpPr txBox="1">
                    <a:spLocks noChangeArrowheads="1"/>
                  </p:cNvSpPr>
                  <p:nvPr/>
                </p:nvSpPr>
                <p:spPr bwMode="auto">
                  <a:xfrm>
                    <a:off x="2448" y="2430"/>
                    <a:ext cx="575"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t</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15" name="Group 40"/>
                <p:cNvGrpSpPr>
                  <a:grpSpLocks/>
                </p:cNvGrpSpPr>
                <p:nvPr/>
              </p:nvGrpSpPr>
              <p:grpSpPr bwMode="auto">
                <a:xfrm>
                  <a:off x="2463" y="1584"/>
                  <a:ext cx="524" cy="567"/>
                  <a:chOff x="2463" y="1584"/>
                  <a:chExt cx="524" cy="567"/>
                </a:xfrm>
              </p:grpSpPr>
              <p:sp>
                <p:nvSpPr>
                  <p:cNvPr id="389" name="Rectangle 41"/>
                  <p:cNvSpPr>
                    <a:spLocks noChangeArrowheads="1"/>
                  </p:cNvSpPr>
                  <p:nvPr/>
                </p:nvSpPr>
                <p:spPr bwMode="auto">
                  <a:xfrm>
                    <a:off x="2496"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0" name="Text Box 42"/>
                  <p:cNvSpPr txBox="1">
                    <a:spLocks noChangeArrowheads="1"/>
                  </p:cNvSpPr>
                  <p:nvPr/>
                </p:nvSpPr>
                <p:spPr bwMode="auto">
                  <a:xfrm>
                    <a:off x="2592" y="1584"/>
                    <a:ext cx="384" cy="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rPr>
                      <a:t>b</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91" name="Text Box 43"/>
                  <p:cNvSpPr txBox="1">
                    <a:spLocks noChangeArrowheads="1"/>
                  </p:cNvSpPr>
                  <p:nvPr/>
                </p:nvSpPr>
                <p:spPr bwMode="auto">
                  <a:xfrm>
                    <a:off x="2463" y="1920"/>
                    <a:ext cx="52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bottom</a:t>
                    </a:r>
                  </a:p>
                </p:txBody>
              </p:sp>
            </p:grpSp>
            <p:grpSp>
              <p:nvGrpSpPr>
                <p:cNvPr id="16" name="Group 44"/>
                <p:cNvGrpSpPr>
                  <a:grpSpLocks/>
                </p:cNvGrpSpPr>
                <p:nvPr/>
              </p:nvGrpSpPr>
              <p:grpSpPr bwMode="auto">
                <a:xfrm>
                  <a:off x="2496" y="1056"/>
                  <a:ext cx="480" cy="615"/>
                  <a:chOff x="2496" y="1056"/>
                  <a:chExt cx="480" cy="615"/>
                </a:xfrm>
              </p:grpSpPr>
              <p:sp>
                <p:nvSpPr>
                  <p:cNvPr id="386" name="Rectangle 45"/>
                  <p:cNvSpPr>
                    <a:spLocks noChangeArrowheads="1"/>
                  </p:cNvSpPr>
                  <p:nvPr/>
                </p:nvSpPr>
                <p:spPr bwMode="auto">
                  <a:xfrm>
                    <a:off x="2496" y="120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7" name="Text Box 46"/>
                  <p:cNvSpPr txBox="1">
                    <a:spLocks noChangeArrowheads="1"/>
                  </p:cNvSpPr>
                  <p:nvPr/>
                </p:nvSpPr>
                <p:spPr bwMode="auto">
                  <a:xfrm>
                    <a:off x="2592" y="1056"/>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t</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88" name="Text Box 47"/>
                  <p:cNvSpPr txBox="1">
                    <a:spLocks noChangeArrowheads="1"/>
                  </p:cNvSpPr>
                  <p:nvPr/>
                </p:nvSpPr>
                <p:spPr bwMode="auto">
                  <a:xfrm>
                    <a:off x="2496" y="1440"/>
                    <a:ext cx="30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top</a:t>
                    </a:r>
                  </a:p>
                </p:txBody>
              </p:sp>
            </p:grpSp>
            <p:sp>
              <p:nvSpPr>
                <p:cNvPr id="385" name="Text Box 48"/>
                <p:cNvSpPr txBox="1">
                  <a:spLocks noChangeArrowheads="1"/>
                </p:cNvSpPr>
                <p:nvPr/>
              </p:nvSpPr>
              <p:spPr bwMode="auto">
                <a:xfrm rot="-5041">
                  <a:off x="2486" y="3196"/>
                  <a:ext cx="529" cy="365"/>
                </a:xfrm>
                <a:prstGeom prst="rect">
                  <a:avLst/>
                </a:prstGeom>
                <a:solidFill>
                  <a:srgbClr val="9AB8C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III  </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 name="Group 49"/>
              <p:cNvGrpSpPr>
                <a:grpSpLocks/>
              </p:cNvGrpSpPr>
              <p:nvPr/>
            </p:nvGrpSpPr>
            <p:grpSpPr bwMode="auto">
              <a:xfrm>
                <a:off x="1920" y="1034"/>
                <a:ext cx="591" cy="2522"/>
                <a:chOff x="1920" y="1034"/>
                <a:chExt cx="591" cy="2522"/>
              </a:xfrm>
            </p:grpSpPr>
            <p:grpSp>
              <p:nvGrpSpPr>
                <p:cNvPr id="18" name="Group 50"/>
                <p:cNvGrpSpPr>
                  <a:grpSpLocks/>
                </p:cNvGrpSpPr>
                <p:nvPr/>
              </p:nvGrpSpPr>
              <p:grpSpPr bwMode="auto">
                <a:xfrm>
                  <a:off x="1973" y="2511"/>
                  <a:ext cx="492" cy="640"/>
                  <a:chOff x="1968" y="2471"/>
                  <a:chExt cx="492" cy="640"/>
                </a:xfrm>
              </p:grpSpPr>
              <p:sp>
                <p:nvSpPr>
                  <p:cNvPr id="378" name="Rectangle 51"/>
                  <p:cNvSpPr>
                    <a:spLocks noChangeArrowheads="1"/>
                  </p:cNvSpPr>
                  <p:nvPr/>
                </p:nvSpPr>
                <p:spPr bwMode="auto">
                  <a:xfrm>
                    <a:off x="1968" y="264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9" name="Text Box 52"/>
                  <p:cNvSpPr txBox="1">
                    <a:spLocks noChangeArrowheads="1"/>
                  </p:cNvSpPr>
                  <p:nvPr/>
                </p:nvSpPr>
                <p:spPr bwMode="auto">
                  <a:xfrm>
                    <a:off x="2010" y="2471"/>
                    <a:ext cx="384" cy="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latin typeface="Symbol" charset="0"/>
                      </a:rPr>
                      <a:t>m</a:t>
                    </a:r>
                  </a:p>
                </p:txBody>
              </p:sp>
              <p:sp>
                <p:nvSpPr>
                  <p:cNvPr id="380" name="Text Box 53"/>
                  <p:cNvSpPr txBox="1">
                    <a:spLocks noChangeArrowheads="1"/>
                  </p:cNvSpPr>
                  <p:nvPr/>
                </p:nvSpPr>
                <p:spPr bwMode="auto">
                  <a:xfrm>
                    <a:off x="2016" y="2880"/>
                    <a:ext cx="44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muon</a:t>
                    </a:r>
                  </a:p>
                </p:txBody>
              </p:sp>
            </p:grpSp>
            <p:grpSp>
              <p:nvGrpSpPr>
                <p:cNvPr id="19" name="Group 54"/>
                <p:cNvGrpSpPr>
                  <a:grpSpLocks/>
                </p:cNvGrpSpPr>
                <p:nvPr/>
              </p:nvGrpSpPr>
              <p:grpSpPr bwMode="auto">
                <a:xfrm>
                  <a:off x="1920" y="2031"/>
                  <a:ext cx="591" cy="616"/>
                  <a:chOff x="1920" y="2006"/>
                  <a:chExt cx="591" cy="616"/>
                </a:xfrm>
              </p:grpSpPr>
              <p:sp>
                <p:nvSpPr>
                  <p:cNvPr id="374" name="Rectangle 55"/>
                  <p:cNvSpPr>
                    <a:spLocks noChangeArrowheads="1"/>
                  </p:cNvSpPr>
                  <p:nvPr/>
                </p:nvSpPr>
                <p:spPr bwMode="auto">
                  <a:xfrm>
                    <a:off x="1968"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5" name="Text Box 56"/>
                  <p:cNvSpPr txBox="1">
                    <a:spLocks noChangeArrowheads="1"/>
                  </p:cNvSpPr>
                  <p:nvPr/>
                </p:nvSpPr>
                <p:spPr bwMode="auto">
                  <a:xfrm>
                    <a:off x="2011" y="2006"/>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76" name="Text Box 57"/>
                  <p:cNvSpPr txBox="1">
                    <a:spLocks noChangeArrowheads="1"/>
                  </p:cNvSpPr>
                  <p:nvPr/>
                </p:nvSpPr>
                <p:spPr bwMode="auto">
                  <a:xfrm>
                    <a:off x="2177" y="2256"/>
                    <a:ext cx="20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ysClr val="windowText" lastClr="000000"/>
                        </a:solidFill>
                        <a:effectLst/>
                        <a:uLnTx/>
                        <a:uFillTx/>
                        <a:latin typeface="Symbol" charset="0"/>
                      </a:rPr>
                      <a:t>m</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77" name="Text Box 58"/>
                  <p:cNvSpPr txBox="1">
                    <a:spLocks noChangeArrowheads="1"/>
                  </p:cNvSpPr>
                  <p:nvPr/>
                </p:nvSpPr>
                <p:spPr bwMode="auto">
                  <a:xfrm>
                    <a:off x="1920" y="2430"/>
                    <a:ext cx="59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m</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20" name="Group 59"/>
                <p:cNvGrpSpPr>
                  <a:grpSpLocks/>
                </p:cNvGrpSpPr>
                <p:nvPr/>
              </p:nvGrpSpPr>
              <p:grpSpPr bwMode="auto">
                <a:xfrm>
                  <a:off x="1948" y="1510"/>
                  <a:ext cx="532" cy="648"/>
                  <a:chOff x="1948" y="1510"/>
                  <a:chExt cx="532" cy="648"/>
                </a:xfrm>
              </p:grpSpPr>
              <p:sp>
                <p:nvSpPr>
                  <p:cNvPr id="371" name="Rectangle 60"/>
                  <p:cNvSpPr>
                    <a:spLocks noChangeArrowheads="1"/>
                  </p:cNvSpPr>
                  <p:nvPr/>
                </p:nvSpPr>
                <p:spPr bwMode="auto">
                  <a:xfrm>
                    <a:off x="1968"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2" name="Text Box 61"/>
                  <p:cNvSpPr txBox="1">
                    <a:spLocks noChangeArrowheads="1"/>
                  </p:cNvSpPr>
                  <p:nvPr/>
                </p:nvSpPr>
                <p:spPr bwMode="auto">
                  <a:xfrm>
                    <a:off x="2064" y="1510"/>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s</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73" name="Text Box 62"/>
                  <p:cNvSpPr txBox="1">
                    <a:spLocks noChangeArrowheads="1"/>
                  </p:cNvSpPr>
                  <p:nvPr/>
                </p:nvSpPr>
                <p:spPr bwMode="auto">
                  <a:xfrm>
                    <a:off x="1948" y="1927"/>
                    <a:ext cx="53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strange</a:t>
                    </a:r>
                  </a:p>
                </p:txBody>
              </p:sp>
            </p:grpSp>
            <p:grpSp>
              <p:nvGrpSpPr>
                <p:cNvPr id="21" name="Group 63"/>
                <p:cNvGrpSpPr>
                  <a:grpSpLocks/>
                </p:cNvGrpSpPr>
                <p:nvPr/>
              </p:nvGrpSpPr>
              <p:grpSpPr bwMode="auto">
                <a:xfrm>
                  <a:off x="1968" y="1034"/>
                  <a:ext cx="480" cy="637"/>
                  <a:chOff x="1968" y="1034"/>
                  <a:chExt cx="480" cy="637"/>
                </a:xfrm>
              </p:grpSpPr>
              <p:sp>
                <p:nvSpPr>
                  <p:cNvPr id="368" name="Rectangle 64"/>
                  <p:cNvSpPr>
                    <a:spLocks noChangeArrowheads="1"/>
                  </p:cNvSpPr>
                  <p:nvPr/>
                </p:nvSpPr>
                <p:spPr bwMode="auto">
                  <a:xfrm>
                    <a:off x="1968" y="120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9" name="Text Box 65"/>
                  <p:cNvSpPr txBox="1">
                    <a:spLocks noChangeArrowheads="1"/>
                  </p:cNvSpPr>
                  <p:nvPr/>
                </p:nvSpPr>
                <p:spPr bwMode="auto">
                  <a:xfrm>
                    <a:off x="2016" y="1034"/>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c</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70" name="Text Box 66"/>
                  <p:cNvSpPr txBox="1">
                    <a:spLocks noChangeArrowheads="1"/>
                  </p:cNvSpPr>
                  <p:nvPr/>
                </p:nvSpPr>
                <p:spPr bwMode="auto">
                  <a:xfrm>
                    <a:off x="1968" y="1440"/>
                    <a:ext cx="47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charm</a:t>
                    </a:r>
                  </a:p>
                </p:txBody>
              </p:sp>
            </p:grpSp>
            <p:sp>
              <p:nvSpPr>
                <p:cNvPr id="367" name="Text Box 67"/>
                <p:cNvSpPr txBox="1">
                  <a:spLocks noChangeArrowheads="1"/>
                </p:cNvSpPr>
                <p:nvPr/>
              </p:nvSpPr>
              <p:spPr bwMode="auto">
                <a:xfrm rot="-5041">
                  <a:off x="1941" y="3191"/>
                  <a:ext cx="529" cy="365"/>
                </a:xfrm>
                <a:prstGeom prst="rect">
                  <a:avLst/>
                </a:prstGeom>
                <a:solidFill>
                  <a:srgbClr val="9AB8C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II  </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 name="Group 68"/>
              <p:cNvGrpSpPr>
                <a:grpSpLocks/>
              </p:cNvGrpSpPr>
              <p:nvPr/>
            </p:nvGrpSpPr>
            <p:grpSpPr bwMode="auto">
              <a:xfrm>
                <a:off x="1392" y="1036"/>
                <a:ext cx="586" cy="2520"/>
                <a:chOff x="1392" y="1036"/>
                <a:chExt cx="586" cy="2520"/>
              </a:xfrm>
            </p:grpSpPr>
            <p:grpSp>
              <p:nvGrpSpPr>
                <p:cNvPr id="23" name="Group 69"/>
                <p:cNvGrpSpPr>
                  <a:grpSpLocks/>
                </p:cNvGrpSpPr>
                <p:nvPr/>
              </p:nvGrpSpPr>
              <p:grpSpPr bwMode="auto">
                <a:xfrm>
                  <a:off x="1440" y="2496"/>
                  <a:ext cx="530" cy="649"/>
                  <a:chOff x="1440" y="2448"/>
                  <a:chExt cx="530" cy="649"/>
                </a:xfrm>
              </p:grpSpPr>
              <p:sp>
                <p:nvSpPr>
                  <p:cNvPr id="360" name="Rectangle 70"/>
                  <p:cNvSpPr>
                    <a:spLocks noChangeArrowheads="1"/>
                  </p:cNvSpPr>
                  <p:nvPr/>
                </p:nvSpPr>
                <p:spPr bwMode="auto">
                  <a:xfrm>
                    <a:off x="1440" y="263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1" name="Text Box 71"/>
                  <p:cNvSpPr txBox="1">
                    <a:spLocks noChangeArrowheads="1"/>
                  </p:cNvSpPr>
                  <p:nvPr/>
                </p:nvSpPr>
                <p:spPr bwMode="auto">
                  <a:xfrm>
                    <a:off x="1488" y="2448"/>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62" name="Text Box 72"/>
                  <p:cNvSpPr txBox="1">
                    <a:spLocks noChangeArrowheads="1"/>
                  </p:cNvSpPr>
                  <p:nvPr/>
                </p:nvSpPr>
                <p:spPr bwMode="auto">
                  <a:xfrm>
                    <a:off x="1440" y="2885"/>
                    <a:ext cx="53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electron</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4" name="Group 73"/>
                <p:cNvGrpSpPr>
                  <a:grpSpLocks/>
                </p:cNvGrpSpPr>
                <p:nvPr/>
              </p:nvGrpSpPr>
              <p:grpSpPr bwMode="auto">
                <a:xfrm>
                  <a:off x="1402" y="2039"/>
                  <a:ext cx="576" cy="618"/>
                  <a:chOff x="1392" y="2009"/>
                  <a:chExt cx="576" cy="618"/>
                </a:xfrm>
              </p:grpSpPr>
              <p:sp>
                <p:nvSpPr>
                  <p:cNvPr id="357" name="Rectangle 74"/>
                  <p:cNvSpPr>
                    <a:spLocks noChangeArrowheads="1"/>
                  </p:cNvSpPr>
                  <p:nvPr/>
                </p:nvSpPr>
                <p:spPr bwMode="auto">
                  <a:xfrm>
                    <a:off x="1440" y="215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8" name="Text Box 75"/>
                  <p:cNvSpPr txBox="1">
                    <a:spLocks noChangeArrowheads="1"/>
                  </p:cNvSpPr>
                  <p:nvPr/>
                </p:nvSpPr>
                <p:spPr bwMode="auto">
                  <a:xfrm>
                    <a:off x="1483" y="2009"/>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r>
                      <a:rPr kumimoji="0" lang="en-US" sz="2800" b="0" i="0" u="none" strike="noStrike" kern="0" cap="none" spc="0" normalizeH="0" baseline="-2500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59" name="Text Box 76"/>
                  <p:cNvSpPr txBox="1">
                    <a:spLocks noChangeArrowheads="1"/>
                  </p:cNvSpPr>
                  <p:nvPr/>
                </p:nvSpPr>
                <p:spPr bwMode="auto">
                  <a:xfrm>
                    <a:off x="1392" y="2435"/>
                    <a:ext cx="57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rPr>
                      <a:t>e-neutrino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25" name="Group 77"/>
                <p:cNvGrpSpPr>
                  <a:grpSpLocks/>
                </p:cNvGrpSpPr>
                <p:nvPr/>
              </p:nvGrpSpPr>
              <p:grpSpPr bwMode="auto">
                <a:xfrm>
                  <a:off x="1392" y="1584"/>
                  <a:ext cx="528" cy="565"/>
                  <a:chOff x="1392" y="1584"/>
                  <a:chExt cx="528" cy="565"/>
                </a:xfrm>
              </p:grpSpPr>
              <p:sp>
                <p:nvSpPr>
                  <p:cNvPr id="354" name="Rectangle 78"/>
                  <p:cNvSpPr>
                    <a:spLocks noChangeArrowheads="1"/>
                  </p:cNvSpPr>
                  <p:nvPr/>
                </p:nvSpPr>
                <p:spPr bwMode="auto">
                  <a:xfrm>
                    <a:off x="1440"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5" name="Text Box 79"/>
                  <p:cNvSpPr txBox="1">
                    <a:spLocks noChangeArrowheads="1"/>
                  </p:cNvSpPr>
                  <p:nvPr/>
                </p:nvSpPr>
                <p:spPr bwMode="auto">
                  <a:xfrm>
                    <a:off x="1488" y="1584"/>
                    <a:ext cx="384" cy="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rPr>
                      <a:t>d</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56" name="Text Box 80"/>
                  <p:cNvSpPr txBox="1">
                    <a:spLocks noChangeArrowheads="1"/>
                  </p:cNvSpPr>
                  <p:nvPr/>
                </p:nvSpPr>
                <p:spPr bwMode="auto">
                  <a:xfrm>
                    <a:off x="1392" y="1918"/>
                    <a:ext cx="43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down</a:t>
                    </a:r>
                  </a:p>
                </p:txBody>
              </p:sp>
            </p:grpSp>
            <p:grpSp>
              <p:nvGrpSpPr>
                <p:cNvPr id="26" name="Group 81"/>
                <p:cNvGrpSpPr>
                  <a:grpSpLocks/>
                </p:cNvGrpSpPr>
                <p:nvPr/>
              </p:nvGrpSpPr>
              <p:grpSpPr bwMode="auto">
                <a:xfrm>
                  <a:off x="1445" y="1036"/>
                  <a:ext cx="480" cy="638"/>
                  <a:chOff x="1440" y="1031"/>
                  <a:chExt cx="480" cy="638"/>
                </a:xfrm>
              </p:grpSpPr>
              <p:sp>
                <p:nvSpPr>
                  <p:cNvPr id="351" name="Rectangle 82"/>
                  <p:cNvSpPr>
                    <a:spLocks noChangeArrowheads="1"/>
                  </p:cNvSpPr>
                  <p:nvPr/>
                </p:nvSpPr>
                <p:spPr bwMode="auto">
                  <a:xfrm>
                    <a:off x="1440" y="119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2" name="Text Box 83"/>
                  <p:cNvSpPr txBox="1">
                    <a:spLocks noChangeArrowheads="1"/>
                  </p:cNvSpPr>
                  <p:nvPr/>
                </p:nvSpPr>
                <p:spPr bwMode="auto">
                  <a:xfrm>
                    <a:off x="1440" y="1438"/>
                    <a:ext cx="26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up</a:t>
                    </a:r>
                  </a:p>
                </p:txBody>
              </p:sp>
              <p:sp>
                <p:nvSpPr>
                  <p:cNvPr id="353" name="Text Box 84"/>
                  <p:cNvSpPr txBox="1">
                    <a:spLocks noChangeArrowheads="1"/>
                  </p:cNvSpPr>
                  <p:nvPr/>
                </p:nvSpPr>
                <p:spPr bwMode="auto">
                  <a:xfrm>
                    <a:off x="1478" y="1031"/>
                    <a:ext cx="384" cy="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u</a:t>
                    </a: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50" name="Text Box 85"/>
                <p:cNvSpPr txBox="1">
                  <a:spLocks noChangeArrowheads="1"/>
                </p:cNvSpPr>
                <p:nvPr/>
              </p:nvSpPr>
              <p:spPr bwMode="auto">
                <a:xfrm rot="-5041">
                  <a:off x="1402" y="3191"/>
                  <a:ext cx="529" cy="365"/>
                </a:xfrm>
                <a:prstGeom prst="rect">
                  <a:avLst/>
                </a:prstGeom>
                <a:solidFill>
                  <a:srgbClr val="9AB8C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  </a:t>
                  </a: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41" name="Text Box 86"/>
              <p:cNvSpPr txBox="1">
                <a:spLocks noChangeArrowheads="1"/>
              </p:cNvSpPr>
              <p:nvPr/>
            </p:nvSpPr>
            <p:spPr bwMode="auto">
              <a:xfrm rot="-5400000">
                <a:off x="720" y="2448"/>
                <a:ext cx="942" cy="365"/>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Leptons </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42" name="Text Box 87"/>
              <p:cNvSpPr txBox="1">
                <a:spLocks noChangeArrowheads="1"/>
              </p:cNvSpPr>
              <p:nvPr/>
            </p:nvSpPr>
            <p:spPr bwMode="auto">
              <a:xfrm rot="-5400000">
                <a:off x="751" y="1462"/>
                <a:ext cx="889" cy="365"/>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Quarks</a:t>
                </a: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7" name="Group 88"/>
              <p:cNvGrpSpPr>
                <a:grpSpLocks/>
              </p:cNvGrpSpPr>
              <p:nvPr/>
            </p:nvGrpSpPr>
            <p:grpSpPr bwMode="auto">
              <a:xfrm>
                <a:off x="1008" y="624"/>
                <a:ext cx="3024" cy="515"/>
                <a:chOff x="1008" y="624"/>
                <a:chExt cx="3024" cy="515"/>
              </a:xfrm>
            </p:grpSpPr>
            <p:sp>
              <p:nvSpPr>
                <p:cNvPr id="344" name="Rectangle 89" descr="White marble"/>
                <p:cNvSpPr>
                  <a:spLocks noChangeArrowheads="1"/>
                </p:cNvSpPr>
                <p:nvPr/>
              </p:nvSpPr>
              <p:spPr bwMode="auto">
                <a:xfrm>
                  <a:off x="1008" y="624"/>
                  <a:ext cx="3024" cy="515"/>
                </a:xfrm>
                <a:prstGeom prst="rect">
                  <a:avLst/>
                </a:prstGeom>
                <a:blipFill dpi="0" rotWithShape="0">
                  <a:blip r:embed="rId2"/>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DDDDDD"/>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DDDDDD"/>
                      </a:outerShdw>
                    </a:effectLst>
                    <a:uLnTx/>
                    <a:uFillTx/>
                  </a:endParaRPr>
                </a:p>
              </p:txBody>
            </p:sp>
            <p:sp>
              <p:nvSpPr>
                <p:cNvPr id="345" name="WordArt 90" descr="Sand"/>
                <p:cNvSpPr>
                  <a:spLocks noChangeArrowheads="1" noChangeShapeType="1" noTextEdit="1"/>
                </p:cNvSpPr>
                <p:nvPr/>
              </p:nvSpPr>
              <p:spPr bwMode="auto">
                <a:xfrm>
                  <a:off x="1056" y="672"/>
                  <a:ext cx="2880" cy="408"/>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smtClean="0">
                      <a:ln w="9525">
                        <a:round/>
                        <a:headEnd/>
                        <a:tailEnd/>
                      </a:ln>
                      <a:blipFill dpi="0" rotWithShape="0">
                        <a:blip r:embed="rId3"/>
                        <a:srcRect/>
                        <a:tile tx="0" ty="0" sx="100000" sy="100000" flip="none" algn="tl"/>
                      </a:blipFill>
                      <a:effectLst/>
                      <a:uLnTx/>
                      <a:uFillTx/>
                      <a:latin typeface="Arial Black"/>
                      <a:ea typeface="Arial Black"/>
                      <a:cs typeface="Arial Black"/>
                    </a:rPr>
                    <a:t>The Standard Model</a:t>
                  </a:r>
                </a:p>
              </p:txBody>
            </p:sp>
          </p:grpSp>
        </p:grpSp>
        <p:grpSp>
          <p:nvGrpSpPr>
            <p:cNvPr id="28" name="Group 91"/>
            <p:cNvGrpSpPr>
              <a:grpSpLocks/>
            </p:cNvGrpSpPr>
            <p:nvPr/>
          </p:nvGrpSpPr>
          <p:grpSpPr bwMode="auto">
            <a:xfrm>
              <a:off x="1440" y="2064"/>
              <a:ext cx="1621" cy="626"/>
              <a:chOff x="1402" y="2031"/>
              <a:chExt cx="1621" cy="626"/>
            </a:xfrm>
          </p:grpSpPr>
          <p:grpSp>
            <p:nvGrpSpPr>
              <p:cNvPr id="29" name="Group 92"/>
              <p:cNvGrpSpPr>
                <a:grpSpLocks/>
              </p:cNvGrpSpPr>
              <p:nvPr/>
            </p:nvGrpSpPr>
            <p:grpSpPr bwMode="auto">
              <a:xfrm>
                <a:off x="2448" y="2032"/>
                <a:ext cx="575" cy="611"/>
                <a:chOff x="2448" y="2011"/>
                <a:chExt cx="575" cy="611"/>
              </a:xfrm>
            </p:grpSpPr>
            <p:sp>
              <p:nvSpPr>
                <p:cNvPr id="327" name="Rectangle 93"/>
                <p:cNvSpPr>
                  <a:spLocks noChangeArrowheads="1"/>
                </p:cNvSpPr>
                <p:nvPr/>
              </p:nvSpPr>
              <p:spPr bwMode="auto">
                <a:xfrm>
                  <a:off x="2496"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8" name="Text Box 94"/>
                <p:cNvSpPr txBox="1">
                  <a:spLocks noChangeArrowheads="1"/>
                </p:cNvSpPr>
                <p:nvPr/>
              </p:nvSpPr>
              <p:spPr bwMode="auto">
                <a:xfrm>
                  <a:off x="2539" y="2011"/>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9" name="Text Box 95"/>
                <p:cNvSpPr txBox="1">
                  <a:spLocks noChangeArrowheads="1"/>
                </p:cNvSpPr>
                <p:nvPr/>
              </p:nvSpPr>
              <p:spPr bwMode="auto">
                <a:xfrm>
                  <a:off x="2693" y="2236"/>
                  <a:ext cx="200"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latin typeface="Symbol" charset="0"/>
                    </a:rPr>
                    <a:t>t</a:t>
                  </a:r>
                </a:p>
              </p:txBody>
            </p:sp>
            <p:sp>
              <p:nvSpPr>
                <p:cNvPr id="330" name="Text Box 96"/>
                <p:cNvSpPr txBox="1">
                  <a:spLocks noChangeArrowheads="1"/>
                </p:cNvSpPr>
                <p:nvPr/>
              </p:nvSpPr>
              <p:spPr bwMode="auto">
                <a:xfrm>
                  <a:off x="2448" y="2430"/>
                  <a:ext cx="575"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t</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30" name="Group 97"/>
              <p:cNvGrpSpPr>
                <a:grpSpLocks/>
              </p:cNvGrpSpPr>
              <p:nvPr/>
            </p:nvGrpSpPr>
            <p:grpSpPr bwMode="auto">
              <a:xfrm>
                <a:off x="1920" y="2031"/>
                <a:ext cx="591" cy="616"/>
                <a:chOff x="1920" y="2006"/>
                <a:chExt cx="591" cy="616"/>
              </a:xfrm>
            </p:grpSpPr>
            <p:sp>
              <p:nvSpPr>
                <p:cNvPr id="323" name="Rectangle 98"/>
                <p:cNvSpPr>
                  <a:spLocks noChangeArrowheads="1"/>
                </p:cNvSpPr>
                <p:nvPr/>
              </p:nvSpPr>
              <p:spPr bwMode="auto">
                <a:xfrm>
                  <a:off x="1968"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4" name="Text Box 99"/>
                <p:cNvSpPr txBox="1">
                  <a:spLocks noChangeArrowheads="1"/>
                </p:cNvSpPr>
                <p:nvPr/>
              </p:nvSpPr>
              <p:spPr bwMode="auto">
                <a:xfrm>
                  <a:off x="2011" y="2006"/>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5" name="Text Box 100"/>
                <p:cNvSpPr txBox="1">
                  <a:spLocks noChangeArrowheads="1"/>
                </p:cNvSpPr>
                <p:nvPr/>
              </p:nvSpPr>
              <p:spPr bwMode="auto">
                <a:xfrm>
                  <a:off x="2177" y="2256"/>
                  <a:ext cx="20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ysClr val="windowText" lastClr="000000"/>
                      </a:solidFill>
                      <a:effectLst/>
                      <a:uLnTx/>
                      <a:uFillTx/>
                      <a:latin typeface="Symbol" charset="0"/>
                    </a:rPr>
                    <a:t>m</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6" name="Text Box 101"/>
                <p:cNvSpPr txBox="1">
                  <a:spLocks noChangeArrowheads="1"/>
                </p:cNvSpPr>
                <p:nvPr/>
              </p:nvSpPr>
              <p:spPr bwMode="auto">
                <a:xfrm>
                  <a:off x="1920" y="2430"/>
                  <a:ext cx="59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m</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31" name="Group 102"/>
              <p:cNvGrpSpPr>
                <a:grpSpLocks/>
              </p:cNvGrpSpPr>
              <p:nvPr/>
            </p:nvGrpSpPr>
            <p:grpSpPr bwMode="auto">
              <a:xfrm>
                <a:off x="1402" y="2039"/>
                <a:ext cx="576" cy="618"/>
                <a:chOff x="1392" y="2009"/>
                <a:chExt cx="576" cy="618"/>
              </a:xfrm>
            </p:grpSpPr>
            <p:sp>
              <p:nvSpPr>
                <p:cNvPr id="320" name="Rectangle 103"/>
                <p:cNvSpPr>
                  <a:spLocks noChangeArrowheads="1"/>
                </p:cNvSpPr>
                <p:nvPr/>
              </p:nvSpPr>
              <p:spPr bwMode="auto">
                <a:xfrm>
                  <a:off x="1440" y="215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1" name="Text Box 104"/>
                <p:cNvSpPr txBox="1">
                  <a:spLocks noChangeArrowheads="1"/>
                </p:cNvSpPr>
                <p:nvPr/>
              </p:nvSpPr>
              <p:spPr bwMode="auto">
                <a:xfrm>
                  <a:off x="1483" y="2009"/>
                  <a:ext cx="384"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r>
                    <a:rPr kumimoji="0" lang="en-US" sz="2800" b="0" i="0" u="none" strike="noStrike" kern="0" cap="none" spc="0" normalizeH="0" baseline="-2500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2" name="Text Box 105"/>
                <p:cNvSpPr txBox="1">
                  <a:spLocks noChangeArrowheads="1"/>
                </p:cNvSpPr>
                <p:nvPr/>
              </p:nvSpPr>
              <p:spPr bwMode="auto">
                <a:xfrm>
                  <a:off x="1392" y="2435"/>
                  <a:ext cx="576"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rPr>
                    <a:t>e-neutrino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grpSp>
      <p:sp>
        <p:nvSpPr>
          <p:cNvPr id="419" name="TextBox 418"/>
          <p:cNvSpPr txBox="1"/>
          <p:nvPr/>
        </p:nvSpPr>
        <p:spPr>
          <a:xfrm>
            <a:off x="4128486" y="6192918"/>
            <a:ext cx="1663953" cy="461665"/>
          </a:xfrm>
          <a:prstGeom prst="rect">
            <a:avLst/>
          </a:prstGeom>
          <a:noFill/>
        </p:spPr>
        <p:txBody>
          <a:bodyPr wrap="square" rtlCol="0">
            <a:spAutoFit/>
          </a:bodyPr>
          <a:lstStyle/>
          <a:p>
            <a:pPr algn="ctr"/>
            <a:r>
              <a:rPr lang="en-US" sz="1200" b="1" dirty="0" smtClean="0">
                <a:solidFill>
                  <a:srgbClr val="FF0000"/>
                </a:solidFill>
              </a:rPr>
              <a:t>Discovered completing the picture …</a:t>
            </a:r>
            <a:endParaRPr lang="en-US" sz="1200" b="1" dirty="0">
              <a:solidFill>
                <a:srgbClr val="FF0000"/>
              </a:solidFill>
            </a:endParaRPr>
          </a:p>
        </p:txBody>
      </p:sp>
    </p:spTree>
    <p:extLst>
      <p:ext uri="{BB962C8B-B14F-4D97-AF65-F5344CB8AC3E}">
        <p14:creationId xmlns:p14="http://schemas.microsoft.com/office/powerpoint/2010/main" xmlns="" val="25461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build="p"/>
      <p:bldP spid="419" grpId="0"/>
      <p:bldP spid="41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35" y="196296"/>
            <a:ext cx="8923130" cy="990600"/>
          </a:xfrm>
        </p:spPr>
        <p:txBody>
          <a:bodyPr>
            <a:normAutofit fontScale="90000"/>
          </a:bodyPr>
          <a:lstStyle/>
          <a:p>
            <a:r>
              <a:rPr lang="en-US" dirty="0" smtClean="0"/>
              <a:t>Deep Underground Neutrino Experiment</a:t>
            </a:r>
            <a:endParaRPr lang="en-US" dirty="0"/>
          </a:p>
        </p:txBody>
      </p:sp>
      <p:sp>
        <p:nvSpPr>
          <p:cNvPr id="4" name="Content Placeholder 3"/>
          <p:cNvSpPr>
            <a:spLocks noGrp="1"/>
          </p:cNvSpPr>
          <p:nvPr>
            <p:ph sz="half" idx="2"/>
          </p:nvPr>
        </p:nvSpPr>
        <p:spPr>
          <a:xfrm>
            <a:off x="457200" y="3378378"/>
            <a:ext cx="3931920" cy="3542205"/>
          </a:xfrm>
        </p:spPr>
        <p:txBody>
          <a:bodyPr>
            <a:normAutofit/>
          </a:bodyPr>
          <a:lstStyle/>
          <a:p>
            <a:r>
              <a:rPr lang="en-US" dirty="0" smtClean="0"/>
              <a:t>Principal objectives:</a:t>
            </a:r>
          </a:p>
          <a:p>
            <a:pPr lvl="1"/>
            <a:r>
              <a:rPr lang="en-US" dirty="0" smtClean="0"/>
              <a:t>CP-invariance violation</a:t>
            </a:r>
          </a:p>
          <a:p>
            <a:pPr lvl="1"/>
            <a:r>
              <a:rPr lang="en-US" dirty="0" smtClean="0"/>
              <a:t>Mass hierarchy</a:t>
            </a:r>
          </a:p>
          <a:p>
            <a:pPr lvl="1"/>
            <a:r>
              <a:rPr lang="en-US" dirty="0" smtClean="0"/>
              <a:t>Precision </a:t>
            </a:r>
            <a:r>
              <a:rPr lang="en-US" dirty="0" err="1" smtClean="0"/>
              <a:t>osc</a:t>
            </a:r>
            <a:r>
              <a:rPr lang="en-US" dirty="0" smtClean="0"/>
              <a:t>. </a:t>
            </a:r>
            <a:r>
              <a:rPr lang="en-US" dirty="0"/>
              <a:t>p</a:t>
            </a:r>
            <a:r>
              <a:rPr lang="en-US" dirty="0" smtClean="0"/>
              <a:t>hysics:</a:t>
            </a:r>
          </a:p>
          <a:p>
            <a:pPr lvl="2"/>
            <a:r>
              <a:rPr lang="en-US" dirty="0" smtClean="0"/>
              <a:t>Parameter measurement</a:t>
            </a:r>
          </a:p>
          <a:p>
            <a:pPr lvl="2"/>
            <a:r>
              <a:rPr lang="en-US" dirty="0" smtClean="0"/>
              <a:t>“Beyond </a:t>
            </a:r>
            <a:r>
              <a:rPr lang="en-US" dirty="0" err="1" smtClean="0"/>
              <a:t>SνM</a:t>
            </a:r>
            <a:r>
              <a:rPr lang="en-US" dirty="0" smtClean="0"/>
              <a:t>” search</a:t>
            </a:r>
          </a:p>
          <a:p>
            <a:pPr lvl="1"/>
            <a:r>
              <a:rPr lang="en-US" dirty="0" smtClean="0"/>
              <a:t>Near-detector physics:</a:t>
            </a:r>
          </a:p>
          <a:p>
            <a:pPr lvl="2"/>
            <a:r>
              <a:rPr lang="en-US" dirty="0" smtClean="0"/>
              <a:t>Part of </a:t>
            </a:r>
            <a:r>
              <a:rPr lang="en-US" dirty="0" err="1" smtClean="0"/>
              <a:t>osc</a:t>
            </a:r>
            <a:r>
              <a:rPr lang="en-US" dirty="0" smtClean="0"/>
              <a:t>. </a:t>
            </a:r>
            <a:r>
              <a:rPr lang="en-US" dirty="0" err="1" smtClean="0"/>
              <a:t>programme</a:t>
            </a:r>
            <a:endParaRPr lang="en-US" dirty="0" smtClean="0"/>
          </a:p>
          <a:p>
            <a:pPr lvl="2"/>
            <a:r>
              <a:rPr lang="en-US" dirty="0" smtClean="0"/>
              <a:t>Neutrino scattering</a:t>
            </a:r>
          </a:p>
          <a:p>
            <a:pPr lvl="2"/>
            <a:endParaRPr lang="en-US" dirty="0"/>
          </a:p>
        </p:txBody>
      </p:sp>
      <p:sp>
        <p:nvSpPr>
          <p:cNvPr id="6" name="Content Placeholder 5"/>
          <p:cNvSpPr>
            <a:spLocks noGrp="1"/>
          </p:cNvSpPr>
          <p:nvPr>
            <p:ph sz="quarter" idx="4"/>
          </p:nvPr>
        </p:nvSpPr>
        <p:spPr>
          <a:xfrm>
            <a:off x="4754880" y="3378378"/>
            <a:ext cx="4389120" cy="3542205"/>
          </a:xfrm>
        </p:spPr>
        <p:txBody>
          <a:bodyPr>
            <a:normAutofit lnSpcReduction="10000"/>
          </a:bodyPr>
          <a:lstStyle/>
          <a:p>
            <a:r>
              <a:rPr lang="en-US" dirty="0" smtClean="0"/>
              <a:t>Additional opportunities:</a:t>
            </a:r>
          </a:p>
          <a:p>
            <a:pPr lvl="1"/>
            <a:r>
              <a:rPr lang="en-US" dirty="0" smtClean="0"/>
              <a:t>Nucleon decay search</a:t>
            </a:r>
          </a:p>
          <a:p>
            <a:pPr lvl="1"/>
            <a:r>
              <a:rPr lang="en-US" dirty="0" smtClean="0"/>
              <a:t>Supernova search</a:t>
            </a:r>
          </a:p>
          <a:p>
            <a:pPr lvl="1"/>
            <a:r>
              <a:rPr lang="en-US" dirty="0" err="1" smtClean="0"/>
              <a:t>Astroparticle</a:t>
            </a:r>
            <a:r>
              <a:rPr lang="en-US" dirty="0" smtClean="0"/>
              <a:t> physics</a:t>
            </a:r>
          </a:p>
          <a:p>
            <a:pPr lvl="1"/>
            <a:r>
              <a:rPr lang="en-US" dirty="0" smtClean="0"/>
              <a:t>Dark matter search</a:t>
            </a:r>
          </a:p>
          <a:p>
            <a:r>
              <a:rPr lang="en-US" dirty="0" smtClean="0"/>
              <a:t>Collaboration:</a:t>
            </a:r>
          </a:p>
          <a:p>
            <a:pPr lvl="1"/>
            <a:r>
              <a:rPr lang="en-US" dirty="0" smtClean="0"/>
              <a:t>DUNE    LBNE, LBNO + others</a:t>
            </a:r>
          </a:p>
          <a:p>
            <a:pPr lvl="1"/>
            <a:r>
              <a:rPr lang="en-US" dirty="0" smtClean="0"/>
              <a:t>Global: </a:t>
            </a:r>
          </a:p>
          <a:p>
            <a:pPr lvl="2"/>
            <a:r>
              <a:rPr lang="en-US" dirty="0" smtClean="0"/>
              <a:t>776 people, 114 institutions, </a:t>
            </a:r>
            <a:br>
              <a:rPr lang="en-US" dirty="0" smtClean="0"/>
            </a:br>
            <a:r>
              <a:rPr lang="en-US" dirty="0" smtClean="0"/>
              <a:t>26 countries</a:t>
            </a:r>
          </a:p>
        </p:txBody>
      </p:sp>
      <p:sp>
        <p:nvSpPr>
          <p:cNvPr id="8" name="Slide Number Placeholder 7"/>
          <p:cNvSpPr>
            <a:spLocks noGrp="1"/>
          </p:cNvSpPr>
          <p:nvPr>
            <p:ph type="sldNum" sz="quarter" idx="12"/>
          </p:nvPr>
        </p:nvSpPr>
        <p:spPr/>
        <p:txBody>
          <a:bodyPr/>
          <a:lstStyle/>
          <a:p>
            <a:fld id="{8B2C7CBE-54CD-6E4E-991E-74820AACF21D}" type="slidenum">
              <a:rPr lang="en-US" smtClean="0"/>
              <a:pPr/>
              <a:t>20</a:t>
            </a:fld>
            <a:endParaRPr lang="en-US"/>
          </a:p>
        </p:txBody>
      </p:sp>
      <p:pic>
        <p:nvPicPr>
          <p:cNvPr id="12" name="Picture 11"/>
          <p:cNvPicPr>
            <a:picLocks noChangeAspect="1"/>
          </p:cNvPicPr>
          <p:nvPr/>
        </p:nvPicPr>
        <p:blipFill>
          <a:blip r:embed="rId2"/>
          <a:stretch>
            <a:fillRect/>
          </a:stretch>
        </p:blipFill>
        <p:spPr>
          <a:xfrm>
            <a:off x="1074262" y="1045722"/>
            <a:ext cx="6997964" cy="2332656"/>
          </a:xfrm>
          <a:prstGeom prst="rect">
            <a:avLst/>
          </a:prstGeom>
          <a:ln w="28575" cmpd="sng">
            <a:solidFill>
              <a:srgbClr val="FF0000"/>
            </a:solidFill>
          </a:ln>
        </p:spPr>
      </p:pic>
      <p:sp>
        <p:nvSpPr>
          <p:cNvPr id="10" name="TextBox 9"/>
          <p:cNvSpPr txBox="1"/>
          <p:nvPr/>
        </p:nvSpPr>
        <p:spPr>
          <a:xfrm rot="16200000">
            <a:off x="5981117" y="5508761"/>
            <a:ext cx="351366" cy="369332"/>
          </a:xfrm>
          <a:prstGeom prst="rect">
            <a:avLst/>
          </a:prstGeom>
          <a:noFill/>
          <a:ln>
            <a:noFill/>
          </a:ln>
        </p:spPr>
        <p:txBody>
          <a:bodyPr wrap="none" rtlCol="0">
            <a:spAutoFit/>
          </a:bodyPr>
          <a:lstStyle/>
          <a:p>
            <a:r>
              <a:rPr lang="en-US" b="1" dirty="0" smtClean="0">
                <a:solidFill>
                  <a:srgbClr val="FFFF00"/>
                </a:solidFill>
              </a:rPr>
              <a:t>U</a:t>
            </a:r>
            <a:endParaRPr lang="en-US" b="1" dirty="0">
              <a:solidFill>
                <a:srgbClr val="FFFF00"/>
              </a:solidFill>
            </a:endParaRPr>
          </a:p>
        </p:txBody>
      </p:sp>
      <p:sp>
        <p:nvSpPr>
          <p:cNvPr id="9" name="TextBox 8"/>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2797056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38" y="286333"/>
            <a:ext cx="8229600" cy="990600"/>
          </a:xfrm>
        </p:spPr>
        <p:txBody>
          <a:bodyPr/>
          <a:lstStyle/>
          <a:p>
            <a:r>
              <a:rPr lang="en-US" dirty="0" smtClean="0"/>
              <a:t>Long Baseline Neutrino Facility</a:t>
            </a:r>
            <a:endParaRPr lang="en-US" dirty="0"/>
          </a:p>
        </p:txBody>
      </p:sp>
      <p:sp>
        <p:nvSpPr>
          <p:cNvPr id="3" name="Content Placeholder 2"/>
          <p:cNvSpPr>
            <a:spLocks noGrp="1"/>
          </p:cNvSpPr>
          <p:nvPr>
            <p:ph idx="1"/>
          </p:nvPr>
        </p:nvSpPr>
        <p:spPr>
          <a:xfrm>
            <a:off x="200526" y="3890210"/>
            <a:ext cx="8742948" cy="2967789"/>
          </a:xfrm>
        </p:spPr>
        <p:txBody>
          <a:bodyPr>
            <a:normAutofit/>
          </a:bodyPr>
          <a:lstStyle/>
          <a:p>
            <a:r>
              <a:rPr lang="en-US" dirty="0" smtClean="0"/>
              <a:t>New neutrino beam on Main Injector:</a:t>
            </a:r>
          </a:p>
          <a:p>
            <a:pPr lvl="1"/>
            <a:r>
              <a:rPr lang="en-US" dirty="0" smtClean="0"/>
              <a:t>Horn-focused, wide-band beam</a:t>
            </a:r>
          </a:p>
          <a:p>
            <a:pPr lvl="1"/>
            <a:r>
              <a:rPr lang="en-US" dirty="0" smtClean="0"/>
              <a:t>Peak in </a:t>
            </a:r>
            <a:r>
              <a:rPr lang="en-US" i="1" dirty="0" err="1" smtClean="0"/>
              <a:t>E</a:t>
            </a:r>
            <a:r>
              <a:rPr lang="en-US" baseline="-25000" dirty="0" err="1" smtClean="0"/>
              <a:t>ν</a:t>
            </a:r>
            <a:r>
              <a:rPr lang="en-US" baseline="-25000" dirty="0" smtClean="0"/>
              <a:t> </a:t>
            </a:r>
            <a:r>
              <a:rPr lang="en-US" dirty="0" smtClean="0"/>
              <a:t>~</a:t>
            </a:r>
            <a:r>
              <a:rPr lang="en-US" baseline="-25000" dirty="0" smtClean="0"/>
              <a:t> </a:t>
            </a:r>
            <a:r>
              <a:rPr lang="en-US" dirty="0" smtClean="0"/>
              <a:t>3</a:t>
            </a:r>
            <a:r>
              <a:rPr lang="en-US" baseline="-25000" dirty="0" smtClean="0"/>
              <a:t> </a:t>
            </a:r>
            <a:r>
              <a:rPr lang="en-US" dirty="0" err="1" smtClean="0"/>
              <a:t>GeV</a:t>
            </a:r>
            <a:r>
              <a:rPr lang="en-US" dirty="0" smtClean="0"/>
              <a:t>; matched to 1300</a:t>
            </a:r>
            <a:r>
              <a:rPr lang="en-US" baseline="-25000" dirty="0" smtClean="0"/>
              <a:t> </a:t>
            </a:r>
            <a:r>
              <a:rPr lang="en-US" dirty="0" smtClean="0"/>
              <a:t>km baseline</a:t>
            </a:r>
          </a:p>
          <a:p>
            <a:pPr lvl="1"/>
            <a:r>
              <a:rPr lang="en-US" dirty="0" smtClean="0"/>
              <a:t>Main Injector, with PIP II, delivers 1.07</a:t>
            </a:r>
            <a:r>
              <a:rPr lang="en-US" baseline="-25000" dirty="0" smtClean="0"/>
              <a:t> </a:t>
            </a:r>
            <a:r>
              <a:rPr lang="en-US" dirty="0" smtClean="0"/>
              <a:t>MW @ 80</a:t>
            </a:r>
            <a:r>
              <a:rPr lang="en-US" baseline="-25000" dirty="0" smtClean="0"/>
              <a:t> </a:t>
            </a:r>
            <a:r>
              <a:rPr lang="en-US" dirty="0" err="1" smtClean="0"/>
              <a:t>GeV</a:t>
            </a:r>
            <a:endParaRPr lang="en-US" dirty="0" smtClean="0"/>
          </a:p>
          <a:p>
            <a:r>
              <a:rPr lang="en-US" dirty="0" smtClean="0"/>
              <a:t>PIP II: 800</a:t>
            </a:r>
            <a:r>
              <a:rPr lang="en-US" baseline="-25000" dirty="0" smtClean="0"/>
              <a:t> </a:t>
            </a:r>
            <a:r>
              <a:rPr lang="en-US" dirty="0" smtClean="0"/>
              <a:t>MeV s/c </a:t>
            </a:r>
            <a:r>
              <a:rPr lang="en-US" dirty="0" err="1" smtClean="0"/>
              <a:t>linac</a:t>
            </a:r>
            <a:r>
              <a:rPr lang="en-US" dirty="0" smtClean="0"/>
              <a:t>:</a:t>
            </a:r>
          </a:p>
          <a:p>
            <a:pPr lvl="1"/>
            <a:r>
              <a:rPr lang="en-US" dirty="0" smtClean="0"/>
              <a:t>1.2 MW @ 120 </a:t>
            </a:r>
            <a:r>
              <a:rPr lang="en-US" dirty="0" err="1" smtClean="0"/>
              <a:t>GeV</a:t>
            </a:r>
            <a:r>
              <a:rPr lang="en-US" dirty="0" smtClean="0"/>
              <a:t>; </a:t>
            </a:r>
            <a:r>
              <a:rPr lang="en-US" dirty="0" smtClean="0">
                <a:solidFill>
                  <a:srgbClr val="FF0000"/>
                </a:solidFill>
              </a:rPr>
              <a:t>1.07 MW @ 80 </a:t>
            </a:r>
            <a:r>
              <a:rPr lang="en-US" dirty="0" err="1" smtClean="0">
                <a:solidFill>
                  <a:srgbClr val="FF0000"/>
                </a:solidFill>
              </a:rPr>
              <a:t>GeV</a:t>
            </a:r>
            <a:r>
              <a:rPr lang="en-US" dirty="0" smtClean="0">
                <a:solidFill>
                  <a:srgbClr val="FF0000"/>
                </a:solidFill>
              </a:rPr>
              <a:t> – baseline for LBNF/DUNE</a:t>
            </a:r>
          </a:p>
          <a:p>
            <a:r>
              <a:rPr lang="en-US" dirty="0" smtClean="0"/>
              <a:t>PIP III: u/g 3</a:t>
            </a:r>
            <a:r>
              <a:rPr lang="en-US" baseline="-25000" dirty="0" smtClean="0"/>
              <a:t> </a:t>
            </a:r>
            <a:r>
              <a:rPr lang="en-US" dirty="0" err="1" smtClean="0"/>
              <a:t>GeV</a:t>
            </a:r>
            <a:r>
              <a:rPr lang="en-US" dirty="0" smtClean="0"/>
              <a:t> s/c </a:t>
            </a:r>
            <a:r>
              <a:rPr lang="en-US" dirty="0" err="1" smtClean="0"/>
              <a:t>linac</a:t>
            </a:r>
            <a:r>
              <a:rPr lang="en-US" dirty="0"/>
              <a:t> </a:t>
            </a:r>
            <a:r>
              <a:rPr lang="en-US" dirty="0" smtClean="0"/>
              <a:t>[2.4</a:t>
            </a:r>
            <a:r>
              <a:rPr lang="en-US" baseline="-25000" dirty="0" smtClean="0"/>
              <a:t> </a:t>
            </a:r>
            <a:r>
              <a:rPr lang="en-US" dirty="0" smtClean="0"/>
              <a:t>MW @ 120</a:t>
            </a:r>
            <a:r>
              <a:rPr lang="en-US" baseline="-25000" dirty="0" smtClean="0"/>
              <a:t> </a:t>
            </a:r>
            <a:r>
              <a:rPr lang="en-US" dirty="0" err="1" smtClean="0"/>
              <a:t>GeV</a:t>
            </a:r>
            <a:r>
              <a:rPr lang="en-US" dirty="0" smtClean="0"/>
              <a:t>]</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21</a:t>
            </a:fld>
            <a:endParaRPr lang="en-US"/>
          </a:p>
        </p:txBody>
      </p:sp>
      <p:pic>
        <p:nvPicPr>
          <p:cNvPr id="6" name="Picture 5"/>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1030920" y="1183357"/>
            <a:ext cx="6990130" cy="2735766"/>
          </a:xfrm>
          <a:prstGeom prst="rect">
            <a:avLst/>
          </a:prstGeom>
          <a:ln w="28575" cmpd="sng">
            <a:solidFill>
              <a:srgbClr val="FF0000"/>
            </a:solidFill>
          </a:ln>
        </p:spPr>
      </p:pic>
      <p:sp>
        <p:nvSpPr>
          <p:cNvPr id="7" name="TextBox 6"/>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3140234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395"/>
            <a:ext cx="8229600" cy="990600"/>
          </a:xfrm>
        </p:spPr>
        <p:txBody>
          <a:bodyPr/>
          <a:lstStyle/>
          <a:p>
            <a:r>
              <a:rPr lang="en-US" dirty="0" smtClean="0"/>
              <a:t>DUNE: far detector strategy</a:t>
            </a:r>
            <a:endParaRPr lang="en-US" dirty="0"/>
          </a:p>
        </p:txBody>
      </p:sp>
      <p:sp>
        <p:nvSpPr>
          <p:cNvPr id="3" name="Content Placeholder 2"/>
          <p:cNvSpPr>
            <a:spLocks noGrp="1"/>
          </p:cNvSpPr>
          <p:nvPr>
            <p:ph idx="1"/>
          </p:nvPr>
        </p:nvSpPr>
        <p:spPr>
          <a:xfrm>
            <a:off x="457200" y="4211052"/>
            <a:ext cx="8229600" cy="2646948"/>
          </a:xfrm>
        </p:spPr>
        <p:txBody>
          <a:bodyPr>
            <a:normAutofit/>
          </a:bodyPr>
          <a:lstStyle/>
          <a:p>
            <a:r>
              <a:rPr lang="en-US" dirty="0" smtClean="0"/>
              <a:t>Sanford Underground Research facility (SURF)</a:t>
            </a:r>
          </a:p>
          <a:p>
            <a:pPr lvl="4"/>
            <a:endParaRPr lang="en-US" dirty="0" smtClean="0"/>
          </a:p>
          <a:p>
            <a:r>
              <a:rPr lang="en-US" dirty="0" smtClean="0"/>
              <a:t>40 </a:t>
            </a:r>
            <a:r>
              <a:rPr lang="en-US" dirty="0" err="1" smtClean="0"/>
              <a:t>kT</a:t>
            </a:r>
            <a:r>
              <a:rPr lang="en-US" dirty="0" smtClean="0"/>
              <a:t> </a:t>
            </a:r>
            <a:r>
              <a:rPr lang="en-US" dirty="0" err="1" smtClean="0"/>
              <a:t>LAr</a:t>
            </a:r>
            <a:r>
              <a:rPr lang="en-US" dirty="0" smtClean="0"/>
              <a:t> TPC:</a:t>
            </a:r>
          </a:p>
          <a:p>
            <a:pPr lvl="1"/>
            <a:r>
              <a:rPr lang="en-US" dirty="0" smtClean="0"/>
              <a:t>Modular approach: 4 caverns, 4 independent 10</a:t>
            </a:r>
            <a:r>
              <a:rPr lang="en-US" baseline="-25000" dirty="0" smtClean="0"/>
              <a:t> </a:t>
            </a:r>
            <a:r>
              <a:rPr lang="en-US" dirty="0" err="1" smtClean="0"/>
              <a:t>kT</a:t>
            </a:r>
            <a:r>
              <a:rPr lang="en-US" dirty="0" smtClean="0"/>
              <a:t> modules</a:t>
            </a:r>
          </a:p>
          <a:p>
            <a:pPr lvl="1"/>
            <a:r>
              <a:rPr lang="en-US" dirty="0" smtClean="0"/>
              <a:t>Approach allows:</a:t>
            </a:r>
          </a:p>
          <a:p>
            <a:pPr lvl="2"/>
            <a:r>
              <a:rPr lang="en-US" dirty="0" smtClean="0"/>
              <a:t>Staged build</a:t>
            </a:r>
          </a:p>
          <a:p>
            <a:pPr lvl="2"/>
            <a:r>
              <a:rPr lang="en-US" dirty="0" smtClean="0"/>
              <a:t>Flexibility to exploit advancements in </a:t>
            </a:r>
            <a:r>
              <a:rPr lang="en-US" dirty="0" err="1" smtClean="0"/>
              <a:t>LAr</a:t>
            </a:r>
            <a:r>
              <a:rPr lang="en-US" dirty="0" smtClean="0"/>
              <a:t> TPC technique</a:t>
            </a:r>
          </a:p>
        </p:txBody>
      </p:sp>
      <p:sp>
        <p:nvSpPr>
          <p:cNvPr id="5" name="Slide Number Placeholder 4"/>
          <p:cNvSpPr>
            <a:spLocks noGrp="1"/>
          </p:cNvSpPr>
          <p:nvPr>
            <p:ph type="sldNum" sz="quarter" idx="12"/>
          </p:nvPr>
        </p:nvSpPr>
        <p:spPr/>
        <p:txBody>
          <a:bodyPr/>
          <a:lstStyle/>
          <a:p>
            <a:fld id="{8B2C7CBE-54CD-6E4E-991E-74820AACF21D}" type="slidenum">
              <a:rPr lang="en-US" smtClean="0"/>
              <a:pPr/>
              <a:t>22</a:t>
            </a:fld>
            <a:endParaRPr lang="en-US"/>
          </a:p>
        </p:txBody>
      </p:sp>
      <p:pic>
        <p:nvPicPr>
          <p:cNvPr id="12" name="Picture 11"/>
          <p:cNvPicPr>
            <a:picLocks noChangeAspect="1"/>
          </p:cNvPicPr>
          <p:nvPr/>
        </p:nvPicPr>
        <p:blipFill>
          <a:blip r:embed="rId2"/>
          <a:stretch>
            <a:fillRect/>
          </a:stretch>
        </p:blipFill>
        <p:spPr>
          <a:xfrm>
            <a:off x="1394326" y="1356995"/>
            <a:ext cx="5837989" cy="2809140"/>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986379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94467"/>
            <a:ext cx="8229600" cy="990600"/>
          </a:xfrm>
        </p:spPr>
        <p:txBody>
          <a:bodyPr>
            <a:normAutofit/>
          </a:bodyPr>
          <a:lstStyle/>
          <a:p>
            <a:r>
              <a:rPr lang="en-US" dirty="0" smtClean="0"/>
              <a:t>DUNE: far detector reference</a:t>
            </a:r>
            <a:endParaRPr lang="en-US" dirty="0"/>
          </a:p>
        </p:txBody>
      </p:sp>
      <p:sp>
        <p:nvSpPr>
          <p:cNvPr id="6" name="Content Placeholder 5"/>
          <p:cNvSpPr>
            <a:spLocks noGrp="1"/>
          </p:cNvSpPr>
          <p:nvPr>
            <p:ph idx="1"/>
          </p:nvPr>
        </p:nvSpPr>
        <p:spPr>
          <a:xfrm>
            <a:off x="240632" y="1385067"/>
            <a:ext cx="4465052" cy="5472933"/>
          </a:xfrm>
        </p:spPr>
        <p:txBody>
          <a:bodyPr>
            <a:normAutofit/>
          </a:bodyPr>
          <a:lstStyle/>
          <a:p>
            <a:r>
              <a:rPr lang="en-US" dirty="0" smtClean="0"/>
              <a:t>Single-phase </a:t>
            </a:r>
            <a:r>
              <a:rPr lang="en-US" dirty="0" err="1" smtClean="0"/>
              <a:t>LAr</a:t>
            </a:r>
            <a:r>
              <a:rPr lang="en-US" dirty="0" smtClean="0"/>
              <a:t> TPC</a:t>
            </a:r>
          </a:p>
          <a:p>
            <a:pPr lvl="1"/>
            <a:r>
              <a:rPr lang="en-US" dirty="0" smtClean="0"/>
              <a:t>Development of ICARUS</a:t>
            </a:r>
          </a:p>
          <a:p>
            <a:pPr lvl="1"/>
            <a:r>
              <a:rPr lang="en-US" dirty="0" smtClean="0"/>
              <a:t>Design presented in CDR</a:t>
            </a:r>
          </a:p>
          <a:p>
            <a:pPr lvl="1"/>
            <a:r>
              <a:rPr lang="en-US" dirty="0" smtClean="0"/>
              <a:t>Reviewed in “CD1 refresh”</a:t>
            </a:r>
          </a:p>
          <a:p>
            <a:endParaRPr lang="en-US" dirty="0" smtClean="0"/>
          </a:p>
          <a:p>
            <a:r>
              <a:rPr lang="en-US" dirty="0" smtClean="0"/>
              <a:t>Single-phase prototype:</a:t>
            </a:r>
          </a:p>
          <a:p>
            <a:pPr lvl="1"/>
            <a:r>
              <a:rPr lang="en-US" dirty="0" smtClean="0"/>
              <a:t>“</a:t>
            </a:r>
            <a:r>
              <a:rPr lang="en-US" dirty="0" err="1" smtClean="0"/>
              <a:t>ProtoDUNE</a:t>
            </a:r>
            <a:r>
              <a:rPr lang="en-US" dirty="0" smtClean="0"/>
              <a:t>”; to be tested in CERN Neutrino Platform</a:t>
            </a:r>
          </a:p>
          <a:p>
            <a:endParaRPr lang="en-US" dirty="0" smtClean="0"/>
          </a:p>
          <a:p>
            <a:r>
              <a:rPr lang="en-US" dirty="0" smtClean="0"/>
              <a:t>Development </a:t>
            </a:r>
            <a:r>
              <a:rPr lang="en-US" dirty="0" err="1" smtClean="0"/>
              <a:t>programme</a:t>
            </a:r>
            <a:r>
              <a:rPr lang="en-US" dirty="0" smtClean="0"/>
              <a:t>:</a:t>
            </a:r>
          </a:p>
          <a:p>
            <a:pPr lvl="1"/>
            <a:r>
              <a:rPr lang="en-US" dirty="0" smtClean="0"/>
              <a:t>35 T prototype	– 2015</a:t>
            </a:r>
          </a:p>
          <a:p>
            <a:pPr lvl="1"/>
            <a:r>
              <a:rPr lang="en-US" dirty="0" err="1" smtClean="0"/>
              <a:t>MicroBooNE</a:t>
            </a:r>
            <a:r>
              <a:rPr lang="en-US" dirty="0" smtClean="0"/>
              <a:t>	</a:t>
            </a:r>
            <a:r>
              <a:rPr lang="en-US" dirty="0"/>
              <a:t>–</a:t>
            </a:r>
            <a:r>
              <a:rPr lang="en-US" dirty="0" smtClean="0"/>
              <a:t> 2015</a:t>
            </a:r>
          </a:p>
          <a:p>
            <a:pPr lvl="1"/>
            <a:r>
              <a:rPr lang="en-US" dirty="0" smtClean="0"/>
              <a:t>SBND/ICARUS	– 2018</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23</a:t>
            </a:fld>
            <a:endParaRPr lang="en-US"/>
          </a:p>
        </p:txBody>
      </p:sp>
      <p:pic>
        <p:nvPicPr>
          <p:cNvPr id="2" name="Picture 1"/>
          <p:cNvPicPr>
            <a:picLocks noChangeAspect="1"/>
          </p:cNvPicPr>
          <p:nvPr/>
        </p:nvPicPr>
        <p:blipFill>
          <a:blip r:embed="rId2"/>
          <a:stretch>
            <a:fillRect/>
          </a:stretch>
        </p:blipFill>
        <p:spPr>
          <a:xfrm>
            <a:off x="5213662" y="1385066"/>
            <a:ext cx="3543794" cy="5315691"/>
          </a:xfrm>
          <a:prstGeom prst="rect">
            <a:avLst/>
          </a:prstGeom>
          <a:ln w="28575" cmpd="sng">
            <a:solidFill>
              <a:srgbClr val="FF0000"/>
            </a:solidFill>
          </a:ln>
        </p:spPr>
      </p:pic>
      <p:sp>
        <p:nvSpPr>
          <p:cNvPr id="7" name="TextBox 6"/>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2735700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352"/>
            <a:ext cx="8229600" cy="990600"/>
          </a:xfrm>
        </p:spPr>
        <p:txBody>
          <a:bodyPr/>
          <a:lstStyle/>
          <a:p>
            <a:r>
              <a:rPr lang="en-US" dirty="0" smtClean="0"/>
              <a:t>DUNE: far detector alternative</a:t>
            </a:r>
            <a:endParaRPr lang="en-US" dirty="0"/>
          </a:p>
        </p:txBody>
      </p:sp>
      <p:sp>
        <p:nvSpPr>
          <p:cNvPr id="3" name="Content Placeholder 2"/>
          <p:cNvSpPr>
            <a:spLocks noGrp="1"/>
          </p:cNvSpPr>
          <p:nvPr>
            <p:ph idx="1"/>
          </p:nvPr>
        </p:nvSpPr>
        <p:spPr>
          <a:xfrm>
            <a:off x="93576" y="1473200"/>
            <a:ext cx="5075324" cy="5384800"/>
          </a:xfrm>
        </p:spPr>
        <p:txBody>
          <a:bodyPr>
            <a:normAutofit fontScale="92500" lnSpcReduction="10000"/>
          </a:bodyPr>
          <a:lstStyle/>
          <a:p>
            <a:r>
              <a:rPr lang="en-US" dirty="0" smtClean="0"/>
              <a:t>Dual phase </a:t>
            </a:r>
            <a:r>
              <a:rPr lang="en-US" dirty="0" err="1" smtClean="0"/>
              <a:t>LAr</a:t>
            </a:r>
            <a:r>
              <a:rPr lang="en-US" dirty="0" smtClean="0"/>
              <a:t> TPC:</a:t>
            </a:r>
          </a:p>
          <a:p>
            <a:pPr lvl="1"/>
            <a:r>
              <a:rPr lang="en-US" dirty="0" smtClean="0"/>
              <a:t>Electron drift in liquid</a:t>
            </a:r>
          </a:p>
          <a:p>
            <a:pPr lvl="1"/>
            <a:r>
              <a:rPr lang="en-US" dirty="0" smtClean="0"/>
              <a:t>Amplification in </a:t>
            </a:r>
            <a:r>
              <a:rPr lang="en-US" dirty="0" err="1" smtClean="0"/>
              <a:t>Ar</a:t>
            </a:r>
            <a:r>
              <a:rPr lang="en-US" dirty="0" smtClean="0"/>
              <a:t> gas</a:t>
            </a:r>
          </a:p>
          <a:p>
            <a:pPr lvl="1"/>
            <a:r>
              <a:rPr lang="en-US" dirty="0" smtClean="0"/>
              <a:t>Potential benefits:</a:t>
            </a:r>
          </a:p>
          <a:p>
            <a:pPr lvl="2"/>
            <a:r>
              <a:rPr lang="en-US" dirty="0" smtClean="0"/>
              <a:t>Fully active </a:t>
            </a:r>
            <a:r>
              <a:rPr lang="en-US" dirty="0" err="1" smtClean="0"/>
              <a:t>LAr</a:t>
            </a:r>
            <a:r>
              <a:rPr lang="en-US" dirty="0" smtClean="0"/>
              <a:t> volume</a:t>
            </a:r>
          </a:p>
          <a:p>
            <a:pPr lvl="2"/>
            <a:r>
              <a:rPr lang="en-US" dirty="0" smtClean="0"/>
              <a:t>Improved signal to noise</a:t>
            </a:r>
          </a:p>
          <a:p>
            <a:pPr lvl="1"/>
            <a:r>
              <a:rPr lang="en-US" dirty="0" smtClean="0"/>
              <a:t>Presented in CDR, </a:t>
            </a:r>
            <a:br>
              <a:rPr lang="en-US" dirty="0" smtClean="0"/>
            </a:br>
            <a:r>
              <a:rPr lang="en-US" dirty="0" smtClean="0"/>
              <a:t>reviewed in CD1 refresh</a:t>
            </a:r>
          </a:p>
          <a:p>
            <a:r>
              <a:rPr lang="en-US" dirty="0" smtClean="0"/>
              <a:t>Prototypes:</a:t>
            </a:r>
          </a:p>
          <a:p>
            <a:pPr lvl="1"/>
            <a:r>
              <a:rPr lang="en-US" dirty="0" smtClean="0"/>
              <a:t>WA105</a:t>
            </a:r>
            <a:r>
              <a:rPr lang="en-US" dirty="0"/>
              <a:t> </a:t>
            </a:r>
            <a:r>
              <a:rPr lang="en-US" dirty="0" smtClean="0"/>
              <a:t>@ CERN Neutrino Platform</a:t>
            </a:r>
          </a:p>
          <a:p>
            <a:pPr lvl="2"/>
            <a:r>
              <a:rPr lang="en-US" dirty="0" smtClean="0"/>
              <a:t>Insulated membrane tank</a:t>
            </a:r>
          </a:p>
          <a:p>
            <a:pPr lvl="2"/>
            <a:r>
              <a:rPr lang="en-US" dirty="0" smtClean="0"/>
              <a:t>Active area 36</a:t>
            </a:r>
            <a:r>
              <a:rPr lang="en-US" baseline="-25000" dirty="0" smtClean="0"/>
              <a:t> </a:t>
            </a:r>
            <a:r>
              <a:rPr lang="en-US" dirty="0" smtClean="0"/>
              <a:t>m</a:t>
            </a:r>
            <a:r>
              <a:rPr lang="en-US" baseline="30000" dirty="0" smtClean="0"/>
              <a:t>2</a:t>
            </a:r>
            <a:endParaRPr lang="en-US" dirty="0" smtClean="0"/>
          </a:p>
          <a:p>
            <a:pPr lvl="2"/>
            <a:r>
              <a:rPr lang="en-US" dirty="0" smtClean="0"/>
              <a:t>Mass 705</a:t>
            </a:r>
            <a:r>
              <a:rPr lang="en-US" baseline="-25000" dirty="0" smtClean="0"/>
              <a:t> </a:t>
            </a:r>
            <a:r>
              <a:rPr lang="en-US" dirty="0" smtClean="0"/>
              <a:t>T</a:t>
            </a:r>
          </a:p>
          <a:p>
            <a:pPr lvl="1"/>
            <a:r>
              <a:rPr lang="en-US" dirty="0" smtClean="0"/>
              <a:t>3x1x1</a:t>
            </a:r>
            <a:r>
              <a:rPr lang="en-US" baseline="-25000" dirty="0" smtClean="0"/>
              <a:t> </a:t>
            </a:r>
            <a:r>
              <a:rPr lang="en-US" dirty="0" smtClean="0"/>
              <a:t>m</a:t>
            </a:r>
            <a:r>
              <a:rPr lang="en-US" baseline="30000" dirty="0" smtClean="0"/>
              <a:t>3</a:t>
            </a:r>
            <a:r>
              <a:rPr lang="en-US" dirty="0" smtClean="0"/>
              <a:t> WA105 prototype:</a:t>
            </a:r>
          </a:p>
          <a:p>
            <a:pPr lvl="2"/>
            <a:r>
              <a:rPr lang="en-US" dirty="0" smtClean="0"/>
              <a:t>Test of GTT membrane technology</a:t>
            </a:r>
          </a:p>
          <a:p>
            <a:pPr lvl="3"/>
            <a:r>
              <a:rPr lang="en-US" dirty="0" smtClean="0"/>
              <a:t>Cryostat completed!</a:t>
            </a:r>
          </a:p>
          <a:p>
            <a:pPr lvl="2"/>
            <a:r>
              <a:rPr lang="en-US" dirty="0" smtClean="0"/>
              <a:t>Operation 2016; important milestone!</a:t>
            </a:r>
          </a:p>
        </p:txBody>
      </p:sp>
      <p:sp>
        <p:nvSpPr>
          <p:cNvPr id="4" name="Slide Number Placeholder 3"/>
          <p:cNvSpPr>
            <a:spLocks noGrp="1"/>
          </p:cNvSpPr>
          <p:nvPr>
            <p:ph type="sldNum" sz="quarter" idx="12"/>
          </p:nvPr>
        </p:nvSpPr>
        <p:spPr/>
        <p:txBody>
          <a:bodyPr/>
          <a:lstStyle/>
          <a:p>
            <a:fld id="{8B2C7CBE-54CD-6E4E-991E-74820AACF21D}" type="slidenum">
              <a:rPr lang="en-US" smtClean="0"/>
              <a:pPr/>
              <a:t>24</a:t>
            </a:fld>
            <a:endParaRPr lang="en-US"/>
          </a:p>
        </p:txBody>
      </p:sp>
      <p:pic>
        <p:nvPicPr>
          <p:cNvPr id="6" name="Picture 5"/>
          <p:cNvPicPr>
            <a:picLocks noChangeAspect="1"/>
          </p:cNvPicPr>
          <p:nvPr/>
        </p:nvPicPr>
        <p:blipFill>
          <a:blip r:embed="rId2"/>
          <a:stretch>
            <a:fillRect/>
          </a:stretch>
        </p:blipFill>
        <p:spPr>
          <a:xfrm>
            <a:off x="5827583" y="1267117"/>
            <a:ext cx="2300417" cy="2259581"/>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5044171" y="3682999"/>
            <a:ext cx="3990281" cy="3023851"/>
          </a:xfrm>
          <a:prstGeom prst="rect">
            <a:avLst/>
          </a:prstGeom>
          <a:ln w="28575" cmpd="sng">
            <a:solidFill>
              <a:srgbClr val="FF0000"/>
            </a:solidFill>
          </a:ln>
        </p:spPr>
      </p:pic>
      <p:sp>
        <p:nvSpPr>
          <p:cNvPr id="8" name="TextBox 7"/>
          <p:cNvSpPr txBox="1"/>
          <p:nvPr/>
        </p:nvSpPr>
        <p:spPr>
          <a:xfrm>
            <a:off x="0" y="-1557"/>
            <a:ext cx="1532328" cy="307777"/>
          </a:xfrm>
          <a:prstGeom prst="rect">
            <a:avLst/>
          </a:prstGeom>
          <a:noFill/>
        </p:spPr>
        <p:txBody>
          <a:bodyPr wrap="none" rtlCol="0">
            <a:spAutoFit/>
          </a:bodyPr>
          <a:lstStyle/>
          <a:p>
            <a:r>
              <a:rPr lang="en-US" sz="1400" b="1" dirty="0" smtClean="0">
                <a:solidFill>
                  <a:srgbClr val="FFFFFF"/>
                </a:solidFill>
              </a:rPr>
              <a:t>arXiv:1409.4405</a:t>
            </a:r>
            <a:endParaRPr lang="en-US" sz="1400" b="1" dirty="0">
              <a:solidFill>
                <a:srgbClr val="FFFFFF"/>
              </a:solidFill>
            </a:endParaRPr>
          </a:p>
        </p:txBody>
      </p:sp>
    </p:spTree>
    <p:extLst>
      <p:ext uri="{BB962C8B-B14F-4D97-AF65-F5344CB8AC3E}">
        <p14:creationId xmlns="" xmlns:p14="http://schemas.microsoft.com/office/powerpoint/2010/main" val="1754090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59"/>
            <a:ext cx="8229600" cy="990600"/>
          </a:xfrm>
        </p:spPr>
        <p:txBody>
          <a:bodyPr/>
          <a:lstStyle/>
          <a:p>
            <a:r>
              <a:rPr lang="en-US" dirty="0" smtClean="0"/>
              <a:t>DUNE: near detector</a:t>
            </a:r>
            <a:endParaRPr lang="en-US" dirty="0"/>
          </a:p>
        </p:txBody>
      </p:sp>
      <p:sp>
        <p:nvSpPr>
          <p:cNvPr id="3" name="Content Placeholder 2"/>
          <p:cNvSpPr>
            <a:spLocks noGrp="1"/>
          </p:cNvSpPr>
          <p:nvPr>
            <p:ph idx="1"/>
          </p:nvPr>
        </p:nvSpPr>
        <p:spPr>
          <a:xfrm>
            <a:off x="82896" y="1330259"/>
            <a:ext cx="3391041" cy="5349941"/>
          </a:xfrm>
        </p:spPr>
        <p:txBody>
          <a:bodyPr/>
          <a:lstStyle/>
          <a:p>
            <a:r>
              <a:rPr lang="en-US" dirty="0" smtClean="0"/>
              <a:t>Fine-grained detector:</a:t>
            </a:r>
          </a:p>
          <a:p>
            <a:pPr lvl="1"/>
            <a:r>
              <a:rPr lang="en-US" dirty="0" smtClean="0"/>
              <a:t>Central straw-tube tracker</a:t>
            </a:r>
          </a:p>
          <a:p>
            <a:pPr lvl="1"/>
            <a:r>
              <a:rPr lang="en-US" dirty="0" err="1" smtClean="0"/>
              <a:t>Pb</a:t>
            </a:r>
            <a:r>
              <a:rPr lang="en-US" dirty="0" smtClean="0"/>
              <a:t>/</a:t>
            </a:r>
            <a:r>
              <a:rPr lang="en-US" dirty="0" err="1" smtClean="0"/>
              <a:t>scintilator</a:t>
            </a:r>
            <a:r>
              <a:rPr lang="en-US" dirty="0" smtClean="0"/>
              <a:t> ECAL</a:t>
            </a:r>
          </a:p>
          <a:p>
            <a:pPr lvl="1"/>
            <a:r>
              <a:rPr lang="en-US" dirty="0" smtClean="0"/>
              <a:t>Dipole magnet</a:t>
            </a:r>
          </a:p>
          <a:p>
            <a:pPr lvl="1"/>
            <a:r>
              <a:rPr lang="en-US" dirty="0" smtClean="0"/>
              <a:t>RPC-based </a:t>
            </a:r>
            <a:r>
              <a:rPr lang="en-US" dirty="0" err="1" smtClean="0"/>
              <a:t>muon</a:t>
            </a:r>
            <a:r>
              <a:rPr lang="en-US" dirty="0" smtClean="0"/>
              <a:t> detectors</a:t>
            </a:r>
          </a:p>
          <a:p>
            <a:endParaRPr lang="en-US" dirty="0" smtClean="0"/>
          </a:p>
          <a:p>
            <a:r>
              <a:rPr lang="en-US" dirty="0" smtClean="0"/>
              <a:t>Advantages of addition of:</a:t>
            </a:r>
          </a:p>
          <a:p>
            <a:pPr lvl="1"/>
            <a:r>
              <a:rPr lang="en-US" dirty="0" err="1" smtClean="0"/>
              <a:t>LAr</a:t>
            </a:r>
            <a:r>
              <a:rPr lang="en-US" dirty="0" smtClean="0"/>
              <a:t> TPC; and/or</a:t>
            </a:r>
          </a:p>
          <a:p>
            <a:pPr lvl="1"/>
            <a:r>
              <a:rPr lang="en-US" dirty="0" smtClean="0"/>
              <a:t>High-pressure </a:t>
            </a:r>
            <a:r>
              <a:rPr lang="en-US" dirty="0" err="1" smtClean="0"/>
              <a:t>Ar</a:t>
            </a:r>
            <a:r>
              <a:rPr lang="en-US" dirty="0" smtClean="0"/>
              <a:t> TPC</a:t>
            </a:r>
          </a:p>
          <a:p>
            <a:pPr marL="177800" indent="0">
              <a:buNone/>
            </a:pPr>
            <a:r>
              <a:rPr lang="en-US" dirty="0" smtClean="0"/>
              <a:t>under discussion</a:t>
            </a:r>
          </a:p>
          <a:p>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25</a:t>
            </a:fld>
            <a:endParaRPr lang="en-US"/>
          </a:p>
        </p:txBody>
      </p:sp>
      <p:pic>
        <p:nvPicPr>
          <p:cNvPr id="5" name="Picture 4"/>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3473937" y="1437203"/>
            <a:ext cx="5584916" cy="4945188"/>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2507878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8229600" cy="990600"/>
          </a:xfrm>
        </p:spPr>
        <p:txBody>
          <a:bodyPr/>
          <a:lstStyle/>
          <a:p>
            <a:r>
              <a:rPr lang="en-US" dirty="0" smtClean="0"/>
              <a:t>DUNE: sensitivity</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26</a:t>
            </a:fld>
            <a:endParaRPr lang="en-US"/>
          </a:p>
        </p:txBody>
      </p:sp>
      <p:pic>
        <p:nvPicPr>
          <p:cNvPr id="6" name="Picture 5"/>
          <p:cNvPicPr>
            <a:picLocks noChangeAspect="1"/>
          </p:cNvPicPr>
          <p:nvPr/>
        </p:nvPicPr>
        <p:blipFill rotWithShape="1">
          <a:blip r:embed="rId2" cstate="print">
            <a:extLst>
              <a:ext uri="{28A0092B-C50C-407E-A947-70E740481C1C}">
                <a14:useLocalDpi xmlns="" xmlns:a14="http://schemas.microsoft.com/office/drawing/2010/main"/>
              </a:ext>
            </a:extLst>
          </a:blip>
          <a:srcRect/>
          <a:stretch/>
        </p:blipFill>
        <p:spPr>
          <a:xfrm>
            <a:off x="66843" y="1683773"/>
            <a:ext cx="4387014" cy="4384842"/>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4598231" y="1675424"/>
            <a:ext cx="4456511" cy="4406561"/>
          </a:xfrm>
          <a:prstGeom prst="rect">
            <a:avLst/>
          </a:prstGeom>
          <a:ln w="28575" cmpd="sng">
            <a:solidFill>
              <a:srgbClr val="FF0000"/>
            </a:solidFill>
          </a:ln>
        </p:spPr>
      </p:pic>
      <p:sp>
        <p:nvSpPr>
          <p:cNvPr id="8" name="TextBox 7"/>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2326755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DUNE: precision</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27</a:t>
            </a:fld>
            <a:endParaRPr lang="en-US"/>
          </a:p>
        </p:txBody>
      </p:sp>
      <p:pic>
        <p:nvPicPr>
          <p:cNvPr id="10" name="Picture 9"/>
          <p:cNvPicPr>
            <a:picLocks noChangeAspect="1"/>
          </p:cNvPicPr>
          <p:nvPr/>
        </p:nvPicPr>
        <p:blipFill rotWithShape="1">
          <a:blip r:embed="rId3" cstate="print">
            <a:extLst>
              <a:ext uri="{28A0092B-C50C-407E-A947-70E740481C1C}">
                <a14:useLocalDpi xmlns="" xmlns:a14="http://schemas.microsoft.com/office/drawing/2010/main"/>
              </a:ext>
            </a:extLst>
          </a:blip>
          <a:srcRect r="4350"/>
          <a:stretch/>
        </p:blipFill>
        <p:spPr>
          <a:xfrm>
            <a:off x="4636747" y="1540267"/>
            <a:ext cx="4373577" cy="4435409"/>
          </a:xfrm>
          <a:prstGeom prst="rect">
            <a:avLst/>
          </a:prstGeom>
          <a:ln w="28575" cmpd="sng">
            <a:solidFill>
              <a:srgbClr val="FF0000"/>
            </a:solidFill>
          </a:ln>
        </p:spPr>
      </p:pic>
      <p:pic>
        <p:nvPicPr>
          <p:cNvPr id="11" name="Picture 10"/>
          <p:cNvPicPr>
            <a:picLocks noChangeAspect="1"/>
          </p:cNvPicPr>
          <p:nvPr/>
        </p:nvPicPr>
        <p:blipFill>
          <a:blip r:embed="rId4"/>
          <a:stretch>
            <a:fillRect/>
          </a:stretch>
        </p:blipFill>
        <p:spPr>
          <a:xfrm>
            <a:off x="118216" y="1535678"/>
            <a:ext cx="4373577" cy="4471860"/>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 xmlns:p14="http://schemas.microsoft.com/office/powerpoint/2010/main" val="1614241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576"/>
            <a:ext cx="8229600" cy="990600"/>
          </a:xfrm>
        </p:spPr>
        <p:txBody>
          <a:bodyPr/>
          <a:lstStyle/>
          <a:p>
            <a:r>
              <a:rPr lang="en-US" dirty="0" smtClean="0"/>
              <a:t>J-PARC to Hyper-K</a:t>
            </a:r>
            <a:endParaRPr lang="en-US" dirty="0"/>
          </a:p>
        </p:txBody>
      </p:sp>
      <p:sp>
        <p:nvSpPr>
          <p:cNvPr id="5" name="Content Placeholder 4"/>
          <p:cNvSpPr>
            <a:spLocks noGrp="1"/>
          </p:cNvSpPr>
          <p:nvPr>
            <p:ph sz="half" idx="1"/>
          </p:nvPr>
        </p:nvSpPr>
        <p:spPr>
          <a:xfrm>
            <a:off x="0" y="3973134"/>
            <a:ext cx="4398105" cy="2884865"/>
          </a:xfrm>
        </p:spPr>
        <p:txBody>
          <a:bodyPr>
            <a:normAutofit fontScale="92500" lnSpcReduction="20000"/>
          </a:bodyPr>
          <a:lstStyle/>
          <a:p>
            <a:r>
              <a:rPr lang="en-US" dirty="0" smtClean="0"/>
              <a:t>Accelerator neutrinos:</a:t>
            </a:r>
          </a:p>
          <a:p>
            <a:pPr lvl="1"/>
            <a:r>
              <a:rPr lang="en-US" dirty="0"/>
              <a:t>CP-invariance violation</a:t>
            </a:r>
          </a:p>
          <a:p>
            <a:pPr lvl="1"/>
            <a:r>
              <a:rPr lang="en-US" dirty="0" smtClean="0"/>
              <a:t>Precision </a:t>
            </a:r>
            <a:r>
              <a:rPr lang="en-US" dirty="0" err="1"/>
              <a:t>osc</a:t>
            </a:r>
            <a:r>
              <a:rPr lang="en-US" dirty="0"/>
              <a:t>. physics:</a:t>
            </a:r>
          </a:p>
          <a:p>
            <a:pPr lvl="2"/>
            <a:r>
              <a:rPr lang="en-US" dirty="0"/>
              <a:t>Parameter measurement</a:t>
            </a:r>
          </a:p>
          <a:p>
            <a:pPr lvl="2"/>
            <a:r>
              <a:rPr lang="en-US" dirty="0"/>
              <a:t>“Beyond </a:t>
            </a:r>
            <a:r>
              <a:rPr lang="en-US" dirty="0" err="1"/>
              <a:t>SνM</a:t>
            </a:r>
            <a:r>
              <a:rPr lang="en-US" dirty="0"/>
              <a:t>” search</a:t>
            </a:r>
          </a:p>
          <a:p>
            <a:pPr lvl="1"/>
            <a:r>
              <a:rPr lang="en-US" dirty="0"/>
              <a:t>Near-detector physics:</a:t>
            </a:r>
          </a:p>
          <a:p>
            <a:pPr lvl="2"/>
            <a:r>
              <a:rPr lang="en-US" dirty="0"/>
              <a:t>Part of </a:t>
            </a:r>
            <a:r>
              <a:rPr lang="en-US" dirty="0" err="1"/>
              <a:t>osc</a:t>
            </a:r>
            <a:r>
              <a:rPr lang="en-US" dirty="0"/>
              <a:t>. </a:t>
            </a:r>
            <a:r>
              <a:rPr lang="en-US" dirty="0" err="1"/>
              <a:t>programme</a:t>
            </a:r>
            <a:endParaRPr lang="en-US" dirty="0"/>
          </a:p>
          <a:p>
            <a:pPr lvl="2"/>
            <a:r>
              <a:rPr lang="en-US" dirty="0"/>
              <a:t>Neutrino scattering</a:t>
            </a:r>
          </a:p>
        </p:txBody>
      </p:sp>
      <p:sp>
        <p:nvSpPr>
          <p:cNvPr id="6" name="Content Placeholder 5"/>
          <p:cNvSpPr>
            <a:spLocks noGrp="1"/>
          </p:cNvSpPr>
          <p:nvPr>
            <p:ph sz="half" idx="2"/>
          </p:nvPr>
        </p:nvSpPr>
        <p:spPr>
          <a:xfrm>
            <a:off x="4398105" y="3582335"/>
            <a:ext cx="4745895" cy="3275665"/>
          </a:xfrm>
        </p:spPr>
        <p:txBody>
          <a:bodyPr>
            <a:normAutofit fontScale="92500" lnSpcReduction="20000"/>
          </a:bodyPr>
          <a:lstStyle/>
          <a:p>
            <a:r>
              <a:rPr lang="en-US" dirty="0" smtClean="0"/>
              <a:t>Additional opportunities:</a:t>
            </a:r>
          </a:p>
          <a:p>
            <a:pPr lvl="1"/>
            <a:r>
              <a:rPr lang="en-US" dirty="0" smtClean="0"/>
              <a:t>Atmospheric and solar neutrinos</a:t>
            </a:r>
          </a:p>
          <a:p>
            <a:pPr lvl="1"/>
            <a:r>
              <a:rPr lang="en-US" dirty="0" smtClean="0"/>
              <a:t>Proton decay</a:t>
            </a:r>
          </a:p>
          <a:p>
            <a:pPr lvl="1"/>
            <a:r>
              <a:rPr lang="en-US" dirty="0" err="1" smtClean="0"/>
              <a:t>Astroparticle</a:t>
            </a:r>
            <a:r>
              <a:rPr lang="en-US" dirty="0" smtClean="0"/>
              <a:t> physics</a:t>
            </a:r>
          </a:p>
          <a:p>
            <a:r>
              <a:rPr lang="en-US" dirty="0" smtClean="0"/>
              <a:t>Collaboration:</a:t>
            </a:r>
          </a:p>
          <a:p>
            <a:pPr lvl="1"/>
            <a:r>
              <a:rPr lang="en-US" dirty="0" smtClean="0"/>
              <a:t>Proto-collaboration Jan15</a:t>
            </a:r>
          </a:p>
          <a:p>
            <a:pPr lvl="1"/>
            <a:r>
              <a:rPr lang="en-US" dirty="0" smtClean="0"/>
              <a:t>Global:</a:t>
            </a:r>
          </a:p>
          <a:p>
            <a:pPr lvl="2"/>
            <a:r>
              <a:rPr lang="en-US" dirty="0" smtClean="0"/>
              <a:t>240 scientists; 70 institutes; </a:t>
            </a:r>
            <a:br>
              <a:rPr lang="en-US" dirty="0" smtClean="0"/>
            </a:br>
            <a:r>
              <a:rPr lang="en-US" dirty="0" smtClean="0"/>
              <a:t>12 countries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28</a:t>
            </a:fld>
            <a:endParaRPr lang="en-US"/>
          </a:p>
        </p:txBody>
      </p:sp>
      <p:pic>
        <p:nvPicPr>
          <p:cNvPr id="7" name="Picture 6"/>
          <p:cNvPicPr>
            <a:picLocks noChangeAspect="1"/>
          </p:cNvPicPr>
          <p:nvPr/>
        </p:nvPicPr>
        <p:blipFill rotWithShape="1">
          <a:blip r:embed="rId2" cstate="print">
            <a:extLst>
              <a:ext uri="{28A0092B-C50C-407E-A947-70E740481C1C}">
                <a14:useLocalDpi xmlns="" xmlns:a14="http://schemas.microsoft.com/office/drawing/2010/main"/>
              </a:ext>
            </a:extLst>
          </a:blip>
          <a:srcRect/>
          <a:stretch/>
        </p:blipFill>
        <p:spPr>
          <a:xfrm>
            <a:off x="3859528" y="1085556"/>
            <a:ext cx="4737650" cy="2453348"/>
          </a:xfrm>
          <a:prstGeom prst="rect">
            <a:avLst/>
          </a:prstGeom>
          <a:solidFill>
            <a:schemeClr val="bg1"/>
          </a:solidFill>
          <a:ln w="28575" cmpd="sng">
            <a:solidFill>
              <a:srgbClr val="FF0000"/>
            </a:solidFill>
          </a:ln>
        </p:spPr>
      </p:pic>
      <p:pic>
        <p:nvPicPr>
          <p:cNvPr id="8" name="Picture 7"/>
          <p:cNvPicPr>
            <a:picLocks noChangeAspect="1"/>
          </p:cNvPicPr>
          <p:nvPr/>
        </p:nvPicPr>
        <p:blipFill>
          <a:blip r:embed="rId3"/>
          <a:stretch>
            <a:fillRect/>
          </a:stretch>
        </p:blipFill>
        <p:spPr>
          <a:xfrm>
            <a:off x="677640" y="1085556"/>
            <a:ext cx="2659310" cy="2887578"/>
          </a:xfrm>
          <a:prstGeom prst="rect">
            <a:avLst/>
          </a:prstGeom>
          <a:ln w="28575" cmpd="sng">
            <a:solidFill>
              <a:srgbClr val="FF0000"/>
            </a:solidFill>
          </a:ln>
        </p:spPr>
      </p:pic>
      <p:sp>
        <p:nvSpPr>
          <p:cNvPr id="9" name="TextBox 8"/>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spTree>
    <p:extLst>
      <p:ext uri="{BB962C8B-B14F-4D97-AF65-F5344CB8AC3E}">
        <p14:creationId xmlns="" xmlns:p14="http://schemas.microsoft.com/office/powerpoint/2010/main" val="1208729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5706" y="288799"/>
            <a:ext cx="8229600" cy="990600"/>
          </a:xfrm>
        </p:spPr>
        <p:txBody>
          <a:bodyPr/>
          <a:lstStyle/>
          <a:p>
            <a:r>
              <a:rPr lang="en-US" dirty="0" smtClean="0"/>
              <a:t>J-PARC</a:t>
            </a:r>
            <a:endParaRPr lang="en-US" dirty="0"/>
          </a:p>
        </p:txBody>
      </p:sp>
      <p:sp>
        <p:nvSpPr>
          <p:cNvPr id="3" name="Content Placeholder 2"/>
          <p:cNvSpPr>
            <a:spLocks noGrp="1"/>
          </p:cNvSpPr>
          <p:nvPr>
            <p:ph sz="half" idx="1"/>
          </p:nvPr>
        </p:nvSpPr>
        <p:spPr>
          <a:xfrm>
            <a:off x="55706" y="4159112"/>
            <a:ext cx="4440094" cy="2698888"/>
          </a:xfrm>
        </p:spPr>
        <p:txBody>
          <a:bodyPr>
            <a:normAutofit fontScale="92500"/>
          </a:bodyPr>
          <a:lstStyle/>
          <a:p>
            <a:r>
              <a:rPr lang="en-US" dirty="0" smtClean="0"/>
              <a:t>Neutrino beam:</a:t>
            </a:r>
          </a:p>
          <a:p>
            <a:pPr lvl="1"/>
            <a:r>
              <a:rPr lang="en-US" dirty="0" smtClean="0"/>
              <a:t>Horn focused, narrow-band;</a:t>
            </a:r>
          </a:p>
          <a:p>
            <a:pPr lvl="1"/>
            <a:r>
              <a:rPr lang="en-US" dirty="0"/>
              <a:t>2.5</a:t>
            </a:r>
            <a:r>
              <a:rPr lang="en-US" baseline="30000" dirty="0"/>
              <a:t>o</a:t>
            </a:r>
            <a:r>
              <a:rPr lang="en-US" dirty="0"/>
              <a:t> off </a:t>
            </a:r>
            <a:r>
              <a:rPr lang="en-US" dirty="0" smtClean="0"/>
              <a:t>axis: </a:t>
            </a:r>
          </a:p>
          <a:p>
            <a:pPr marL="548640" lvl="2" indent="0">
              <a:buNone/>
            </a:pPr>
            <a:r>
              <a:rPr lang="en-US" dirty="0" smtClean="0"/>
              <a:t>Peak in </a:t>
            </a:r>
            <a:r>
              <a:rPr lang="en-US" i="1" dirty="0" err="1" smtClean="0"/>
              <a:t>E</a:t>
            </a:r>
            <a:r>
              <a:rPr lang="en-US" i="1" baseline="-25000" dirty="0" err="1" smtClean="0"/>
              <a:t>ν</a:t>
            </a:r>
            <a:r>
              <a:rPr lang="en-US" baseline="-25000" dirty="0" smtClean="0"/>
              <a:t> </a:t>
            </a:r>
            <a:r>
              <a:rPr lang="en-US" dirty="0" smtClean="0"/>
              <a:t>~</a:t>
            </a:r>
            <a:r>
              <a:rPr lang="en-US" baseline="-25000" dirty="0" smtClean="0"/>
              <a:t> </a:t>
            </a:r>
            <a:r>
              <a:rPr lang="en-US" dirty="0" smtClean="0"/>
              <a:t>0.6</a:t>
            </a:r>
            <a:r>
              <a:rPr lang="en-US" baseline="-25000" dirty="0" smtClean="0"/>
              <a:t> </a:t>
            </a:r>
            <a:r>
              <a:rPr lang="en-US" dirty="0" err="1" smtClean="0"/>
              <a:t>GeV</a:t>
            </a:r>
            <a:r>
              <a:rPr lang="en-US" dirty="0" smtClean="0"/>
              <a:t>; </a:t>
            </a:r>
            <a:br>
              <a:rPr lang="en-US" dirty="0" smtClean="0"/>
            </a:br>
            <a:r>
              <a:rPr lang="en-US" dirty="0" smtClean="0"/>
              <a:t>matched to 295</a:t>
            </a:r>
            <a:r>
              <a:rPr lang="en-US" baseline="-25000" dirty="0" smtClean="0"/>
              <a:t> </a:t>
            </a:r>
            <a:r>
              <a:rPr lang="en-US" dirty="0" smtClean="0"/>
              <a:t>km baseline</a:t>
            </a:r>
          </a:p>
          <a:p>
            <a:pPr lvl="1"/>
            <a:r>
              <a:rPr lang="en-US" dirty="0" smtClean="0"/>
              <a:t>Delivers 0.35</a:t>
            </a:r>
            <a:r>
              <a:rPr lang="en-US" baseline="-25000" dirty="0" smtClean="0"/>
              <a:t> </a:t>
            </a:r>
            <a:r>
              <a:rPr lang="en-US" dirty="0" smtClean="0"/>
              <a:t>MW on target</a:t>
            </a:r>
          </a:p>
        </p:txBody>
      </p:sp>
      <p:sp>
        <p:nvSpPr>
          <p:cNvPr id="9" name="Content Placeholder 8"/>
          <p:cNvSpPr>
            <a:spLocks noGrp="1"/>
          </p:cNvSpPr>
          <p:nvPr>
            <p:ph sz="half" idx="2"/>
          </p:nvPr>
        </p:nvSpPr>
        <p:spPr>
          <a:xfrm>
            <a:off x="4648200" y="4159112"/>
            <a:ext cx="4473518" cy="2698887"/>
          </a:xfrm>
        </p:spPr>
        <p:txBody>
          <a:bodyPr>
            <a:normAutofit fontScale="92500"/>
          </a:bodyPr>
          <a:lstStyle/>
          <a:p>
            <a:r>
              <a:rPr lang="en-US" dirty="0" smtClean="0"/>
              <a:t>Upgrade path:</a:t>
            </a:r>
          </a:p>
          <a:p>
            <a:pPr lvl="1"/>
            <a:r>
              <a:rPr lang="en-US" sz="1900" dirty="0" smtClean="0">
                <a:latin typeface="Wingdings"/>
                <a:ea typeface="Wingdings"/>
                <a:cs typeface="Wingdings"/>
                <a:sym typeface="Wingdings"/>
              </a:rPr>
              <a:t></a:t>
            </a:r>
            <a:r>
              <a:rPr lang="en-US" dirty="0" smtClean="0"/>
              <a:t> </a:t>
            </a:r>
            <a:r>
              <a:rPr lang="en-US" dirty="0"/>
              <a:t>2020:</a:t>
            </a:r>
          </a:p>
          <a:p>
            <a:pPr lvl="2"/>
            <a:r>
              <a:rPr lang="en-US" dirty="0"/>
              <a:t>Main Ring PS </a:t>
            </a:r>
            <a:r>
              <a:rPr lang="en-US" dirty="0" smtClean="0"/>
              <a:t>upgrade:</a:t>
            </a:r>
          </a:p>
          <a:p>
            <a:pPr lvl="3"/>
            <a:r>
              <a:rPr lang="en-US" dirty="0" smtClean="0"/>
              <a:t>1</a:t>
            </a:r>
            <a:r>
              <a:rPr lang="en-US" baseline="-25000" dirty="0" smtClean="0"/>
              <a:t> </a:t>
            </a:r>
            <a:r>
              <a:rPr lang="en-US" dirty="0" smtClean="0"/>
              <a:t>Hz operation</a:t>
            </a:r>
            <a:endParaRPr lang="en-US" dirty="0"/>
          </a:p>
          <a:p>
            <a:pPr lvl="2"/>
            <a:r>
              <a:rPr lang="en-US" dirty="0"/>
              <a:t>High-gradient cavity </a:t>
            </a:r>
            <a:r>
              <a:rPr lang="en-US" dirty="0" smtClean="0"/>
              <a:t>upgrade</a:t>
            </a:r>
          </a:p>
          <a:p>
            <a:pPr lvl="3"/>
            <a:r>
              <a:rPr lang="en-US" dirty="0" smtClean="0"/>
              <a:t>High </a:t>
            </a:r>
            <a:r>
              <a:rPr lang="en-US" dirty="0"/>
              <a:t>impedance </a:t>
            </a:r>
            <a:r>
              <a:rPr lang="en-US" dirty="0" smtClean="0"/>
              <a:t>core</a:t>
            </a:r>
            <a:endParaRPr lang="en-US" dirty="0"/>
          </a:p>
          <a:p>
            <a:pPr lvl="1"/>
            <a:r>
              <a:rPr lang="en-US" dirty="0" smtClean="0"/>
              <a:t>Considering run to 2024/5</a:t>
            </a:r>
          </a:p>
        </p:txBody>
      </p:sp>
      <p:sp>
        <p:nvSpPr>
          <p:cNvPr id="4" name="Slide Number Placeholder 3"/>
          <p:cNvSpPr>
            <a:spLocks noGrp="1"/>
          </p:cNvSpPr>
          <p:nvPr>
            <p:ph type="sldNum" sz="quarter" idx="12"/>
          </p:nvPr>
        </p:nvSpPr>
        <p:spPr/>
        <p:txBody>
          <a:bodyPr/>
          <a:lstStyle/>
          <a:p>
            <a:fld id="{8B2C7CBE-54CD-6E4E-991E-74820AACF21D}" type="slidenum">
              <a:rPr lang="en-US" smtClean="0"/>
              <a:pPr/>
              <a:t>29</a:t>
            </a:fld>
            <a:endParaRPr lang="en-US"/>
          </a:p>
        </p:txBody>
      </p:sp>
      <p:pic>
        <p:nvPicPr>
          <p:cNvPr id="5" name="Picture 4"/>
          <p:cNvPicPr>
            <a:picLocks noChangeAspect="1"/>
          </p:cNvPicPr>
          <p:nvPr/>
        </p:nvPicPr>
        <p:blipFill>
          <a:blip r:embed="rId2"/>
          <a:stretch>
            <a:fillRect/>
          </a:stretch>
        </p:blipFill>
        <p:spPr>
          <a:xfrm>
            <a:off x="55706" y="1254178"/>
            <a:ext cx="3698308" cy="2773731"/>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3785630" y="28778"/>
            <a:ext cx="5336088" cy="4002066"/>
          </a:xfrm>
          <a:prstGeom prst="rect">
            <a:avLst/>
          </a:prstGeom>
          <a:ln w="28575" cmpd="sng">
            <a:solidFill>
              <a:srgbClr val="FF0000"/>
            </a:solidFill>
          </a:ln>
        </p:spPr>
      </p:pic>
    </p:spTree>
    <p:extLst>
      <p:ext uri="{BB962C8B-B14F-4D97-AF65-F5344CB8AC3E}">
        <p14:creationId xmlns="" xmlns:p14="http://schemas.microsoft.com/office/powerpoint/2010/main" val="3658904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780"/>
            <a:ext cx="8229600" cy="990600"/>
          </a:xfrm>
        </p:spPr>
        <p:txBody>
          <a:bodyPr/>
          <a:lstStyle/>
          <a:p>
            <a:r>
              <a:rPr lang="en-US" dirty="0" smtClean="0"/>
              <a:t>The Standard Model</a:t>
            </a:r>
            <a:endParaRPr lang="en-US" dirty="0"/>
          </a:p>
        </p:txBody>
      </p:sp>
      <p:sp>
        <p:nvSpPr>
          <p:cNvPr id="3" name="Content Placeholder 2"/>
          <p:cNvSpPr>
            <a:spLocks noGrp="1"/>
          </p:cNvSpPr>
          <p:nvPr>
            <p:ph idx="1"/>
          </p:nvPr>
        </p:nvSpPr>
        <p:spPr>
          <a:xfrm>
            <a:off x="457200" y="6220236"/>
            <a:ext cx="8229600" cy="637764"/>
          </a:xfrm>
        </p:spPr>
        <p:txBody>
          <a:bodyPr/>
          <a:lstStyle/>
          <a:p>
            <a:r>
              <a:rPr lang="en-US" dirty="0" smtClean="0"/>
              <a:t>Taught, robust, predictive …</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3</a:t>
            </a:fld>
            <a:endParaRPr lang="en-US"/>
          </a:p>
        </p:txBody>
      </p:sp>
      <p:pic>
        <p:nvPicPr>
          <p:cNvPr id="6" name="Picture 5"/>
          <p:cNvPicPr>
            <a:picLocks noChangeAspect="1"/>
          </p:cNvPicPr>
          <p:nvPr/>
        </p:nvPicPr>
        <p:blipFill>
          <a:blip r:embed="rId3"/>
          <a:stretch>
            <a:fillRect/>
          </a:stretch>
        </p:blipFill>
        <p:spPr>
          <a:xfrm>
            <a:off x="1074647" y="1305321"/>
            <a:ext cx="7122227" cy="4788305"/>
          </a:xfrm>
          <a:prstGeom prst="rect">
            <a:avLst/>
          </a:prstGeom>
          <a:ln w="28575" cmpd="sng">
            <a:solidFill>
              <a:srgbClr val="FF0000"/>
            </a:solidFill>
          </a:ln>
        </p:spPr>
      </p:pic>
      <p:sp>
        <p:nvSpPr>
          <p:cNvPr id="7" name="TextBox 6"/>
          <p:cNvSpPr txBox="1"/>
          <p:nvPr/>
        </p:nvSpPr>
        <p:spPr>
          <a:xfrm>
            <a:off x="0" y="-21711"/>
            <a:ext cx="2749546" cy="307777"/>
          </a:xfrm>
          <a:prstGeom prst="rect">
            <a:avLst/>
          </a:prstGeom>
          <a:noFill/>
        </p:spPr>
        <p:txBody>
          <a:bodyPr wrap="none" rtlCol="0">
            <a:spAutoFit/>
          </a:bodyPr>
          <a:lstStyle/>
          <a:p>
            <a:r>
              <a:rPr lang="tr-TR" sz="1400" b="1" dirty="0" err="1">
                <a:solidFill>
                  <a:schemeClr val="bg1"/>
                </a:solidFill>
              </a:rPr>
              <a:t>Eur</a:t>
            </a:r>
            <a:r>
              <a:rPr lang="tr-TR" sz="1400" b="1" dirty="0">
                <a:solidFill>
                  <a:schemeClr val="bg1"/>
                </a:solidFill>
              </a:rPr>
              <a:t>. </a:t>
            </a:r>
            <a:r>
              <a:rPr lang="tr-TR" sz="1400" b="1" dirty="0" err="1">
                <a:solidFill>
                  <a:schemeClr val="bg1"/>
                </a:solidFill>
              </a:rPr>
              <a:t>Phys</a:t>
            </a:r>
            <a:r>
              <a:rPr lang="tr-TR" sz="1400" b="1" dirty="0">
                <a:solidFill>
                  <a:schemeClr val="bg1"/>
                </a:solidFill>
              </a:rPr>
              <a:t>. J. C 74, 3046 (2014) </a:t>
            </a:r>
            <a:endParaRPr lang="en-US" sz="1400" b="1" dirty="0">
              <a:solidFill>
                <a:schemeClr val="bg1"/>
              </a:solidFill>
            </a:endParaRPr>
          </a:p>
        </p:txBody>
      </p:sp>
    </p:spTree>
    <p:extLst>
      <p:ext uri="{BB962C8B-B14F-4D97-AF65-F5344CB8AC3E}">
        <p14:creationId xmlns="" xmlns:p14="http://schemas.microsoft.com/office/powerpoint/2010/main" val="42408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58584"/>
            <a:ext cx="8229600" cy="990600"/>
          </a:xfrm>
        </p:spPr>
        <p:txBody>
          <a:bodyPr/>
          <a:lstStyle/>
          <a:p>
            <a:r>
              <a:rPr lang="en-US" dirty="0" smtClean="0"/>
              <a:t>Upgrade for Hyper-K era</a:t>
            </a:r>
            <a:endParaRPr lang="en-US" dirty="0"/>
          </a:p>
        </p:txBody>
      </p:sp>
      <p:sp>
        <p:nvSpPr>
          <p:cNvPr id="7" name="Content Placeholder 6"/>
          <p:cNvSpPr>
            <a:spLocks noGrp="1"/>
          </p:cNvSpPr>
          <p:nvPr>
            <p:ph idx="1"/>
          </p:nvPr>
        </p:nvSpPr>
        <p:spPr>
          <a:xfrm>
            <a:off x="457200" y="6047840"/>
            <a:ext cx="8229600" cy="810159"/>
          </a:xfrm>
        </p:spPr>
        <p:txBody>
          <a:bodyPr/>
          <a:lstStyle/>
          <a:p>
            <a:r>
              <a:rPr lang="en-US" dirty="0" smtClean="0"/>
              <a:t>Proposed </a:t>
            </a:r>
            <a:r>
              <a:rPr lang="en-US" dirty="0" err="1" smtClean="0"/>
              <a:t>programme</a:t>
            </a:r>
            <a:r>
              <a:rPr lang="en-US" dirty="0" smtClean="0"/>
              <a:t> to deliver 1.3</a:t>
            </a:r>
            <a:r>
              <a:rPr lang="en-US" baseline="-25000" dirty="0" smtClean="0"/>
              <a:t> </a:t>
            </a:r>
            <a:r>
              <a:rPr lang="en-US" dirty="0" smtClean="0"/>
              <a:t>MW to target</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30</a:t>
            </a:fld>
            <a:endParaRPr lang="en-US"/>
          </a:p>
        </p:txBody>
      </p:sp>
      <p:pic>
        <p:nvPicPr>
          <p:cNvPr id="9" name="Picture 8"/>
          <p:cNvPicPr>
            <a:picLocks noChangeAspect="1"/>
          </p:cNvPicPr>
          <p:nvPr/>
        </p:nvPicPr>
        <p:blipFill>
          <a:blip r:embed="rId2"/>
          <a:stretch>
            <a:fillRect/>
          </a:stretch>
        </p:blipFill>
        <p:spPr>
          <a:xfrm>
            <a:off x="634965" y="1349184"/>
            <a:ext cx="7974857" cy="4497668"/>
          </a:xfrm>
          <a:prstGeom prst="rect">
            <a:avLst/>
          </a:prstGeom>
          <a:solidFill>
            <a:srgbClr val="FFFFFF"/>
          </a:solidFill>
          <a:ln w="28575" cmpd="sng">
            <a:solidFill>
              <a:srgbClr val="FF0000"/>
            </a:solidFill>
          </a:ln>
        </p:spPr>
      </p:pic>
      <p:sp>
        <p:nvSpPr>
          <p:cNvPr id="10" name="TextBox 9"/>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spTree>
    <p:extLst>
      <p:ext uri="{BB962C8B-B14F-4D97-AF65-F5344CB8AC3E}">
        <p14:creationId xmlns="" xmlns:p14="http://schemas.microsoft.com/office/powerpoint/2010/main" val="1220730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a:t>
            </a:r>
            <a:endParaRPr lang="en-US" dirty="0"/>
          </a:p>
        </p:txBody>
      </p:sp>
      <p:sp>
        <p:nvSpPr>
          <p:cNvPr id="3" name="Content Placeholder 2"/>
          <p:cNvSpPr>
            <a:spLocks noGrp="1"/>
          </p:cNvSpPr>
          <p:nvPr>
            <p:ph idx="1"/>
          </p:nvPr>
        </p:nvSpPr>
        <p:spPr>
          <a:xfrm>
            <a:off x="457200" y="4606439"/>
            <a:ext cx="8229600" cy="2243520"/>
          </a:xfrm>
        </p:spPr>
        <p:txBody>
          <a:bodyPr/>
          <a:lstStyle/>
          <a:p>
            <a:r>
              <a:rPr lang="en-US" dirty="0" smtClean="0"/>
              <a:t>560</a:t>
            </a:r>
            <a:r>
              <a:rPr lang="en-US" baseline="-25000" dirty="0" smtClean="0"/>
              <a:t> </a:t>
            </a:r>
            <a:r>
              <a:rPr lang="en-US" dirty="0" err="1" smtClean="0"/>
              <a:t>kT</a:t>
            </a:r>
            <a:r>
              <a:rPr lang="en-US" dirty="0" smtClean="0"/>
              <a:t> </a:t>
            </a:r>
            <a:r>
              <a:rPr lang="en-US" dirty="0" err="1" smtClean="0"/>
              <a:t>fiducial</a:t>
            </a:r>
            <a:r>
              <a:rPr lang="en-US" dirty="0" smtClean="0"/>
              <a:t> mass ring-imaging H</a:t>
            </a:r>
            <a:r>
              <a:rPr lang="en-US" baseline="-25000" dirty="0" smtClean="0"/>
              <a:t>2</a:t>
            </a:r>
            <a:r>
              <a:rPr lang="en-US" dirty="0" smtClean="0"/>
              <a:t>O Cherenkov</a:t>
            </a:r>
          </a:p>
          <a:p>
            <a:pPr lvl="1"/>
            <a:r>
              <a:rPr lang="en-US" dirty="0" smtClean="0"/>
              <a:t>Two independent modules; each with a total mass of 495</a:t>
            </a:r>
            <a:r>
              <a:rPr lang="en-US" baseline="-25000" dirty="0" smtClean="0"/>
              <a:t> </a:t>
            </a:r>
            <a:r>
              <a:rPr lang="en-US" dirty="0" err="1" smtClean="0"/>
              <a:t>kT</a:t>
            </a:r>
            <a:endParaRPr lang="en-US" dirty="0" smtClean="0"/>
          </a:p>
          <a:p>
            <a:pPr lvl="1"/>
            <a:r>
              <a:rPr lang="en-US" dirty="0" smtClean="0"/>
              <a:t>Inner detector:</a:t>
            </a:r>
          </a:p>
          <a:p>
            <a:pPr lvl="2"/>
            <a:r>
              <a:rPr lang="en-US" dirty="0" smtClean="0"/>
              <a:t>99k 20-inch PMTs; 20% photo-cathode coverage</a:t>
            </a:r>
          </a:p>
          <a:p>
            <a:pPr lvl="1"/>
            <a:r>
              <a:rPr lang="en-US" dirty="0" smtClean="0"/>
              <a:t>Outer detector:</a:t>
            </a:r>
          </a:p>
          <a:p>
            <a:pPr lvl="2"/>
            <a:r>
              <a:rPr lang="en-US" dirty="0" smtClean="0"/>
              <a:t>25k 8-inch PMTs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31</a:t>
            </a:fld>
            <a:endParaRPr lang="en-US"/>
          </a:p>
        </p:txBody>
      </p:sp>
      <p:sp>
        <p:nvSpPr>
          <p:cNvPr id="5" name="TextBox 4"/>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grpSp>
        <p:nvGrpSpPr>
          <p:cNvPr id="12" name="Group 11"/>
          <p:cNvGrpSpPr/>
          <p:nvPr/>
        </p:nvGrpSpPr>
        <p:grpSpPr>
          <a:xfrm>
            <a:off x="80632" y="1296788"/>
            <a:ext cx="8970141" cy="3213370"/>
            <a:chOff x="80632" y="1296788"/>
            <a:chExt cx="8970141" cy="3213370"/>
          </a:xfrm>
        </p:grpSpPr>
        <p:pic>
          <p:nvPicPr>
            <p:cNvPr id="8" name="Picture 7"/>
            <p:cNvPicPr>
              <a:picLocks noChangeAspect="1"/>
            </p:cNvPicPr>
            <p:nvPr/>
          </p:nvPicPr>
          <p:blipFill>
            <a:blip r:embed="rId2"/>
            <a:stretch>
              <a:fillRect/>
            </a:stretch>
          </p:blipFill>
          <p:spPr>
            <a:xfrm>
              <a:off x="80632" y="1296788"/>
              <a:ext cx="8970141" cy="3213370"/>
            </a:xfrm>
            <a:prstGeom prst="rect">
              <a:avLst/>
            </a:prstGeom>
            <a:solidFill>
              <a:schemeClr val="bg1"/>
            </a:solidFill>
            <a:ln w="28575" cmpd="sng">
              <a:solidFill>
                <a:srgbClr val="FF0000"/>
              </a:solidFill>
            </a:ln>
          </p:spPr>
        </p:pic>
        <p:cxnSp>
          <p:nvCxnSpPr>
            <p:cNvPr id="10" name="Straight Connector 9"/>
            <p:cNvCxnSpPr/>
            <p:nvPr/>
          </p:nvCxnSpPr>
          <p:spPr>
            <a:xfrm>
              <a:off x="5795316" y="1296788"/>
              <a:ext cx="0" cy="3213370"/>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146745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 near detectors</a:t>
            </a:r>
            <a:endParaRPr lang="en-US" dirty="0"/>
          </a:p>
        </p:txBody>
      </p:sp>
      <p:sp>
        <p:nvSpPr>
          <p:cNvPr id="3" name="Content Placeholder 2"/>
          <p:cNvSpPr>
            <a:spLocks noGrp="1"/>
          </p:cNvSpPr>
          <p:nvPr>
            <p:ph idx="1"/>
          </p:nvPr>
        </p:nvSpPr>
        <p:spPr>
          <a:xfrm>
            <a:off x="185825" y="1312076"/>
            <a:ext cx="8229600" cy="5545924"/>
          </a:xfrm>
        </p:spPr>
        <p:txBody>
          <a:bodyPr/>
          <a:lstStyle/>
          <a:p>
            <a:r>
              <a:rPr lang="en-US" dirty="0" smtClean="0"/>
              <a:t>Essential to constrain flux and cross sections</a:t>
            </a:r>
          </a:p>
          <a:p>
            <a:pPr lvl="1"/>
            <a:r>
              <a:rPr lang="en-US" dirty="0" err="1" smtClean="0"/>
              <a:t>ν</a:t>
            </a:r>
            <a:r>
              <a:rPr lang="en-US" baseline="-25000" dirty="0" err="1" smtClean="0"/>
              <a:t>μ</a:t>
            </a:r>
            <a:r>
              <a:rPr lang="en-US" i="1" dirty="0" err="1" smtClean="0"/>
              <a:t>N</a:t>
            </a:r>
            <a:r>
              <a:rPr lang="en-US" dirty="0" smtClean="0"/>
              <a:t> and </a:t>
            </a:r>
            <a:r>
              <a:rPr lang="en-US" dirty="0" err="1" smtClean="0"/>
              <a:t>ν</a:t>
            </a:r>
            <a:r>
              <a:rPr lang="en-US" i="1" baseline="-25000" dirty="0" err="1" smtClean="0"/>
              <a:t>e</a:t>
            </a:r>
            <a:r>
              <a:rPr lang="en-US" i="1" dirty="0" err="1" smtClean="0"/>
              <a:t>N</a:t>
            </a:r>
            <a:r>
              <a:rPr lang="en-US" dirty="0" smtClean="0"/>
              <a:t> </a:t>
            </a:r>
          </a:p>
          <a:p>
            <a:r>
              <a:rPr lang="en-US" dirty="0" smtClean="0"/>
              <a:t>Upgrades to present ND280 detector considered:</a:t>
            </a:r>
          </a:p>
          <a:p>
            <a:pPr lvl="1"/>
            <a:r>
              <a:rPr lang="en-US" dirty="0" smtClean="0"/>
              <a:t>3D grid water detector (WAGASCI, J-PARC T59)</a:t>
            </a:r>
          </a:p>
          <a:p>
            <a:pPr lvl="1"/>
            <a:r>
              <a:rPr lang="en-US" dirty="0" smtClean="0"/>
              <a:t>High-pressure </a:t>
            </a:r>
            <a:r>
              <a:rPr lang="en-US" dirty="0" err="1" smtClean="0"/>
              <a:t>Ar</a:t>
            </a:r>
            <a:r>
              <a:rPr lang="en-US" dirty="0" smtClean="0"/>
              <a:t> TPC [*]</a:t>
            </a:r>
          </a:p>
          <a:p>
            <a:pPr lvl="1"/>
            <a:r>
              <a:rPr lang="en-US" dirty="0" smtClean="0"/>
              <a:t>Water-based liquid </a:t>
            </a:r>
            <a:r>
              <a:rPr lang="en-US" dirty="0" err="1" smtClean="0"/>
              <a:t>scintilaltor</a:t>
            </a:r>
            <a:r>
              <a:rPr lang="en-US" dirty="0" smtClean="0"/>
              <a:t> [NIM A660 51 (2011)]</a:t>
            </a:r>
          </a:p>
          <a:p>
            <a:pPr lvl="1"/>
            <a:r>
              <a:rPr lang="en-US" dirty="0" smtClean="0"/>
              <a:t>Emulsion detector (J-PARC T60)</a:t>
            </a:r>
          </a:p>
          <a:p>
            <a:endParaRPr lang="en-US" dirty="0" smtClean="0"/>
          </a:p>
          <a:p>
            <a:r>
              <a:rPr lang="en-US" dirty="0" smtClean="0"/>
              <a:t>Intermediate detectors under consideration:</a:t>
            </a:r>
          </a:p>
          <a:p>
            <a:pPr lvl="1"/>
            <a:r>
              <a:rPr lang="en-US" dirty="0"/>
              <a:t>TITUS </a:t>
            </a:r>
            <a:r>
              <a:rPr lang="en-US" dirty="0" smtClean="0"/>
              <a:t>[arXiv:1504.08272]:</a:t>
            </a:r>
          </a:p>
          <a:p>
            <a:pPr lvl="2"/>
            <a:r>
              <a:rPr lang="en-US" dirty="0" smtClean="0"/>
              <a:t>2 </a:t>
            </a:r>
            <a:r>
              <a:rPr lang="en-US" dirty="0" err="1" smtClean="0"/>
              <a:t>kT</a:t>
            </a:r>
            <a:r>
              <a:rPr lang="en-US" dirty="0" smtClean="0"/>
              <a:t>, </a:t>
            </a:r>
            <a:r>
              <a:rPr lang="en-US" dirty="0" err="1" smtClean="0"/>
              <a:t>Gd</a:t>
            </a:r>
            <a:r>
              <a:rPr lang="en-US" dirty="0" smtClean="0"/>
              <a:t> doped, H2O Cherenkov</a:t>
            </a:r>
          </a:p>
          <a:p>
            <a:pPr lvl="2"/>
            <a:r>
              <a:rPr lang="en-US" dirty="0" smtClean="0"/>
              <a:t>Placed at ~2 km so that flux shape is similar to that at Hyper-K</a:t>
            </a:r>
          </a:p>
          <a:p>
            <a:pPr lvl="1"/>
            <a:r>
              <a:rPr lang="en-US" dirty="0" err="1" smtClean="0"/>
              <a:t>nuPRISM</a:t>
            </a:r>
            <a:r>
              <a:rPr lang="en-US" dirty="0" smtClean="0"/>
              <a:t> [arXiv</a:t>
            </a:r>
            <a:r>
              <a:rPr lang="en-US" dirty="0"/>
              <a:t>:</a:t>
            </a:r>
            <a:r>
              <a:rPr lang="en-US" dirty="0" smtClean="0"/>
              <a:t>1412.3086]:</a:t>
            </a:r>
          </a:p>
          <a:p>
            <a:pPr lvl="2"/>
            <a:r>
              <a:rPr lang="en-US" dirty="0" smtClean="0"/>
              <a:t>Measure </a:t>
            </a:r>
            <a:r>
              <a:rPr lang="en-US" dirty="0" err="1" smtClean="0"/>
              <a:t>ν</a:t>
            </a:r>
            <a:r>
              <a:rPr lang="en-US" i="1" dirty="0" err="1" smtClean="0"/>
              <a:t>N</a:t>
            </a:r>
            <a:r>
              <a:rPr lang="en-US" dirty="0" smtClean="0"/>
              <a:t> as a function of </a:t>
            </a:r>
            <a:r>
              <a:rPr lang="en-US" dirty="0" err="1" smtClean="0"/>
              <a:t>o.a</a:t>
            </a:r>
            <a:r>
              <a:rPr lang="en-US" dirty="0" smtClean="0"/>
              <a:t>. angle …</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32</a:t>
            </a:fld>
            <a:endParaRPr lang="en-US"/>
          </a:p>
        </p:txBody>
      </p:sp>
      <p:sp>
        <p:nvSpPr>
          <p:cNvPr id="5" name="TextBox 4"/>
          <p:cNvSpPr txBox="1"/>
          <p:nvPr/>
        </p:nvSpPr>
        <p:spPr>
          <a:xfrm>
            <a:off x="0" y="39585"/>
            <a:ext cx="8441734" cy="276999"/>
          </a:xfrm>
          <a:prstGeom prst="rect">
            <a:avLst/>
          </a:prstGeom>
          <a:noFill/>
        </p:spPr>
        <p:txBody>
          <a:bodyPr wrap="none" rtlCol="0">
            <a:spAutoFit/>
          </a:bodyPr>
          <a:lstStyle/>
          <a:p>
            <a:r>
              <a:rPr lang="en-US" sz="1200" b="1" dirty="0" smtClean="0">
                <a:solidFill>
                  <a:srgbClr val="FFFFFF"/>
                </a:solidFill>
              </a:rPr>
              <a:t>* https</a:t>
            </a:r>
            <a:r>
              <a:rPr lang="en-US" sz="1200" b="1" dirty="0">
                <a:solidFill>
                  <a:srgbClr val="FFFFFF"/>
                </a:solidFill>
              </a:rPr>
              <a:t>://</a:t>
            </a:r>
            <a:r>
              <a:rPr lang="en-US" sz="1200" b="1" dirty="0" err="1">
                <a:solidFill>
                  <a:srgbClr val="FFFFFF"/>
                </a:solidFill>
              </a:rPr>
              <a:t>indico.fnal.gov</a:t>
            </a:r>
            <a:r>
              <a:rPr lang="en-US" sz="1200" b="1" dirty="0">
                <a:solidFill>
                  <a:srgbClr val="FFFFFF"/>
                </a:solidFill>
              </a:rPr>
              <a:t>/</a:t>
            </a:r>
            <a:r>
              <a:rPr lang="en-US" sz="1200" b="1" dirty="0" err="1">
                <a:solidFill>
                  <a:srgbClr val="FFFFFF"/>
                </a:solidFill>
              </a:rPr>
              <a:t>getFile.py</a:t>
            </a:r>
            <a:r>
              <a:rPr lang="en-US" sz="1200" b="1" dirty="0">
                <a:solidFill>
                  <a:srgbClr val="FFFFFF"/>
                </a:solidFill>
              </a:rPr>
              <a:t>/</a:t>
            </a:r>
            <a:r>
              <a:rPr lang="en-US" sz="1200" b="1" dirty="0" err="1">
                <a:solidFill>
                  <a:srgbClr val="FFFFFF"/>
                </a:solidFill>
              </a:rPr>
              <a:t>access?contribId</a:t>
            </a:r>
            <a:r>
              <a:rPr lang="en-US" sz="1200" b="1" dirty="0">
                <a:solidFill>
                  <a:srgbClr val="FFFFFF"/>
                </a:solidFill>
              </a:rPr>
              <a:t>=308&amp;sessionId=29&amp;resId=0&amp;materialId=</a:t>
            </a:r>
            <a:r>
              <a:rPr lang="en-US" sz="1200" b="1" dirty="0" err="1">
                <a:solidFill>
                  <a:srgbClr val="FFFFFF"/>
                </a:solidFill>
              </a:rPr>
              <a:t>poster&amp;confId</a:t>
            </a:r>
            <a:r>
              <a:rPr lang="en-US" sz="1200" b="1" dirty="0">
                <a:solidFill>
                  <a:srgbClr val="FFFFFF"/>
                </a:solidFill>
              </a:rPr>
              <a:t>=8022</a:t>
            </a:r>
          </a:p>
        </p:txBody>
      </p:sp>
    </p:spTree>
    <p:extLst>
      <p:ext uri="{BB962C8B-B14F-4D97-AF65-F5344CB8AC3E}">
        <p14:creationId xmlns="" xmlns:p14="http://schemas.microsoft.com/office/powerpoint/2010/main" val="786599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16"/>
            <a:ext cx="8229600" cy="990600"/>
          </a:xfrm>
        </p:spPr>
        <p:txBody>
          <a:bodyPr/>
          <a:lstStyle/>
          <a:p>
            <a:r>
              <a:rPr lang="en-US" dirty="0" err="1" smtClean="0"/>
              <a:t>nuPRISM</a:t>
            </a:r>
            <a:endParaRPr lang="en-US" dirty="0"/>
          </a:p>
        </p:txBody>
      </p:sp>
      <p:sp>
        <p:nvSpPr>
          <p:cNvPr id="3" name="Content Placeholder 2"/>
          <p:cNvSpPr>
            <a:spLocks noGrp="1"/>
          </p:cNvSpPr>
          <p:nvPr>
            <p:ph idx="1"/>
          </p:nvPr>
        </p:nvSpPr>
        <p:spPr>
          <a:xfrm>
            <a:off x="120694" y="1341415"/>
            <a:ext cx="4709791" cy="5193631"/>
          </a:xfrm>
        </p:spPr>
        <p:txBody>
          <a:bodyPr/>
          <a:lstStyle/>
          <a:p>
            <a:r>
              <a:rPr lang="en-US" dirty="0" smtClean="0"/>
              <a:t>Off-axis: &lt;</a:t>
            </a:r>
            <a:r>
              <a:rPr lang="en-US" i="1" dirty="0" err="1" smtClean="0"/>
              <a:t>E</a:t>
            </a:r>
            <a:r>
              <a:rPr lang="en-US" baseline="-25000" dirty="0" err="1" smtClean="0"/>
              <a:t>ν</a:t>
            </a:r>
            <a:r>
              <a:rPr lang="en-US" dirty="0" smtClean="0"/>
              <a:t>&gt; = f(</a:t>
            </a:r>
            <a:r>
              <a:rPr lang="en-US" dirty="0" err="1" smtClean="0"/>
              <a:t>θ</a:t>
            </a:r>
            <a:r>
              <a:rPr lang="en-US" dirty="0" smtClean="0"/>
              <a:t>)</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33</a:t>
            </a:fld>
            <a:endParaRPr lang="en-US"/>
          </a:p>
        </p:txBody>
      </p:sp>
      <p:sp>
        <p:nvSpPr>
          <p:cNvPr id="5" name="TextBox 4"/>
          <p:cNvSpPr txBox="1"/>
          <p:nvPr/>
        </p:nvSpPr>
        <p:spPr>
          <a:xfrm>
            <a:off x="0" y="-21711"/>
            <a:ext cx="1582209" cy="307777"/>
          </a:xfrm>
          <a:prstGeom prst="rect">
            <a:avLst/>
          </a:prstGeom>
          <a:noFill/>
        </p:spPr>
        <p:txBody>
          <a:bodyPr wrap="none" rtlCol="0">
            <a:spAutoFit/>
          </a:bodyPr>
          <a:lstStyle/>
          <a:p>
            <a:r>
              <a:rPr lang="en-US" sz="1400" b="1" dirty="0" err="1" smtClean="0">
                <a:solidFill>
                  <a:schemeClr val="bg1"/>
                </a:solidFill>
              </a:rPr>
              <a:t>arXiv</a:t>
            </a:r>
            <a:r>
              <a:rPr lang="en-US" sz="1400" b="1" dirty="0" smtClean="0">
                <a:solidFill>
                  <a:schemeClr val="bg1"/>
                </a:solidFill>
              </a:rPr>
              <a:t>: 1412.3086</a:t>
            </a:r>
            <a:endParaRPr lang="en-US" sz="1400" b="1" dirty="0">
              <a:solidFill>
                <a:schemeClr val="bg1"/>
              </a:solidFill>
            </a:endParaRPr>
          </a:p>
        </p:txBody>
      </p:sp>
      <p:pic>
        <p:nvPicPr>
          <p:cNvPr id="6" name="Picture 5"/>
          <p:cNvPicPr>
            <a:picLocks noChangeAspect="1"/>
          </p:cNvPicPr>
          <p:nvPr/>
        </p:nvPicPr>
        <p:blipFill>
          <a:blip r:embed="rId2"/>
          <a:stretch>
            <a:fillRect/>
          </a:stretch>
        </p:blipFill>
        <p:spPr>
          <a:xfrm>
            <a:off x="241300" y="1917754"/>
            <a:ext cx="3599234" cy="2077091"/>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918664" y="435805"/>
            <a:ext cx="1953904" cy="6387354"/>
          </a:xfrm>
          <a:prstGeom prst="rect">
            <a:avLst/>
          </a:prstGeom>
          <a:ln w="28575" cmpd="sng">
            <a:solidFill>
              <a:srgbClr val="FF0000"/>
            </a:solidFill>
          </a:ln>
        </p:spPr>
      </p:pic>
      <p:pic>
        <p:nvPicPr>
          <p:cNvPr id="8" name="Picture 7"/>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922678" y="4093992"/>
            <a:ext cx="2276462" cy="2625602"/>
          </a:xfrm>
          <a:prstGeom prst="rect">
            <a:avLst/>
          </a:prstGeom>
          <a:ln w="28575" cmpd="sng">
            <a:solidFill>
              <a:srgbClr val="FF0000"/>
            </a:solidFill>
          </a:ln>
        </p:spPr>
      </p:pic>
      <p:pic>
        <p:nvPicPr>
          <p:cNvPr id="9" name="Picture 8"/>
          <p:cNvPicPr>
            <a:picLocks noChangeAspect="1"/>
          </p:cNvPicPr>
          <p:nvPr/>
        </p:nvPicPr>
        <p:blipFill>
          <a:blip r:embed="rId5"/>
          <a:stretch>
            <a:fillRect/>
          </a:stretch>
        </p:blipFill>
        <p:spPr>
          <a:xfrm>
            <a:off x="6002501" y="54607"/>
            <a:ext cx="3061443" cy="3428083"/>
          </a:xfrm>
          <a:prstGeom prst="rect">
            <a:avLst/>
          </a:prstGeom>
          <a:solidFill>
            <a:schemeClr val="bg1"/>
          </a:solidFill>
          <a:ln w="28575" cmpd="sng">
            <a:solidFill>
              <a:srgbClr val="FF0000"/>
            </a:solidFill>
          </a:ln>
        </p:spPr>
      </p:pic>
      <p:pic>
        <p:nvPicPr>
          <p:cNvPr id="10" name="Picture 9"/>
          <p:cNvPicPr>
            <a:picLocks noChangeAspect="1"/>
          </p:cNvPicPr>
          <p:nvPr/>
        </p:nvPicPr>
        <p:blipFill rotWithShape="1">
          <a:blip r:embed="rId6" cstate="print">
            <a:extLst>
              <a:ext uri="{28A0092B-C50C-407E-A947-70E740481C1C}">
                <a14:useLocalDpi xmlns="" xmlns:a14="http://schemas.microsoft.com/office/drawing/2010/main"/>
              </a:ext>
            </a:extLst>
          </a:blip>
          <a:srcRect l="1687"/>
          <a:stretch/>
        </p:blipFill>
        <p:spPr>
          <a:xfrm>
            <a:off x="6003949" y="3461631"/>
            <a:ext cx="3060037" cy="3361528"/>
          </a:xfrm>
          <a:prstGeom prst="rect">
            <a:avLst/>
          </a:prstGeom>
          <a:solidFill>
            <a:srgbClr val="FFFFFF"/>
          </a:solidFill>
          <a:ln w="28575" cmpd="sng">
            <a:solidFill>
              <a:srgbClr val="FF0000"/>
            </a:solidFill>
          </a:ln>
        </p:spPr>
      </p:pic>
    </p:spTree>
    <p:extLst>
      <p:ext uri="{BB962C8B-B14F-4D97-AF65-F5344CB8AC3E}">
        <p14:creationId xmlns="" xmlns:p14="http://schemas.microsoft.com/office/powerpoint/2010/main" val="2882758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 sensitivity and precision</a:t>
            </a:r>
            <a:endParaRPr lang="en-US" dirty="0"/>
          </a:p>
        </p:txBody>
      </p:sp>
      <p:sp>
        <p:nvSpPr>
          <p:cNvPr id="3" name="Slide Number Placeholder 2"/>
          <p:cNvSpPr>
            <a:spLocks noGrp="1"/>
          </p:cNvSpPr>
          <p:nvPr>
            <p:ph type="sldNum" sz="quarter" idx="12"/>
          </p:nvPr>
        </p:nvSpPr>
        <p:spPr/>
        <p:txBody>
          <a:bodyPr/>
          <a:lstStyle/>
          <a:p>
            <a:fld id="{8B2C7CBE-54CD-6E4E-991E-74820AACF21D}" type="slidenum">
              <a:rPr lang="en-US" smtClean="0"/>
              <a:pPr/>
              <a:t>34</a:t>
            </a:fld>
            <a:endParaRPr lang="en-US"/>
          </a:p>
        </p:txBody>
      </p:sp>
      <p:sp>
        <p:nvSpPr>
          <p:cNvPr id="4" name="TextBox 3"/>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pic>
        <p:nvPicPr>
          <p:cNvPr id="5" name="Picture 4"/>
          <p:cNvPicPr>
            <a:picLocks noChangeAspect="1"/>
          </p:cNvPicPr>
          <p:nvPr/>
        </p:nvPicPr>
        <p:blipFill>
          <a:blip r:embed="rId2"/>
          <a:stretch>
            <a:fillRect/>
          </a:stretch>
        </p:blipFill>
        <p:spPr>
          <a:xfrm>
            <a:off x="90796" y="1318227"/>
            <a:ext cx="4381473" cy="2741173"/>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3"/>
          <a:stretch>
            <a:fillRect/>
          </a:stretch>
        </p:blipFill>
        <p:spPr>
          <a:xfrm>
            <a:off x="4396284" y="3734600"/>
            <a:ext cx="4678629" cy="3025279"/>
          </a:xfrm>
          <a:prstGeom prst="rect">
            <a:avLst/>
          </a:prstGeom>
          <a:solidFill>
            <a:srgbClr val="FFFFFF"/>
          </a:solidFill>
          <a:ln w="28575" cmpd="sng">
            <a:solidFill>
              <a:srgbClr val="FF0000"/>
            </a:solidFill>
          </a:ln>
        </p:spPr>
      </p:pic>
    </p:spTree>
    <p:extLst>
      <p:ext uri="{BB962C8B-B14F-4D97-AF65-F5344CB8AC3E}">
        <p14:creationId xmlns="" xmlns:p14="http://schemas.microsoft.com/office/powerpoint/2010/main" val="3992613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440"/>
            <a:ext cx="8229600" cy="990600"/>
          </a:xfrm>
        </p:spPr>
        <p:txBody>
          <a:bodyPr/>
          <a:lstStyle/>
          <a:p>
            <a:r>
              <a:rPr lang="en-US" dirty="0" smtClean="0"/>
              <a:t>DUNE and Hyper-K</a:t>
            </a:r>
            <a:endParaRPr lang="en-US" dirty="0"/>
          </a:p>
        </p:txBody>
      </p:sp>
      <p:sp>
        <p:nvSpPr>
          <p:cNvPr id="3" name="Content Placeholder 2"/>
          <p:cNvSpPr>
            <a:spLocks noGrp="1"/>
          </p:cNvSpPr>
          <p:nvPr>
            <p:ph idx="1"/>
          </p:nvPr>
        </p:nvSpPr>
        <p:spPr>
          <a:xfrm>
            <a:off x="457200" y="1364094"/>
            <a:ext cx="8229600" cy="5364405"/>
          </a:xfrm>
        </p:spPr>
        <p:txBody>
          <a:bodyPr>
            <a:normAutofit/>
          </a:bodyPr>
          <a:lstStyle/>
          <a:p>
            <a:r>
              <a:rPr lang="en-US" dirty="0" smtClean="0"/>
              <a:t>T2K and </a:t>
            </a:r>
            <a:r>
              <a:rPr lang="en-US" dirty="0" err="1" smtClean="0"/>
              <a:t>NOνA</a:t>
            </a:r>
            <a:r>
              <a:rPr lang="en-US" dirty="0" smtClean="0"/>
              <a:t>:</a:t>
            </a:r>
          </a:p>
          <a:p>
            <a:pPr lvl="1"/>
            <a:r>
              <a:rPr lang="en-US" dirty="0" smtClean="0"/>
              <a:t>Each has an excellent </a:t>
            </a:r>
            <a:r>
              <a:rPr lang="en-US" dirty="0" err="1" smtClean="0"/>
              <a:t>programme</a:t>
            </a:r>
            <a:r>
              <a:rPr lang="en-US" dirty="0" smtClean="0"/>
              <a:t> on its own;</a:t>
            </a:r>
          </a:p>
          <a:p>
            <a:pPr lvl="1"/>
            <a:r>
              <a:rPr lang="en-US" dirty="0" smtClean="0"/>
              <a:t>Combined, sensitivity to (e.g.) </a:t>
            </a:r>
            <a:r>
              <a:rPr lang="en-US" dirty="0" err="1" smtClean="0"/>
              <a:t>δ</a:t>
            </a:r>
            <a:r>
              <a:rPr lang="en-US" dirty="0" smtClean="0"/>
              <a:t> enhanced</a:t>
            </a:r>
          </a:p>
          <a:p>
            <a:r>
              <a:rPr lang="en-US" dirty="0" smtClean="0"/>
              <a:t>DUNE and Hyper-K:</a:t>
            </a:r>
          </a:p>
          <a:p>
            <a:pPr lvl="1"/>
            <a:r>
              <a:rPr lang="en-US" dirty="0" smtClean="0"/>
              <a:t>Each has an excellent </a:t>
            </a:r>
            <a:r>
              <a:rPr lang="en-US" dirty="0" err="1" smtClean="0"/>
              <a:t>programme</a:t>
            </a:r>
            <a:r>
              <a:rPr lang="en-US" dirty="0" smtClean="0"/>
              <a:t> on its own;</a:t>
            </a:r>
          </a:p>
          <a:p>
            <a:pPr lvl="1"/>
            <a:r>
              <a:rPr lang="en-US" dirty="0" smtClean="0"/>
              <a:t>Combined, sensitivity </a:t>
            </a:r>
            <a:r>
              <a:rPr lang="en-US" dirty="0"/>
              <a:t>to (e.g.) </a:t>
            </a:r>
            <a:r>
              <a:rPr lang="en-US" dirty="0" err="1"/>
              <a:t>δ</a:t>
            </a:r>
            <a:r>
              <a:rPr lang="en-US" dirty="0"/>
              <a:t> </a:t>
            </a:r>
            <a:r>
              <a:rPr lang="en-US" dirty="0" smtClean="0"/>
              <a:t>enhanced …</a:t>
            </a:r>
          </a:p>
          <a:p>
            <a:endParaRPr lang="en-US" dirty="0"/>
          </a:p>
          <a:p>
            <a:r>
              <a:rPr lang="en-US" dirty="0" smtClean="0"/>
              <a:t>... additional, programmatic, benefits:</a:t>
            </a:r>
          </a:p>
          <a:p>
            <a:pPr lvl="1"/>
            <a:r>
              <a:rPr lang="en-US" dirty="0" err="1" smtClean="0"/>
              <a:t>Optimised</a:t>
            </a:r>
            <a:r>
              <a:rPr lang="en-US" dirty="0" smtClean="0"/>
              <a:t> for same </a:t>
            </a:r>
            <a:r>
              <a:rPr lang="en-US" i="1" dirty="0" smtClean="0"/>
              <a:t>L</a:t>
            </a:r>
            <a:r>
              <a:rPr lang="en-US" dirty="0" smtClean="0"/>
              <a:t>/</a:t>
            </a:r>
            <a:r>
              <a:rPr lang="en-US" i="1" dirty="0" smtClean="0"/>
              <a:t>E</a:t>
            </a:r>
            <a:r>
              <a:rPr lang="en-US" dirty="0" smtClean="0"/>
              <a:t> at different </a:t>
            </a:r>
            <a:r>
              <a:rPr lang="en-US" i="1" dirty="0" smtClean="0"/>
              <a:t>L</a:t>
            </a:r>
            <a:r>
              <a:rPr lang="en-US" dirty="0" smtClean="0"/>
              <a:t> and </a:t>
            </a:r>
            <a:r>
              <a:rPr lang="en-US" i="1" dirty="0" smtClean="0"/>
              <a:t>E</a:t>
            </a:r>
            <a:r>
              <a:rPr lang="en-US" dirty="0" smtClean="0"/>
              <a:t>:</a:t>
            </a:r>
          </a:p>
          <a:p>
            <a:pPr lvl="2"/>
            <a:r>
              <a:rPr lang="en-US" dirty="0" smtClean="0"/>
              <a:t>Allows </a:t>
            </a:r>
            <a:r>
              <a:rPr lang="en-US" dirty="0" err="1" smtClean="0"/>
              <a:t>SνM</a:t>
            </a:r>
            <a:r>
              <a:rPr lang="en-US" dirty="0" smtClean="0"/>
              <a:t> paradigm to be tested;</a:t>
            </a:r>
          </a:p>
          <a:p>
            <a:pPr lvl="1"/>
            <a:r>
              <a:rPr lang="en-US" dirty="0" smtClean="0"/>
              <a:t>Different, </a:t>
            </a:r>
            <a:r>
              <a:rPr lang="en-US" i="1" dirty="0" smtClean="0"/>
              <a:t>E</a:t>
            </a:r>
            <a:r>
              <a:rPr lang="en-US" dirty="0" smtClean="0"/>
              <a:t>, </a:t>
            </a:r>
            <a:r>
              <a:rPr lang="en-US" i="1" dirty="0" smtClean="0"/>
              <a:t>L</a:t>
            </a:r>
            <a:r>
              <a:rPr lang="en-US" dirty="0" smtClean="0"/>
              <a:t>, technology:</a:t>
            </a:r>
          </a:p>
          <a:p>
            <a:pPr lvl="2"/>
            <a:r>
              <a:rPr lang="en-US" dirty="0" smtClean="0"/>
              <a:t>Different matter effects; </a:t>
            </a:r>
          </a:p>
          <a:p>
            <a:pPr lvl="2"/>
            <a:r>
              <a:rPr lang="en-US" dirty="0" smtClean="0"/>
              <a:t>Different systematics systematics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35</a:t>
            </a:fld>
            <a:endParaRPr lang="en-US"/>
          </a:p>
        </p:txBody>
      </p:sp>
      <p:sp>
        <p:nvSpPr>
          <p:cNvPr id="5" name="TextBox 4"/>
          <p:cNvSpPr txBox="1"/>
          <p:nvPr/>
        </p:nvSpPr>
        <p:spPr>
          <a:xfrm>
            <a:off x="0" y="-23837"/>
            <a:ext cx="1632178" cy="307777"/>
          </a:xfrm>
          <a:prstGeom prst="rect">
            <a:avLst/>
          </a:prstGeom>
          <a:noFill/>
        </p:spPr>
        <p:txBody>
          <a:bodyPr wrap="none" rtlCol="0">
            <a:spAutoFit/>
          </a:bodyPr>
          <a:lstStyle/>
          <a:p>
            <a:r>
              <a:rPr lang="en-US" sz="1400" b="1" dirty="0">
                <a:solidFill>
                  <a:schemeClr val="bg1"/>
                </a:solidFill>
              </a:rPr>
              <a:t>arXiv:1501.03918</a:t>
            </a:r>
          </a:p>
        </p:txBody>
      </p:sp>
    </p:spTree>
    <p:extLst>
      <p:ext uri="{BB962C8B-B14F-4D97-AF65-F5344CB8AC3E}">
        <p14:creationId xmlns="" xmlns:p14="http://schemas.microsoft.com/office/powerpoint/2010/main" val="5951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sections</a:t>
            </a:r>
            <a:endParaRPr lang="en-US" cap="none" dirty="0"/>
          </a:p>
        </p:txBody>
      </p:sp>
      <p:sp>
        <p:nvSpPr>
          <p:cNvPr id="3" name="Text Placeholder 2"/>
          <p:cNvSpPr>
            <a:spLocks noGrp="1"/>
          </p:cNvSpPr>
          <p:nvPr>
            <p:ph type="body" idx="1"/>
          </p:nvPr>
        </p:nvSpPr>
        <p:spPr/>
        <p:txBody>
          <a:bodyPr/>
          <a:lstStyle/>
          <a:p>
            <a:endParaRPr lang="en-US"/>
          </a:p>
        </p:txBody>
      </p:sp>
      <p:sp>
        <p:nvSpPr>
          <p:cNvPr id="5" name="Slide Number Placeholder 4"/>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C3ABC-92C2-B748-ABF3-8546144348B4}"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 xmlns:p14="http://schemas.microsoft.com/office/powerpoint/2010/main" val="2651734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144"/>
            <a:ext cx="8229600" cy="990600"/>
          </a:xfrm>
        </p:spPr>
        <p:txBody>
          <a:bodyPr/>
          <a:lstStyle/>
          <a:p>
            <a:r>
              <a:rPr lang="en-US" dirty="0" smtClean="0"/>
              <a:t>Cross-section measurement</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37</a:t>
            </a:fld>
            <a:endParaRPr lang="en-US"/>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99500" y="1251825"/>
            <a:ext cx="3674540" cy="2744477"/>
          </a:xfrm>
          <a:prstGeom prst="rect">
            <a:avLst/>
          </a:prstGeom>
          <a:solidFill>
            <a:srgbClr val="FFFFFF"/>
          </a:solidFill>
          <a:ln w="28575" cmpd="sng">
            <a:solidFill>
              <a:srgbClr val="FF0000"/>
            </a:solidFill>
          </a:ln>
        </p:spPr>
      </p:pic>
      <p:pic>
        <p:nvPicPr>
          <p:cNvPr id="7" name="Picture 6"/>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4352864" y="1241743"/>
            <a:ext cx="4452483" cy="5384911"/>
          </a:xfrm>
          <a:prstGeom prst="rect">
            <a:avLst/>
          </a:prstGeom>
          <a:ln w="28575" cmpd="sng">
            <a:solidFill>
              <a:srgbClr val="FF0000"/>
            </a:solidFill>
          </a:ln>
        </p:spPr>
      </p:pic>
      <p:pic>
        <p:nvPicPr>
          <p:cNvPr id="6" name="Picture 5"/>
          <p:cNvPicPr>
            <a:picLocks noChangeAspect="1"/>
          </p:cNvPicPr>
          <p:nvPr/>
        </p:nvPicPr>
        <p:blipFill>
          <a:blip r:embed="rId5"/>
          <a:stretch>
            <a:fillRect/>
          </a:stretch>
        </p:blipFill>
        <p:spPr>
          <a:xfrm>
            <a:off x="96631" y="1057864"/>
            <a:ext cx="1739066" cy="447189"/>
          </a:xfrm>
          <a:prstGeom prst="rect">
            <a:avLst/>
          </a:prstGeom>
          <a:ln w="28575" cmpd="sng">
            <a:solidFill>
              <a:srgbClr val="FF0000"/>
            </a:solidFill>
          </a:ln>
        </p:spPr>
      </p:pic>
      <p:sp>
        <p:nvSpPr>
          <p:cNvPr id="9" name="TextBox 8"/>
          <p:cNvSpPr txBox="1"/>
          <p:nvPr/>
        </p:nvSpPr>
        <p:spPr>
          <a:xfrm>
            <a:off x="1270000" y="1739972"/>
            <a:ext cx="620745" cy="369332"/>
          </a:xfrm>
          <a:prstGeom prst="rect">
            <a:avLst/>
          </a:prstGeom>
          <a:noFill/>
          <a:ln>
            <a:solidFill>
              <a:srgbClr val="FF0000"/>
            </a:solidFill>
          </a:ln>
        </p:spPr>
        <p:txBody>
          <a:bodyPr wrap="none" rtlCol="0">
            <a:spAutoFit/>
          </a:bodyPr>
          <a:lstStyle/>
          <a:p>
            <a:r>
              <a:rPr lang="en-US" b="1" dirty="0" smtClean="0"/>
              <a:t>T2K</a:t>
            </a:r>
            <a:endParaRPr lang="en-US" b="1" dirty="0"/>
          </a:p>
        </p:txBody>
      </p:sp>
      <p:sp>
        <p:nvSpPr>
          <p:cNvPr id="10" name="TextBox 9"/>
          <p:cNvSpPr txBox="1"/>
          <p:nvPr/>
        </p:nvSpPr>
        <p:spPr>
          <a:xfrm>
            <a:off x="5543827" y="2241825"/>
            <a:ext cx="1223412" cy="369332"/>
          </a:xfrm>
          <a:prstGeom prst="rect">
            <a:avLst/>
          </a:prstGeom>
          <a:solidFill>
            <a:srgbClr val="FFFFFF"/>
          </a:solidFill>
          <a:ln>
            <a:solidFill>
              <a:srgbClr val="FF0000"/>
            </a:solidFill>
          </a:ln>
        </p:spPr>
        <p:txBody>
          <a:bodyPr wrap="none" rtlCol="0">
            <a:spAutoFit/>
          </a:bodyPr>
          <a:lstStyle/>
          <a:p>
            <a:r>
              <a:rPr lang="en-US" b="1" dirty="0" err="1" smtClean="0"/>
              <a:t>MINERνA</a:t>
            </a:r>
            <a:endParaRPr lang="en-US" b="1" dirty="0"/>
          </a:p>
        </p:txBody>
      </p:sp>
      <p:sp>
        <p:nvSpPr>
          <p:cNvPr id="11" name="TextBox 10"/>
          <p:cNvSpPr txBox="1"/>
          <p:nvPr/>
        </p:nvSpPr>
        <p:spPr>
          <a:xfrm>
            <a:off x="0" y="0"/>
            <a:ext cx="7820095" cy="276999"/>
          </a:xfrm>
          <a:prstGeom prst="rect">
            <a:avLst/>
          </a:prstGeom>
          <a:noFill/>
        </p:spPr>
        <p:txBody>
          <a:bodyPr wrap="none" rtlCol="0">
            <a:spAutoFit/>
          </a:bodyPr>
          <a:lstStyle/>
          <a:p>
            <a:r>
              <a:rPr lang="hu-HU" sz="1200" b="1" dirty="0">
                <a:solidFill>
                  <a:srgbClr val="FFFFFF"/>
                </a:solidFill>
              </a:rPr>
              <a:t>T2K: Phys.Rev.Lett. 113 (2014) 24, 241803; MINERvA: 10.1103/PhysRevLett.</a:t>
            </a:r>
            <a:r>
              <a:rPr lang="hu-HU" sz="1200" b="1" dirty="0" smtClean="0">
                <a:solidFill>
                  <a:srgbClr val="FFFFFF"/>
                </a:solidFill>
              </a:rPr>
              <a:t>112.231801; Ghosh, NuFact15</a:t>
            </a:r>
            <a:endParaRPr lang="en-US" sz="1200" b="1" dirty="0">
              <a:solidFill>
                <a:srgbClr val="FFFFFF"/>
              </a:solidFill>
            </a:endParaRPr>
          </a:p>
        </p:txBody>
      </p:sp>
      <p:pic>
        <p:nvPicPr>
          <p:cNvPr id="12" name="Picture 11"/>
          <p:cNvPicPr>
            <a:picLocks noChangeAspect="1"/>
          </p:cNvPicPr>
          <p:nvPr/>
        </p:nvPicPr>
        <p:blipFill>
          <a:blip r:embed="rId6"/>
          <a:stretch>
            <a:fillRect/>
          </a:stretch>
        </p:blipFill>
        <p:spPr>
          <a:xfrm>
            <a:off x="7142809" y="896291"/>
            <a:ext cx="1720271" cy="456947"/>
          </a:xfrm>
          <a:prstGeom prst="rect">
            <a:avLst/>
          </a:prstGeom>
          <a:ln w="28575" cmpd="sng">
            <a:solidFill>
              <a:srgbClr val="FF0000"/>
            </a:solidFill>
          </a:ln>
        </p:spPr>
      </p:pic>
      <p:pic>
        <p:nvPicPr>
          <p:cNvPr id="13" name="Picture 12"/>
          <p:cNvPicPr>
            <a:picLocks noChangeAspect="1"/>
          </p:cNvPicPr>
          <p:nvPr/>
        </p:nvPicPr>
        <p:blipFill rotWithShape="1">
          <a:blip r:embed="rId7" cstate="print">
            <a:extLst>
              <a:ext uri="{28A0092B-C50C-407E-A947-70E740481C1C}">
                <a14:useLocalDpi xmlns="" xmlns:a14="http://schemas.microsoft.com/office/drawing/2010/main"/>
              </a:ext>
            </a:extLst>
          </a:blip>
          <a:srcRect/>
          <a:stretch/>
        </p:blipFill>
        <p:spPr>
          <a:xfrm>
            <a:off x="399501" y="4083130"/>
            <a:ext cx="3674540" cy="2543524"/>
          </a:xfrm>
          <a:prstGeom prst="rect">
            <a:avLst/>
          </a:prstGeom>
          <a:ln w="28575" cmpd="sng">
            <a:solidFill>
              <a:srgbClr val="FF0000"/>
            </a:solidFill>
          </a:ln>
        </p:spPr>
      </p:pic>
      <p:sp>
        <p:nvSpPr>
          <p:cNvPr id="14" name="TextBox 13"/>
          <p:cNvSpPr txBox="1"/>
          <p:nvPr/>
        </p:nvSpPr>
        <p:spPr>
          <a:xfrm>
            <a:off x="2700151" y="5685543"/>
            <a:ext cx="1223412" cy="369332"/>
          </a:xfrm>
          <a:prstGeom prst="rect">
            <a:avLst/>
          </a:prstGeom>
          <a:solidFill>
            <a:srgbClr val="FFFFFF"/>
          </a:solidFill>
          <a:ln>
            <a:solidFill>
              <a:srgbClr val="FF0000"/>
            </a:solidFill>
          </a:ln>
        </p:spPr>
        <p:txBody>
          <a:bodyPr wrap="none" rtlCol="0">
            <a:spAutoFit/>
          </a:bodyPr>
          <a:lstStyle/>
          <a:p>
            <a:r>
              <a:rPr lang="en-US" b="1" dirty="0" err="1" smtClean="0"/>
              <a:t>MINERνA</a:t>
            </a:r>
            <a:endParaRPr lang="en-US" b="1" dirty="0"/>
          </a:p>
        </p:txBody>
      </p:sp>
    </p:spTree>
    <p:extLst>
      <p:ext uri="{BB962C8B-B14F-4D97-AF65-F5344CB8AC3E}">
        <p14:creationId xmlns="" xmlns:p14="http://schemas.microsoft.com/office/powerpoint/2010/main" val="3702604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04"/>
            <a:ext cx="8229600" cy="990600"/>
          </a:xfrm>
        </p:spPr>
        <p:txBody>
          <a:bodyPr>
            <a:normAutofit fontScale="90000"/>
          </a:bodyPr>
          <a:lstStyle/>
          <a:p>
            <a:r>
              <a:rPr lang="en-US" sz="3600" dirty="0" err="1" smtClean="0"/>
              <a:t>nuSTORM</a:t>
            </a:r>
            <a:r>
              <a:rPr lang="en-US" sz="3600" dirty="0" smtClean="0"/>
              <a:t> and cross section measurement</a:t>
            </a:r>
            <a:endParaRPr lang="en-US" sz="3600" dirty="0"/>
          </a:p>
        </p:txBody>
      </p:sp>
      <p:sp>
        <p:nvSpPr>
          <p:cNvPr id="3" name="Content Placeholder 2"/>
          <p:cNvSpPr>
            <a:spLocks noGrp="1"/>
          </p:cNvSpPr>
          <p:nvPr>
            <p:ph idx="1"/>
          </p:nvPr>
        </p:nvSpPr>
        <p:spPr>
          <a:xfrm>
            <a:off x="0" y="2981447"/>
            <a:ext cx="9144000" cy="1080121"/>
          </a:xfrm>
        </p:spPr>
        <p:txBody>
          <a:bodyPr>
            <a:normAutofit fontScale="92500" lnSpcReduction="10000"/>
          </a:bodyPr>
          <a:lstStyle/>
          <a:p>
            <a:r>
              <a:rPr lang="en-US" dirty="0" err="1" smtClean="0"/>
              <a:t>nuSTORM</a:t>
            </a:r>
            <a:r>
              <a:rPr lang="en-US" dirty="0" smtClean="0"/>
              <a:t> event rate is large:</a:t>
            </a:r>
          </a:p>
          <a:p>
            <a:pPr lvl="1"/>
            <a:r>
              <a:rPr lang="en-US" dirty="0" smtClean="0"/>
              <a:t>Statistical precision high:</a:t>
            </a:r>
          </a:p>
          <a:p>
            <a:pPr lvl="2"/>
            <a:r>
              <a:rPr lang="en-US" dirty="0" smtClean="0"/>
              <a:t>Can measure double-differential cross sections</a:t>
            </a:r>
            <a:endParaRPr lang="en-US" dirty="0"/>
          </a:p>
        </p:txBody>
      </p:sp>
      <p:sp>
        <p:nvSpPr>
          <p:cNvPr id="6" name="Slide Number Placeholder 5"/>
          <p:cNvSpPr>
            <a:spLocks noGrp="1"/>
          </p:cNvSpPr>
          <p:nvPr>
            <p:ph type="sldNum" sz="quarter" idx="12"/>
          </p:nvPr>
        </p:nvSpPr>
        <p:spPr/>
        <p:txBody>
          <a:bodyPr/>
          <a:lstStyle/>
          <a:p>
            <a:fld id="{A1DC3ABC-92C2-B748-ABF3-8546144348B4}" type="slidenum">
              <a:rPr lang="en-US" smtClean="0"/>
              <a:pPr/>
              <a:t>38</a:t>
            </a:fld>
            <a:endParaRPr lang="en-US" dirty="0"/>
          </a:p>
        </p:txBody>
      </p:sp>
      <p:pic>
        <p:nvPicPr>
          <p:cNvPr id="7" name="Picture 6"/>
          <p:cNvPicPr>
            <a:picLocks noChangeAspect="1"/>
          </p:cNvPicPr>
          <p:nvPr/>
        </p:nvPicPr>
        <p:blipFill>
          <a:blip r:embed="rId2"/>
          <a:stretch>
            <a:fillRect/>
          </a:stretch>
        </p:blipFill>
        <p:spPr>
          <a:xfrm>
            <a:off x="903171" y="1096225"/>
            <a:ext cx="7462416" cy="1891587"/>
          </a:xfrm>
          <a:prstGeom prst="rect">
            <a:avLst/>
          </a:prstGeom>
        </p:spPr>
      </p:pic>
      <p:pic>
        <p:nvPicPr>
          <p:cNvPr id="5" name="Picture 4"/>
          <p:cNvPicPr>
            <a:picLocks noChangeAspect="1"/>
          </p:cNvPicPr>
          <p:nvPr/>
        </p:nvPicPr>
        <p:blipFill>
          <a:blip r:embed="rId3"/>
          <a:stretch>
            <a:fillRect/>
          </a:stretch>
        </p:blipFill>
        <p:spPr>
          <a:xfrm>
            <a:off x="91525" y="4015501"/>
            <a:ext cx="8964488" cy="2653859"/>
          </a:xfrm>
          <a:prstGeom prst="rect">
            <a:avLst/>
          </a:prstGeom>
          <a:ln w="28575" cmpd="sng">
            <a:solidFill>
              <a:srgbClr val="FF0000"/>
            </a:solidFill>
          </a:ln>
        </p:spPr>
      </p:pic>
      <p:sp>
        <p:nvSpPr>
          <p:cNvPr id="8" name="TextBox 7"/>
          <p:cNvSpPr txBox="1"/>
          <p:nvPr/>
        </p:nvSpPr>
        <p:spPr>
          <a:xfrm>
            <a:off x="4332261" y="1143680"/>
            <a:ext cx="4033326" cy="646331"/>
          </a:xfrm>
          <a:prstGeom prst="rect">
            <a:avLst/>
          </a:prstGeom>
          <a:noFill/>
        </p:spPr>
        <p:txBody>
          <a:bodyPr wrap="none" rtlCol="0">
            <a:spAutoFit/>
          </a:bodyPr>
          <a:lstStyle/>
          <a:p>
            <a:pPr algn="r"/>
            <a:r>
              <a:rPr lang="en-US" sz="1200" b="1" dirty="0" smtClean="0"/>
              <a:t>LOI to FNAL PAC: 1206.0294;</a:t>
            </a:r>
          </a:p>
          <a:p>
            <a:pPr algn="r"/>
            <a:r>
              <a:rPr lang="en-US" sz="1200" b="1" dirty="0" err="1"/>
              <a:t>E</a:t>
            </a:r>
            <a:r>
              <a:rPr lang="en-US" sz="1200" b="1" dirty="0" err="1" smtClean="0"/>
              <a:t>oI</a:t>
            </a:r>
            <a:r>
              <a:rPr lang="en-US" sz="1200" b="1" dirty="0" smtClean="0"/>
              <a:t> to CERN: CERN-SPSC-2013-015, SPSC-EOI-009,1305.1419;</a:t>
            </a:r>
          </a:p>
          <a:p>
            <a:pPr algn="r"/>
            <a:r>
              <a:rPr lang="en-US" sz="1200" b="1" dirty="0" smtClean="0"/>
              <a:t>Proposal to FNAL PAC, May 2013</a:t>
            </a:r>
          </a:p>
        </p:txBody>
      </p:sp>
      <p:sp>
        <p:nvSpPr>
          <p:cNvPr id="4" name="TextBox 3"/>
          <p:cNvSpPr txBox="1"/>
          <p:nvPr/>
        </p:nvSpPr>
        <p:spPr>
          <a:xfrm>
            <a:off x="899592" y="4149080"/>
            <a:ext cx="2021106" cy="338554"/>
          </a:xfrm>
          <a:prstGeom prst="rect">
            <a:avLst/>
          </a:prstGeom>
          <a:noFill/>
        </p:spPr>
        <p:txBody>
          <a:bodyPr wrap="none" rtlCol="0">
            <a:spAutoFit/>
          </a:bodyPr>
          <a:lstStyle/>
          <a:p>
            <a:r>
              <a:rPr lang="en-US" sz="1600" b="1" dirty="0" smtClean="0">
                <a:solidFill>
                  <a:srgbClr val="006600"/>
                </a:solidFill>
              </a:rPr>
              <a:t>Events per 100 </a:t>
            </a:r>
            <a:r>
              <a:rPr lang="en-US" sz="1600" b="1" dirty="0" err="1" smtClean="0">
                <a:solidFill>
                  <a:srgbClr val="006600"/>
                </a:solidFill>
              </a:rPr>
              <a:t>Tonne</a:t>
            </a:r>
            <a:endParaRPr lang="en-US" sz="1600" b="1" dirty="0" smtClean="0">
              <a:solidFill>
                <a:srgbClr val="006600"/>
              </a:solidFill>
            </a:endParaRPr>
          </a:p>
        </p:txBody>
      </p:sp>
      <p:sp>
        <p:nvSpPr>
          <p:cNvPr id="9" name="TextBox 8"/>
          <p:cNvSpPr txBox="1"/>
          <p:nvPr/>
        </p:nvSpPr>
        <p:spPr>
          <a:xfrm>
            <a:off x="5652120" y="4149080"/>
            <a:ext cx="2021106" cy="338554"/>
          </a:xfrm>
          <a:prstGeom prst="rect">
            <a:avLst/>
          </a:prstGeom>
          <a:noFill/>
        </p:spPr>
        <p:txBody>
          <a:bodyPr wrap="none" rtlCol="0">
            <a:spAutoFit/>
          </a:bodyPr>
          <a:lstStyle/>
          <a:p>
            <a:r>
              <a:rPr lang="en-US" sz="1600" b="1" dirty="0" smtClean="0">
                <a:solidFill>
                  <a:srgbClr val="006600"/>
                </a:solidFill>
              </a:rPr>
              <a:t>Events per 100 </a:t>
            </a:r>
            <a:r>
              <a:rPr lang="en-US" sz="1600" b="1" dirty="0" err="1" smtClean="0">
                <a:solidFill>
                  <a:srgbClr val="006600"/>
                </a:solidFill>
              </a:rPr>
              <a:t>Tonne</a:t>
            </a:r>
            <a:endParaRPr lang="en-US" sz="1600" b="1" dirty="0" smtClean="0">
              <a:solidFill>
                <a:srgbClr val="006600"/>
              </a:solidFill>
            </a:endParaRPr>
          </a:p>
        </p:txBody>
      </p:sp>
    </p:spTree>
    <p:extLst>
      <p:ext uri="{BB962C8B-B14F-4D97-AF65-F5344CB8AC3E}">
        <p14:creationId xmlns="" xmlns:p14="http://schemas.microsoft.com/office/powerpoint/2010/main" val="3974061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832" y="327627"/>
            <a:ext cx="8229600" cy="990600"/>
          </a:xfrm>
        </p:spPr>
        <p:txBody>
          <a:bodyPr>
            <a:normAutofit fontScale="90000"/>
          </a:bodyPr>
          <a:lstStyle/>
          <a:p>
            <a:r>
              <a:rPr lang="en-US" dirty="0" smtClean="0"/>
              <a:t>CCQE cross section measurement:</a:t>
            </a:r>
            <a:endParaRPr lang="en-US" dirty="0"/>
          </a:p>
        </p:txBody>
      </p:sp>
      <p:sp>
        <p:nvSpPr>
          <p:cNvPr id="2" name="Content Placeholder 1"/>
          <p:cNvSpPr>
            <a:spLocks noGrp="1"/>
          </p:cNvSpPr>
          <p:nvPr>
            <p:ph sz="half" idx="1"/>
          </p:nvPr>
        </p:nvSpPr>
        <p:spPr>
          <a:xfrm>
            <a:off x="0" y="1950639"/>
            <a:ext cx="4438316" cy="4154803"/>
          </a:xfrm>
        </p:spPr>
        <p:txBody>
          <a:bodyPr>
            <a:noAutofit/>
          </a:bodyPr>
          <a:lstStyle/>
          <a:p>
            <a:r>
              <a:rPr lang="en-US" sz="2400" dirty="0" smtClean="0"/>
              <a:t>Systematic uncertainties for CCQE measurement at </a:t>
            </a:r>
            <a:r>
              <a:rPr lang="en-US" sz="2400" dirty="0" err="1" smtClean="0"/>
              <a:t>nuSTORM</a:t>
            </a:r>
            <a:r>
              <a:rPr lang="en-US" sz="2400" dirty="0" smtClean="0"/>
              <a:t>:</a:t>
            </a:r>
          </a:p>
          <a:p>
            <a:pPr lvl="1"/>
            <a:r>
              <a:rPr lang="en-US" sz="2000" dirty="0" smtClean="0"/>
              <a:t>Six-fold improvement in systematic uncertainty compared with “state of the art”</a:t>
            </a:r>
          </a:p>
          <a:p>
            <a:pPr lvl="1"/>
            <a:r>
              <a:rPr lang="en-US" sz="2000" dirty="0" smtClean="0"/>
              <a:t>Electron-neutrino cross section measurement unique</a:t>
            </a:r>
            <a:endParaRPr lang="en-US" sz="2000" dirty="0"/>
          </a:p>
        </p:txBody>
      </p:sp>
      <p:sp>
        <p:nvSpPr>
          <p:cNvPr id="5" name="Slide Number Placeholder 4"/>
          <p:cNvSpPr>
            <a:spLocks noGrp="1"/>
          </p:cNvSpPr>
          <p:nvPr>
            <p:ph type="sldNum" sz="quarter" idx="12"/>
          </p:nvPr>
        </p:nvSpPr>
        <p:spPr/>
        <p:txBody>
          <a:bodyPr/>
          <a:lstStyle/>
          <a:p>
            <a:fld id="{A1DC3ABC-92C2-B748-ABF3-8546144348B4}" type="slidenum">
              <a:rPr lang="en-US" smtClean="0"/>
              <a:pPr/>
              <a:t>39</a:t>
            </a:fld>
            <a:endParaRPr lang="en-US"/>
          </a:p>
        </p:txBody>
      </p:sp>
      <p:pic>
        <p:nvPicPr>
          <p:cNvPr id="6" name="Picture 5"/>
          <p:cNvPicPr>
            <a:picLocks noChangeAspect="1"/>
          </p:cNvPicPr>
          <p:nvPr/>
        </p:nvPicPr>
        <p:blipFill>
          <a:blip r:embed="rId2"/>
          <a:stretch>
            <a:fillRect/>
          </a:stretch>
        </p:blipFill>
        <p:spPr>
          <a:xfrm>
            <a:off x="4438316" y="1245680"/>
            <a:ext cx="4482630" cy="5401463"/>
          </a:xfrm>
          <a:prstGeom prst="rect">
            <a:avLst/>
          </a:prstGeom>
          <a:ln w="28575" cmpd="sng">
            <a:solidFill>
              <a:srgbClr val="FF0000"/>
            </a:solidFill>
          </a:ln>
        </p:spPr>
      </p:pic>
      <p:sp>
        <p:nvSpPr>
          <p:cNvPr id="3" name="Rectangle 2"/>
          <p:cNvSpPr/>
          <p:nvPr/>
        </p:nvSpPr>
        <p:spPr>
          <a:xfrm>
            <a:off x="6695918" y="1268760"/>
            <a:ext cx="2193526" cy="5346481"/>
          </a:xfrm>
          <a:prstGeom prst="rect">
            <a:avLst/>
          </a:prstGeom>
          <a:solidFill>
            <a:srgbClr val="FFFF00">
              <a:alpha val="25000"/>
            </a:srgbClr>
          </a:solidFill>
          <a:ln w="28575" cmpd="sng">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9416"/>
            <a:ext cx="3011399" cy="307777"/>
          </a:xfrm>
          <a:prstGeom prst="rect">
            <a:avLst/>
          </a:prstGeom>
          <a:noFill/>
        </p:spPr>
        <p:txBody>
          <a:bodyPr wrap="none" rtlCol="0">
            <a:spAutoFit/>
          </a:bodyPr>
          <a:lstStyle/>
          <a:p>
            <a:r>
              <a:rPr lang="en-US" sz="1400" b="1" dirty="0" smtClean="0">
                <a:solidFill>
                  <a:srgbClr val="FFFFFF"/>
                </a:solidFill>
              </a:rPr>
              <a:t>Proposal to FNAL PAC, May 2013</a:t>
            </a:r>
            <a:endParaRPr lang="en-US" sz="1400" b="1" dirty="0">
              <a:solidFill>
                <a:srgbClr val="FFFFFF"/>
              </a:solidFill>
            </a:endParaRPr>
          </a:p>
        </p:txBody>
      </p:sp>
    </p:spTree>
    <p:extLst>
      <p:ext uri="{BB962C8B-B14F-4D97-AF65-F5344CB8AC3E}">
        <p14:creationId xmlns="" xmlns:p14="http://schemas.microsoft.com/office/powerpoint/2010/main" val="24207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134"/>
            <a:ext cx="9144000" cy="990600"/>
          </a:xfrm>
        </p:spPr>
        <p:txBody>
          <a:bodyPr>
            <a:normAutofit/>
          </a:bodyPr>
          <a:lstStyle/>
          <a:p>
            <a:r>
              <a:rPr lang="en-US" dirty="0" smtClean="0"/>
              <a:t>Neutrinos indicate SM is incomplete</a:t>
            </a:r>
            <a:endParaRPr lang="en-US" dirty="0"/>
          </a:p>
        </p:txBody>
      </p:sp>
      <p:sp>
        <p:nvSpPr>
          <p:cNvPr id="3" name="Content Placeholder 2"/>
          <p:cNvSpPr>
            <a:spLocks noGrp="1"/>
          </p:cNvSpPr>
          <p:nvPr>
            <p:ph idx="1"/>
          </p:nvPr>
        </p:nvSpPr>
        <p:spPr>
          <a:xfrm>
            <a:off x="180005" y="1422078"/>
            <a:ext cx="8740239" cy="5319224"/>
          </a:xfrm>
        </p:spPr>
        <p:txBody>
          <a:bodyPr>
            <a:normAutofit lnSpcReduction="10000"/>
          </a:bodyPr>
          <a:lstStyle/>
          <a:p>
            <a:r>
              <a:rPr lang="en-US" dirty="0" smtClean="0"/>
              <a:t>Neutrino oscillations imply:</a:t>
            </a:r>
          </a:p>
          <a:p>
            <a:pPr lvl="1"/>
            <a:r>
              <a:rPr lang="en-US" dirty="0" smtClean="0"/>
              <a:t>Neutrinos have mass; mass states mix to make </a:t>
            </a:r>
            <a:r>
              <a:rPr lang="en-US" dirty="0" err="1" smtClean="0"/>
              <a:t>flavour</a:t>
            </a:r>
            <a:r>
              <a:rPr lang="en-US" dirty="0" smtClean="0"/>
              <a:t> states</a:t>
            </a:r>
          </a:p>
          <a:p>
            <a:pPr lvl="4"/>
            <a:endParaRPr lang="en-US" dirty="0"/>
          </a:p>
          <a:p>
            <a:r>
              <a:rPr lang="en-US" dirty="0" smtClean="0"/>
              <a:t>Neutrino mass </a:t>
            </a:r>
            <a:r>
              <a:rPr lang="en-US" sz="1800" dirty="0" smtClean="0">
                <a:latin typeface="Wingdings"/>
                <a:ea typeface="Wingdings"/>
                <a:cs typeface="Wingdings"/>
                <a:sym typeface="Wingdings"/>
              </a:rPr>
              <a:t></a:t>
            </a:r>
            <a:r>
              <a:rPr lang="en-US" dirty="0">
                <a:sym typeface="Wingdings"/>
              </a:rPr>
              <a:t> </a:t>
            </a:r>
            <a:r>
              <a:rPr lang="en-US" dirty="0" smtClean="0">
                <a:sym typeface="Wingdings"/>
              </a:rPr>
              <a:t>new degrees of freedom:</a:t>
            </a:r>
          </a:p>
          <a:p>
            <a:pPr lvl="1"/>
            <a:r>
              <a:rPr lang="en-US" dirty="0" smtClean="0">
                <a:sym typeface="Wingdings"/>
              </a:rPr>
              <a:t>Right-handed neutrinos or </a:t>
            </a:r>
            <a:r>
              <a:rPr lang="en-US" dirty="0" err="1" smtClean="0">
                <a:sym typeface="Wingdings"/>
              </a:rPr>
              <a:t>Majorana</a:t>
            </a:r>
            <a:r>
              <a:rPr lang="en-US" dirty="0" smtClean="0">
                <a:sym typeface="Wingdings"/>
              </a:rPr>
              <a:t> neutrinos</a:t>
            </a:r>
          </a:p>
          <a:p>
            <a:pPr lvl="1"/>
            <a:r>
              <a:rPr lang="en-US" dirty="0" smtClean="0">
                <a:sym typeface="Wingdings"/>
              </a:rPr>
              <a:t>New interactions?</a:t>
            </a:r>
          </a:p>
          <a:p>
            <a:pPr lvl="4"/>
            <a:endParaRPr lang="en-US" dirty="0" smtClean="0"/>
          </a:p>
          <a:p>
            <a:r>
              <a:rPr lang="en-US" dirty="0" smtClean="0"/>
              <a:t>Mixing among three neutrinos:</a:t>
            </a:r>
          </a:p>
          <a:p>
            <a:pPr lvl="1"/>
            <a:r>
              <a:rPr lang="en-US" dirty="0" smtClean="0"/>
              <a:t>CP-invariance violation in lepton sector</a:t>
            </a:r>
          </a:p>
          <a:p>
            <a:pPr lvl="1"/>
            <a:r>
              <a:rPr lang="en-US" dirty="0" smtClean="0"/>
              <a:t>Origin of matter-dominated Universe?</a:t>
            </a:r>
          </a:p>
          <a:p>
            <a:pPr lvl="4"/>
            <a:endParaRPr lang="en-US" dirty="0"/>
          </a:p>
          <a:p>
            <a:r>
              <a:rPr lang="en-US" dirty="0" smtClean="0"/>
              <a:t>Possible cosmological impact:</a:t>
            </a:r>
          </a:p>
          <a:p>
            <a:pPr lvl="1"/>
            <a:r>
              <a:rPr lang="en-US" dirty="0" smtClean="0"/>
              <a:t>Inflation;</a:t>
            </a:r>
          </a:p>
          <a:p>
            <a:pPr lvl="1"/>
            <a:r>
              <a:rPr lang="en-US" dirty="0" smtClean="0"/>
              <a:t>Galaxy and star formation;</a:t>
            </a:r>
          </a:p>
          <a:p>
            <a:pPr lvl="1"/>
            <a:r>
              <a:rPr lang="en-US" dirty="0" smtClean="0"/>
              <a:t>Dark matter</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4</a:t>
            </a:fld>
            <a:endParaRPr lang="en-US"/>
          </a:p>
        </p:txBody>
      </p:sp>
    </p:spTree>
    <p:extLst>
      <p:ext uri="{BB962C8B-B14F-4D97-AF65-F5344CB8AC3E}">
        <p14:creationId xmlns="" xmlns:p14="http://schemas.microsoft.com/office/powerpoint/2010/main" val="174280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Scanning the horizon</a:t>
            </a:r>
            <a:endParaRPr lang="en-US" cap="none" dirty="0"/>
          </a:p>
        </p:txBody>
      </p:sp>
      <p:sp>
        <p:nvSpPr>
          <p:cNvPr id="3" name="Text Placeholder 2"/>
          <p:cNvSpPr>
            <a:spLocks noGrp="1"/>
          </p:cNvSpPr>
          <p:nvPr>
            <p:ph type="body" idx="1"/>
          </p:nvPr>
        </p:nvSpPr>
        <p:spPr/>
        <p:txBody>
          <a:bodyPr/>
          <a:lstStyle/>
          <a:p>
            <a:endParaRPr lang="en-US"/>
          </a:p>
        </p:txBody>
      </p:sp>
      <p:sp>
        <p:nvSpPr>
          <p:cNvPr id="5" name="Slide Number Placeholder 4"/>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C3ABC-92C2-B748-ABF3-8546144348B4}"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 xmlns:p14="http://schemas.microsoft.com/office/powerpoint/2010/main" val="5966003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7" y="310600"/>
            <a:ext cx="9055246" cy="990600"/>
          </a:xfrm>
        </p:spPr>
        <p:txBody>
          <a:bodyPr>
            <a:normAutofit/>
          </a:bodyPr>
          <a:lstStyle/>
          <a:p>
            <a:r>
              <a:rPr lang="en-US" dirty="0" err="1" smtClean="0"/>
              <a:t>SνM</a:t>
            </a:r>
            <a:r>
              <a:rPr lang="en-US" dirty="0" smtClean="0"/>
              <a:t>: Accelerator-based contributions</a:t>
            </a:r>
            <a:endParaRPr lang="en-US" dirty="0"/>
          </a:p>
        </p:txBody>
      </p:sp>
      <p:sp>
        <p:nvSpPr>
          <p:cNvPr id="3" name="Slide Number Placeholder 2"/>
          <p:cNvSpPr>
            <a:spLocks noGrp="1"/>
          </p:cNvSpPr>
          <p:nvPr>
            <p:ph type="sldNum" sz="quarter" idx="12"/>
          </p:nvPr>
        </p:nvSpPr>
        <p:spPr/>
        <p:txBody>
          <a:bodyPr/>
          <a:lstStyle/>
          <a:p>
            <a:fld id="{8B2C7CBE-54CD-6E4E-991E-74820AACF21D}" type="slidenum">
              <a:rPr lang="en-US" smtClean="0"/>
              <a:pPr/>
              <a:t>41</a:t>
            </a:fld>
            <a:endParaRPr lang="en-US"/>
          </a:p>
        </p:txBody>
      </p:sp>
      <p:grpSp>
        <p:nvGrpSpPr>
          <p:cNvPr id="4" name="Group 3"/>
          <p:cNvGrpSpPr/>
          <p:nvPr/>
        </p:nvGrpSpPr>
        <p:grpSpPr>
          <a:xfrm>
            <a:off x="-69120" y="1303908"/>
            <a:ext cx="9268213" cy="3827260"/>
            <a:chOff x="-69120" y="1086664"/>
            <a:chExt cx="9268213" cy="3827260"/>
          </a:xfrm>
        </p:grpSpPr>
        <p:grpSp>
          <p:nvGrpSpPr>
            <p:cNvPr id="5" name="Group 4"/>
            <p:cNvGrpSpPr/>
            <p:nvPr/>
          </p:nvGrpSpPr>
          <p:grpSpPr>
            <a:xfrm>
              <a:off x="-69120" y="1086664"/>
              <a:ext cx="9268213" cy="3827260"/>
              <a:chOff x="-69120" y="1086664"/>
              <a:chExt cx="9268213" cy="3827260"/>
            </a:xfrm>
          </p:grpSpPr>
          <p:grpSp>
            <p:nvGrpSpPr>
              <p:cNvPr id="12" name="Group 11"/>
              <p:cNvGrpSpPr/>
              <p:nvPr/>
            </p:nvGrpSpPr>
            <p:grpSpPr>
              <a:xfrm>
                <a:off x="-69120" y="3240000"/>
                <a:ext cx="9268213" cy="385537"/>
                <a:chOff x="-69120" y="3240000"/>
                <a:chExt cx="9268213" cy="385537"/>
              </a:xfrm>
            </p:grpSpPr>
            <p:grpSp>
              <p:nvGrpSpPr>
                <p:cNvPr id="30" name="Group 29"/>
                <p:cNvGrpSpPr/>
                <p:nvPr/>
              </p:nvGrpSpPr>
              <p:grpSpPr>
                <a:xfrm>
                  <a:off x="165100" y="3240000"/>
                  <a:ext cx="8912225" cy="146880"/>
                  <a:chOff x="165100" y="3240000"/>
                  <a:chExt cx="8912225" cy="146880"/>
                </a:xfrm>
              </p:grpSpPr>
              <p:cxnSp>
                <p:nvCxnSpPr>
                  <p:cNvPr id="40" name="Straight Arrow Connector 39"/>
                  <p:cNvCxnSpPr/>
                  <p:nvPr/>
                </p:nvCxnSpPr>
                <p:spPr>
                  <a:xfrm>
                    <a:off x="165100" y="3240000"/>
                    <a:ext cx="8912225" cy="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grpSp>
                <p:nvGrpSpPr>
                  <p:cNvPr id="41" name="Group 40"/>
                  <p:cNvGrpSpPr/>
                  <p:nvPr/>
                </p:nvGrpSpPr>
                <p:grpSpPr>
                  <a:xfrm>
                    <a:off x="207352" y="3248640"/>
                    <a:ext cx="8717417" cy="138240"/>
                    <a:chOff x="252941" y="3212976"/>
                    <a:chExt cx="5742856" cy="138240"/>
                  </a:xfrm>
                </p:grpSpPr>
                <p:cxnSp>
                  <p:nvCxnSpPr>
                    <p:cNvPr id="42" name="Straight Connector 41"/>
                    <p:cNvCxnSpPr/>
                    <p:nvPr/>
                  </p:nvCxnSpPr>
                  <p:spPr>
                    <a:xfrm>
                      <a:off x="252941"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3" name="Straight Connector 42"/>
                    <p:cNvCxnSpPr/>
                    <p:nvPr/>
                  </p:nvCxnSpPr>
                  <p:spPr>
                    <a:xfrm>
                      <a:off x="971276"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4" name="Straight Connector 43"/>
                    <p:cNvCxnSpPr/>
                    <p:nvPr/>
                  </p:nvCxnSpPr>
                  <p:spPr>
                    <a:xfrm>
                      <a:off x="1689611"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5" name="Straight Connector 44"/>
                    <p:cNvCxnSpPr/>
                    <p:nvPr/>
                  </p:nvCxnSpPr>
                  <p:spPr>
                    <a:xfrm>
                      <a:off x="2406578"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6" name="Straight Connector 45"/>
                    <p:cNvCxnSpPr/>
                    <p:nvPr/>
                  </p:nvCxnSpPr>
                  <p:spPr>
                    <a:xfrm>
                      <a:off x="3124369"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7" name="Straight Connector 46"/>
                    <p:cNvCxnSpPr/>
                    <p:nvPr/>
                  </p:nvCxnSpPr>
                  <p:spPr>
                    <a:xfrm>
                      <a:off x="3842704"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8" name="Straight Connector 47"/>
                    <p:cNvCxnSpPr/>
                    <p:nvPr/>
                  </p:nvCxnSpPr>
                  <p:spPr>
                    <a:xfrm>
                      <a:off x="4561039"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9" name="Straight Connector 48"/>
                    <p:cNvCxnSpPr/>
                    <p:nvPr/>
                  </p:nvCxnSpPr>
                  <p:spPr>
                    <a:xfrm>
                      <a:off x="5278006"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50" name="Straight Connector 49"/>
                    <p:cNvCxnSpPr/>
                    <p:nvPr/>
                  </p:nvCxnSpPr>
                  <p:spPr>
                    <a:xfrm>
                      <a:off x="5995797"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grpSp>
            </p:grpSp>
            <p:sp>
              <p:nvSpPr>
                <p:cNvPr id="31" name="TextBox 30"/>
                <p:cNvSpPr txBox="1"/>
                <p:nvPr/>
              </p:nvSpPr>
              <p:spPr>
                <a:xfrm>
                  <a:off x="-69120"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a:rPr>
                    <a:t>1950</a:t>
                  </a:r>
                </a:p>
              </p:txBody>
            </p:sp>
            <p:sp>
              <p:nvSpPr>
                <p:cNvPr id="32" name="TextBox 31"/>
                <p:cNvSpPr txBox="1"/>
                <p:nvPr/>
              </p:nvSpPr>
              <p:spPr>
                <a:xfrm>
                  <a:off x="1023431"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1960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3" name="TextBox 32"/>
                <p:cNvSpPr txBox="1"/>
                <p:nvPr/>
              </p:nvSpPr>
              <p:spPr>
                <a:xfrm>
                  <a:off x="2113833"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1970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4" name="TextBox 33"/>
                <p:cNvSpPr txBox="1"/>
                <p:nvPr/>
              </p:nvSpPr>
              <p:spPr>
                <a:xfrm>
                  <a:off x="3196674"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1980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5" name="TextBox 34"/>
                <p:cNvSpPr txBox="1"/>
                <p:nvPr/>
              </p:nvSpPr>
              <p:spPr>
                <a:xfrm>
                  <a:off x="4291737"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1990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6" name="TextBox 35"/>
                <p:cNvSpPr txBox="1"/>
                <p:nvPr/>
              </p:nvSpPr>
              <p:spPr>
                <a:xfrm>
                  <a:off x="5382139"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2000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7" name="TextBox 36"/>
                <p:cNvSpPr txBox="1"/>
                <p:nvPr/>
              </p:nvSpPr>
              <p:spPr>
                <a:xfrm>
                  <a:off x="6461752"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2010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8" name="TextBox 37"/>
                <p:cNvSpPr txBox="1"/>
                <p:nvPr/>
              </p:nvSpPr>
              <p:spPr>
                <a:xfrm>
                  <a:off x="7560868"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2020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9" name="TextBox 38"/>
                <p:cNvSpPr txBox="1"/>
                <p:nvPr/>
              </p:nvSpPr>
              <p:spPr>
                <a:xfrm>
                  <a:off x="8650445"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2030</a:t>
                  </a:r>
                  <a:endParaRPr kumimoji="0" lang="en-US" sz="1400" b="0" i="0" u="none" strike="noStrike" kern="0" cap="none" spc="0" normalizeH="0" baseline="0" noProof="0" dirty="0">
                    <a:ln>
                      <a:noFill/>
                    </a:ln>
                    <a:solidFill>
                      <a:srgbClr val="FF0000"/>
                    </a:solidFill>
                    <a:effectLst/>
                    <a:uLnTx/>
                    <a:uFillTx/>
                    <a:latin typeface="Calibri"/>
                  </a:endParaRPr>
                </a:p>
              </p:txBody>
            </p:sp>
          </p:grpSp>
          <p:sp>
            <p:nvSpPr>
              <p:cNvPr id="13" name="TextBox 12"/>
              <p:cNvSpPr txBox="1"/>
              <p:nvPr/>
            </p:nvSpPr>
            <p:spPr>
              <a:xfrm>
                <a:off x="250495" y="2315520"/>
                <a:ext cx="1035598"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BNL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first neutrino</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0" u="none" strike="noStrike" kern="0" cap="none" spc="0" normalizeH="0" baseline="0" noProof="0" dirty="0" smtClean="0">
                    <a:ln>
                      <a:noFill/>
                    </a:ln>
                    <a:solidFill>
                      <a:sysClr val="window" lastClr="FFFFFF">
                        <a:lumMod val="75000"/>
                      </a:sysClr>
                    </a:solidFill>
                    <a:effectLst/>
                    <a:uLnTx/>
                    <a:uFillTx/>
                    <a:latin typeface="Calibri"/>
                  </a:rPr>
                  <a:t>“beam”</a:t>
                </a:r>
                <a:endParaRPr kumimoji="0" lang="en-US" sz="1200" b="0" i="0" u="none" strike="noStrike" kern="0" cap="none" spc="0" normalizeH="0" baseline="0" noProof="0" dirty="0">
                  <a:ln>
                    <a:noFill/>
                  </a:ln>
                  <a:solidFill>
                    <a:sysClr val="window" lastClr="FFFFFF">
                      <a:lumMod val="75000"/>
                    </a:sysClr>
                  </a:solidFill>
                  <a:effectLst/>
                  <a:uLnTx/>
                  <a:uFillTx/>
                  <a:latin typeface="Calibri"/>
                </a:endParaRPr>
              </a:p>
            </p:txBody>
          </p:sp>
          <p:cxnSp>
            <p:nvCxnSpPr>
              <p:cNvPr id="14" name="Straight Arrow Connector 13"/>
              <p:cNvCxnSpPr/>
              <p:nvPr/>
            </p:nvCxnSpPr>
            <p:spPr>
              <a:xfrm>
                <a:off x="1140435" y="2825280"/>
                <a:ext cx="0" cy="414720"/>
              </a:xfrm>
              <a:prstGeom prst="straightConnector1">
                <a:avLst/>
              </a:prstGeom>
              <a:noFill/>
              <a:ln w="12700" cap="flat" cmpd="sng" algn="ctr">
                <a:solidFill>
                  <a:sysClr val="window" lastClr="FFFFFF"/>
                </a:solidFill>
                <a:prstDash val="solid"/>
                <a:tailEnd type="arrow"/>
              </a:ln>
              <a:effectLst>
                <a:outerShdw blurRad="40000" dist="20000" dir="5400000" rotWithShape="0">
                  <a:srgbClr val="000000">
                    <a:alpha val="38000"/>
                  </a:srgbClr>
                </a:outerShdw>
              </a:effectLst>
            </p:spPr>
          </p:cxnSp>
          <p:sp>
            <p:nvSpPr>
              <p:cNvPr id="15" name="TextBox 14"/>
              <p:cNvSpPr txBox="1"/>
              <p:nvPr/>
            </p:nvSpPr>
            <p:spPr>
              <a:xfrm>
                <a:off x="-51840" y="1086664"/>
                <a:ext cx="1843724"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Horn and bubble chamber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lumMod val="75000"/>
                      </a:sysClr>
                    </a:solidFill>
                    <a:effectLst/>
                    <a:uLnTx/>
                    <a:uFillTx/>
                    <a:latin typeface="Calibri"/>
                  </a:rPr>
                  <a:t>First neutrino beam</a:t>
                </a:r>
                <a:endParaRPr kumimoji="0" lang="en-US" sz="1200" b="0" i="0" u="none" strike="noStrike" kern="0" cap="none" spc="0" normalizeH="0" baseline="0" noProof="0" dirty="0">
                  <a:ln>
                    <a:noFill/>
                  </a:ln>
                  <a:solidFill>
                    <a:sysClr val="window" lastClr="FFFFFF">
                      <a:lumMod val="75000"/>
                    </a:sysClr>
                  </a:solidFill>
                  <a:effectLst/>
                  <a:uLnTx/>
                  <a:uFillTx/>
                  <a:latin typeface="Calibri"/>
                </a:endParaRPr>
              </a:p>
            </p:txBody>
          </p:sp>
          <p:cxnSp>
            <p:nvCxnSpPr>
              <p:cNvPr id="16" name="Straight Arrow Connector 15"/>
              <p:cNvCxnSpPr/>
              <p:nvPr/>
            </p:nvCxnSpPr>
            <p:spPr>
              <a:xfrm>
                <a:off x="1459759" y="1825328"/>
                <a:ext cx="0" cy="1414672"/>
              </a:xfrm>
              <a:prstGeom prst="straightConnector1">
                <a:avLst/>
              </a:prstGeom>
              <a:noFill/>
              <a:ln w="127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7" name="TextBox 16"/>
              <p:cNvSpPr txBox="1"/>
              <p:nvPr/>
            </p:nvSpPr>
            <p:spPr>
              <a:xfrm>
                <a:off x="385487" y="3897661"/>
                <a:ext cx="1313180"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Calibri"/>
                  </a:rPr>
                  <a:t>e</a:t>
                </a:r>
                <a:r>
                  <a:rPr kumimoji="0" lang="en-US" sz="1800" b="1" i="0" u="none" strike="noStrike" kern="0" cap="none" spc="0" normalizeH="0" baseline="0" noProof="0" dirty="0" smtClean="0">
                    <a:ln>
                      <a:noFill/>
                    </a:ln>
                    <a:solidFill>
                      <a:srgbClr val="00FFFF"/>
                    </a:solidFill>
                    <a:effectLst/>
                    <a:uLnTx/>
                    <a:uFillTx/>
                    <a:latin typeface="Calibri"/>
                  </a:rPr>
                  <a:t>/</a:t>
                </a:r>
                <a:r>
                  <a:rPr kumimoji="0" lang="en-US" sz="1800" b="1" i="0" u="none" strike="noStrike" kern="0" cap="none" spc="0" normalizeH="0" baseline="0" noProof="0" dirty="0" smtClean="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Symbol"/>
                  </a:rPr>
                  <a:t>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universality</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18" name="TextBox 17"/>
              <p:cNvSpPr txBox="1"/>
              <p:nvPr/>
            </p:nvSpPr>
            <p:spPr>
              <a:xfrm>
                <a:off x="1541389" y="3990594"/>
                <a:ext cx="1095172" cy="923330"/>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Neutral</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Current</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discovery</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19" name="TextBox 18"/>
              <p:cNvSpPr txBox="1"/>
              <p:nvPr/>
            </p:nvSpPr>
            <p:spPr>
              <a:xfrm>
                <a:off x="1572079" y="2601678"/>
                <a:ext cx="1617851"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Horn #2 &amp;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Gargamelle</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cxnSp>
            <p:nvCxnSpPr>
              <p:cNvPr id="20" name="Straight Arrow Connector 19"/>
              <p:cNvCxnSpPr/>
              <p:nvPr/>
            </p:nvCxnSpPr>
            <p:spPr>
              <a:xfrm flipV="1">
                <a:off x="2576081" y="3257280"/>
                <a:ext cx="0" cy="819714"/>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sp>
            <p:nvSpPr>
              <p:cNvPr id="21" name="TextBox 20"/>
              <p:cNvSpPr txBox="1"/>
              <p:nvPr/>
            </p:nvSpPr>
            <p:spPr>
              <a:xfrm>
                <a:off x="2852360" y="1546352"/>
                <a:ext cx="2675833"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Gargamelle</a:t>
                </a: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 Aachen/</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Padova</a:t>
                </a: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 CDHS, </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CHARM, BEBC, CCFR, NOMAD, CHORUS</a:t>
                </a:r>
              </a:p>
            </p:txBody>
          </p:sp>
          <p:sp>
            <p:nvSpPr>
              <p:cNvPr id="22" name="Left Brace 21"/>
              <p:cNvSpPr/>
              <p:nvPr/>
            </p:nvSpPr>
            <p:spPr>
              <a:xfrm rot="5400000">
                <a:off x="4101908" y="2107515"/>
                <a:ext cx="182684" cy="1929254"/>
              </a:xfrm>
              <a:prstGeom prst="leftBrace">
                <a:avLst>
                  <a:gd name="adj1" fmla="val 77620"/>
                  <a:gd name="adj2" fmla="val 50896"/>
                </a:avLst>
              </a:prstGeom>
              <a:noFill/>
              <a:ln w="19050"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FBFBF"/>
                  </a:solidFill>
                  <a:effectLst/>
                  <a:uLnTx/>
                  <a:uFillTx/>
                  <a:latin typeface="Calibri"/>
                  <a:ea typeface="+mn-ea"/>
                  <a:cs typeface="+mn-cs"/>
                </a:endParaRPr>
              </a:p>
            </p:txBody>
          </p:sp>
          <p:sp>
            <p:nvSpPr>
              <p:cNvPr id="23" name="TextBox 22"/>
              <p:cNvSpPr txBox="1"/>
              <p:nvPr/>
            </p:nvSpPr>
            <p:spPr>
              <a:xfrm>
                <a:off x="3411956" y="2255664"/>
                <a:ext cx="2217399"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BNL/FNAL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CITF, HPWF, 7’ BC, 15’ BC, E605, </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E613, E734, E776,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NuTEV</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sp>
            <p:nvSpPr>
              <p:cNvPr id="24" name="TextBox 23"/>
              <p:cNvSpPr txBox="1"/>
              <p:nvPr/>
            </p:nvSpPr>
            <p:spPr>
              <a:xfrm>
                <a:off x="2794160" y="1207204"/>
                <a:ext cx="877940"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IHEP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SKAT, JINR</a:t>
                </a:r>
              </a:p>
            </p:txBody>
          </p:sp>
          <p:sp>
            <p:nvSpPr>
              <p:cNvPr id="25" name="Left Brace 24"/>
              <p:cNvSpPr/>
              <p:nvPr/>
            </p:nvSpPr>
            <p:spPr>
              <a:xfrm rot="16200000">
                <a:off x="3841333" y="2470689"/>
                <a:ext cx="182684" cy="2450404"/>
              </a:xfrm>
              <a:prstGeom prst="leftBrace">
                <a:avLst>
                  <a:gd name="adj1" fmla="val 77620"/>
                  <a:gd name="adj2" fmla="val 50896"/>
                </a:avLst>
              </a:prstGeom>
              <a:noFill/>
              <a:ln w="19050" cap="flat" cmpd="sng" algn="ctr">
                <a:solidFill>
                  <a:srgbClr val="00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TextBox 25"/>
              <p:cNvSpPr txBox="1"/>
              <p:nvPr/>
            </p:nvSpPr>
            <p:spPr>
              <a:xfrm>
                <a:off x="2924436" y="3700833"/>
                <a:ext cx="2063899"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Development of</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E/w SM, QPM, QCD</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27" name="TextBox 26"/>
              <p:cNvSpPr txBox="1"/>
              <p:nvPr/>
            </p:nvSpPr>
            <p:spPr>
              <a:xfrm>
                <a:off x="121248" y="3385172"/>
                <a:ext cx="1095172"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Symbol"/>
                  </a:rPr>
                  <a:t>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discovery</a:t>
                </a:r>
                <a:endParaRPr kumimoji="0" lang="en-US" sz="1800" b="1" i="0" u="none" strike="noStrike" kern="0" cap="none" spc="0" normalizeH="0" baseline="0" noProof="0" dirty="0">
                  <a:ln>
                    <a:noFill/>
                  </a:ln>
                  <a:solidFill>
                    <a:srgbClr val="00FFFF"/>
                  </a:solidFill>
                  <a:effectLst/>
                  <a:uLnTx/>
                  <a:uFillTx/>
                  <a:latin typeface="Calibri"/>
                </a:endParaRPr>
              </a:p>
            </p:txBody>
          </p:sp>
          <p:cxnSp>
            <p:nvCxnSpPr>
              <p:cNvPr id="28" name="Straight Arrow Connector 27"/>
              <p:cNvCxnSpPr/>
              <p:nvPr/>
            </p:nvCxnSpPr>
            <p:spPr>
              <a:xfrm flipV="1">
                <a:off x="1140435" y="3248248"/>
                <a:ext cx="0" cy="388868"/>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cxnSp>
            <p:nvCxnSpPr>
              <p:cNvPr id="29" name="Straight Arrow Connector 28"/>
              <p:cNvCxnSpPr/>
              <p:nvPr/>
            </p:nvCxnSpPr>
            <p:spPr>
              <a:xfrm flipV="1">
                <a:off x="1586804" y="3259104"/>
                <a:ext cx="0" cy="819714"/>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grpSp>
        <p:sp>
          <p:nvSpPr>
            <p:cNvPr id="6" name="TextBox 5"/>
            <p:cNvSpPr txBox="1"/>
            <p:nvPr/>
          </p:nvSpPr>
          <p:spPr>
            <a:xfrm>
              <a:off x="5717680" y="1975449"/>
              <a:ext cx="1181809"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OPERA, ICARUS</a:t>
              </a:r>
            </a:p>
          </p:txBody>
        </p:sp>
        <p:sp>
          <p:nvSpPr>
            <p:cNvPr id="7" name="TextBox 6"/>
            <p:cNvSpPr txBox="1"/>
            <p:nvPr/>
          </p:nvSpPr>
          <p:spPr>
            <a:xfrm>
              <a:off x="5764793" y="1538483"/>
              <a:ext cx="1680743"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FNAL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MINOS, MINOS+,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NOvA</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sp>
          <p:nvSpPr>
            <p:cNvPr id="8" name="Left Brace 7"/>
            <p:cNvSpPr/>
            <p:nvPr/>
          </p:nvSpPr>
          <p:spPr>
            <a:xfrm rot="5400000">
              <a:off x="6501720" y="1843540"/>
              <a:ext cx="182684" cy="2484259"/>
            </a:xfrm>
            <a:prstGeom prst="leftBrace">
              <a:avLst>
                <a:gd name="adj1" fmla="val 77620"/>
                <a:gd name="adj2" fmla="val 50896"/>
              </a:avLst>
            </a:prstGeom>
            <a:noFill/>
            <a:ln w="19050"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FBFBF"/>
                </a:solidFill>
                <a:effectLst/>
                <a:uLnTx/>
                <a:uFillTx/>
                <a:latin typeface="Calibri"/>
                <a:ea typeface="+mn-ea"/>
                <a:cs typeface="+mn-cs"/>
              </a:endParaRPr>
            </a:p>
          </p:txBody>
        </p:sp>
        <p:sp>
          <p:nvSpPr>
            <p:cNvPr id="9" name="TextBox 8"/>
            <p:cNvSpPr txBox="1"/>
            <p:nvPr/>
          </p:nvSpPr>
          <p:spPr>
            <a:xfrm>
              <a:off x="5521120" y="2462042"/>
              <a:ext cx="1310876"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KEK/J-PARC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K2K, T2K</a:t>
              </a:r>
            </a:p>
          </p:txBody>
        </p:sp>
        <p:sp>
          <p:nvSpPr>
            <p:cNvPr id="10" name="Left Brace 9"/>
            <p:cNvSpPr/>
            <p:nvPr/>
          </p:nvSpPr>
          <p:spPr>
            <a:xfrm rot="16200000">
              <a:off x="6176067" y="2665032"/>
              <a:ext cx="182684" cy="2061717"/>
            </a:xfrm>
            <a:prstGeom prst="leftBrace">
              <a:avLst>
                <a:gd name="adj1" fmla="val 77620"/>
                <a:gd name="adj2" fmla="val 50896"/>
              </a:avLst>
            </a:prstGeom>
            <a:noFill/>
            <a:ln w="19050" cap="flat" cmpd="sng" algn="ctr">
              <a:solidFill>
                <a:srgbClr val="00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a:off x="5285299" y="3700833"/>
              <a:ext cx="1966404"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Development of</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Standard Neutrino </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Model</a:t>
              </a:r>
              <a:endParaRPr kumimoji="0" lang="en-US" sz="1800" b="1" i="0" u="none" strike="noStrike" kern="0" cap="none" spc="0" normalizeH="0" baseline="0" noProof="0" dirty="0">
                <a:ln>
                  <a:noFill/>
                </a:ln>
                <a:solidFill>
                  <a:srgbClr val="00FFFF"/>
                </a:solidFill>
                <a:effectLst/>
                <a:uLnTx/>
                <a:uFillTx/>
                <a:latin typeface="Calibri"/>
              </a:endParaRPr>
            </a:p>
          </p:txBody>
        </p:sp>
      </p:grpSp>
      <p:sp>
        <p:nvSpPr>
          <p:cNvPr id="51" name="TextBox 50"/>
          <p:cNvSpPr txBox="1"/>
          <p:nvPr/>
        </p:nvSpPr>
        <p:spPr>
          <a:xfrm>
            <a:off x="7382772" y="1780615"/>
            <a:ext cx="1719591" cy="1200329"/>
          </a:xfrm>
          <a:prstGeom prst="rect">
            <a:avLst/>
          </a:prstGeom>
          <a:noFill/>
          <a:ln>
            <a:solidFill>
              <a:sysClr val="window" lastClr="FFFFFF"/>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Global neutrino</a:t>
            </a:r>
            <a:br>
              <a:rPr kumimoji="0" lang="en-US" sz="1800" b="1" i="0" u="none" strike="noStrike" kern="0" cap="none" spc="0" normalizeH="0" baseline="0" noProof="0" dirty="0" smtClean="0">
                <a:ln>
                  <a:noFill/>
                </a:ln>
                <a:solidFill>
                  <a:prstClr val="white"/>
                </a:solidFill>
                <a:effectLst/>
                <a:uLnTx/>
                <a:uFillTx/>
                <a:latin typeface="Calibri"/>
              </a:rPr>
            </a:br>
            <a:r>
              <a:rPr kumimoji="0" lang="en-US" sz="1800" b="1" i="0" u="none" strike="noStrike" kern="0" cap="none" spc="0" normalizeH="0" baseline="0" noProof="0" dirty="0" err="1" smtClean="0">
                <a:ln>
                  <a:noFill/>
                </a:ln>
                <a:solidFill>
                  <a:prstClr val="white"/>
                </a:solidFill>
                <a:effectLst/>
                <a:uLnTx/>
                <a:uFillTx/>
                <a:latin typeface="Calibri"/>
              </a:rPr>
              <a:t>progamme</a:t>
            </a:r>
            <a:endParaRPr kumimoji="0" lang="en-US" sz="1800" b="1" i="0" u="none" strike="noStrike" kern="0" cap="none" spc="0" normalizeH="0" baseline="0" noProof="0" dirty="0" smtClean="0">
              <a:ln>
                <a:noFill/>
              </a:ln>
              <a:solidFill>
                <a:prstClr val="white"/>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Hyper-K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LBNF/DUNE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CERN Neutrino Platform</a:t>
            </a:r>
          </a:p>
        </p:txBody>
      </p:sp>
      <p:sp>
        <p:nvSpPr>
          <p:cNvPr id="52" name="Left Brace 51"/>
          <p:cNvSpPr/>
          <p:nvPr/>
        </p:nvSpPr>
        <p:spPr>
          <a:xfrm rot="5400000">
            <a:off x="8249809" y="1899813"/>
            <a:ext cx="182684" cy="2484259"/>
          </a:xfrm>
          <a:prstGeom prst="leftBrace">
            <a:avLst>
              <a:gd name="adj1" fmla="val 77620"/>
              <a:gd name="adj2" fmla="val 50896"/>
            </a:avLst>
          </a:prstGeom>
          <a:no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TextBox 52"/>
          <p:cNvSpPr txBox="1"/>
          <p:nvPr/>
        </p:nvSpPr>
        <p:spPr>
          <a:xfrm>
            <a:off x="6482672" y="5335034"/>
            <a:ext cx="2496372" cy="646331"/>
          </a:xfrm>
          <a:prstGeom prst="rect">
            <a:avLst/>
          </a:prstGeom>
          <a:noFill/>
        </p:spPr>
        <p:txBody>
          <a:bodyPr wrap="none" rtlCol="0">
            <a:spAutoFit/>
          </a:bodyPr>
          <a:lstStyle/>
          <a:p>
            <a:pPr algn="r"/>
            <a:r>
              <a:rPr lang="en-US" b="1" dirty="0" smtClean="0">
                <a:solidFill>
                  <a:srgbClr val="00FFFF"/>
                </a:solidFill>
                <a:latin typeface="Calibri"/>
              </a:rPr>
              <a:t>Discovery of</a:t>
            </a:r>
            <a:br>
              <a:rPr lang="en-US" b="1" dirty="0" smtClean="0">
                <a:solidFill>
                  <a:srgbClr val="00FFFF"/>
                </a:solidFill>
                <a:latin typeface="Calibri"/>
              </a:rPr>
            </a:br>
            <a:r>
              <a:rPr lang="en-US" b="1" dirty="0" smtClean="0">
                <a:solidFill>
                  <a:srgbClr val="00FFFF"/>
                </a:solidFill>
                <a:latin typeface="Calibri"/>
              </a:rPr>
              <a:t>CP-invariance violation?</a:t>
            </a:r>
            <a:endParaRPr lang="en-US" b="1" dirty="0">
              <a:solidFill>
                <a:srgbClr val="00FFFF"/>
              </a:solidFill>
              <a:latin typeface="Calibri"/>
            </a:endParaRPr>
          </a:p>
        </p:txBody>
      </p:sp>
      <p:cxnSp>
        <p:nvCxnSpPr>
          <p:cNvPr id="54" name="Straight Arrow Connector 53"/>
          <p:cNvCxnSpPr/>
          <p:nvPr/>
        </p:nvCxnSpPr>
        <p:spPr>
          <a:xfrm flipH="1" flipV="1">
            <a:off x="8917784" y="3797981"/>
            <a:ext cx="6985" cy="1645613"/>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pic>
        <p:nvPicPr>
          <p:cNvPr id="55" name="Picture 54"/>
          <p:cNvPicPr>
            <a:picLocks noChangeAspect="1"/>
          </p:cNvPicPr>
          <p:nvPr/>
        </p:nvPicPr>
        <p:blipFill>
          <a:blip r:embed="rId2"/>
          <a:stretch>
            <a:fillRect/>
          </a:stretch>
        </p:blipFill>
        <p:spPr>
          <a:xfrm>
            <a:off x="44377" y="5088520"/>
            <a:ext cx="1542427" cy="1719073"/>
          </a:xfrm>
          <a:prstGeom prst="rect">
            <a:avLst/>
          </a:prstGeom>
          <a:ln w="28575" cmpd="sng">
            <a:solidFill>
              <a:srgbClr val="00FF00"/>
            </a:solidFill>
          </a:ln>
        </p:spPr>
      </p:pic>
      <p:sp>
        <p:nvSpPr>
          <p:cNvPr id="57" name="TextBox 56"/>
          <p:cNvSpPr txBox="1"/>
          <p:nvPr/>
        </p:nvSpPr>
        <p:spPr>
          <a:xfrm>
            <a:off x="1850146" y="5158113"/>
            <a:ext cx="4558309" cy="1477328"/>
          </a:xfrm>
          <a:prstGeom prst="rect">
            <a:avLst/>
          </a:prstGeom>
          <a:noFill/>
          <a:ln w="19050" cmpd="sng">
            <a:solidFill>
              <a:srgbClr val="F79646">
                <a:lumMod val="20000"/>
                <a:lumOff val="80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79646">
                    <a:lumMod val="20000"/>
                    <a:lumOff val="80000"/>
                  </a:srgbClr>
                </a:solidFill>
                <a:effectLst/>
                <a:uLnTx/>
                <a:uFillTx/>
              </a:rPr>
              <a:t>Innovation in detectors to provide:</a:t>
            </a:r>
          </a:p>
          <a:p>
            <a:pPr lvl="0" defTabSz="914400">
              <a:defRPr/>
            </a:pPr>
            <a:r>
              <a:rPr lang="en-US" b="1" kern="0" dirty="0">
                <a:solidFill>
                  <a:srgbClr val="F79646">
                    <a:lumMod val="20000"/>
                    <a:lumOff val="80000"/>
                  </a:srgbClr>
                </a:solidFill>
              </a:rPr>
              <a:t> </a:t>
            </a:r>
            <a:r>
              <a:rPr lang="en-US" b="1" kern="0" dirty="0" smtClean="0">
                <a:solidFill>
                  <a:srgbClr val="F79646">
                    <a:lumMod val="20000"/>
                    <a:lumOff val="80000"/>
                  </a:srgbClr>
                </a:solidFill>
              </a:rPr>
              <a:t>  </a:t>
            </a:r>
            <a:r>
              <a:rPr lang="en-US" b="1" kern="0" dirty="0" smtClean="0">
                <a:solidFill>
                  <a:srgbClr val="FFD202"/>
                </a:solidFill>
              </a:rPr>
              <a:t>— High</a:t>
            </a:r>
            <a:r>
              <a:rPr kumimoji="0" lang="en-US" sz="1800" b="1" i="0" u="none" strike="noStrike" kern="0" cap="none" spc="0" normalizeH="0" baseline="0" noProof="0" dirty="0" smtClean="0">
                <a:ln>
                  <a:noFill/>
                </a:ln>
                <a:solidFill>
                  <a:srgbClr val="FFD202"/>
                </a:solidFill>
                <a:effectLst/>
                <a:uLnTx/>
                <a:uFillTx/>
              </a:rPr>
              <a:t>-precision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79646">
                    <a:lumMod val="20000"/>
                    <a:lumOff val="80000"/>
                  </a:srgbClr>
                </a:solidFill>
                <a:effectLst/>
                <a:uLnTx/>
                <a:uFillTx/>
              </a:rPr>
              <a:t> </a:t>
            </a:r>
            <a:r>
              <a:rPr kumimoji="0" lang="en-US" sz="1800" b="1" i="0" u="none" strike="noStrike" kern="0" cap="none" spc="0" normalizeH="0" baseline="0" noProof="0" dirty="0" smtClean="0">
                <a:ln>
                  <a:noFill/>
                </a:ln>
                <a:solidFill>
                  <a:srgbClr val="F79646">
                    <a:lumMod val="20000"/>
                    <a:lumOff val="80000"/>
                  </a:srgbClr>
                </a:solidFill>
                <a:effectLst/>
                <a:uLnTx/>
                <a:uFillTx/>
              </a:rPr>
              <a:t>  </a:t>
            </a:r>
            <a:r>
              <a:rPr kumimoji="0" lang="en-US" sz="1800" b="1" i="0" u="none" strike="noStrike" kern="0" cap="none" spc="0" normalizeH="0" baseline="0" noProof="0" dirty="0" smtClean="0">
                <a:ln>
                  <a:noFill/>
                </a:ln>
                <a:solidFill>
                  <a:srgbClr val="00FF00"/>
                </a:solidFill>
                <a:effectLst/>
                <a:uLnTx/>
                <a:uFillTx/>
              </a:rPr>
              <a:t>     — Large data sets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FF00"/>
                </a:solidFill>
                <a:effectLst/>
                <a:uLnTx/>
                <a:uFillTx/>
              </a:rPr>
              <a:t> </a:t>
            </a:r>
            <a:r>
              <a:rPr kumimoji="0" lang="en-US" sz="1800" b="1" i="0" u="none" strike="noStrike" kern="0" cap="none" spc="0" normalizeH="0" baseline="0" noProof="0" dirty="0" smtClean="0">
                <a:ln>
                  <a:noFill/>
                </a:ln>
                <a:solidFill>
                  <a:srgbClr val="00FF00"/>
                </a:solidFill>
                <a:effectLst/>
                <a:uLnTx/>
                <a:uFillTx/>
              </a:rPr>
              <a:t>       — Control of systematics</a:t>
            </a:r>
          </a:p>
          <a:p>
            <a:pPr marL="0" marR="0" lvl="0" indent="0" defTabSz="914400" eaLnBrk="1" fontAlgn="auto" latinLnBrk="0" hangingPunct="1">
              <a:lnSpc>
                <a:spcPct val="100000"/>
              </a:lnSpc>
              <a:spcBef>
                <a:spcPts val="0"/>
              </a:spcBef>
              <a:spcAft>
                <a:spcPts val="0"/>
              </a:spcAft>
              <a:buClrTx/>
              <a:buSzTx/>
              <a:buFontTx/>
              <a:buNone/>
              <a:tabLst/>
              <a:defRPr/>
            </a:pPr>
            <a:r>
              <a:rPr lang="en-US" b="1" kern="0" dirty="0" smtClean="0">
                <a:solidFill>
                  <a:srgbClr val="FFFFFF"/>
                </a:solidFill>
              </a:rPr>
              <a:t>Innovation in accelerators to go beyond</a:t>
            </a:r>
            <a:endParaRPr kumimoji="0" lang="en-US" sz="1800" b="1" i="0" u="none" strike="noStrike" kern="0" cap="none" spc="0" normalizeH="0" baseline="0" noProof="0" dirty="0" smtClean="0">
              <a:ln>
                <a:noFill/>
              </a:ln>
              <a:solidFill>
                <a:srgbClr val="FFFFFF"/>
              </a:solidFill>
              <a:effectLst/>
              <a:uLnTx/>
              <a:uFillTx/>
            </a:endParaRPr>
          </a:p>
        </p:txBody>
      </p:sp>
      <p:cxnSp>
        <p:nvCxnSpPr>
          <p:cNvPr id="58" name="Straight Arrow Connector 57"/>
          <p:cNvCxnSpPr/>
          <p:nvPr/>
        </p:nvCxnSpPr>
        <p:spPr>
          <a:xfrm flipV="1">
            <a:off x="6408455" y="3602417"/>
            <a:ext cx="2364541" cy="2288378"/>
          </a:xfrm>
          <a:prstGeom prst="straightConnector1">
            <a:avLst/>
          </a:prstGeom>
          <a:noFill/>
          <a:ln w="25400" cap="flat" cmpd="sng" algn="ctr">
            <a:solidFill>
              <a:srgbClr val="FDEADA"/>
            </a:solidFill>
            <a:prstDash val="solid"/>
            <a:tailEnd type="arrow"/>
          </a:ln>
          <a:effectLst>
            <a:outerShdw blurRad="40000" dist="20000" dir="5400000" rotWithShape="0">
              <a:srgbClr val="000000">
                <a:alpha val="38000"/>
              </a:srgbClr>
            </a:outerShdw>
          </a:effectLst>
        </p:spPr>
      </p:cxnSp>
    </p:spTree>
    <p:extLst>
      <p:ext uri="{BB962C8B-B14F-4D97-AF65-F5344CB8AC3E}">
        <p14:creationId xmlns="" xmlns:p14="http://schemas.microsoft.com/office/powerpoint/2010/main" val="333387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720"/>
            <a:ext cx="8229600" cy="990600"/>
          </a:xfrm>
        </p:spPr>
        <p:txBody>
          <a:bodyPr/>
          <a:lstStyle/>
          <a:p>
            <a:r>
              <a:rPr lang="en-US" dirty="0" smtClean="0"/>
              <a:t>Beyond the </a:t>
            </a:r>
            <a:r>
              <a:rPr lang="en-US" dirty="0" err="1" smtClean="0"/>
              <a:t>SνM</a:t>
            </a:r>
            <a:endParaRPr lang="en-US" dirty="0"/>
          </a:p>
        </p:txBody>
      </p:sp>
      <p:sp>
        <p:nvSpPr>
          <p:cNvPr id="3" name="Content Placeholder 2"/>
          <p:cNvSpPr>
            <a:spLocks noGrp="1"/>
          </p:cNvSpPr>
          <p:nvPr>
            <p:ph idx="1"/>
          </p:nvPr>
        </p:nvSpPr>
        <p:spPr>
          <a:xfrm>
            <a:off x="100269" y="1118276"/>
            <a:ext cx="8943462" cy="4876800"/>
          </a:xfrm>
        </p:spPr>
        <p:txBody>
          <a:bodyPr/>
          <a:lstStyle/>
          <a:p>
            <a:endParaRPr lang="en-US" dirty="0" smtClean="0"/>
          </a:p>
          <a:p>
            <a:r>
              <a:rPr lang="en-US" dirty="0" smtClean="0"/>
              <a:t>Capability to go beyond the next generation required to:</a:t>
            </a:r>
          </a:p>
          <a:p>
            <a:pPr lvl="1"/>
            <a:r>
              <a:rPr lang="en-US" dirty="0" smtClean="0"/>
              <a:t>Probe the </a:t>
            </a:r>
            <a:r>
              <a:rPr lang="en-US" dirty="0" err="1" smtClean="0"/>
              <a:t>SνM</a:t>
            </a:r>
            <a:r>
              <a:rPr lang="en-US" dirty="0" smtClean="0"/>
              <a:t> to elucidate the physics of </a:t>
            </a:r>
            <a:r>
              <a:rPr lang="en-US" dirty="0" err="1" smtClean="0"/>
              <a:t>flavour</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42</a:t>
            </a:fld>
            <a:endParaRPr lang="en-US"/>
          </a:p>
        </p:txBody>
      </p:sp>
      <p:pic>
        <p:nvPicPr>
          <p:cNvPr id="5" name="Picture 4"/>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1230796" y="2810045"/>
            <a:ext cx="6846404" cy="3792300"/>
          </a:xfrm>
          <a:prstGeom prst="rect">
            <a:avLst/>
          </a:prstGeom>
          <a:ln w="28575" cmpd="sng">
            <a:solidFill>
              <a:srgbClr val="FF0000"/>
            </a:solidFill>
          </a:ln>
        </p:spPr>
      </p:pic>
      <p:sp>
        <p:nvSpPr>
          <p:cNvPr id="6" name="TextBox 5"/>
          <p:cNvSpPr txBox="1"/>
          <p:nvPr/>
        </p:nvSpPr>
        <p:spPr>
          <a:xfrm>
            <a:off x="5668217" y="6309900"/>
            <a:ext cx="2408983" cy="276999"/>
          </a:xfrm>
          <a:prstGeom prst="rect">
            <a:avLst/>
          </a:prstGeom>
          <a:noFill/>
        </p:spPr>
        <p:txBody>
          <a:bodyPr wrap="none" rtlCol="0">
            <a:spAutoFit/>
          </a:bodyPr>
          <a:lstStyle/>
          <a:p>
            <a:r>
              <a:rPr lang="nb-NO" sz="1200" b="1" dirty="0">
                <a:solidFill>
                  <a:srgbClr val="000000"/>
                </a:solidFill>
              </a:rPr>
              <a:t>Ballet et al., arXiv:1410.7573v2</a:t>
            </a:r>
            <a:endParaRPr lang="en-US" sz="1200" b="1" dirty="0">
              <a:solidFill>
                <a:srgbClr val="000000"/>
              </a:solidFill>
            </a:endParaRPr>
          </a:p>
        </p:txBody>
      </p:sp>
    </p:spTree>
    <p:extLst>
      <p:ext uri="{BB962C8B-B14F-4D97-AF65-F5344CB8AC3E}">
        <p14:creationId xmlns="" xmlns:p14="http://schemas.microsoft.com/office/powerpoint/2010/main" val="18143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720"/>
            <a:ext cx="8229600" cy="990600"/>
          </a:xfrm>
        </p:spPr>
        <p:txBody>
          <a:bodyPr/>
          <a:lstStyle/>
          <a:p>
            <a:r>
              <a:rPr lang="en-US" dirty="0"/>
              <a:t>Beyond the </a:t>
            </a:r>
            <a:r>
              <a:rPr lang="en-US" dirty="0" err="1"/>
              <a:t>SνM</a:t>
            </a:r>
            <a:endParaRPr lang="en-US" dirty="0"/>
          </a:p>
        </p:txBody>
      </p:sp>
      <p:sp>
        <p:nvSpPr>
          <p:cNvPr id="3" name="Content Placeholder 2"/>
          <p:cNvSpPr>
            <a:spLocks noGrp="1"/>
          </p:cNvSpPr>
          <p:nvPr>
            <p:ph idx="1"/>
          </p:nvPr>
        </p:nvSpPr>
        <p:spPr>
          <a:xfrm>
            <a:off x="100269" y="1118276"/>
            <a:ext cx="8943462" cy="4876800"/>
          </a:xfrm>
        </p:spPr>
        <p:txBody>
          <a:bodyPr/>
          <a:lstStyle/>
          <a:p>
            <a:endParaRPr lang="en-US" dirty="0" smtClean="0"/>
          </a:p>
          <a:p>
            <a:r>
              <a:rPr lang="en-US" dirty="0" smtClean="0"/>
              <a:t>Capability to go beyond the next generation required to:</a:t>
            </a:r>
          </a:p>
          <a:p>
            <a:pPr lvl="1"/>
            <a:r>
              <a:rPr lang="en-US" dirty="0" smtClean="0"/>
              <a:t>Probe the </a:t>
            </a:r>
            <a:r>
              <a:rPr lang="en-US" dirty="0" err="1" smtClean="0"/>
              <a:t>SνM</a:t>
            </a:r>
            <a:r>
              <a:rPr lang="en-US" dirty="0" smtClean="0"/>
              <a:t> to elucidate the physics of </a:t>
            </a:r>
            <a:r>
              <a:rPr lang="en-US" dirty="0" err="1" smtClean="0"/>
              <a:t>flavour</a:t>
            </a:r>
            <a:endParaRPr lang="en-US" dirty="0" smtClean="0"/>
          </a:p>
          <a:p>
            <a:pPr lvl="1"/>
            <a:endParaRPr lang="en-US" dirty="0"/>
          </a:p>
          <a:p>
            <a:endParaRPr lang="en-US" dirty="0"/>
          </a:p>
          <a:p>
            <a:r>
              <a:rPr lang="en-US" dirty="0" smtClean="0"/>
              <a:t>Innovation in beam to:</a:t>
            </a:r>
          </a:p>
          <a:p>
            <a:pPr lvl="1"/>
            <a:r>
              <a:rPr lang="en-US" dirty="0" smtClean="0"/>
              <a:t>Increase sensitivity and precision;</a:t>
            </a:r>
          </a:p>
          <a:p>
            <a:pPr lvl="1"/>
            <a:r>
              <a:rPr lang="en-US" dirty="0" smtClean="0"/>
              <a:t>Allow detailed study of non-leading effects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43</a:t>
            </a:fld>
            <a:endParaRPr lang="en-US"/>
          </a:p>
        </p:txBody>
      </p:sp>
    </p:spTree>
    <p:extLst>
      <p:ext uri="{BB962C8B-B14F-4D97-AF65-F5344CB8AC3E}">
        <p14:creationId xmlns="" xmlns:p14="http://schemas.microsoft.com/office/powerpoint/2010/main" val="3811440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54" y="220511"/>
            <a:ext cx="8229600" cy="990600"/>
          </a:xfrm>
        </p:spPr>
        <p:txBody>
          <a:bodyPr>
            <a:normAutofit/>
          </a:bodyPr>
          <a:lstStyle/>
          <a:p>
            <a:r>
              <a:rPr lang="en-US" dirty="0" smtClean="0"/>
              <a:t>Neutrino Factory</a:t>
            </a:r>
            <a:endParaRPr lang="en-US" dirty="0"/>
          </a:p>
        </p:txBody>
      </p:sp>
      <p:sp>
        <p:nvSpPr>
          <p:cNvPr id="3" name="Content Placeholder 2"/>
          <p:cNvSpPr>
            <a:spLocks noGrp="1"/>
          </p:cNvSpPr>
          <p:nvPr>
            <p:ph idx="1"/>
          </p:nvPr>
        </p:nvSpPr>
        <p:spPr>
          <a:xfrm>
            <a:off x="214244" y="1489275"/>
            <a:ext cx="8229600" cy="5291420"/>
          </a:xfrm>
        </p:spPr>
        <p:txBody>
          <a:bodyPr>
            <a:normAutofit/>
          </a:bodyPr>
          <a:lstStyle/>
          <a:p>
            <a:r>
              <a:rPr lang="en-US" dirty="0" err="1"/>
              <a:t>Optimise</a:t>
            </a:r>
            <a:r>
              <a:rPr lang="en-US" dirty="0"/>
              <a:t> </a:t>
            </a:r>
            <a:r>
              <a:rPr lang="en-US" dirty="0" smtClean="0"/>
              <a:t>sensitivity </a:t>
            </a:r>
            <a:br>
              <a:rPr lang="en-US" dirty="0" smtClean="0"/>
            </a:br>
            <a:r>
              <a:rPr lang="en-US" dirty="0" smtClean="0"/>
              <a:t>and precision:</a:t>
            </a:r>
            <a:endParaRPr lang="en-US" dirty="0"/>
          </a:p>
          <a:p>
            <a:pPr lvl="1"/>
            <a:r>
              <a:rPr lang="en-US" dirty="0"/>
              <a:t>Requirements:</a:t>
            </a:r>
          </a:p>
          <a:p>
            <a:pPr lvl="2"/>
            <a:r>
              <a:rPr lang="en-US" dirty="0"/>
              <a:t>Large </a:t>
            </a:r>
            <a:r>
              <a:rPr lang="en-US" dirty="0" err="1"/>
              <a:t>ν</a:t>
            </a:r>
            <a:r>
              <a:rPr lang="en-US" baseline="-25000" dirty="0" err="1"/>
              <a:t>e</a:t>
            </a:r>
            <a:r>
              <a:rPr lang="en-US" dirty="0"/>
              <a:t> (</a:t>
            </a:r>
            <a:r>
              <a:rPr lang="en-US" dirty="0" err="1"/>
              <a:t>ν</a:t>
            </a:r>
            <a:r>
              <a:rPr lang="en-US" baseline="-25000" dirty="0" err="1"/>
              <a:t>e</a:t>
            </a:r>
            <a:r>
              <a:rPr lang="en-US" dirty="0"/>
              <a:t>) flux</a:t>
            </a:r>
          </a:p>
          <a:p>
            <a:pPr lvl="2"/>
            <a:r>
              <a:rPr lang="en-US" dirty="0"/>
              <a:t>Detailed study of </a:t>
            </a:r>
            <a:r>
              <a:rPr lang="en-US" dirty="0" smtClean="0"/>
              <a:t/>
            </a:r>
            <a:br>
              <a:rPr lang="en-US" dirty="0" smtClean="0"/>
            </a:br>
            <a:r>
              <a:rPr lang="en-US" dirty="0" smtClean="0"/>
              <a:t>sub</a:t>
            </a:r>
            <a:r>
              <a:rPr lang="en-US" dirty="0"/>
              <a:t>-leading effects</a:t>
            </a:r>
          </a:p>
          <a:p>
            <a:endParaRPr lang="en-US" dirty="0"/>
          </a:p>
          <a:p>
            <a:r>
              <a:rPr lang="en-US" dirty="0"/>
              <a:t>Unique:</a:t>
            </a:r>
          </a:p>
          <a:p>
            <a:pPr lvl="1"/>
            <a:r>
              <a:rPr lang="en-US" dirty="0" smtClean="0"/>
              <a:t>Large, </a:t>
            </a:r>
            <a:r>
              <a:rPr lang="en-US" dirty="0"/>
              <a:t>high-energy </a:t>
            </a:r>
            <a:r>
              <a:rPr lang="en-US" dirty="0" smtClean="0"/>
              <a:t/>
            </a:r>
            <a:br>
              <a:rPr lang="en-US" dirty="0" smtClean="0"/>
            </a:br>
            <a:r>
              <a:rPr lang="en-US" dirty="0" err="1" smtClean="0"/>
              <a:t>ν</a:t>
            </a:r>
            <a:r>
              <a:rPr lang="en-US" baseline="-25000" dirty="0" err="1" smtClean="0"/>
              <a:t>e</a:t>
            </a:r>
            <a:r>
              <a:rPr lang="en-US" dirty="0" smtClean="0"/>
              <a:t> </a:t>
            </a:r>
            <a:r>
              <a:rPr lang="en-US" dirty="0"/>
              <a:t>(</a:t>
            </a:r>
            <a:r>
              <a:rPr lang="en-US" dirty="0" err="1"/>
              <a:t>ν</a:t>
            </a:r>
            <a:r>
              <a:rPr lang="en-US" baseline="-25000" dirty="0" err="1"/>
              <a:t>e</a:t>
            </a:r>
            <a:r>
              <a:rPr lang="en-US" dirty="0"/>
              <a:t>) </a:t>
            </a:r>
            <a:r>
              <a:rPr lang="en-US" dirty="0" smtClean="0"/>
              <a:t>flux</a:t>
            </a:r>
          </a:p>
          <a:p>
            <a:pPr lvl="2"/>
            <a:r>
              <a:rPr lang="en-US" dirty="0" err="1" smtClean="0">
                <a:solidFill>
                  <a:srgbClr val="FF0000"/>
                </a:solidFill>
              </a:rPr>
              <a:t>Muon</a:t>
            </a:r>
            <a:r>
              <a:rPr lang="en-US" dirty="0" smtClean="0">
                <a:solidFill>
                  <a:srgbClr val="FF0000"/>
                </a:solidFill>
              </a:rPr>
              <a:t>-beam cooling </a:t>
            </a:r>
            <a:br>
              <a:rPr lang="en-US" dirty="0" smtClean="0">
                <a:solidFill>
                  <a:srgbClr val="FF0000"/>
                </a:solidFill>
              </a:rPr>
            </a:br>
            <a:r>
              <a:rPr lang="en-US" dirty="0" smtClean="0">
                <a:solidFill>
                  <a:srgbClr val="FF0000"/>
                </a:solidFill>
              </a:rPr>
              <a:t>huge advantage</a:t>
            </a:r>
            <a:endParaRPr lang="en-US" dirty="0">
              <a:solidFill>
                <a:srgbClr val="FF0000"/>
              </a:solidFill>
            </a:endParaRPr>
          </a:p>
          <a:p>
            <a:pPr lvl="1"/>
            <a:r>
              <a:rPr lang="en-US" dirty="0" err="1" smtClean="0"/>
              <a:t>Favourable</a:t>
            </a:r>
            <a:r>
              <a:rPr lang="en-US" dirty="0" smtClean="0"/>
              <a:t> rigidity allows: </a:t>
            </a:r>
            <a:endParaRPr lang="en-US" dirty="0"/>
          </a:p>
          <a:p>
            <a:pPr lvl="2"/>
            <a:r>
              <a:rPr lang="en-US" dirty="0" err="1" smtClean="0"/>
              <a:t>Optimise</a:t>
            </a:r>
            <a:r>
              <a:rPr lang="en-US" dirty="0" smtClean="0"/>
              <a:t> </a:t>
            </a:r>
            <a:r>
              <a:rPr lang="en-US" i="1" dirty="0" smtClean="0"/>
              <a:t>E</a:t>
            </a:r>
            <a:r>
              <a:rPr lang="en-US" dirty="0" smtClean="0"/>
              <a:t> for given </a:t>
            </a:r>
            <a:r>
              <a:rPr lang="en-US" i="1" dirty="0" smtClean="0"/>
              <a:t>L</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44</a:t>
            </a:fld>
            <a:endParaRPr lang="en-US"/>
          </a:p>
        </p:txBody>
      </p:sp>
      <p:cxnSp>
        <p:nvCxnSpPr>
          <p:cNvPr id="9" name="Straight Connector 8"/>
          <p:cNvCxnSpPr/>
          <p:nvPr/>
        </p:nvCxnSpPr>
        <p:spPr>
          <a:xfrm>
            <a:off x="2087380" y="2733395"/>
            <a:ext cx="114300" cy="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65538" y="4869160"/>
            <a:ext cx="114300" cy="0"/>
          </a:xfrm>
          <a:prstGeom prst="line">
            <a:avLst/>
          </a:prstGeom>
          <a:ln>
            <a:solidFill>
              <a:srgbClr val="FFD202"/>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4884522" y="514268"/>
            <a:ext cx="3486426" cy="1476604"/>
          </a:xfrm>
          <a:prstGeom prst="rect">
            <a:avLst/>
          </a:prstGeom>
          <a:ln w="28575" cmpd="sng">
            <a:solidFill>
              <a:srgbClr val="00FF00"/>
            </a:solidFill>
          </a:ln>
        </p:spPr>
      </p:pic>
      <p:pic>
        <p:nvPicPr>
          <p:cNvPr id="11" name="Picture 10" descr="121025-IDS-NF.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4238872" y="2120224"/>
            <a:ext cx="4733737" cy="4156061"/>
          </a:xfrm>
          <a:prstGeom prst="rect">
            <a:avLst/>
          </a:prstGeom>
          <a:solidFill>
            <a:schemeClr val="bg1"/>
          </a:solidFill>
          <a:ln w="28575" cmpd="sng">
            <a:solidFill>
              <a:srgbClr val="FF0000"/>
            </a:solidFill>
          </a:ln>
        </p:spPr>
      </p:pic>
      <p:sp>
        <p:nvSpPr>
          <p:cNvPr id="12" name="TextBox 11"/>
          <p:cNvSpPr txBox="1"/>
          <p:nvPr/>
        </p:nvSpPr>
        <p:spPr>
          <a:xfrm>
            <a:off x="3298" y="-8460"/>
            <a:ext cx="2797460" cy="338554"/>
          </a:xfrm>
          <a:prstGeom prst="rect">
            <a:avLst/>
          </a:prstGeom>
          <a:noFill/>
        </p:spPr>
        <p:txBody>
          <a:bodyPr wrap="none" rtlCol="0">
            <a:spAutoFit/>
          </a:bodyPr>
          <a:lstStyle/>
          <a:p>
            <a:r>
              <a:rPr lang="en-US" sz="1600" b="1" dirty="0" smtClean="0">
                <a:solidFill>
                  <a:schemeClr val="bg1"/>
                </a:solidFill>
              </a:rPr>
              <a:t>arXiv</a:t>
            </a:r>
            <a:r>
              <a:rPr lang="en-US" sz="1600" b="1" dirty="0">
                <a:solidFill>
                  <a:schemeClr val="bg1"/>
                </a:solidFill>
              </a:rPr>
              <a:t>:1112.2853; </a:t>
            </a:r>
            <a:r>
              <a:rPr lang="en-US" sz="1600" b="1" dirty="0" smtClean="0">
                <a:solidFill>
                  <a:schemeClr val="bg1"/>
                </a:solidFill>
              </a:rPr>
              <a:t>1308.0494</a:t>
            </a:r>
          </a:p>
        </p:txBody>
      </p:sp>
      <p:sp>
        <p:nvSpPr>
          <p:cNvPr id="5" name="TextBox 4"/>
          <p:cNvSpPr txBox="1"/>
          <p:nvPr/>
        </p:nvSpPr>
        <p:spPr>
          <a:xfrm>
            <a:off x="5445001" y="6438672"/>
            <a:ext cx="3698999" cy="369332"/>
          </a:xfrm>
          <a:prstGeom prst="rect">
            <a:avLst/>
          </a:prstGeom>
          <a:noFill/>
        </p:spPr>
        <p:txBody>
          <a:bodyPr wrap="none" rtlCol="0">
            <a:spAutoFit/>
          </a:bodyPr>
          <a:lstStyle/>
          <a:p>
            <a:r>
              <a:rPr lang="en-US" b="1" dirty="0" smtClean="0">
                <a:solidFill>
                  <a:schemeClr val="bg1"/>
                </a:solidFill>
              </a:rPr>
              <a:t>[See also MOMENT: “linear” NF]</a:t>
            </a:r>
            <a:endParaRPr lang="en-US" b="1" dirty="0">
              <a:solidFill>
                <a:schemeClr val="bg1"/>
              </a:solidFill>
            </a:endParaRPr>
          </a:p>
        </p:txBody>
      </p:sp>
    </p:spTree>
    <p:extLst>
      <p:ext uri="{BB962C8B-B14F-4D97-AF65-F5344CB8AC3E}">
        <p14:creationId xmlns="" xmlns:p14="http://schemas.microsoft.com/office/powerpoint/2010/main" val="2900380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Neutrino Factory</a:t>
            </a:r>
            <a:endParaRPr lang="en-US" dirty="0"/>
          </a:p>
        </p:txBody>
      </p:sp>
      <p:sp>
        <p:nvSpPr>
          <p:cNvPr id="5" name="Slide Number Placeholder 4"/>
          <p:cNvSpPr>
            <a:spLocks noGrp="1"/>
          </p:cNvSpPr>
          <p:nvPr>
            <p:ph type="sldNum" sz="quarter" idx="12"/>
          </p:nvPr>
        </p:nvSpPr>
        <p:spPr/>
        <p:txBody>
          <a:bodyPr/>
          <a:lstStyle/>
          <a:p>
            <a:fld id="{A1DC3ABC-92C2-B748-ABF3-8546144348B4}" type="slidenum">
              <a:rPr lang="en-US" smtClean="0"/>
              <a:pPr/>
              <a:t>45</a:t>
            </a:fld>
            <a:endParaRPr lang="en-US"/>
          </a:p>
        </p:txBody>
      </p:sp>
      <p:pic>
        <p:nvPicPr>
          <p:cNvPr id="4" name="Picture 3"/>
          <p:cNvPicPr>
            <a:picLocks noChangeAspect="1"/>
          </p:cNvPicPr>
          <p:nvPr/>
        </p:nvPicPr>
        <p:blipFill>
          <a:blip r:embed="rId2"/>
          <a:stretch>
            <a:fillRect/>
          </a:stretch>
        </p:blipFill>
        <p:spPr>
          <a:xfrm>
            <a:off x="48923" y="3573016"/>
            <a:ext cx="4546751" cy="3094557"/>
          </a:xfrm>
          <a:prstGeom prst="rect">
            <a:avLst/>
          </a:prstGeom>
        </p:spPr>
      </p:pic>
      <p:pic>
        <p:nvPicPr>
          <p:cNvPr id="10" name="Picture 9" descr="combiplot-NF.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107504" y="764704"/>
            <a:ext cx="4392488" cy="2554400"/>
          </a:xfrm>
          <a:prstGeom prst="rect">
            <a:avLst/>
          </a:prstGeom>
          <a:ln w="28575" cmpd="sng">
            <a:solidFill>
              <a:srgbClr val="FF0000"/>
            </a:solidFill>
          </a:ln>
        </p:spPr>
      </p:pic>
      <p:pic>
        <p:nvPicPr>
          <p:cNvPr id="11" name="Picture 10" descr="combiplot-NuMAX.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4800611" y="785712"/>
            <a:ext cx="4235885" cy="2535014"/>
          </a:xfrm>
          <a:prstGeom prst="rect">
            <a:avLst/>
          </a:prstGeom>
          <a:ln w="28575" cmpd="sng">
            <a:solidFill>
              <a:srgbClr val="FF0000"/>
            </a:solidFill>
          </a:ln>
        </p:spPr>
      </p:pic>
      <p:cxnSp>
        <p:nvCxnSpPr>
          <p:cNvPr id="13" name="Straight Connector 12"/>
          <p:cNvCxnSpPr/>
          <p:nvPr/>
        </p:nvCxnSpPr>
        <p:spPr>
          <a:xfrm flipH="1">
            <a:off x="4660780" y="620262"/>
            <a:ext cx="9876" cy="6243036"/>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27584" y="827420"/>
            <a:ext cx="757840" cy="338554"/>
          </a:xfrm>
          <a:prstGeom prst="rect">
            <a:avLst/>
          </a:prstGeom>
          <a:solidFill>
            <a:schemeClr val="bg1"/>
          </a:solidFill>
        </p:spPr>
        <p:txBody>
          <a:bodyPr wrap="none" rtlCol="0">
            <a:spAutoFit/>
          </a:bodyPr>
          <a:lstStyle/>
          <a:p>
            <a:r>
              <a:rPr lang="en-US" sz="1600" b="1" dirty="0" smtClean="0">
                <a:solidFill>
                  <a:srgbClr val="000000"/>
                </a:solidFill>
              </a:rPr>
              <a:t>IDS-NF</a:t>
            </a:r>
          </a:p>
        </p:txBody>
      </p:sp>
      <p:sp>
        <p:nvSpPr>
          <p:cNvPr id="20" name="TextBox 19"/>
          <p:cNvSpPr txBox="1"/>
          <p:nvPr/>
        </p:nvSpPr>
        <p:spPr>
          <a:xfrm>
            <a:off x="5436096" y="836712"/>
            <a:ext cx="851515" cy="338554"/>
          </a:xfrm>
          <a:prstGeom prst="rect">
            <a:avLst/>
          </a:prstGeom>
          <a:solidFill>
            <a:schemeClr val="bg1"/>
          </a:solidFill>
        </p:spPr>
        <p:txBody>
          <a:bodyPr wrap="none" rtlCol="0">
            <a:spAutoFit/>
          </a:bodyPr>
          <a:lstStyle/>
          <a:p>
            <a:r>
              <a:rPr lang="en-US" sz="1600" b="1" dirty="0" err="1" smtClean="0">
                <a:solidFill>
                  <a:srgbClr val="000000"/>
                </a:solidFill>
              </a:rPr>
              <a:t>NuMAX</a:t>
            </a:r>
            <a:endParaRPr lang="en-US" sz="1600" b="1" dirty="0" smtClean="0">
              <a:solidFill>
                <a:srgbClr val="000000"/>
              </a:solidFill>
            </a:endParaRPr>
          </a:p>
        </p:txBody>
      </p:sp>
      <p:sp>
        <p:nvSpPr>
          <p:cNvPr id="3" name="Rectangle 2"/>
          <p:cNvSpPr/>
          <p:nvPr/>
        </p:nvSpPr>
        <p:spPr>
          <a:xfrm>
            <a:off x="-15664" y="0"/>
            <a:ext cx="7321235" cy="523220"/>
          </a:xfrm>
          <a:prstGeom prst="rect">
            <a:avLst/>
          </a:prstGeom>
        </p:spPr>
        <p:txBody>
          <a:bodyPr wrap="none">
            <a:spAutoFit/>
          </a:bodyPr>
          <a:lstStyle/>
          <a:p>
            <a:r>
              <a:rPr lang="en-US" sz="1400" b="1" dirty="0" smtClean="0">
                <a:solidFill>
                  <a:srgbClr val="FFFFFF"/>
                </a:solidFill>
              </a:rPr>
              <a:t>Bayes, Coloma, Huber, </a:t>
            </a:r>
            <a:r>
              <a:rPr lang="en-US" sz="1400" b="1" dirty="0">
                <a:solidFill>
                  <a:srgbClr val="FFFFFF"/>
                </a:solidFill>
              </a:rPr>
              <a:t>arXiv:1112.2853; </a:t>
            </a:r>
            <a:r>
              <a:rPr lang="en-US" sz="1400" b="1" dirty="0" smtClean="0">
                <a:solidFill>
                  <a:srgbClr val="FFFFFF"/>
                </a:solidFill>
              </a:rPr>
              <a:t>1308.0494, </a:t>
            </a:r>
            <a:r>
              <a:rPr lang="hu-HU" sz="1400" b="1" dirty="0">
                <a:solidFill>
                  <a:srgbClr val="FFFFFF"/>
                </a:solidFill>
              </a:rPr>
              <a:t>10.1103/PhysRevLett.111.061803</a:t>
            </a:r>
            <a:endParaRPr lang="en-US" sz="1400" b="1" dirty="0">
              <a:solidFill>
                <a:srgbClr val="FFFFFF"/>
              </a:solidFill>
            </a:endParaRPr>
          </a:p>
          <a:p>
            <a:endParaRPr lang="en-US" sz="1400" b="1" dirty="0">
              <a:solidFill>
                <a:srgbClr val="FFFFFF"/>
              </a:solidFill>
            </a:endParaRPr>
          </a:p>
        </p:txBody>
      </p:sp>
      <p:pic>
        <p:nvPicPr>
          <p:cNvPr id="6" name="Picture 5"/>
          <p:cNvPicPr>
            <a:picLocks noChangeAspect="1"/>
          </p:cNvPicPr>
          <p:nvPr/>
        </p:nvPicPr>
        <p:blipFill>
          <a:blip r:embed="rId5"/>
          <a:stretch>
            <a:fillRect/>
          </a:stretch>
        </p:blipFill>
        <p:spPr>
          <a:xfrm>
            <a:off x="4793151" y="3573016"/>
            <a:ext cx="4275759" cy="3094556"/>
          </a:xfrm>
          <a:prstGeom prst="rect">
            <a:avLst/>
          </a:prstGeom>
          <a:solidFill>
            <a:schemeClr val="bg1"/>
          </a:solidFill>
          <a:ln w="28575" cmpd="sng">
            <a:solidFill>
              <a:srgbClr val="FF0000"/>
            </a:solidFill>
          </a:ln>
        </p:spPr>
      </p:pic>
    </p:spTree>
    <p:extLst>
      <p:ext uri="{BB962C8B-B14F-4D97-AF65-F5344CB8AC3E}">
        <p14:creationId xmlns="" xmlns:p14="http://schemas.microsoft.com/office/powerpoint/2010/main" val="1051943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372"/>
            <a:ext cx="8229600" cy="990600"/>
          </a:xfrm>
        </p:spPr>
        <p:txBody>
          <a:bodyPr>
            <a:normAutofit/>
          </a:bodyPr>
          <a:lstStyle/>
          <a:p>
            <a:r>
              <a:rPr lang="en-US" dirty="0" smtClean="0"/>
              <a:t>Beyond the Standard Model</a:t>
            </a:r>
            <a:endParaRPr lang="en-US" dirty="0"/>
          </a:p>
        </p:txBody>
      </p:sp>
      <p:sp>
        <p:nvSpPr>
          <p:cNvPr id="3" name="Content Placeholder 2"/>
          <p:cNvSpPr>
            <a:spLocks noGrp="1"/>
          </p:cNvSpPr>
          <p:nvPr>
            <p:ph sz="half" idx="1"/>
          </p:nvPr>
        </p:nvSpPr>
        <p:spPr>
          <a:xfrm>
            <a:off x="0" y="1278196"/>
            <a:ext cx="9144000" cy="1741951"/>
          </a:xfrm>
        </p:spPr>
        <p:txBody>
          <a:bodyPr/>
          <a:lstStyle/>
          <a:p>
            <a:r>
              <a:rPr lang="en-US" dirty="0" smtClean="0"/>
              <a:t>Hypothesis:</a:t>
            </a:r>
          </a:p>
          <a:p>
            <a:pPr lvl="1"/>
            <a:r>
              <a:rPr lang="en-US" dirty="0" smtClean="0"/>
              <a:t>The Standard Model is sufficient</a:t>
            </a:r>
          </a:p>
        </p:txBody>
      </p:sp>
      <p:sp>
        <p:nvSpPr>
          <p:cNvPr id="8" name="Content Placeholder 7"/>
          <p:cNvSpPr>
            <a:spLocks noGrp="1"/>
          </p:cNvSpPr>
          <p:nvPr>
            <p:ph sz="half" idx="2"/>
          </p:nvPr>
        </p:nvSpPr>
        <p:spPr>
          <a:xfrm>
            <a:off x="0" y="2539788"/>
            <a:ext cx="9144000" cy="1728457"/>
          </a:xfrm>
        </p:spPr>
        <p:txBody>
          <a:bodyPr/>
          <a:lstStyle/>
          <a:p>
            <a:r>
              <a:rPr lang="en-US" dirty="0" smtClean="0"/>
              <a:t>Test through </a:t>
            </a:r>
            <a:r>
              <a:rPr lang="en-US" dirty="0"/>
              <a:t>study of </a:t>
            </a:r>
            <a:r>
              <a:rPr lang="en-US" dirty="0" smtClean="0"/>
              <a:t>Higgs :</a:t>
            </a:r>
            <a:endParaRPr lang="en-US" dirty="0"/>
          </a:p>
          <a:p>
            <a:pPr lvl="1"/>
            <a:r>
              <a:rPr lang="en-US" dirty="0"/>
              <a:t>Requires exquisite precision; √s </a:t>
            </a:r>
            <a:r>
              <a:rPr lang="en-US" sz="1800" dirty="0">
                <a:latin typeface="Wingdings"/>
                <a:ea typeface="Wingdings"/>
                <a:cs typeface="Wingdings"/>
                <a:sym typeface="Wingdings"/>
              </a:rPr>
              <a:t></a:t>
            </a:r>
            <a:r>
              <a:rPr lang="en-US" dirty="0">
                <a:ea typeface="Wingdings"/>
                <a:cs typeface="Wingdings"/>
                <a:sym typeface="Wingdings"/>
              </a:rPr>
              <a:t> 1 </a:t>
            </a:r>
            <a:r>
              <a:rPr lang="en-US" dirty="0" err="1" smtClean="0">
                <a:ea typeface="Wingdings"/>
                <a:cs typeface="Wingdings"/>
                <a:sym typeface="Wingdings"/>
              </a:rPr>
              <a:t>TeV</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46</a:t>
            </a:fld>
            <a:endParaRPr lang="en-US"/>
          </a:p>
        </p:txBody>
      </p:sp>
      <p:pic>
        <p:nvPicPr>
          <p:cNvPr id="5" name="Picture 4"/>
          <p:cNvPicPr>
            <a:picLocks noChangeAspect="1"/>
          </p:cNvPicPr>
          <p:nvPr/>
        </p:nvPicPr>
        <p:blipFill>
          <a:blip r:embed="rId2"/>
          <a:stretch>
            <a:fillRect/>
          </a:stretch>
        </p:blipFill>
        <p:spPr>
          <a:xfrm>
            <a:off x="108826" y="4043652"/>
            <a:ext cx="4533354" cy="2373524"/>
          </a:xfrm>
          <a:prstGeom prst="rect">
            <a:avLst/>
          </a:prstGeom>
          <a:solidFill>
            <a:schemeClr val="bg1"/>
          </a:solidFill>
          <a:ln w="28575" cmpd="sng">
            <a:solidFill>
              <a:srgbClr val="FF0000"/>
            </a:solidFill>
          </a:ln>
        </p:spPr>
      </p:pic>
      <p:pic>
        <p:nvPicPr>
          <p:cNvPr id="7" name="Picture 6"/>
          <p:cNvPicPr>
            <a:picLocks noChangeAspect="1"/>
          </p:cNvPicPr>
          <p:nvPr/>
        </p:nvPicPr>
        <p:blipFill>
          <a:blip r:embed="rId3"/>
          <a:stretch>
            <a:fillRect/>
          </a:stretch>
        </p:blipFill>
        <p:spPr>
          <a:xfrm>
            <a:off x="4757328" y="3996620"/>
            <a:ext cx="4292600" cy="2451100"/>
          </a:xfrm>
          <a:prstGeom prst="rect">
            <a:avLst/>
          </a:prstGeom>
        </p:spPr>
      </p:pic>
    </p:spTree>
    <p:extLst>
      <p:ext uri="{BB962C8B-B14F-4D97-AF65-F5344CB8AC3E}">
        <p14:creationId xmlns="" xmlns:p14="http://schemas.microsoft.com/office/powerpoint/2010/main" val="18514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920"/>
            <a:ext cx="8229600" cy="990600"/>
          </a:xfrm>
        </p:spPr>
        <p:txBody>
          <a:bodyPr>
            <a:normAutofit/>
          </a:bodyPr>
          <a:lstStyle/>
          <a:p>
            <a:r>
              <a:rPr lang="en-US" dirty="0" err="1" smtClean="0"/>
              <a:t>Muon</a:t>
            </a:r>
            <a:r>
              <a:rPr lang="en-US" dirty="0" smtClean="0"/>
              <a:t> beams; basis of advantages</a:t>
            </a:r>
            <a:endParaRPr lang="en-US" dirty="0"/>
          </a:p>
        </p:txBody>
      </p:sp>
      <p:sp>
        <p:nvSpPr>
          <p:cNvPr id="3" name="Content Placeholder 2"/>
          <p:cNvSpPr>
            <a:spLocks noGrp="1"/>
          </p:cNvSpPr>
          <p:nvPr>
            <p:ph idx="1"/>
          </p:nvPr>
        </p:nvSpPr>
        <p:spPr>
          <a:xfrm>
            <a:off x="0" y="1287698"/>
            <a:ext cx="9144000" cy="3384732"/>
          </a:xfrm>
        </p:spPr>
        <p:txBody>
          <a:bodyPr>
            <a:normAutofit/>
          </a:bodyPr>
          <a:lstStyle/>
          <a:p>
            <a:r>
              <a:rPr lang="en-US" dirty="0" err="1" smtClean="0"/>
              <a:t>Muon</a:t>
            </a:r>
            <a:r>
              <a:rPr lang="en-US" dirty="0" smtClean="0"/>
              <a:t> mass:</a:t>
            </a:r>
          </a:p>
          <a:p>
            <a:pPr lvl="1"/>
            <a:r>
              <a:rPr lang="en-US" i="1" dirty="0" smtClean="0"/>
              <a:t>m</a:t>
            </a:r>
            <a:r>
              <a:rPr lang="en-US" baseline="-25000" dirty="0" smtClean="0">
                <a:latin typeface="Symbol"/>
              </a:rPr>
              <a:t>m</a:t>
            </a:r>
            <a:r>
              <a:rPr lang="en-US" dirty="0" smtClean="0"/>
              <a:t> = 106 MeV/c</a:t>
            </a:r>
            <a:r>
              <a:rPr lang="en-US" baseline="30000" dirty="0" smtClean="0"/>
              <a:t>2</a:t>
            </a:r>
            <a:r>
              <a:rPr lang="en-US" dirty="0" smtClean="0"/>
              <a:t> ≈ 200 * </a:t>
            </a:r>
            <a:r>
              <a:rPr lang="en-US" i="1" dirty="0" smtClean="0"/>
              <a:t>m</a:t>
            </a:r>
            <a:r>
              <a:rPr lang="en-US" baseline="-25000" dirty="0" smtClean="0"/>
              <a:t>e</a:t>
            </a:r>
            <a:r>
              <a:rPr lang="en-US" dirty="0" smtClean="0"/>
              <a:t> </a:t>
            </a:r>
            <a:endParaRPr lang="en-US" i="1" dirty="0" smtClean="0"/>
          </a:p>
          <a:p>
            <a:r>
              <a:rPr lang="en-US" dirty="0" smtClean="0"/>
              <a:t>Consequences:</a:t>
            </a:r>
          </a:p>
          <a:p>
            <a:pPr lvl="1"/>
            <a:r>
              <a:rPr lang="en-US" dirty="0" smtClean="0"/>
              <a:t>Negligible synchrotron radiation during acceleration:</a:t>
            </a:r>
          </a:p>
          <a:p>
            <a:pPr lvl="2"/>
            <a:r>
              <a:rPr lang="en-GB" dirty="0"/>
              <a:t>Rate </a:t>
            </a:r>
            <a:r>
              <a:rPr lang="en-GB" dirty="0">
                <a:sym typeface="Symbol"/>
              </a:rPr>
              <a:t> </a:t>
            </a:r>
            <a:r>
              <a:rPr lang="en-GB" i="1" dirty="0"/>
              <a:t>m</a:t>
            </a:r>
            <a:r>
              <a:rPr lang="en-GB" i="1" baseline="30000" dirty="0"/>
              <a:t>-</a:t>
            </a:r>
            <a:r>
              <a:rPr lang="en-GB" baseline="30000" dirty="0" smtClean="0"/>
              <a:t>4</a:t>
            </a:r>
            <a:r>
              <a:rPr lang="en-GB" dirty="0" smtClean="0"/>
              <a:t> </a:t>
            </a:r>
            <a:r>
              <a:rPr lang="en-GB" dirty="0" smtClean="0">
                <a:sym typeface="Symbol"/>
              </a:rPr>
              <a:t></a:t>
            </a:r>
            <a:r>
              <a:rPr lang="en-GB" dirty="0" smtClean="0"/>
              <a:t> reduction of factor </a:t>
            </a:r>
            <a:r>
              <a:rPr lang="en-GB" dirty="0"/>
              <a:t>5 </a:t>
            </a:r>
            <a:r>
              <a:rPr lang="en-GB" dirty="0">
                <a:sym typeface="Symbol"/>
              </a:rPr>
              <a:t> 10</a:t>
            </a:r>
            <a:r>
              <a:rPr lang="en-GB" baseline="30000" dirty="0">
                <a:sym typeface="Symbol"/>
              </a:rPr>
              <a:t>-10</a:t>
            </a:r>
            <a:r>
              <a:rPr lang="en-GB" dirty="0">
                <a:sym typeface="Symbol"/>
              </a:rPr>
              <a:t> </a:t>
            </a:r>
            <a:r>
              <a:rPr lang="en-GB" dirty="0" smtClean="0">
                <a:sym typeface="Symbol"/>
              </a:rPr>
              <a:t>over </a:t>
            </a:r>
            <a:r>
              <a:rPr lang="en-GB" i="1" dirty="0" smtClean="0">
                <a:sym typeface="Symbol"/>
              </a:rPr>
              <a:t>e</a:t>
            </a:r>
            <a:endParaRPr lang="en-GB" dirty="0" smtClean="0">
              <a:sym typeface="Symbol"/>
            </a:endParaRPr>
          </a:p>
          <a:p>
            <a:pPr lvl="1"/>
            <a:r>
              <a:rPr lang="en-GB" dirty="0" smtClean="0">
                <a:sym typeface="Symbol"/>
              </a:rPr>
              <a:t>Strong coupling to Higgs:</a:t>
            </a:r>
            <a:endParaRPr lang="en-GB" dirty="0">
              <a:sym typeface="Symbol"/>
            </a:endParaRPr>
          </a:p>
          <a:p>
            <a:pPr lvl="2"/>
            <a:r>
              <a:rPr lang="en-GB" dirty="0">
                <a:sym typeface="Symbol"/>
              </a:rPr>
              <a:t>Production rate  </a:t>
            </a:r>
            <a:r>
              <a:rPr lang="en-GB" i="1" dirty="0" smtClean="0"/>
              <a:t>m</a:t>
            </a:r>
            <a:r>
              <a:rPr lang="en-GB" baseline="30000" dirty="0" smtClean="0"/>
              <a:t>2</a:t>
            </a:r>
            <a:r>
              <a:rPr lang="en-GB" dirty="0" smtClean="0"/>
              <a:t> </a:t>
            </a:r>
            <a:r>
              <a:rPr lang="en-GB" dirty="0" smtClean="0">
                <a:sym typeface="Symbol"/>
              </a:rPr>
              <a:t></a:t>
            </a:r>
            <a:r>
              <a:rPr lang="en-GB" dirty="0" smtClean="0"/>
              <a:t> enhancement 5 </a:t>
            </a:r>
            <a:r>
              <a:rPr lang="en-GB" dirty="0">
                <a:sym typeface="Symbol"/>
              </a:rPr>
              <a:t> 10</a:t>
            </a:r>
            <a:r>
              <a:rPr lang="en-GB" baseline="30000" dirty="0">
                <a:sym typeface="Symbol"/>
              </a:rPr>
              <a:t>4</a:t>
            </a:r>
            <a:r>
              <a:rPr lang="en-GB" dirty="0">
                <a:sym typeface="Symbol"/>
              </a:rPr>
              <a:t> </a:t>
            </a:r>
            <a:r>
              <a:rPr lang="en-GB" dirty="0" smtClean="0">
                <a:sym typeface="Symbol"/>
              </a:rPr>
              <a:t>over </a:t>
            </a:r>
            <a:r>
              <a:rPr lang="en-GB" i="1" dirty="0" err="1" smtClean="0">
                <a:sym typeface="Symbol"/>
              </a:rPr>
              <a:t>e</a:t>
            </a:r>
            <a:r>
              <a:rPr lang="en-GB" baseline="30000" dirty="0" err="1" smtClean="0">
                <a:sym typeface="Symbol"/>
              </a:rPr>
              <a:t>+</a:t>
            </a:r>
            <a:r>
              <a:rPr lang="en-GB" i="1" dirty="0" err="1" smtClean="0">
                <a:sym typeface="Symbol"/>
              </a:rPr>
              <a:t>e</a:t>
            </a:r>
            <a:r>
              <a:rPr lang="en-GB" baseline="30000" dirty="0" smtClean="0">
                <a:sym typeface="Symbol"/>
              </a:rPr>
              <a:t>-</a:t>
            </a:r>
            <a:endParaRPr lang="en-GB" baseline="30000" dirty="0">
              <a:sym typeface="Symbol"/>
            </a:endParaRPr>
          </a:p>
        </p:txBody>
      </p:sp>
      <p:sp>
        <p:nvSpPr>
          <p:cNvPr id="4" name="Slide Number Placeholder 3"/>
          <p:cNvSpPr>
            <a:spLocks noGrp="1"/>
          </p:cNvSpPr>
          <p:nvPr>
            <p:ph type="sldNum" sz="quarter" idx="12"/>
          </p:nvPr>
        </p:nvSpPr>
        <p:spPr/>
        <p:txBody>
          <a:bodyPr/>
          <a:lstStyle/>
          <a:p>
            <a:fld id="{A1DC3ABC-92C2-B748-ABF3-8546144348B4}" type="slidenum">
              <a:rPr lang="en-US" smtClean="0"/>
              <a:pPr/>
              <a:t>47</a:t>
            </a:fld>
            <a:endParaRPr lang="en-US"/>
          </a:p>
        </p:txBody>
      </p:sp>
      <p:pic>
        <p:nvPicPr>
          <p:cNvPr id="5" name="Picture 4"/>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619458" y="4135530"/>
            <a:ext cx="3924992" cy="2598389"/>
          </a:xfrm>
          <a:prstGeom prst="rect">
            <a:avLst/>
          </a:prstGeom>
          <a:solidFill>
            <a:schemeClr val="bg1"/>
          </a:solidFill>
          <a:ln w="28575" cmpd="sng">
            <a:solidFill>
              <a:srgbClr val="FF0000"/>
            </a:solidFill>
          </a:ln>
        </p:spPr>
      </p:pic>
      <p:pic>
        <p:nvPicPr>
          <p:cNvPr id="7" name="Picture 6"/>
          <p:cNvPicPr>
            <a:picLocks noChangeAspect="1"/>
          </p:cNvPicPr>
          <p:nvPr/>
        </p:nvPicPr>
        <p:blipFill>
          <a:blip r:embed="rId3"/>
          <a:stretch>
            <a:fillRect/>
          </a:stretch>
        </p:blipFill>
        <p:spPr>
          <a:xfrm>
            <a:off x="5479937" y="4135530"/>
            <a:ext cx="2830029" cy="2598389"/>
          </a:xfrm>
          <a:prstGeom prst="rect">
            <a:avLst/>
          </a:prstGeom>
          <a:solidFill>
            <a:srgbClr val="FFFFFF"/>
          </a:solidFill>
          <a:ln w="28575" cmpd="sng">
            <a:solidFill>
              <a:srgbClr val="FF0000"/>
            </a:solidFill>
          </a:ln>
        </p:spPr>
      </p:pic>
    </p:spTree>
    <p:extLst>
      <p:ext uri="{BB962C8B-B14F-4D97-AF65-F5344CB8AC3E}">
        <p14:creationId xmlns="" xmlns:p14="http://schemas.microsoft.com/office/powerpoint/2010/main" val="14849877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1" y="1433568"/>
            <a:ext cx="4763396" cy="5369182"/>
          </a:xfrm>
        </p:spPr>
        <p:txBody>
          <a:bodyPr>
            <a:normAutofit/>
          </a:bodyPr>
          <a:lstStyle/>
          <a:p>
            <a:pPr marL="1828800" lvl="4" indent="0">
              <a:buNone/>
            </a:pPr>
            <a:endParaRPr lang="en-US" baseline="30000" dirty="0" smtClean="0"/>
          </a:p>
          <a:p>
            <a:r>
              <a:rPr lang="en-US" dirty="0" smtClean="0"/>
              <a:t>Optimum </a:t>
            </a:r>
            <a:r>
              <a:rPr lang="en-US" dirty="0"/>
              <a:t>route to multi-</a:t>
            </a:r>
            <a:r>
              <a:rPr lang="en-US" dirty="0" err="1"/>
              <a:t>TeV</a:t>
            </a:r>
            <a:r>
              <a:rPr lang="en-US" dirty="0"/>
              <a:t> lepton-anti-lepton collisions:</a:t>
            </a:r>
          </a:p>
          <a:p>
            <a:pPr lvl="1"/>
            <a:r>
              <a:rPr lang="en-US" dirty="0" err="1"/>
              <a:t>Muon</a:t>
            </a:r>
            <a:r>
              <a:rPr lang="en-US" dirty="0"/>
              <a:t> mass; 200 times that of the electron mitigates:</a:t>
            </a:r>
          </a:p>
          <a:p>
            <a:pPr lvl="2"/>
            <a:r>
              <a:rPr lang="en-US" dirty="0"/>
              <a:t>Synchrotron radiation;</a:t>
            </a:r>
          </a:p>
          <a:p>
            <a:pPr lvl="2"/>
            <a:r>
              <a:rPr lang="en-US" dirty="0" err="1"/>
              <a:t>Beamsstrahlung</a:t>
            </a:r>
            <a:endParaRPr lang="en-US" dirty="0"/>
          </a:p>
          <a:p>
            <a:pPr lvl="1"/>
            <a:r>
              <a:rPr lang="en-US" dirty="0" err="1"/>
              <a:t>Muon</a:t>
            </a:r>
            <a:r>
              <a:rPr lang="en-US" dirty="0"/>
              <a:t> rigidity allows efficient acceleration</a:t>
            </a:r>
          </a:p>
          <a:p>
            <a:pPr lvl="2"/>
            <a:r>
              <a:rPr lang="en-US" dirty="0"/>
              <a:t>Results in cost-efficient acceleration to very high </a:t>
            </a:r>
            <a:r>
              <a:rPr lang="en-US" dirty="0" smtClean="0"/>
              <a:t>energy</a:t>
            </a:r>
          </a:p>
          <a:p>
            <a:pPr lvl="4"/>
            <a:endParaRPr lang="en-US" dirty="0"/>
          </a:p>
          <a:p>
            <a:r>
              <a:rPr lang="en-US" dirty="0"/>
              <a:t>Luminosity critical:</a:t>
            </a:r>
          </a:p>
          <a:p>
            <a:pPr lvl="1"/>
            <a:r>
              <a:rPr lang="en-US" dirty="0" err="1" smtClean="0">
                <a:solidFill>
                  <a:srgbClr val="FF0000"/>
                </a:solidFill>
              </a:rPr>
              <a:t>Muon</a:t>
            </a:r>
            <a:r>
              <a:rPr lang="en-US" dirty="0" smtClean="0">
                <a:solidFill>
                  <a:srgbClr val="FF0000"/>
                </a:solidFill>
              </a:rPr>
              <a:t>-beam cooling essential</a:t>
            </a:r>
            <a:endParaRPr lang="en-US" dirty="0">
              <a:solidFill>
                <a:srgbClr val="FF0000"/>
              </a:solidFill>
            </a:endParaRPr>
          </a:p>
          <a:p>
            <a:endParaRPr lang="en-US" dirty="0"/>
          </a:p>
        </p:txBody>
      </p:sp>
      <p:sp>
        <p:nvSpPr>
          <p:cNvPr id="2" name="Title 1"/>
          <p:cNvSpPr>
            <a:spLocks noGrp="1"/>
          </p:cNvSpPr>
          <p:nvPr>
            <p:ph type="title"/>
          </p:nvPr>
        </p:nvSpPr>
        <p:spPr>
          <a:xfrm>
            <a:off x="457200" y="348468"/>
            <a:ext cx="8229600" cy="990600"/>
          </a:xfrm>
        </p:spPr>
        <p:txBody>
          <a:bodyPr>
            <a:normAutofit/>
          </a:bodyPr>
          <a:lstStyle/>
          <a:p>
            <a:r>
              <a:rPr lang="en-US" dirty="0" err="1" smtClean="0"/>
              <a:t>Muon</a:t>
            </a:r>
            <a:r>
              <a:rPr lang="en-US" dirty="0" smtClean="0"/>
              <a:t> Collider</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48</a:t>
            </a:fld>
            <a:endParaRPr lang="en-US" dirty="0"/>
          </a:p>
        </p:txBody>
      </p:sp>
      <p:pic>
        <p:nvPicPr>
          <p:cNvPr id="19" name="Picture 18" descr="LC-merit-JPD.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800749" y="923620"/>
            <a:ext cx="4196067" cy="5046936"/>
          </a:xfrm>
          <a:prstGeom prst="rect">
            <a:avLst/>
          </a:prstGeom>
          <a:ln w="28575" cmpd="sng">
            <a:solidFill>
              <a:srgbClr val="FF0000"/>
            </a:solidFill>
          </a:ln>
        </p:spPr>
      </p:pic>
      <p:sp>
        <p:nvSpPr>
          <p:cNvPr id="3" name="TextBox 2"/>
          <p:cNvSpPr txBox="1"/>
          <p:nvPr/>
        </p:nvSpPr>
        <p:spPr>
          <a:xfrm>
            <a:off x="7474597" y="4978543"/>
            <a:ext cx="1433004" cy="400110"/>
          </a:xfrm>
          <a:prstGeom prst="rect">
            <a:avLst/>
          </a:prstGeom>
          <a:noFill/>
        </p:spPr>
        <p:txBody>
          <a:bodyPr wrap="none" rtlCol="0">
            <a:spAutoFit/>
          </a:bodyPr>
          <a:lstStyle/>
          <a:p>
            <a:r>
              <a:rPr lang="en-US" sz="2000" b="1" dirty="0" smtClean="0"/>
              <a:t>MAP/MASS</a:t>
            </a:r>
            <a:endParaRPr lang="en-US" sz="2000" b="1" dirty="0"/>
          </a:p>
        </p:txBody>
      </p:sp>
    </p:spTree>
    <p:extLst>
      <p:ext uri="{BB962C8B-B14F-4D97-AF65-F5344CB8AC3E}">
        <p14:creationId xmlns="" xmlns:p14="http://schemas.microsoft.com/office/powerpoint/2010/main" val="1666758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R&amp;D </a:t>
            </a:r>
            <a:br>
              <a:rPr lang="en-US" dirty="0" smtClean="0"/>
            </a:br>
            <a:r>
              <a:rPr lang="en-US" dirty="0" smtClean="0"/>
              <a:t>and MICE</a:t>
            </a:r>
            <a:endParaRPr lang="en-US" cap="none" dirty="0"/>
          </a:p>
        </p:txBody>
      </p:sp>
      <p:sp>
        <p:nvSpPr>
          <p:cNvPr id="3" name="Text Placeholder 2"/>
          <p:cNvSpPr>
            <a:spLocks noGrp="1"/>
          </p:cNvSpPr>
          <p:nvPr>
            <p:ph type="body" idx="1"/>
          </p:nvPr>
        </p:nvSpPr>
        <p:spPr/>
        <p:txBody>
          <a:bodyPr/>
          <a:lstStyle/>
          <a:p>
            <a:endParaRPr lang="en-US" dirty="0"/>
          </a:p>
        </p:txBody>
      </p:sp>
      <p:sp>
        <p:nvSpPr>
          <p:cNvPr id="5" name="Slide Number Placeholder 4"/>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C3ABC-92C2-B748-ABF3-8546144348B4}"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 xmlns:p14="http://schemas.microsoft.com/office/powerpoint/2010/main" val="596600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2C7CBE-54CD-6E4E-991E-74820AACF21D}" type="slidenum">
              <a:rPr lang="en-US" smtClean="0"/>
              <a:pPr/>
              <a:t>5</a:t>
            </a:fld>
            <a:endParaRPr lang="en-US"/>
          </a:p>
        </p:txBody>
      </p:sp>
      <p:pic>
        <p:nvPicPr>
          <p:cNvPr id="6" name="Picture 17"/>
          <p:cNvPicPr>
            <a:picLocks noChangeAspect="1" noChangeArrowheads="1"/>
          </p:cNvPicPr>
          <p:nvPr/>
        </p:nvPicPr>
        <p:blipFill>
          <a:blip r:embed="rId2">
            <a:extLst>
              <a:ext uri="{28A0092B-C50C-407E-A947-70E740481C1C}">
                <a14:useLocalDpi xmlns="" xmlns:a14="http://schemas.microsoft.com/office/drawing/2010/main"/>
              </a:ext>
            </a:extLst>
          </a:blip>
          <a:srcRect/>
          <a:stretch>
            <a:fillRect/>
          </a:stretch>
        </p:blipFill>
        <p:spPr bwMode="auto">
          <a:xfrm>
            <a:off x="6492876" y="621506"/>
            <a:ext cx="2149475" cy="3351212"/>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 12"/>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481014" y="605631"/>
            <a:ext cx="2211387" cy="3368675"/>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20"/>
          <p:cNvGrpSpPr>
            <a:grpSpLocks/>
          </p:cNvGrpSpPr>
          <p:nvPr/>
        </p:nvGrpSpPr>
        <p:grpSpPr bwMode="auto">
          <a:xfrm>
            <a:off x="2662239" y="602456"/>
            <a:ext cx="3843337" cy="3354387"/>
            <a:chOff x="1677" y="570"/>
            <a:chExt cx="2421" cy="2113"/>
          </a:xfrm>
        </p:grpSpPr>
        <p:sp>
          <p:nvSpPr>
            <p:cNvPr id="9" name="AutoShape 18"/>
            <p:cNvSpPr>
              <a:spLocks noChangeArrowheads="1"/>
            </p:cNvSpPr>
            <p:nvPr/>
          </p:nvSpPr>
          <p:spPr bwMode="auto">
            <a:xfrm rot="-5400000">
              <a:off x="1232" y="1015"/>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gs>
                <a:gs pos="100000">
                  <a:srgbClr val="006600"/>
                </a:gs>
              </a:gsLst>
              <a:lin ang="5400000" scaled="1"/>
            </a:gradFill>
            <a:ln>
              <a:noFill/>
            </a:ln>
            <a:effectLst/>
            <a:extLst>
              <a:ext uri="{91240B29-F687-4f45-9708-019B960494DF}">
                <a14:hiddenLine xmlns="" xmlns:a14="http://schemas.microsoft.com/office/drawing/2010/main" w="9525">
                  <a:solidFill>
                    <a:srgbClr val="0066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sp>
          <p:nvSpPr>
            <p:cNvPr id="10" name="AutoShape 19"/>
            <p:cNvSpPr>
              <a:spLocks noChangeArrowheads="1"/>
            </p:cNvSpPr>
            <p:nvPr/>
          </p:nvSpPr>
          <p:spPr bwMode="auto">
            <a:xfrm rot="5400000" flipH="1">
              <a:off x="2435" y="1020"/>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0066FF"/>
                </a:gs>
                <a:gs pos="100000">
                  <a:srgbClr val="006600"/>
                </a:gs>
              </a:gsLst>
              <a:lin ang="5400000" scaled="1"/>
            </a:gradFill>
            <a:ln>
              <a:noFill/>
            </a:ln>
            <a:effectLst/>
            <a:extLst>
              <a:ext uri="{91240B29-F687-4f45-9708-019B960494DF}">
                <a14:hiddenLine xmlns="" xmlns:a14="http://schemas.microsoft.com/office/drawing/2010/main" w="9525">
                  <a:solidFill>
                    <a:srgbClr val="0066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grpSp>
      <p:pic>
        <p:nvPicPr>
          <p:cNvPr id="11" name="Picture 10"/>
          <p:cNvPicPr>
            <a:picLocks noChangeAspect="1"/>
          </p:cNvPicPr>
          <p:nvPr/>
        </p:nvPicPr>
        <p:blipFill>
          <a:blip r:embed="rId4"/>
          <a:stretch>
            <a:fillRect/>
          </a:stretch>
        </p:blipFill>
        <p:spPr>
          <a:xfrm>
            <a:off x="2692401" y="1590933"/>
            <a:ext cx="3783214" cy="1411199"/>
          </a:xfrm>
          <a:prstGeom prst="rect">
            <a:avLst/>
          </a:prstGeom>
        </p:spPr>
      </p:pic>
      <p:pic>
        <p:nvPicPr>
          <p:cNvPr id="12" name="Picture 11"/>
          <p:cNvPicPr>
            <a:picLocks noChangeAspect="1"/>
          </p:cNvPicPr>
          <p:nvPr/>
        </p:nvPicPr>
        <p:blipFill>
          <a:blip r:embed="rId5"/>
          <a:stretch>
            <a:fillRect/>
          </a:stretch>
        </p:blipFill>
        <p:spPr>
          <a:xfrm>
            <a:off x="500112" y="4392361"/>
            <a:ext cx="8140700" cy="1439370"/>
          </a:xfrm>
          <a:prstGeom prst="rect">
            <a:avLst/>
          </a:prstGeom>
          <a:ln w="28575" cmpd="sng">
            <a:solidFill>
              <a:srgbClr val="FF0000"/>
            </a:solidFill>
          </a:ln>
        </p:spPr>
      </p:pic>
      <p:sp>
        <p:nvSpPr>
          <p:cNvPr id="2" name="TextBox 1"/>
          <p:cNvSpPr txBox="1"/>
          <p:nvPr/>
        </p:nvSpPr>
        <p:spPr>
          <a:xfrm>
            <a:off x="1227599" y="6093811"/>
            <a:ext cx="6694461" cy="584776"/>
          </a:xfrm>
          <a:prstGeom prst="rect">
            <a:avLst/>
          </a:prstGeom>
          <a:noFill/>
        </p:spPr>
        <p:txBody>
          <a:bodyPr wrap="none" rtlCol="0">
            <a:spAutoFit/>
          </a:bodyPr>
          <a:lstStyle/>
          <a:p>
            <a:r>
              <a:rPr lang="en-US" sz="3200" b="1" dirty="0" smtClean="0">
                <a:solidFill>
                  <a:srgbClr val="FFD202"/>
                </a:solidFill>
              </a:rPr>
              <a:t>“Standard Neutrino Model (</a:t>
            </a:r>
            <a:r>
              <a:rPr lang="en-US" sz="3200" b="1" dirty="0" err="1" smtClean="0">
                <a:solidFill>
                  <a:srgbClr val="FFD202"/>
                </a:solidFill>
              </a:rPr>
              <a:t>SνM</a:t>
            </a:r>
            <a:r>
              <a:rPr lang="en-US" sz="3200" b="1" dirty="0" smtClean="0">
                <a:solidFill>
                  <a:srgbClr val="FFD202"/>
                </a:solidFill>
              </a:rPr>
              <a:t>)”</a:t>
            </a:r>
            <a:endParaRPr lang="en-US" sz="3200" b="1" dirty="0">
              <a:solidFill>
                <a:srgbClr val="FFD202"/>
              </a:solidFill>
            </a:endParaRPr>
          </a:p>
        </p:txBody>
      </p:sp>
    </p:spTree>
    <p:extLst>
      <p:ext uri="{BB962C8B-B14F-4D97-AF65-F5344CB8AC3E}">
        <p14:creationId xmlns="" xmlns:p14="http://schemas.microsoft.com/office/powerpoint/2010/main" val="5496737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Neutrino Factory &amp; </a:t>
            </a:r>
            <a:r>
              <a:rPr lang="en-US" dirty="0" err="1" smtClean="0"/>
              <a:t>Muon</a:t>
            </a:r>
            <a:r>
              <a:rPr lang="en-US" dirty="0" smtClean="0"/>
              <a:t> Collider concept</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50</a:t>
            </a:fld>
            <a:endParaRPr lang="en-US"/>
          </a:p>
        </p:txBody>
      </p:sp>
      <p:pic>
        <p:nvPicPr>
          <p:cNvPr id="3" name="Picture 2" descr="TUPME012_fig1.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0888" y="1115332"/>
            <a:ext cx="9063833" cy="5105400"/>
          </a:xfrm>
          <a:prstGeom prst="rect">
            <a:avLst/>
          </a:prstGeom>
          <a:ln w="28575" cmpd="sng">
            <a:solidFill>
              <a:srgbClr val="FF0000"/>
            </a:solidFill>
          </a:ln>
        </p:spPr>
      </p:pic>
    </p:spTree>
    <p:extLst>
      <p:ext uri="{BB962C8B-B14F-4D97-AF65-F5344CB8AC3E}">
        <p14:creationId xmlns="" xmlns:p14="http://schemas.microsoft.com/office/powerpoint/2010/main" val="3090222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016"/>
            <a:ext cx="8229600" cy="990600"/>
          </a:xfrm>
        </p:spPr>
        <p:txBody>
          <a:bodyPr>
            <a:normAutofit/>
          </a:bodyPr>
          <a:lstStyle/>
          <a:p>
            <a:r>
              <a:rPr lang="en-US" dirty="0" smtClean="0"/>
              <a:t>Accelerator challenges</a:t>
            </a:r>
            <a:endParaRPr lang="en-US" dirty="0"/>
          </a:p>
        </p:txBody>
      </p:sp>
      <p:sp>
        <p:nvSpPr>
          <p:cNvPr id="7" name="Content Placeholder 6"/>
          <p:cNvSpPr>
            <a:spLocks noGrp="1"/>
          </p:cNvSpPr>
          <p:nvPr>
            <p:ph idx="1"/>
          </p:nvPr>
        </p:nvSpPr>
        <p:spPr>
          <a:xfrm>
            <a:off x="457200" y="1359616"/>
            <a:ext cx="8229600" cy="5498384"/>
          </a:xfrm>
          <a:prstGeom prst="rect">
            <a:avLst/>
          </a:prstGeom>
          <a:ln w="28575" cmpd="sng">
            <a:noFill/>
          </a:ln>
        </p:spPr>
        <p:txBody>
          <a:bodyPr>
            <a:normAutofit fontScale="92500" lnSpcReduction="20000"/>
          </a:bodyPr>
          <a:lstStyle/>
          <a:p>
            <a:r>
              <a:rPr lang="en-GB" dirty="0" smtClean="0"/>
              <a:t>High-power, pulsed proton </a:t>
            </a:r>
            <a:r>
              <a:rPr lang="en-GB" dirty="0"/>
              <a:t>driver:</a:t>
            </a:r>
          </a:p>
          <a:p>
            <a:pPr lvl="1"/>
            <a:r>
              <a:rPr lang="en-GB" dirty="0" smtClean="0"/>
              <a:t>Development of high-power, pulsed proton source underway at proton labs</a:t>
            </a:r>
          </a:p>
          <a:p>
            <a:pPr marL="822960" lvl="3" indent="0">
              <a:buNone/>
            </a:pPr>
            <a:endParaRPr lang="en-GB" dirty="0"/>
          </a:p>
          <a:p>
            <a:r>
              <a:rPr lang="en-GB" dirty="0"/>
              <a:t>Pion-production target:</a:t>
            </a:r>
          </a:p>
          <a:p>
            <a:pPr lvl="1"/>
            <a:r>
              <a:rPr lang="en-GB" dirty="0" smtClean="0">
                <a:solidFill>
                  <a:srgbClr val="008000"/>
                </a:solidFill>
              </a:rPr>
              <a:t>MERIT experiment</a:t>
            </a:r>
            <a:r>
              <a:rPr lang="en-GB" dirty="0" smtClean="0">
                <a:solidFill>
                  <a:srgbClr val="D95120"/>
                </a:solidFill>
              </a:rPr>
              <a:t> </a:t>
            </a:r>
          </a:p>
          <a:p>
            <a:pPr lvl="2"/>
            <a:r>
              <a:rPr lang="en-GB" dirty="0" smtClean="0"/>
              <a:t>Proved principle of mercury jet target</a:t>
            </a:r>
            <a:endParaRPr lang="en-GB" dirty="0"/>
          </a:p>
          <a:p>
            <a:pPr marL="822960" lvl="3" indent="0">
              <a:buNone/>
            </a:pPr>
            <a:endParaRPr lang="en-GB" dirty="0"/>
          </a:p>
          <a:p>
            <a:r>
              <a:rPr lang="en-GB" dirty="0" err="1"/>
              <a:t>Muon</a:t>
            </a:r>
            <a:r>
              <a:rPr lang="en-GB" dirty="0"/>
              <a:t> front end:</a:t>
            </a:r>
          </a:p>
          <a:p>
            <a:pPr lvl="1"/>
            <a:r>
              <a:rPr lang="en-GB" dirty="0">
                <a:solidFill>
                  <a:schemeClr val="tx1"/>
                </a:solidFill>
              </a:rPr>
              <a:t>Chicane (new) to remove secondary hadrons:</a:t>
            </a:r>
          </a:p>
          <a:p>
            <a:pPr lvl="1"/>
            <a:r>
              <a:rPr lang="en-GB" dirty="0" err="1" smtClean="0">
                <a:solidFill>
                  <a:srgbClr val="D95120"/>
                </a:solidFill>
              </a:rPr>
              <a:t>MuCool</a:t>
            </a:r>
            <a:r>
              <a:rPr lang="en-GB" dirty="0" smtClean="0">
                <a:solidFill>
                  <a:srgbClr val="D95120"/>
                </a:solidFill>
              </a:rPr>
              <a:t> programme</a:t>
            </a:r>
            <a:r>
              <a:rPr lang="en-GB" dirty="0" smtClean="0"/>
              <a:t> at FNAL:</a:t>
            </a:r>
            <a:endParaRPr lang="en-GB" dirty="0"/>
          </a:p>
          <a:p>
            <a:pPr lvl="2"/>
            <a:r>
              <a:rPr lang="en-GB" dirty="0" smtClean="0"/>
              <a:t>Study of effect of magnetic field on high-gradient, warm, copper cavities;</a:t>
            </a:r>
            <a:endParaRPr lang="en-GB" dirty="0"/>
          </a:p>
          <a:p>
            <a:pPr lvl="1"/>
            <a:r>
              <a:rPr lang="en-GB" dirty="0" smtClean="0">
                <a:solidFill>
                  <a:srgbClr val="D95120"/>
                </a:solidFill>
              </a:rPr>
              <a:t>MICE experiment </a:t>
            </a:r>
            <a:r>
              <a:rPr lang="en-GB" dirty="0" smtClean="0"/>
              <a:t>at RAL:</a:t>
            </a:r>
            <a:endParaRPr lang="en-GB" dirty="0"/>
          </a:p>
          <a:p>
            <a:pPr lvl="2"/>
            <a:r>
              <a:rPr lang="en-GB" dirty="0" smtClean="0"/>
              <a:t>Proof of principle of ionization-cooling technique</a:t>
            </a:r>
          </a:p>
          <a:p>
            <a:pPr lvl="2"/>
            <a:endParaRPr lang="en-GB" dirty="0"/>
          </a:p>
          <a:p>
            <a:r>
              <a:rPr lang="en-GB" dirty="0"/>
              <a:t>Rapid acceleration:</a:t>
            </a:r>
          </a:p>
          <a:p>
            <a:pPr lvl="1"/>
            <a:r>
              <a:rPr lang="en-GB" dirty="0" smtClean="0">
                <a:solidFill>
                  <a:srgbClr val="008000"/>
                </a:solidFill>
              </a:rPr>
              <a:t>EMMA experiment</a:t>
            </a:r>
            <a:r>
              <a:rPr lang="en-GB" dirty="0" smtClean="0">
                <a:solidFill>
                  <a:srgbClr val="D95120"/>
                </a:solidFill>
              </a:rPr>
              <a:t> </a:t>
            </a:r>
            <a:r>
              <a:rPr lang="en-GB" dirty="0" smtClean="0"/>
              <a:t>at DL:</a:t>
            </a:r>
            <a:endParaRPr lang="en-GB" dirty="0"/>
          </a:p>
          <a:p>
            <a:pPr lvl="2"/>
            <a:r>
              <a:rPr lang="en-GB" dirty="0" smtClean="0"/>
              <a:t>Proved principal of non-scaling FFAG technique</a:t>
            </a:r>
            <a:endParaRPr lang="en-GB" dirty="0"/>
          </a:p>
        </p:txBody>
      </p:sp>
      <p:sp>
        <p:nvSpPr>
          <p:cNvPr id="9" name="Slide Number Placeholder 8"/>
          <p:cNvSpPr>
            <a:spLocks noGrp="1"/>
          </p:cNvSpPr>
          <p:nvPr>
            <p:ph type="sldNum" sz="quarter" idx="12"/>
          </p:nvPr>
        </p:nvSpPr>
        <p:spPr/>
        <p:txBody>
          <a:bodyPr/>
          <a:lstStyle/>
          <a:p>
            <a:fld id="{8B2C7CBE-54CD-6E4E-991E-74820AACF21D}" type="slidenum">
              <a:rPr lang="en-US" smtClean="0"/>
              <a:pPr/>
              <a:t>51</a:t>
            </a:fld>
            <a:endParaRPr lang="en-US"/>
          </a:p>
        </p:txBody>
      </p:sp>
      <p:sp>
        <p:nvSpPr>
          <p:cNvPr id="10" name="Rectangle 9"/>
          <p:cNvSpPr/>
          <p:nvPr/>
        </p:nvSpPr>
        <p:spPr>
          <a:xfrm>
            <a:off x="652940" y="4903390"/>
            <a:ext cx="6187363" cy="716467"/>
          </a:xfrm>
          <a:prstGeom prst="rect">
            <a:avLst/>
          </a:prstGeom>
          <a:solidFill>
            <a:srgbClr val="FFFF00">
              <a:alpha val="25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4026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pPr/>
              <a:t>52</a:t>
            </a:fld>
            <a:endParaRPr lang="en-US"/>
          </a:p>
        </p:txBody>
      </p:sp>
      <p:pic>
        <p:nvPicPr>
          <p:cNvPr id="3" name="Picture 2"/>
          <p:cNvPicPr>
            <a:picLocks noChangeAspect="1" noChangeArrowheads="1"/>
          </p:cNvPicPr>
          <p:nvPr/>
        </p:nvPicPr>
        <p:blipFill>
          <a:blip r:embed="rId2" cstate="screen"/>
          <a:srcRect/>
          <a:stretch>
            <a:fillRect/>
          </a:stretch>
        </p:blipFill>
        <p:spPr bwMode="auto">
          <a:xfrm>
            <a:off x="86385" y="78594"/>
            <a:ext cx="8988682" cy="3647581"/>
          </a:xfrm>
          <a:prstGeom prst="rect">
            <a:avLst/>
          </a:prstGeom>
          <a:noFill/>
          <a:ln w="9525">
            <a:noFill/>
            <a:miter lim="800000"/>
            <a:headEnd/>
            <a:tailEnd/>
          </a:ln>
          <a:effectLst/>
        </p:spPr>
      </p:pic>
      <p:sp>
        <p:nvSpPr>
          <p:cNvPr id="6" name="Content Placeholder 5"/>
          <p:cNvSpPr txBox="1">
            <a:spLocks/>
          </p:cNvSpPr>
          <p:nvPr/>
        </p:nvSpPr>
        <p:spPr>
          <a:xfrm>
            <a:off x="1" y="3726175"/>
            <a:ext cx="9144000" cy="3131825"/>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rgbClr val="FF8000"/>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rgbClr val="00FF00"/>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rgbClr val="00FFFF"/>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rgbClr val="FF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Competition between:</a:t>
            </a:r>
          </a:p>
          <a:p>
            <a:pPr lvl="1"/>
            <a:r>
              <a:rPr lang="en-US" dirty="0" err="1" smtClean="0"/>
              <a:t>dE</a:t>
            </a:r>
            <a:r>
              <a:rPr lang="en-US" dirty="0" smtClean="0"/>
              <a:t>/dx [cooling] </a:t>
            </a:r>
          </a:p>
          <a:p>
            <a:pPr lvl="1"/>
            <a:r>
              <a:rPr lang="en-US" dirty="0" smtClean="0"/>
              <a:t>MCS [heating]</a:t>
            </a:r>
          </a:p>
          <a:p>
            <a:r>
              <a:rPr lang="en-GB" dirty="0" smtClean="0"/>
              <a:t>Optimum:</a:t>
            </a:r>
          </a:p>
          <a:p>
            <a:pPr lvl="1"/>
            <a:r>
              <a:rPr lang="en-GB" dirty="0" smtClean="0"/>
              <a:t>Low </a:t>
            </a:r>
            <a:r>
              <a:rPr lang="en-GB" i="1" dirty="0" smtClean="0"/>
              <a:t>Z, </a:t>
            </a:r>
            <a:r>
              <a:rPr lang="en-GB" dirty="0" smtClean="0"/>
              <a:t>large</a:t>
            </a:r>
            <a:r>
              <a:rPr lang="en-GB" i="1" dirty="0" smtClean="0"/>
              <a:t> X</a:t>
            </a:r>
            <a:r>
              <a:rPr lang="en-GB" baseline="-25000" dirty="0" smtClean="0"/>
              <a:t>0</a:t>
            </a:r>
          </a:p>
          <a:p>
            <a:pPr lvl="1"/>
            <a:r>
              <a:rPr lang="en-GB" dirty="0" smtClean="0"/>
              <a:t>Tight focus</a:t>
            </a:r>
          </a:p>
        </p:txBody>
      </p:sp>
      <p:pic>
        <p:nvPicPr>
          <p:cNvPr id="7" name="Picture 9"/>
          <p:cNvPicPr>
            <a:picLocks noChangeAspect="1" noChangeArrowheads="1"/>
          </p:cNvPicPr>
          <p:nvPr/>
        </p:nvPicPr>
        <p:blipFill>
          <a:blip r:embed="rId3" cstate="screen"/>
          <a:srcRect/>
          <a:stretch>
            <a:fillRect/>
          </a:stretch>
        </p:blipFill>
        <p:spPr bwMode="auto">
          <a:xfrm>
            <a:off x="4775346" y="3815749"/>
            <a:ext cx="3870129" cy="2902577"/>
          </a:xfrm>
          <a:prstGeom prst="rect">
            <a:avLst/>
          </a:prstGeom>
          <a:noFill/>
          <a:ln w="38100" algn="ctr">
            <a:solidFill>
              <a:srgbClr val="FF0000"/>
            </a:solidFill>
            <a:miter lim="800000"/>
            <a:headEnd/>
            <a:tailEnd/>
          </a:ln>
          <a:effectLst/>
        </p:spPr>
      </p:pic>
    </p:spTree>
    <p:extLst>
      <p:ext uri="{BB962C8B-B14F-4D97-AF65-F5344CB8AC3E}">
        <p14:creationId xmlns="" xmlns:p14="http://schemas.microsoft.com/office/powerpoint/2010/main" val="28813034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Muon</a:t>
            </a:r>
            <a:r>
              <a:rPr lang="en-US" dirty="0" smtClean="0"/>
              <a:t> Collider</a:t>
            </a:r>
            <a:endParaRPr lang="en-US" dirty="0"/>
          </a:p>
        </p:txBody>
      </p:sp>
      <p:sp>
        <p:nvSpPr>
          <p:cNvPr id="3" name="Content Placeholder 2"/>
          <p:cNvSpPr>
            <a:spLocks noGrp="1"/>
          </p:cNvSpPr>
          <p:nvPr>
            <p:ph idx="1"/>
          </p:nvPr>
        </p:nvSpPr>
        <p:spPr>
          <a:xfrm>
            <a:off x="0" y="1880171"/>
            <a:ext cx="9144000" cy="4977828"/>
          </a:xfrm>
        </p:spPr>
        <p:txBody>
          <a:bodyPr/>
          <a:lstStyle/>
          <a:p>
            <a:r>
              <a:rPr lang="en-US" dirty="0" smtClean="0"/>
              <a:t>Requirement is </a:t>
            </a:r>
            <a:br>
              <a:rPr lang="en-US" dirty="0" smtClean="0"/>
            </a:br>
            <a:r>
              <a:rPr lang="en-US" dirty="0" smtClean="0"/>
              <a:t>tiny </a:t>
            </a:r>
            <a:r>
              <a:rPr lang="en-US" dirty="0" err="1" smtClean="0"/>
              <a:t>emittance</a:t>
            </a:r>
            <a:endParaRPr lang="en-US" dirty="0" smtClean="0"/>
          </a:p>
          <a:p>
            <a:pPr lvl="1"/>
            <a:r>
              <a:rPr lang="en-US" dirty="0" smtClean="0"/>
              <a:t>6D cooling essential</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53</a:t>
            </a:fld>
            <a:endParaRPr lang="en-US"/>
          </a:p>
        </p:txBody>
      </p:sp>
      <p:pic>
        <p:nvPicPr>
          <p:cNvPr id="5" name="Picture 4"/>
          <p:cNvPicPr>
            <a:picLocks noChangeAspect="1"/>
          </p:cNvPicPr>
          <p:nvPr/>
        </p:nvPicPr>
        <p:blipFill>
          <a:blip r:embed="rId2"/>
          <a:stretch>
            <a:fillRect/>
          </a:stretch>
        </p:blipFill>
        <p:spPr>
          <a:xfrm>
            <a:off x="4189027" y="927504"/>
            <a:ext cx="4231073" cy="3132305"/>
          </a:xfrm>
          <a:prstGeom prst="rect">
            <a:avLst/>
          </a:prstGeom>
          <a:ln w="28575" cmpd="sng">
            <a:solidFill>
              <a:srgbClr val="FF0000"/>
            </a:solidFill>
          </a:ln>
        </p:spPr>
      </p:pic>
      <p:pic>
        <p:nvPicPr>
          <p:cNvPr id="8" name="Picture 7"/>
          <p:cNvPicPr>
            <a:picLocks noChangeAspect="1"/>
          </p:cNvPicPr>
          <p:nvPr/>
        </p:nvPicPr>
        <p:blipFill>
          <a:blip r:embed="rId3"/>
          <a:stretch>
            <a:fillRect/>
          </a:stretch>
        </p:blipFill>
        <p:spPr>
          <a:xfrm>
            <a:off x="711200" y="4197602"/>
            <a:ext cx="7708900" cy="2527300"/>
          </a:xfrm>
          <a:prstGeom prst="rect">
            <a:avLst/>
          </a:prstGeom>
          <a:solidFill>
            <a:schemeClr val="bg1"/>
          </a:solidFill>
          <a:ln w="28575" cmpd="sng">
            <a:solidFill>
              <a:srgbClr val="FF0000"/>
            </a:solidFill>
          </a:ln>
        </p:spPr>
      </p:pic>
      <p:sp>
        <p:nvSpPr>
          <p:cNvPr id="6" name="TextBox 5"/>
          <p:cNvSpPr txBox="1"/>
          <p:nvPr/>
        </p:nvSpPr>
        <p:spPr>
          <a:xfrm>
            <a:off x="688918" y="3817130"/>
            <a:ext cx="649149" cy="369332"/>
          </a:xfrm>
          <a:prstGeom prst="rect">
            <a:avLst/>
          </a:prstGeom>
          <a:noFill/>
        </p:spPr>
        <p:txBody>
          <a:bodyPr wrap="none" rtlCol="0">
            <a:spAutoFit/>
          </a:bodyPr>
          <a:lstStyle/>
          <a:p>
            <a:r>
              <a:rPr lang="en-US" b="1" dirty="0" smtClean="0">
                <a:solidFill>
                  <a:schemeClr val="bg1"/>
                </a:solidFill>
              </a:rPr>
              <a:t>MAP</a:t>
            </a:r>
            <a:endParaRPr lang="en-US" b="1" dirty="0">
              <a:solidFill>
                <a:schemeClr val="bg1"/>
              </a:solidFill>
            </a:endParaRPr>
          </a:p>
        </p:txBody>
      </p:sp>
    </p:spTree>
    <p:extLst>
      <p:ext uri="{BB962C8B-B14F-4D97-AF65-F5344CB8AC3E}">
        <p14:creationId xmlns="" xmlns:p14="http://schemas.microsoft.com/office/powerpoint/2010/main" val="151779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pPr/>
              <a:t>54</a:t>
            </a:fld>
            <a:endParaRPr lang="en-US"/>
          </a:p>
        </p:txBody>
      </p:sp>
      <p:sp>
        <p:nvSpPr>
          <p:cNvPr id="100353" name="Title 1"/>
          <p:cNvSpPr>
            <a:spLocks noGrp="1"/>
          </p:cNvSpPr>
          <p:nvPr>
            <p:ph type="title" idx="4294967295"/>
          </p:nvPr>
        </p:nvSpPr>
        <p:spPr>
          <a:xfrm>
            <a:off x="0" y="358449"/>
            <a:ext cx="9144000" cy="714375"/>
          </a:xfrm>
        </p:spPr>
        <p:txBody>
          <a:bodyPr>
            <a:normAutofit/>
          </a:bodyPr>
          <a:lstStyle/>
          <a:p>
            <a:r>
              <a:rPr lang="en-GB" dirty="0" smtClean="0"/>
              <a:t>                              MICE</a:t>
            </a:r>
          </a:p>
        </p:txBody>
      </p:sp>
      <p:sp>
        <p:nvSpPr>
          <p:cNvPr id="8" name="Content Placeholder 1"/>
          <p:cNvSpPr txBox="1">
            <a:spLocks/>
          </p:cNvSpPr>
          <p:nvPr/>
        </p:nvSpPr>
        <p:spPr>
          <a:xfrm>
            <a:off x="69137" y="1058236"/>
            <a:ext cx="5368253" cy="3263065"/>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rgbClr val="FF8000"/>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rgbClr val="00FF00"/>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rgbClr val="00FFFF"/>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rgbClr val="FF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Approved to:</a:t>
            </a:r>
          </a:p>
          <a:p>
            <a:pPr lvl="1"/>
            <a:r>
              <a:rPr lang="en-US" dirty="0" smtClean="0"/>
              <a:t>Design, build, commission and operate a realistic section of cooling channel</a:t>
            </a:r>
          </a:p>
          <a:p>
            <a:pPr lvl="1"/>
            <a:r>
              <a:rPr lang="en-US" dirty="0" smtClean="0"/>
              <a:t>Measure its performance in a variety of modes of operation and beam conditions</a:t>
            </a:r>
          </a:p>
          <a:p>
            <a:pPr lvl="2"/>
            <a:r>
              <a:rPr lang="en-US" dirty="0" smtClean="0"/>
              <a:t>Results will allow Neutrino Factory [and </a:t>
            </a:r>
            <a:r>
              <a:rPr lang="en-US" dirty="0" err="1" smtClean="0"/>
              <a:t>Muon</a:t>
            </a:r>
            <a:r>
              <a:rPr lang="en-US" dirty="0" smtClean="0"/>
              <a:t> Collider] complex to be </a:t>
            </a:r>
            <a:r>
              <a:rPr lang="en-US" dirty="0" err="1" smtClean="0"/>
              <a:t>optimised</a:t>
            </a:r>
            <a:endParaRPr lang="en-US" dirty="0" smtClean="0"/>
          </a:p>
          <a:p>
            <a:r>
              <a:rPr lang="en-US" dirty="0" smtClean="0"/>
              <a:t>Requirements:</a:t>
            </a:r>
          </a:p>
          <a:p>
            <a:pPr lvl="1"/>
            <a:r>
              <a:rPr lang="en-US" dirty="0" err="1" smtClean="0"/>
              <a:t>Normalised</a:t>
            </a:r>
            <a:r>
              <a:rPr lang="en-US" dirty="0" smtClean="0"/>
              <a:t> transverse </a:t>
            </a:r>
            <a:r>
              <a:rPr lang="en-US" dirty="0" err="1" smtClean="0"/>
              <a:t>emittance</a:t>
            </a:r>
            <a:r>
              <a:rPr lang="en-US" dirty="0" smtClean="0"/>
              <a:t>: 0.1%</a:t>
            </a:r>
          </a:p>
          <a:p>
            <a:pPr lvl="2"/>
            <a:r>
              <a:rPr lang="en-US" dirty="0" smtClean="0"/>
              <a:t>Requires selection of 99.9% pure </a:t>
            </a:r>
            <a:r>
              <a:rPr lang="en-US" dirty="0" err="1" smtClean="0"/>
              <a:t>muon</a:t>
            </a:r>
            <a:r>
              <a:rPr lang="en-US" dirty="0" smtClean="0"/>
              <a:t> sample</a:t>
            </a:r>
            <a:endParaRPr lang="en-US" dirty="0"/>
          </a:p>
        </p:txBody>
      </p:sp>
      <p:pic>
        <p:nvPicPr>
          <p:cNvPr id="9" name="Picture 8"/>
          <p:cNvPicPr>
            <a:picLocks noChangeAspect="1"/>
          </p:cNvPicPr>
          <p:nvPr/>
        </p:nvPicPr>
        <p:blipFill rotWithShape="1">
          <a:blip r:embed="rId2" cstate="print">
            <a:extLst>
              <a:ext uri="{28A0092B-C50C-407E-A947-70E740481C1C}">
                <a14:useLocalDpi xmlns="" xmlns:a14="http://schemas.microsoft.com/office/drawing/2010/main"/>
              </a:ext>
            </a:extLst>
          </a:blip>
          <a:srcRect l="60000" r="1"/>
          <a:stretch/>
        </p:blipFill>
        <p:spPr>
          <a:xfrm>
            <a:off x="5333393" y="1046536"/>
            <a:ext cx="3763828" cy="3079559"/>
          </a:xfrm>
          <a:prstGeom prst="rect">
            <a:avLst/>
          </a:prstGeom>
        </p:spPr>
      </p:pic>
      <p:pic>
        <p:nvPicPr>
          <p:cNvPr id="3" name="Picture 2" descr="Cooling-demo-labels.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70959" y="4183487"/>
            <a:ext cx="8992753" cy="2552246"/>
          </a:xfrm>
          <a:prstGeom prst="rect">
            <a:avLst/>
          </a:prstGeom>
          <a:solidFill>
            <a:srgbClr val="FFFFFF"/>
          </a:solidFill>
          <a:ln w="28575" cmpd="sng">
            <a:solidFill>
              <a:srgbClr val="FF0000"/>
            </a:solidFill>
          </a:ln>
        </p:spPr>
      </p:pic>
      <p:pic>
        <p:nvPicPr>
          <p:cNvPr id="10" name="Picture 9" descr="mice-international-v1.pdf"/>
          <p:cNvPicPr>
            <a:picLocks noChangeAspect="1"/>
          </p:cNvPicPr>
          <p:nvPr/>
        </p:nvPicPr>
        <p:blipFill rotWithShape="1">
          <a:blip r:embed="rId4" cstate="print">
            <a:extLst>
              <a:ext uri="{28A0092B-C50C-407E-A947-70E740481C1C}">
                <a14:useLocalDpi xmlns="" xmlns:a14="http://schemas.microsoft.com/office/drawing/2010/main"/>
              </a:ext>
            </a:extLst>
          </a:blip>
          <a:srcRect b="68148"/>
          <a:stretch/>
        </p:blipFill>
        <p:spPr>
          <a:xfrm>
            <a:off x="2398763" y="2"/>
            <a:ext cx="4081916" cy="340266"/>
          </a:xfrm>
          <a:prstGeom prst="rect">
            <a:avLst/>
          </a:prstGeom>
          <a:ln w="28575" cmpd="sng">
            <a:solidFill>
              <a:srgbClr val="FF0000"/>
            </a:solidFill>
          </a:ln>
        </p:spPr>
      </p:pic>
      <p:pic>
        <p:nvPicPr>
          <p:cNvPr id="11" name="Picture 10" descr="micearoundthering.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1557"/>
            <a:ext cx="626501" cy="626501"/>
          </a:xfrm>
          <a:prstGeom prst="rect">
            <a:avLst/>
          </a:prstGeom>
        </p:spPr>
      </p:pic>
    </p:spTree>
    <p:extLst>
      <p:ext uri="{BB962C8B-B14F-4D97-AF65-F5344CB8AC3E}">
        <p14:creationId xmlns="" xmlns:p14="http://schemas.microsoft.com/office/powerpoint/2010/main" val="12360368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3" y="327627"/>
            <a:ext cx="8229600" cy="990600"/>
          </a:xfrm>
        </p:spPr>
        <p:txBody>
          <a:bodyPr>
            <a:normAutofit fontScale="90000"/>
          </a:bodyPr>
          <a:lstStyle/>
          <a:p>
            <a:r>
              <a:rPr lang="en-US" dirty="0" smtClean="0"/>
              <a:t>Cooling demonstration; performance:</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55</a:t>
            </a:fld>
            <a:endParaRPr lang="en-US"/>
          </a:p>
        </p:txBody>
      </p:sp>
      <p:pic>
        <p:nvPicPr>
          <p:cNvPr id="13" name="Picture 12"/>
          <p:cNvPicPr>
            <a:picLocks noChangeAspect="1"/>
          </p:cNvPicPr>
          <p:nvPr/>
        </p:nvPicPr>
        <p:blipFill>
          <a:blip r:embed="rId3"/>
          <a:stretch>
            <a:fillRect/>
          </a:stretch>
        </p:blipFill>
        <p:spPr>
          <a:xfrm>
            <a:off x="85173" y="2243101"/>
            <a:ext cx="6477000" cy="4521200"/>
          </a:xfrm>
          <a:prstGeom prst="rect">
            <a:avLst/>
          </a:prstGeom>
          <a:ln w="28575" cmpd="sng">
            <a:solidFill>
              <a:srgbClr val="FF0000"/>
            </a:solidFill>
          </a:ln>
        </p:spPr>
      </p:pic>
      <p:pic>
        <p:nvPicPr>
          <p:cNvPr id="14" name="Picture 13" descr="Cooling-demo-transmission.pdf"/>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3560447" y="1211576"/>
            <a:ext cx="5465815" cy="3825005"/>
          </a:xfrm>
          <a:prstGeom prst="rect">
            <a:avLst/>
          </a:prstGeom>
          <a:ln w="28575" cmpd="sng">
            <a:solidFill>
              <a:srgbClr val="FF0000"/>
            </a:solidFill>
          </a:ln>
        </p:spPr>
      </p:pic>
    </p:spTree>
    <p:extLst>
      <p:ext uri="{BB962C8B-B14F-4D97-AF65-F5344CB8AC3E}">
        <p14:creationId xmlns="" xmlns:p14="http://schemas.microsoft.com/office/powerpoint/2010/main" val="32379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B2C7CBE-54CD-6E4E-991E-74820AACF21D}" type="slidenum">
              <a:rPr lang="en-US" smtClean="0"/>
              <a:pPr/>
              <a:t>56</a:t>
            </a:fld>
            <a:endParaRPr lang="en-US"/>
          </a:p>
        </p:txBody>
      </p:sp>
      <p:pic>
        <p:nvPicPr>
          <p:cNvPr id="5" name="Picture 4" descr="IMG_8674-1.jpg"/>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80246" y="744157"/>
            <a:ext cx="8975512" cy="5983674"/>
          </a:xfrm>
          <a:prstGeom prst="rect">
            <a:avLst/>
          </a:prstGeom>
          <a:ln w="28575" cmpd="sng">
            <a:solidFill>
              <a:srgbClr val="FF0000"/>
            </a:solidFill>
          </a:ln>
        </p:spPr>
      </p:pic>
      <p:pic>
        <p:nvPicPr>
          <p:cNvPr id="8" name="Picture 7" descr="mice-international-v1.pdf"/>
          <p:cNvPicPr>
            <a:picLocks noChangeAspect="1"/>
          </p:cNvPicPr>
          <p:nvPr/>
        </p:nvPicPr>
        <p:blipFill rotWithShape="1">
          <a:blip r:embed="rId3" cstate="print">
            <a:extLst>
              <a:ext uri="{28A0092B-C50C-407E-A947-70E740481C1C}">
                <a14:useLocalDpi xmlns="" xmlns:a14="http://schemas.microsoft.com/office/drawing/2010/main"/>
              </a:ext>
            </a:extLst>
          </a:blip>
          <a:srcRect b="68148"/>
          <a:stretch/>
        </p:blipFill>
        <p:spPr>
          <a:xfrm>
            <a:off x="2398763" y="2"/>
            <a:ext cx="4081916" cy="340266"/>
          </a:xfrm>
          <a:prstGeom prst="rect">
            <a:avLst/>
          </a:prstGeom>
          <a:ln w="28575" cmpd="sng">
            <a:solidFill>
              <a:srgbClr val="FF0000"/>
            </a:solidFill>
          </a:ln>
        </p:spPr>
      </p:pic>
      <p:pic>
        <p:nvPicPr>
          <p:cNvPr id="9" name="Picture 8" descr="micearoundthering.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1557"/>
            <a:ext cx="626501" cy="626501"/>
          </a:xfrm>
          <a:prstGeom prst="rect">
            <a:avLst/>
          </a:prstGeom>
        </p:spPr>
      </p:pic>
    </p:spTree>
    <p:extLst>
      <p:ext uri="{BB962C8B-B14F-4D97-AF65-F5344CB8AC3E}">
        <p14:creationId xmlns="" xmlns:p14="http://schemas.microsoft.com/office/powerpoint/2010/main" val="38364292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037"/>
            <a:ext cx="9144000" cy="990600"/>
          </a:xfrm>
          <a:solidFill>
            <a:srgbClr val="000000"/>
          </a:solidFill>
        </p:spPr>
        <p:txBody>
          <a:bodyPr>
            <a:normAutofit/>
          </a:bodyPr>
          <a:lstStyle/>
          <a:p>
            <a:r>
              <a:rPr lang="en-US" dirty="0" smtClean="0"/>
              <a:t>                      MICE trackers</a:t>
            </a:r>
            <a:endParaRPr lang="en-US" dirty="0"/>
          </a:p>
        </p:txBody>
      </p:sp>
      <p:sp>
        <p:nvSpPr>
          <p:cNvPr id="3" name="Content Placeholder 2"/>
          <p:cNvSpPr>
            <a:spLocks noGrp="1"/>
          </p:cNvSpPr>
          <p:nvPr>
            <p:ph idx="1"/>
          </p:nvPr>
        </p:nvSpPr>
        <p:spPr>
          <a:xfrm>
            <a:off x="0" y="4737870"/>
            <a:ext cx="3542104" cy="2120130"/>
          </a:xfrm>
        </p:spPr>
        <p:txBody>
          <a:bodyPr>
            <a:normAutofit fontScale="77500" lnSpcReduction="20000"/>
          </a:bodyPr>
          <a:lstStyle/>
          <a:p>
            <a:r>
              <a:rPr lang="en-US" dirty="0" smtClean="0"/>
              <a:t>350 </a:t>
            </a:r>
            <a:r>
              <a:rPr lang="en-US" dirty="0" err="1" smtClean="0"/>
              <a:t>μm</a:t>
            </a:r>
            <a:r>
              <a:rPr lang="en-US" dirty="0" smtClean="0"/>
              <a:t> scintillating-</a:t>
            </a:r>
            <a:r>
              <a:rPr lang="en-US" dirty="0" err="1" smtClean="0"/>
              <a:t>fibre</a:t>
            </a:r>
            <a:r>
              <a:rPr lang="en-US" dirty="0" smtClean="0"/>
              <a:t> tracker:</a:t>
            </a:r>
          </a:p>
          <a:p>
            <a:pPr lvl="1"/>
            <a:r>
              <a:rPr lang="en-US" dirty="0" smtClean="0"/>
              <a:t>10 </a:t>
            </a:r>
            <a:r>
              <a:rPr lang="en-US" dirty="0" err="1" smtClean="0"/>
              <a:t>p.e.</a:t>
            </a:r>
            <a:r>
              <a:rPr lang="en-US" dirty="0" smtClean="0"/>
              <a:t>/</a:t>
            </a:r>
            <a:r>
              <a:rPr lang="en-US" dirty="0" err="1" smtClean="0"/>
              <a:t>mip</a:t>
            </a:r>
            <a:r>
              <a:rPr lang="en-US" dirty="0" smtClean="0"/>
              <a:t> demonstrated with </a:t>
            </a:r>
            <a:r>
              <a:rPr lang="en-US" dirty="0" err="1" smtClean="0"/>
              <a:t>cosmics</a:t>
            </a:r>
            <a:endParaRPr lang="en-US" dirty="0"/>
          </a:p>
          <a:p>
            <a:pPr lvl="1"/>
            <a:r>
              <a:rPr lang="en-US" dirty="0" smtClean="0"/>
              <a:t>470 </a:t>
            </a:r>
            <a:r>
              <a:rPr lang="en-US" dirty="0" err="1" smtClean="0"/>
              <a:t>μm</a:t>
            </a:r>
            <a:r>
              <a:rPr lang="en-US" dirty="0" smtClean="0"/>
              <a:t> intrinsic resolution per plane</a:t>
            </a:r>
          </a:p>
          <a:p>
            <a:r>
              <a:rPr lang="en-US" dirty="0" smtClean="0"/>
              <a:t>MC: delivers per-cent level </a:t>
            </a:r>
            <a:r>
              <a:rPr lang="en-US" dirty="0" err="1" smtClean="0"/>
              <a:t>emittance</a:t>
            </a:r>
            <a:r>
              <a:rPr lang="en-US" dirty="0" smtClean="0"/>
              <a:t> measurement</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57</a:t>
            </a:fld>
            <a:endParaRPr lang="en-US"/>
          </a:p>
        </p:txBody>
      </p:sp>
      <p:pic>
        <p:nvPicPr>
          <p:cNvPr id="7" name="Picture 6"/>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6328487" y="750798"/>
            <a:ext cx="2736475" cy="1382058"/>
          </a:xfrm>
          <a:prstGeom prst="rect">
            <a:avLst/>
          </a:prstGeom>
          <a:ln w="28575" cmpd="sng">
            <a:solidFill>
              <a:srgbClr val="FF0000"/>
            </a:solidFill>
          </a:ln>
        </p:spPr>
      </p:pic>
      <p:pic>
        <p:nvPicPr>
          <p:cNvPr id="8" name="Picture 7"/>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57206" y="527996"/>
            <a:ext cx="2255888" cy="1604860"/>
          </a:xfrm>
          <a:prstGeom prst="rect">
            <a:avLst/>
          </a:prstGeom>
          <a:ln w="28575" cmpd="sng">
            <a:solidFill>
              <a:srgbClr val="FF0000"/>
            </a:solidFill>
          </a:ln>
        </p:spPr>
      </p:pic>
      <p:pic>
        <p:nvPicPr>
          <p:cNvPr id="9" name="Picture 8"/>
          <p:cNvPicPr>
            <a:picLocks noChangeAspect="1"/>
          </p:cNvPicPr>
          <p:nvPr/>
        </p:nvPicPr>
        <p:blipFill>
          <a:blip r:embed="rId4"/>
          <a:stretch>
            <a:fillRect/>
          </a:stretch>
        </p:blipFill>
        <p:spPr>
          <a:xfrm>
            <a:off x="2369763" y="750798"/>
            <a:ext cx="3915831" cy="1382058"/>
          </a:xfrm>
          <a:prstGeom prst="rect">
            <a:avLst/>
          </a:prstGeom>
          <a:solidFill>
            <a:schemeClr val="bg1"/>
          </a:solidFill>
          <a:ln w="28575" cmpd="sng">
            <a:solidFill>
              <a:srgbClr val="FF0000"/>
            </a:solidFill>
          </a:ln>
        </p:spPr>
      </p:pic>
      <p:pic>
        <p:nvPicPr>
          <p:cNvPr id="13" name="Picture 12" descr="Fig37 copy.pdf"/>
          <p:cNvPicPr>
            <a:picLocks noChangeAspect="1"/>
          </p:cNvPicPr>
          <p:nvPr/>
        </p:nvPicPr>
        <p:blipFill rotWithShape="1">
          <a:blip r:embed="rId5" cstate="print">
            <a:extLst>
              <a:ext uri="{28A0092B-C50C-407E-A947-70E740481C1C}">
                <a14:useLocalDpi xmlns="" xmlns:a14="http://schemas.microsoft.com/office/drawing/2010/main"/>
              </a:ext>
            </a:extLst>
          </a:blip>
          <a:srcRect t="29126" b="29085"/>
          <a:stretch/>
        </p:blipFill>
        <p:spPr>
          <a:xfrm>
            <a:off x="57206" y="2255160"/>
            <a:ext cx="4161572" cy="2460998"/>
          </a:xfrm>
          <a:prstGeom prst="rect">
            <a:avLst/>
          </a:prstGeom>
          <a:ln w="28575" cmpd="sng">
            <a:solidFill>
              <a:srgbClr val="FF0000"/>
            </a:solidFill>
          </a:ln>
        </p:spPr>
      </p:pic>
      <p:pic>
        <p:nvPicPr>
          <p:cNvPr id="10" name="Picture 9"/>
          <p:cNvPicPr>
            <a:picLocks noChangeAspect="1"/>
          </p:cNvPicPr>
          <p:nvPr/>
        </p:nvPicPr>
        <p:blipFill>
          <a:blip r:embed="rId6"/>
          <a:stretch>
            <a:fillRect/>
          </a:stretch>
        </p:blipFill>
        <p:spPr>
          <a:xfrm>
            <a:off x="3647288" y="4844520"/>
            <a:ext cx="5427512" cy="1959199"/>
          </a:xfrm>
          <a:prstGeom prst="rect">
            <a:avLst/>
          </a:prstGeom>
          <a:solidFill>
            <a:srgbClr val="FFFFFF"/>
          </a:solidFill>
          <a:ln w="28575" cmpd="sng">
            <a:solidFill>
              <a:srgbClr val="00FF00"/>
            </a:solidFill>
          </a:ln>
        </p:spPr>
      </p:pic>
      <p:pic>
        <p:nvPicPr>
          <p:cNvPr id="15" name="Picture 14" descr="Fig38.jpg"/>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4287734" y="2255162"/>
            <a:ext cx="4777227" cy="2460996"/>
          </a:xfrm>
          <a:prstGeom prst="rect">
            <a:avLst/>
          </a:prstGeom>
          <a:ln w="28575" cmpd="sng">
            <a:solidFill>
              <a:srgbClr val="FF0000"/>
            </a:solidFill>
          </a:ln>
        </p:spPr>
      </p:pic>
    </p:spTree>
    <p:extLst>
      <p:ext uri="{BB962C8B-B14F-4D97-AF65-F5344CB8AC3E}">
        <p14:creationId xmlns="" xmlns:p14="http://schemas.microsoft.com/office/powerpoint/2010/main" val="35473755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297"/>
            <a:ext cx="9119027" cy="990600"/>
          </a:xfrm>
          <a:solidFill>
            <a:srgbClr val="000000"/>
          </a:solidFill>
        </p:spPr>
        <p:txBody>
          <a:bodyPr>
            <a:normAutofit/>
          </a:bodyPr>
          <a:lstStyle/>
          <a:p>
            <a:r>
              <a:rPr lang="en-US" dirty="0" smtClean="0"/>
              <a:t>Single cavity modules</a:t>
            </a:r>
            <a:endParaRPr lang="en-US" dirty="0"/>
          </a:p>
        </p:txBody>
      </p:sp>
      <p:pic>
        <p:nvPicPr>
          <p:cNvPr id="6" name="Picture 5"/>
          <p:cNvPicPr>
            <a:picLocks noChangeAspect="1"/>
          </p:cNvPicPr>
          <p:nvPr/>
        </p:nvPicPr>
        <p:blipFill>
          <a:blip r:embed="rId2"/>
          <a:stretch>
            <a:fillRect/>
          </a:stretch>
        </p:blipFill>
        <p:spPr>
          <a:xfrm>
            <a:off x="108424" y="750797"/>
            <a:ext cx="9010603" cy="5925372"/>
          </a:xfrm>
          <a:prstGeom prst="rect">
            <a:avLst/>
          </a:prstGeom>
        </p:spPr>
      </p:pic>
      <p:sp>
        <p:nvSpPr>
          <p:cNvPr id="3" name="Content Placeholder 2"/>
          <p:cNvSpPr>
            <a:spLocks noGrp="1"/>
          </p:cNvSpPr>
          <p:nvPr>
            <p:ph idx="1"/>
          </p:nvPr>
        </p:nvSpPr>
        <p:spPr>
          <a:xfrm>
            <a:off x="5557771" y="2171814"/>
            <a:ext cx="3835893" cy="2222676"/>
          </a:xfrm>
        </p:spPr>
        <p:txBody>
          <a:bodyPr>
            <a:normAutofit/>
          </a:bodyPr>
          <a:lstStyle/>
          <a:p>
            <a:r>
              <a:rPr lang="en-US" sz="2400" dirty="0" smtClean="0">
                <a:solidFill>
                  <a:schemeClr val="tx1"/>
                </a:solidFill>
              </a:rPr>
              <a:t>14.5 MV/m achieved in magnetic field</a:t>
            </a:r>
          </a:p>
          <a:p>
            <a:pPr lvl="1"/>
            <a:r>
              <a:rPr lang="en-US" sz="2000" dirty="0" smtClean="0">
                <a:solidFill>
                  <a:schemeClr val="tx1"/>
                </a:solidFill>
              </a:rPr>
              <a:t>MICE requirement </a:t>
            </a:r>
            <a:br>
              <a:rPr lang="en-US" sz="2000" dirty="0" smtClean="0">
                <a:solidFill>
                  <a:schemeClr val="tx1"/>
                </a:solidFill>
              </a:rPr>
            </a:br>
            <a:r>
              <a:rPr lang="en-US" sz="2000" dirty="0" smtClean="0">
                <a:solidFill>
                  <a:schemeClr val="tx1"/>
                </a:solidFill>
              </a:rPr>
              <a:t>10.3 MV/m</a:t>
            </a:r>
            <a:endParaRPr lang="en-US" sz="2000" dirty="0">
              <a:solidFill>
                <a:schemeClr val="tx1"/>
              </a:solidFill>
            </a:endParaRPr>
          </a:p>
        </p:txBody>
      </p:sp>
      <p:sp>
        <p:nvSpPr>
          <p:cNvPr id="4" name="Slide Number Placeholder 3"/>
          <p:cNvSpPr>
            <a:spLocks noGrp="1"/>
          </p:cNvSpPr>
          <p:nvPr>
            <p:ph type="sldNum" sz="quarter" idx="12"/>
          </p:nvPr>
        </p:nvSpPr>
        <p:spPr/>
        <p:txBody>
          <a:bodyPr/>
          <a:lstStyle/>
          <a:p>
            <a:fld id="{A1DC3ABC-92C2-B748-ABF3-8546144348B4}" type="slidenum">
              <a:rPr lang="en-US" smtClean="0"/>
              <a:pPr/>
              <a:t>58</a:t>
            </a:fld>
            <a:endParaRPr lang="en-US"/>
          </a:p>
        </p:txBody>
      </p:sp>
      <p:pic>
        <p:nvPicPr>
          <p:cNvPr id="5" name="Picture 4"/>
          <p:cNvPicPr>
            <a:picLocks noChangeAspect="1"/>
          </p:cNvPicPr>
          <p:nvPr/>
        </p:nvPicPr>
        <p:blipFill>
          <a:blip r:embed="rId3"/>
          <a:stretch>
            <a:fillRect/>
          </a:stretch>
        </p:blipFill>
        <p:spPr>
          <a:xfrm>
            <a:off x="7120780" y="750797"/>
            <a:ext cx="1998247" cy="1453586"/>
          </a:xfrm>
          <a:prstGeom prst="rect">
            <a:avLst/>
          </a:prstGeom>
        </p:spPr>
      </p:pic>
    </p:spTree>
    <p:extLst>
      <p:ext uri="{BB962C8B-B14F-4D97-AF65-F5344CB8AC3E}">
        <p14:creationId xmlns="" xmlns:p14="http://schemas.microsoft.com/office/powerpoint/2010/main" val="1395365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73"/>
            <a:ext cx="9144000" cy="990600"/>
          </a:xfrm>
          <a:solidFill>
            <a:srgbClr val="000000"/>
          </a:solidFill>
        </p:spPr>
        <p:txBody>
          <a:bodyPr>
            <a:normAutofit/>
          </a:bodyPr>
          <a:lstStyle/>
          <a:p>
            <a:r>
              <a:rPr lang="en-US" dirty="0" smtClean="0"/>
              <a:t>Study of factors that affect cooling:</a:t>
            </a:r>
            <a:endParaRPr lang="en-US" dirty="0"/>
          </a:p>
        </p:txBody>
      </p:sp>
      <p:sp>
        <p:nvSpPr>
          <p:cNvPr id="3" name="Content Placeholder 2"/>
          <p:cNvSpPr>
            <a:spLocks noGrp="1"/>
          </p:cNvSpPr>
          <p:nvPr>
            <p:ph idx="1"/>
          </p:nvPr>
        </p:nvSpPr>
        <p:spPr>
          <a:xfrm>
            <a:off x="54275" y="739942"/>
            <a:ext cx="4283968" cy="2549292"/>
          </a:xfrm>
        </p:spPr>
        <p:txBody>
          <a:bodyPr>
            <a:normAutofit fontScale="92500" lnSpcReduction="10000"/>
          </a:bodyPr>
          <a:lstStyle/>
          <a:p>
            <a:r>
              <a:rPr lang="en-US" dirty="0" err="1" smtClean="0"/>
              <a:t>Emittance</a:t>
            </a:r>
            <a:r>
              <a:rPr lang="en-US" dirty="0" smtClean="0"/>
              <a:t>:</a:t>
            </a:r>
          </a:p>
          <a:p>
            <a:pPr lvl="1"/>
            <a:r>
              <a:rPr lang="en-US" dirty="0" smtClean="0"/>
              <a:t>MICE </a:t>
            </a:r>
            <a:r>
              <a:rPr lang="en-US" dirty="0" err="1" smtClean="0"/>
              <a:t>Muon</a:t>
            </a:r>
            <a:r>
              <a:rPr lang="en-US" dirty="0" smtClean="0"/>
              <a:t> Beam optics and diffuser settings</a:t>
            </a:r>
          </a:p>
          <a:p>
            <a:r>
              <a:rPr lang="en-US" dirty="0" smtClean="0"/>
              <a:t>Material:</a:t>
            </a:r>
          </a:p>
          <a:p>
            <a:pPr lvl="1"/>
            <a:r>
              <a:rPr lang="en-US" dirty="0" smtClean="0"/>
              <a:t>Absorber change (LH2; </a:t>
            </a:r>
            <a:r>
              <a:rPr lang="en-US" dirty="0" err="1" smtClean="0"/>
              <a:t>LiH</a:t>
            </a:r>
            <a:r>
              <a:rPr lang="en-US" dirty="0" smtClean="0"/>
              <a:t>);</a:t>
            </a:r>
          </a:p>
          <a:p>
            <a:r>
              <a:rPr lang="en-US" i="1" dirty="0" smtClean="0"/>
              <a:t>p</a:t>
            </a:r>
            <a:r>
              <a:rPr lang="en-US" dirty="0" smtClean="0"/>
              <a:t>,</a:t>
            </a:r>
            <a:r>
              <a:rPr lang="en-US" i="1" dirty="0" smtClean="0"/>
              <a:t> E </a:t>
            </a:r>
            <a:r>
              <a:rPr lang="en-US" dirty="0" smtClean="0"/>
              <a:t> and β:</a:t>
            </a:r>
          </a:p>
          <a:p>
            <a:pPr lvl="1"/>
            <a:r>
              <a:rPr lang="en-US" dirty="0" smtClean="0"/>
              <a:t>Vary beam momentum, optics</a:t>
            </a:r>
          </a:p>
        </p:txBody>
      </p:sp>
      <p:sp>
        <p:nvSpPr>
          <p:cNvPr id="5" name="Slide Number Placeholder 4"/>
          <p:cNvSpPr>
            <a:spLocks noGrp="1"/>
          </p:cNvSpPr>
          <p:nvPr>
            <p:ph type="sldNum" sz="quarter" idx="12"/>
          </p:nvPr>
        </p:nvSpPr>
        <p:spPr/>
        <p:txBody>
          <a:bodyPr/>
          <a:lstStyle/>
          <a:p>
            <a:fld id="{A1DC3ABC-92C2-B748-ABF3-8546144348B4}" type="slidenum">
              <a:rPr lang="en-US" smtClean="0"/>
              <a:pPr/>
              <a:t>59</a:t>
            </a:fld>
            <a:endParaRPr lang="en-US"/>
          </a:p>
        </p:txBody>
      </p:sp>
      <p:pic>
        <p:nvPicPr>
          <p:cNvPr id="4" name="Picture 3"/>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4267983" y="733134"/>
            <a:ext cx="4769959" cy="2345370"/>
          </a:xfrm>
          <a:prstGeom prst="rect">
            <a:avLst/>
          </a:prstGeom>
          <a:ln w="28575" cmpd="sng">
            <a:solidFill>
              <a:srgbClr val="FF0000"/>
            </a:solidFill>
          </a:ln>
        </p:spPr>
      </p:pic>
      <p:pic>
        <p:nvPicPr>
          <p:cNvPr id="6" name="Picture 5" descr="Step-4-labels.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192158" y="3191518"/>
            <a:ext cx="8845784" cy="2626601"/>
          </a:xfrm>
          <a:prstGeom prst="rect">
            <a:avLst/>
          </a:prstGeom>
          <a:solidFill>
            <a:srgbClr val="FFFFFF"/>
          </a:solidFill>
          <a:ln w="28575" cmpd="sng">
            <a:solidFill>
              <a:srgbClr val="FF0000"/>
            </a:solidFill>
          </a:ln>
        </p:spPr>
      </p:pic>
      <p:sp>
        <p:nvSpPr>
          <p:cNvPr id="7" name="TextBox 6"/>
          <p:cNvSpPr txBox="1"/>
          <p:nvPr/>
        </p:nvSpPr>
        <p:spPr>
          <a:xfrm>
            <a:off x="192158" y="5940847"/>
            <a:ext cx="8524990" cy="830997"/>
          </a:xfrm>
          <a:prstGeom prst="rect">
            <a:avLst/>
          </a:prstGeom>
          <a:noFill/>
          <a:ln w="28575" cmpd="sng">
            <a:solidFill>
              <a:schemeClr val="bg1"/>
            </a:solidFill>
          </a:ln>
        </p:spPr>
        <p:txBody>
          <a:bodyPr wrap="none" rtlCol="0">
            <a:spAutoFit/>
          </a:bodyPr>
          <a:lstStyle/>
          <a:p>
            <a:r>
              <a:rPr lang="en-US" sz="2400" b="1" dirty="0" smtClean="0">
                <a:solidFill>
                  <a:srgbClr val="FFFFFF"/>
                </a:solidFill>
              </a:rPr>
              <a:t>Data taking: summer 2015 to summer 2016   </a:t>
            </a:r>
          </a:p>
          <a:p>
            <a:r>
              <a:rPr lang="en-US" sz="2400" b="1" dirty="0">
                <a:solidFill>
                  <a:srgbClr val="FFFFFF"/>
                </a:solidFill>
              </a:rPr>
              <a:t> </a:t>
            </a:r>
            <a:r>
              <a:rPr lang="en-US" sz="2400" b="1" dirty="0" smtClean="0">
                <a:solidFill>
                  <a:srgbClr val="FFFFFF"/>
                </a:solidFill>
              </a:rPr>
              <a:t>    </a:t>
            </a:r>
            <a:r>
              <a:rPr lang="en-US" sz="2000" b="1" dirty="0" smtClean="0">
                <a:solidFill>
                  <a:srgbClr val="FFFFFF"/>
                </a:solidFill>
              </a:rPr>
              <a:t>Commission has started (in parallel to completion of the build)</a:t>
            </a:r>
            <a:endParaRPr lang="en-US" sz="2400" b="1" dirty="0">
              <a:solidFill>
                <a:srgbClr val="FFFFFF"/>
              </a:solidFill>
            </a:endParaRPr>
          </a:p>
        </p:txBody>
      </p:sp>
    </p:spTree>
    <p:extLst>
      <p:ext uri="{BB962C8B-B14F-4D97-AF65-F5344CB8AC3E}">
        <p14:creationId xmlns="" xmlns:p14="http://schemas.microsoft.com/office/powerpoint/2010/main" val="2920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54330" y="2498160"/>
            <a:ext cx="3932154" cy="3376695"/>
          </a:xfrm>
          <a:prstGeom prst="rect">
            <a:avLst/>
          </a:prstGeom>
          <a:noFill/>
          <a:ln w="28575" cmpd="sng">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B2C7CBE-54CD-6E4E-991E-74820AACF21D}" type="slidenum">
              <a:rPr lang="en-US" smtClean="0"/>
              <a:pPr/>
              <a:t>6</a:t>
            </a:fld>
            <a:endParaRPr lang="en-US"/>
          </a:p>
        </p:txBody>
      </p:sp>
      <p:pic>
        <p:nvPicPr>
          <p:cNvPr id="7" name="Picture 6"/>
          <p:cNvPicPr>
            <a:picLocks noChangeAspect="1"/>
          </p:cNvPicPr>
          <p:nvPr/>
        </p:nvPicPr>
        <p:blipFill>
          <a:blip r:embed="rId4"/>
          <a:stretch>
            <a:fillRect/>
          </a:stretch>
        </p:blipFill>
        <p:spPr>
          <a:xfrm>
            <a:off x="54330" y="1373106"/>
            <a:ext cx="3932154" cy="714937"/>
          </a:xfrm>
          <a:prstGeom prst="rect">
            <a:avLst/>
          </a:prstGeom>
          <a:ln w="28575" cmpd="sng">
            <a:solidFill>
              <a:srgbClr val="FF0000"/>
            </a:solidFill>
          </a:ln>
        </p:spPr>
      </p:pic>
      <p:grpSp>
        <p:nvGrpSpPr>
          <p:cNvPr id="19" name="Group 18"/>
          <p:cNvGrpSpPr/>
          <p:nvPr/>
        </p:nvGrpSpPr>
        <p:grpSpPr>
          <a:xfrm>
            <a:off x="3507426" y="442533"/>
            <a:ext cx="5422413" cy="6241670"/>
            <a:chOff x="3507426" y="442533"/>
            <a:chExt cx="5422413" cy="6241670"/>
          </a:xfrm>
        </p:grpSpPr>
        <p:cxnSp>
          <p:nvCxnSpPr>
            <p:cNvPr id="6" name="Straight Connector 5"/>
            <p:cNvCxnSpPr/>
            <p:nvPr/>
          </p:nvCxnSpPr>
          <p:spPr>
            <a:xfrm flipV="1">
              <a:off x="3507426" y="442533"/>
              <a:ext cx="1330413" cy="33272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507426" y="3440760"/>
              <a:ext cx="1330413" cy="6616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507426" y="5156391"/>
              <a:ext cx="1330413" cy="15278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4837839" y="3470803"/>
              <a:ext cx="4092000" cy="3213400"/>
            </a:xfrm>
            <a:prstGeom prst="rect">
              <a:avLst/>
            </a:prstGeom>
            <a:ln w="28575" cmpd="sng">
              <a:solidFill>
                <a:srgbClr val="FF0000"/>
              </a:solidFill>
            </a:ln>
          </p:spPr>
        </p:pic>
        <p:pic>
          <p:nvPicPr>
            <p:cNvPr id="4" name="Picture 3"/>
            <p:cNvPicPr>
              <a:picLocks noChangeAspect="1"/>
            </p:cNvPicPr>
            <p:nvPr/>
          </p:nvPicPr>
          <p:blipFill>
            <a:blip r:embed="rId6"/>
            <a:stretch>
              <a:fillRect/>
            </a:stretch>
          </p:blipFill>
          <p:spPr>
            <a:xfrm rot="5400000">
              <a:off x="5384726" y="-104353"/>
              <a:ext cx="2998226" cy="4091999"/>
            </a:xfrm>
            <a:prstGeom prst="rect">
              <a:avLst/>
            </a:prstGeom>
            <a:ln w="28575" cmpd="sng">
              <a:solidFill>
                <a:srgbClr val="FF0000"/>
              </a:solidFill>
            </a:ln>
          </p:spPr>
        </p:pic>
      </p:grpSp>
      <p:sp>
        <p:nvSpPr>
          <p:cNvPr id="20" name="TextBox 19"/>
          <p:cNvSpPr txBox="1"/>
          <p:nvPr/>
        </p:nvSpPr>
        <p:spPr>
          <a:xfrm>
            <a:off x="0" y="-21711"/>
            <a:ext cx="7994671" cy="307777"/>
          </a:xfrm>
          <a:prstGeom prst="rect">
            <a:avLst/>
          </a:prstGeom>
          <a:noFill/>
        </p:spPr>
        <p:txBody>
          <a:bodyPr wrap="none" rtlCol="0">
            <a:spAutoFit/>
          </a:bodyPr>
          <a:lstStyle/>
          <a:p>
            <a:r>
              <a:rPr lang="en-US" sz="1400" b="1" dirty="0">
                <a:solidFill>
                  <a:schemeClr val="bg1"/>
                </a:solidFill>
              </a:rPr>
              <a:t>http://</a:t>
            </a:r>
            <a:r>
              <a:rPr lang="en-US" sz="1400" b="1" dirty="0" err="1">
                <a:solidFill>
                  <a:schemeClr val="bg1"/>
                </a:solidFill>
              </a:rPr>
              <a:t>kamland.lbl.gov</a:t>
            </a:r>
            <a:r>
              <a:rPr lang="en-US" sz="1400" b="1" dirty="0">
                <a:solidFill>
                  <a:schemeClr val="bg1"/>
                </a:solidFill>
              </a:rPr>
              <a:t>/</a:t>
            </a:r>
            <a:r>
              <a:rPr lang="en-US" sz="1400" b="1" dirty="0" err="1">
                <a:solidFill>
                  <a:schemeClr val="bg1"/>
                </a:solidFill>
              </a:rPr>
              <a:t>FiguresPlots</a:t>
            </a:r>
            <a:r>
              <a:rPr lang="en-US" sz="1400" b="1" dirty="0" smtClean="0">
                <a:solidFill>
                  <a:schemeClr val="bg1"/>
                </a:solidFill>
              </a:rPr>
              <a:t>/; </a:t>
            </a:r>
            <a:r>
              <a:rPr lang="en-US" sz="1400" b="1" dirty="0">
                <a:solidFill>
                  <a:schemeClr val="bg1"/>
                </a:solidFill>
              </a:rPr>
              <a:t>http://www-</a:t>
            </a:r>
            <a:r>
              <a:rPr lang="en-US" sz="1400" b="1" dirty="0" err="1">
                <a:solidFill>
                  <a:schemeClr val="bg1"/>
                </a:solidFill>
              </a:rPr>
              <a:t>numi.fnal.gov</a:t>
            </a:r>
            <a:r>
              <a:rPr lang="en-US" sz="1400" b="1" dirty="0">
                <a:solidFill>
                  <a:schemeClr val="bg1"/>
                </a:solidFill>
              </a:rPr>
              <a:t>/</a:t>
            </a:r>
            <a:r>
              <a:rPr lang="en-US" sz="1400" b="1" dirty="0" err="1">
                <a:solidFill>
                  <a:schemeClr val="bg1"/>
                </a:solidFill>
              </a:rPr>
              <a:t>PublicInfo</a:t>
            </a:r>
            <a:r>
              <a:rPr lang="en-US" sz="1400" b="1" dirty="0">
                <a:solidFill>
                  <a:schemeClr val="bg1"/>
                </a:solidFill>
              </a:rPr>
              <a:t>/</a:t>
            </a:r>
            <a:r>
              <a:rPr lang="en-US" sz="1400" b="1" dirty="0" err="1">
                <a:solidFill>
                  <a:schemeClr val="bg1"/>
                </a:solidFill>
              </a:rPr>
              <a:t>forscientists.html</a:t>
            </a:r>
            <a:endParaRPr lang="en-US" sz="1400" b="1" dirty="0">
              <a:solidFill>
                <a:schemeClr val="bg1"/>
              </a:solidFill>
            </a:endParaRPr>
          </a:p>
        </p:txBody>
      </p:sp>
    </p:spTree>
    <p:extLst>
      <p:ext uri="{BB962C8B-B14F-4D97-AF65-F5344CB8AC3E}">
        <p14:creationId xmlns="" xmlns:p14="http://schemas.microsoft.com/office/powerpoint/2010/main" val="14632121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822"/>
            <a:ext cx="8229600" cy="990600"/>
          </a:xfrm>
        </p:spPr>
        <p:txBody>
          <a:bodyPr/>
          <a:lstStyle/>
          <a:p>
            <a:r>
              <a:rPr lang="en-GB" dirty="0" smtClean="0"/>
              <a:t>Step IV commissioning</a:t>
            </a:r>
            <a:endParaRPr lang="en-GB" dirty="0"/>
          </a:p>
        </p:txBody>
      </p:sp>
      <p:sp>
        <p:nvSpPr>
          <p:cNvPr id="3" name="Content Placeholder 2"/>
          <p:cNvSpPr>
            <a:spLocks noGrp="1"/>
          </p:cNvSpPr>
          <p:nvPr>
            <p:ph idx="1"/>
          </p:nvPr>
        </p:nvSpPr>
        <p:spPr>
          <a:xfrm>
            <a:off x="0" y="4674743"/>
            <a:ext cx="9144000" cy="2183258"/>
          </a:xfrm>
        </p:spPr>
        <p:txBody>
          <a:bodyPr>
            <a:normAutofit/>
          </a:bodyPr>
          <a:lstStyle/>
          <a:p>
            <a:r>
              <a:rPr lang="en-GB" dirty="0" smtClean="0"/>
              <a:t>Spectrometers:</a:t>
            </a:r>
          </a:p>
          <a:p>
            <a:pPr lvl="1"/>
            <a:r>
              <a:rPr lang="en-GB" dirty="0" smtClean="0"/>
              <a:t>Upstream solenoid fully trained</a:t>
            </a:r>
          </a:p>
          <a:p>
            <a:pPr lvl="1"/>
            <a:r>
              <a:rPr lang="en-GB" dirty="0" smtClean="0"/>
              <a:t>Downstream solenoid almost trained:</a:t>
            </a:r>
          </a:p>
          <a:p>
            <a:pPr lvl="2"/>
            <a:r>
              <a:rPr lang="en-GB" dirty="0" smtClean="0"/>
              <a:t>Issue; failure of LTS lead in one match coil (M1)</a:t>
            </a:r>
          </a:p>
          <a:p>
            <a:pPr lvl="3"/>
            <a:r>
              <a:rPr lang="en-GB" dirty="0" smtClean="0"/>
              <a:t>Under investigation</a:t>
            </a:r>
          </a:p>
          <a:p>
            <a:pPr lvl="3"/>
            <a:r>
              <a:rPr lang="en-GB" dirty="0" smtClean="0"/>
              <a:t>Optics such that can essential measurements at Step IV with M2 only </a:t>
            </a:r>
            <a:endParaRPr lang="en-GB"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60</a:t>
            </a:fld>
            <a:endParaRPr lang="en-US"/>
          </a:p>
        </p:txBody>
      </p:sp>
      <p:pic>
        <p:nvPicPr>
          <p:cNvPr id="1027" name="Picture 3" descr="E:\CubData\CubMac-Stdy\Neutrinos\Neutrino-Factory\MICE\Inreach\01-Wkly-msg\2015-07-July\2015-07-13\OnRecPlots-5July2015.png"/>
          <p:cNvPicPr>
            <a:picLocks noChangeAspect="1" noChangeArrowheads="1"/>
          </p:cNvPicPr>
          <p:nvPr/>
        </p:nvPicPr>
        <p:blipFill>
          <a:blip r:embed="rId2"/>
          <a:srcRect/>
          <a:stretch>
            <a:fillRect/>
          </a:stretch>
        </p:blipFill>
        <p:spPr bwMode="auto">
          <a:xfrm>
            <a:off x="73571" y="1154167"/>
            <a:ext cx="6407112" cy="3520575"/>
          </a:xfrm>
          <a:prstGeom prst="rect">
            <a:avLst/>
          </a:prstGeom>
          <a:noFill/>
          <a:ln w="28575">
            <a:solidFill>
              <a:srgbClr val="FF0000"/>
            </a:solidFill>
          </a:ln>
        </p:spPr>
      </p:pic>
      <p:pic>
        <p:nvPicPr>
          <p:cNvPr id="1028" name="Picture 4"/>
          <p:cNvPicPr>
            <a:picLocks noChangeAspect="1" noChangeArrowheads="1"/>
          </p:cNvPicPr>
          <p:nvPr/>
        </p:nvPicPr>
        <p:blipFill>
          <a:blip r:embed="rId3"/>
          <a:srcRect/>
          <a:stretch>
            <a:fillRect/>
          </a:stretch>
        </p:blipFill>
        <p:spPr bwMode="auto">
          <a:xfrm>
            <a:off x="5548517" y="1163230"/>
            <a:ext cx="3531277" cy="2401904"/>
          </a:xfrm>
          <a:prstGeom prst="rect">
            <a:avLst/>
          </a:prstGeom>
          <a:noFill/>
          <a:ln w="28575">
            <a:solidFill>
              <a:srgbClr val="FF0000"/>
            </a:solidFill>
            <a:miter lim="800000"/>
            <a:headEnd/>
            <a:tailEnd/>
          </a:ln>
        </p:spPr>
      </p:pic>
      <p:sp>
        <p:nvSpPr>
          <p:cNvPr id="8" name="Content Placeholder 2"/>
          <p:cNvSpPr txBox="1">
            <a:spLocks/>
          </p:cNvSpPr>
          <p:nvPr/>
        </p:nvSpPr>
        <p:spPr>
          <a:xfrm>
            <a:off x="6480683" y="3565134"/>
            <a:ext cx="2663318" cy="2183258"/>
          </a:xfrm>
          <a:prstGeom prst="rect">
            <a:avLst/>
          </a:prstGeom>
          <a:ln>
            <a:noFill/>
          </a:ln>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GB" sz="1600" b="1" i="0" u="none" strike="noStrike" kern="1200" cap="none" spc="0" normalizeH="0" baseline="0" noProof="0" dirty="0">
              <a:ln>
                <a:noFill/>
              </a:ln>
              <a:solidFill>
                <a:srgbClr val="00FFFF"/>
              </a:solidFill>
              <a:effectLst/>
              <a:uLnTx/>
              <a:uFillTx/>
              <a:latin typeface="+mn-lt"/>
              <a:ea typeface="+mn-ea"/>
              <a:cs typeface="+mn-cs"/>
            </a:endParaRPr>
          </a:p>
        </p:txBody>
      </p:sp>
      <p:sp>
        <p:nvSpPr>
          <p:cNvPr id="9" name="Content Placeholder 2"/>
          <p:cNvSpPr txBox="1">
            <a:spLocks/>
          </p:cNvSpPr>
          <p:nvPr/>
        </p:nvSpPr>
        <p:spPr>
          <a:xfrm>
            <a:off x="6480683" y="3565135"/>
            <a:ext cx="2663318" cy="1273994"/>
          </a:xfrm>
          <a:prstGeom prst="rect">
            <a:avLst/>
          </a:prstGeom>
          <a:ln>
            <a:noFill/>
          </a:ln>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GB" sz="2400" b="1" i="0" u="none" strike="noStrike" kern="1200" cap="none" spc="0" normalizeH="0" baseline="0" noProof="0" dirty="0" smtClean="0">
                <a:ln>
                  <a:noFill/>
                </a:ln>
                <a:solidFill>
                  <a:schemeClr val="bg1"/>
                </a:solidFill>
                <a:effectLst/>
                <a:uLnTx/>
                <a:uFillTx/>
                <a:latin typeface="+mn-lt"/>
                <a:ea typeface="+mn-ea"/>
                <a:cs typeface="+mn-cs"/>
              </a:rPr>
              <a:t>Focus coil:</a:t>
            </a:r>
          </a:p>
          <a:p>
            <a:pPr marL="640080" lvl="1" indent="-182880" defTabSz="914400">
              <a:spcBef>
                <a:spcPct val="20000"/>
              </a:spcBef>
              <a:buClr>
                <a:schemeClr val="accent1"/>
              </a:buClr>
              <a:buSzPct val="85000"/>
              <a:buFont typeface="Arial" pitchFamily="34" charset="0"/>
              <a:buChar char="•"/>
            </a:pPr>
            <a:r>
              <a:rPr lang="en-GB" sz="1600" b="1" dirty="0" smtClean="0">
                <a:solidFill>
                  <a:srgbClr val="FFD202"/>
                </a:solidFill>
              </a:rPr>
              <a:t>Cool-down underway</a:t>
            </a:r>
            <a:endParaRPr kumimoji="0" lang="en-GB" sz="1600" b="1" i="0" u="none" strike="noStrike" kern="1200" cap="none" spc="0" normalizeH="0" baseline="0" noProof="0" dirty="0">
              <a:ln>
                <a:noFill/>
              </a:ln>
              <a:solidFill>
                <a:srgbClr val="FFD202"/>
              </a:solidFill>
              <a:effectLst/>
              <a:uLnTx/>
              <a:uFillTx/>
              <a:latin typeface="+mn-lt"/>
              <a:ea typeface="+mn-ea"/>
              <a:cs typeface="+mn-cs"/>
            </a:endParaRPr>
          </a:p>
        </p:txBody>
      </p:sp>
      <p:pic>
        <p:nvPicPr>
          <p:cNvPr id="1029" name="Picture 5"/>
          <p:cNvPicPr>
            <a:picLocks noChangeAspect="1" noChangeArrowheads="1"/>
          </p:cNvPicPr>
          <p:nvPr/>
        </p:nvPicPr>
        <p:blipFill>
          <a:blip r:embed="rId4"/>
          <a:srcRect/>
          <a:stretch>
            <a:fillRect/>
          </a:stretch>
        </p:blipFill>
        <p:spPr bwMode="auto">
          <a:xfrm>
            <a:off x="6655075" y="4674742"/>
            <a:ext cx="2406729" cy="1758966"/>
          </a:xfrm>
          <a:prstGeom prst="rect">
            <a:avLst/>
          </a:prstGeom>
          <a:noFill/>
          <a:ln w="28575">
            <a:solidFill>
              <a:srgbClr val="FF0000"/>
            </a:solidFill>
            <a:miter lim="800000"/>
            <a:headEnd/>
            <a:tailEnd/>
          </a:ln>
          <a:effectLst/>
        </p:spPr>
      </p:pic>
      <p:sp>
        <p:nvSpPr>
          <p:cNvPr id="11" name="TextBox 10"/>
          <p:cNvSpPr txBox="1"/>
          <p:nvPr/>
        </p:nvSpPr>
        <p:spPr>
          <a:xfrm>
            <a:off x="7001945" y="5255949"/>
            <a:ext cx="1888659" cy="477054"/>
          </a:xfrm>
          <a:prstGeom prst="rect">
            <a:avLst/>
          </a:prstGeom>
          <a:noFill/>
        </p:spPr>
        <p:txBody>
          <a:bodyPr wrap="none" rtlCol="0">
            <a:spAutoFit/>
          </a:bodyPr>
          <a:lstStyle/>
          <a:p>
            <a:pPr algn="ctr"/>
            <a:r>
              <a:rPr lang="en-GB" sz="1400" b="1" dirty="0" smtClean="0"/>
              <a:t>NIKHEF Hall Probes</a:t>
            </a:r>
          </a:p>
          <a:p>
            <a:pPr algn="ctr"/>
            <a:r>
              <a:rPr lang="en-GB" sz="1100" b="1" dirty="0" smtClean="0"/>
              <a:t>[in tracker volume]</a:t>
            </a:r>
            <a:endParaRPr lang="en-GB" sz="11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cap="none" dirty="0"/>
          </a:p>
        </p:txBody>
      </p:sp>
      <p:sp>
        <p:nvSpPr>
          <p:cNvPr id="3" name="Text Placeholder 2"/>
          <p:cNvSpPr>
            <a:spLocks noGrp="1"/>
          </p:cNvSpPr>
          <p:nvPr>
            <p:ph type="body" idx="1"/>
          </p:nvPr>
        </p:nvSpPr>
        <p:spPr/>
        <p:txBody>
          <a:bodyPr/>
          <a:lstStyle/>
          <a:p>
            <a:endParaRPr lang="en-US"/>
          </a:p>
        </p:txBody>
      </p:sp>
      <p:sp>
        <p:nvSpPr>
          <p:cNvPr id="5" name="Slide Number Placeholder 4"/>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C3ABC-92C2-B748-ABF3-8546144348B4}"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 xmlns:p14="http://schemas.microsoft.com/office/powerpoint/2010/main" val="5966003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960"/>
            <a:ext cx="8229600" cy="990600"/>
          </a:xfrm>
        </p:spPr>
        <p:txBody>
          <a:bodyPr/>
          <a:lstStyle/>
          <a:p>
            <a:r>
              <a:rPr lang="en-US" dirty="0" smtClean="0"/>
              <a:t>Future neutrino </a:t>
            </a:r>
            <a:r>
              <a:rPr lang="en-US" dirty="0" err="1" smtClean="0"/>
              <a:t>programme</a:t>
            </a:r>
            <a:endParaRPr lang="en-US" dirty="0"/>
          </a:p>
        </p:txBody>
      </p:sp>
      <p:sp>
        <p:nvSpPr>
          <p:cNvPr id="3" name="Content Placeholder 2"/>
          <p:cNvSpPr>
            <a:spLocks noGrp="1"/>
          </p:cNvSpPr>
          <p:nvPr>
            <p:ph idx="1"/>
          </p:nvPr>
        </p:nvSpPr>
        <p:spPr>
          <a:xfrm>
            <a:off x="0" y="1337560"/>
            <a:ext cx="9144000" cy="5520440"/>
          </a:xfrm>
        </p:spPr>
        <p:txBody>
          <a:bodyPr/>
          <a:lstStyle/>
          <a:p>
            <a:r>
              <a:rPr lang="en-US" dirty="0" smtClean="0"/>
              <a:t>An exciting </a:t>
            </a:r>
            <a:r>
              <a:rPr lang="en-US" dirty="0" err="1" smtClean="0"/>
              <a:t>programme</a:t>
            </a:r>
            <a:r>
              <a:rPr lang="en-US" dirty="0" smtClean="0"/>
              <a:t> of discovery lies ahead:</a:t>
            </a:r>
          </a:p>
          <a:p>
            <a:pPr lvl="1"/>
            <a:r>
              <a:rPr lang="en-US" dirty="0" smtClean="0"/>
              <a:t>DUNE and SBN at LBNF</a:t>
            </a:r>
          </a:p>
          <a:p>
            <a:pPr lvl="1"/>
            <a:r>
              <a:rPr lang="en-US" dirty="0" smtClean="0"/>
              <a:t>Hyper-K at J-PARC</a:t>
            </a:r>
          </a:p>
          <a:p>
            <a:pPr lvl="1"/>
            <a:r>
              <a:rPr lang="en-US" dirty="0" smtClean="0"/>
              <a:t>Reactor, atmospheric, </a:t>
            </a:r>
            <a:r>
              <a:rPr lang="en-US" dirty="0" err="1" smtClean="0"/>
              <a:t>astroparticle</a:t>
            </a:r>
            <a:r>
              <a:rPr lang="en-US" dirty="0" smtClean="0"/>
              <a:t>, solar</a:t>
            </a:r>
            <a:endParaRPr lang="en-US" dirty="0"/>
          </a:p>
          <a:p>
            <a:endParaRPr lang="en-US" dirty="0" smtClean="0"/>
          </a:p>
          <a:p>
            <a:r>
              <a:rPr lang="en-US" dirty="0" smtClean="0"/>
              <a:t>Innovation and the development of capability:</a:t>
            </a:r>
          </a:p>
          <a:p>
            <a:pPr lvl="1">
              <a:tabLst>
                <a:tab pos="2062163" algn="l"/>
              </a:tabLst>
            </a:pPr>
            <a:r>
              <a:rPr lang="en-US" dirty="0" smtClean="0"/>
              <a:t>Detector:	to deliver the planned/future </a:t>
            </a:r>
            <a:r>
              <a:rPr lang="en-US" dirty="0" err="1" smtClean="0"/>
              <a:t>programme</a:t>
            </a:r>
            <a:endParaRPr lang="en-US" dirty="0" smtClean="0"/>
          </a:p>
          <a:p>
            <a:pPr lvl="1">
              <a:tabLst>
                <a:tab pos="2062163" algn="l"/>
              </a:tabLst>
            </a:pPr>
            <a:r>
              <a:rPr lang="en-US" dirty="0" smtClean="0"/>
              <a:t>Accelerator:	to elucidate the physics of </a:t>
            </a:r>
            <a:r>
              <a:rPr lang="en-US" dirty="0" err="1" smtClean="0"/>
              <a:t>flavour</a:t>
            </a:r>
            <a:endParaRPr lang="en-US" dirty="0" smtClean="0"/>
          </a:p>
          <a:p>
            <a:pPr lvl="2">
              <a:tabLst>
                <a:tab pos="2062163" algn="l"/>
              </a:tabLst>
            </a:pPr>
            <a:r>
              <a:rPr lang="en-US" dirty="0" smtClean="0"/>
              <a:t>Beams derived from </a:t>
            </a:r>
            <a:r>
              <a:rPr lang="en-US" dirty="0" err="1" smtClean="0"/>
              <a:t>muon</a:t>
            </a:r>
            <a:r>
              <a:rPr lang="en-US" dirty="0" smtClean="0"/>
              <a:t> decay have unique potential</a:t>
            </a:r>
          </a:p>
          <a:p>
            <a:pPr>
              <a:tabLst>
                <a:tab pos="2062163" algn="l"/>
              </a:tabLst>
            </a:pPr>
            <a:endParaRPr lang="en-US" dirty="0"/>
          </a:p>
          <a:p>
            <a:pPr>
              <a:tabLst>
                <a:tab pos="2062163" algn="l"/>
              </a:tabLst>
            </a:pPr>
            <a:r>
              <a:rPr lang="en-US" dirty="0" smtClean="0"/>
              <a:t>Taken together we have a </a:t>
            </a:r>
            <a:r>
              <a:rPr lang="en-US" dirty="0" err="1" smtClean="0"/>
              <a:t>programme</a:t>
            </a:r>
            <a:r>
              <a:rPr lang="en-US" dirty="0" smtClean="0"/>
              <a:t> by which to:</a:t>
            </a:r>
            <a:endParaRPr lang="en-US" dirty="0"/>
          </a:p>
          <a:p>
            <a:pPr lvl="1">
              <a:tabLst>
                <a:tab pos="2062163" algn="l"/>
              </a:tabLst>
            </a:pPr>
            <a:r>
              <a:rPr lang="en-US" dirty="0" smtClean="0"/>
              <a:t>Understand origin of neutrino mass and </a:t>
            </a:r>
            <a:r>
              <a:rPr lang="en-US" dirty="0" smtClean="0"/>
              <a:t>whether</a:t>
            </a:r>
            <a:r>
              <a:rPr lang="en-US" dirty="0" smtClean="0"/>
              <a:t> </a:t>
            </a:r>
            <a:r>
              <a:rPr lang="en-US" dirty="0" smtClean="0"/>
              <a:t>a new scale exists;</a:t>
            </a:r>
          </a:p>
          <a:p>
            <a:pPr marL="176213" indent="0">
              <a:buNone/>
              <a:tabLst>
                <a:tab pos="2062163" algn="l"/>
              </a:tabLst>
            </a:pPr>
            <a:r>
              <a:rPr lang="en-US" dirty="0" smtClean="0"/>
              <a:t>and thereby open a new window on laws of nature!</a:t>
            </a:r>
          </a:p>
        </p:txBody>
      </p:sp>
      <p:sp>
        <p:nvSpPr>
          <p:cNvPr id="4" name="Slide Number Placeholder 3"/>
          <p:cNvSpPr>
            <a:spLocks noGrp="1"/>
          </p:cNvSpPr>
          <p:nvPr>
            <p:ph type="sldNum" sz="quarter" idx="12"/>
          </p:nvPr>
        </p:nvSpPr>
        <p:spPr/>
        <p:txBody>
          <a:bodyPr/>
          <a:lstStyle/>
          <a:p>
            <a:fld id="{8B2C7CBE-54CD-6E4E-991E-74820AACF21D}" type="slidenum">
              <a:rPr lang="en-US" smtClean="0"/>
              <a:pPr/>
              <a:t>62</a:t>
            </a:fld>
            <a:endParaRPr lang="en-US"/>
          </a:p>
        </p:txBody>
      </p:sp>
    </p:spTree>
    <p:extLst>
      <p:ext uri="{BB962C8B-B14F-4D97-AF65-F5344CB8AC3E}">
        <p14:creationId xmlns="" xmlns:p14="http://schemas.microsoft.com/office/powerpoint/2010/main" val="186425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a:t>
            </a:r>
            <a:r>
              <a:rPr lang="en-US" dirty="0" smtClean="0"/>
              <a:t> beams have the potential to</a:t>
            </a:r>
            <a:endParaRPr lang="en-US" dirty="0"/>
          </a:p>
        </p:txBody>
      </p:sp>
      <p:sp>
        <p:nvSpPr>
          <p:cNvPr id="3" name="Content Placeholder 2"/>
          <p:cNvSpPr>
            <a:spLocks noGrp="1"/>
          </p:cNvSpPr>
          <p:nvPr>
            <p:ph idx="1"/>
          </p:nvPr>
        </p:nvSpPr>
        <p:spPr>
          <a:xfrm>
            <a:off x="457200" y="2082429"/>
            <a:ext cx="8229600" cy="4062755"/>
          </a:xfrm>
        </p:spPr>
        <p:txBody>
          <a:bodyPr>
            <a:normAutofit/>
          </a:bodyPr>
          <a:lstStyle/>
          <a:p>
            <a:r>
              <a:rPr lang="en-US" dirty="0" smtClean="0"/>
              <a:t>Serve neutrino</a:t>
            </a:r>
            <a:r>
              <a:rPr lang="en-US" dirty="0"/>
              <a:t> </a:t>
            </a:r>
            <a:r>
              <a:rPr lang="en-US" dirty="0" smtClean="0"/>
              <a:t>physics with intense beams that have:</a:t>
            </a:r>
          </a:p>
          <a:p>
            <a:pPr lvl="1"/>
            <a:r>
              <a:rPr lang="en-US" dirty="0" smtClean="0"/>
              <a:t>Precisely known </a:t>
            </a:r>
            <a:r>
              <a:rPr lang="en-US" dirty="0" err="1" smtClean="0"/>
              <a:t>flavour</a:t>
            </a:r>
            <a:r>
              <a:rPr lang="en-US" dirty="0" smtClean="0"/>
              <a:t> content;</a:t>
            </a:r>
          </a:p>
          <a:p>
            <a:pPr lvl="1"/>
            <a:r>
              <a:rPr lang="en-US" dirty="0" smtClean="0"/>
              <a:t>Precisely known energy spectrum</a:t>
            </a:r>
          </a:p>
          <a:p>
            <a:endParaRPr lang="en-US" dirty="0" smtClean="0"/>
          </a:p>
          <a:p>
            <a:r>
              <a:rPr lang="en-US" dirty="0" smtClean="0"/>
              <a:t>Provide multi-</a:t>
            </a:r>
            <a:r>
              <a:rPr lang="en-US" dirty="0" err="1" smtClean="0"/>
              <a:t>TeV</a:t>
            </a:r>
            <a:r>
              <a:rPr lang="en-US" dirty="0" smtClean="0"/>
              <a:t> lepton-anti-lepton collisions:</a:t>
            </a:r>
          </a:p>
          <a:p>
            <a:pPr lvl="1"/>
            <a:r>
              <a:rPr lang="en-US" dirty="0" smtClean="0"/>
              <a:t>With extremely small energy spread;</a:t>
            </a:r>
          </a:p>
          <a:p>
            <a:pPr lvl="1"/>
            <a:r>
              <a:rPr lang="en-US" dirty="0" smtClean="0"/>
              <a:t>Most cost-effective means to achieve </a:t>
            </a:r>
            <a:r>
              <a:rPr lang="en-US" i="1" dirty="0" smtClean="0"/>
              <a:t>E</a:t>
            </a:r>
            <a:r>
              <a:rPr lang="en-US" baseline="-25000" dirty="0" smtClean="0"/>
              <a:t>CM</a:t>
            </a:r>
            <a:r>
              <a:rPr lang="en-US" dirty="0" smtClean="0"/>
              <a:t> &gt; 1. </a:t>
            </a:r>
            <a:r>
              <a:rPr lang="en-US" dirty="0" err="1" smtClean="0"/>
              <a:t>TeV</a:t>
            </a:r>
            <a:endParaRPr lang="en-US" dirty="0" smtClean="0"/>
          </a:p>
        </p:txBody>
      </p:sp>
      <p:sp>
        <p:nvSpPr>
          <p:cNvPr id="5" name="Slide Number Placeholder 4"/>
          <p:cNvSpPr>
            <a:spLocks noGrp="1"/>
          </p:cNvSpPr>
          <p:nvPr>
            <p:ph type="sldNum" sz="quarter" idx="12"/>
          </p:nvPr>
        </p:nvSpPr>
        <p:spPr/>
        <p:txBody>
          <a:bodyPr/>
          <a:lstStyle/>
          <a:p>
            <a:fld id="{8B2C7CBE-54CD-6E4E-991E-74820AACF21D}" type="slidenum">
              <a:rPr lang="en-US" smtClean="0">
                <a:latin typeface="Arial"/>
              </a:rPr>
              <a:pPr/>
              <a:t>63</a:t>
            </a:fld>
            <a:endParaRPr lang="en-US">
              <a:latin typeface="Arial"/>
            </a:endParaRPr>
          </a:p>
        </p:txBody>
      </p:sp>
    </p:spTree>
    <p:extLst>
      <p:ext uri="{BB962C8B-B14F-4D97-AF65-F5344CB8AC3E}">
        <p14:creationId xmlns:p14="http://schemas.microsoft.com/office/powerpoint/2010/main" xmlns="" val="30900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Opportunity</a:t>
            </a:r>
            <a:endParaRPr lang="en-GB" dirty="0"/>
          </a:p>
        </p:txBody>
      </p:sp>
      <p:sp>
        <p:nvSpPr>
          <p:cNvPr id="3" name="Content Placeholder 2"/>
          <p:cNvSpPr>
            <a:spLocks noGrp="1"/>
          </p:cNvSpPr>
          <p:nvPr>
            <p:ph idx="1"/>
          </p:nvPr>
        </p:nvSpPr>
        <p:spPr/>
        <p:txBody>
          <a:bodyPr/>
          <a:lstStyle/>
          <a:p>
            <a:r>
              <a:rPr lang="en-GB" dirty="0" smtClean="0"/>
              <a:t>Contribute to the search for </a:t>
            </a:r>
            <a:r>
              <a:rPr lang="en-GB" dirty="0" err="1" smtClean="0"/>
              <a:t>CPiV</a:t>
            </a:r>
            <a:r>
              <a:rPr lang="en-GB" dirty="0" smtClean="0"/>
              <a:t> in neutrinos</a:t>
            </a:r>
          </a:p>
          <a:p>
            <a:pPr lvl="1"/>
            <a:r>
              <a:rPr lang="en-GB" dirty="0" smtClean="0"/>
              <a:t>Through development of DUNE near detector</a:t>
            </a:r>
          </a:p>
          <a:p>
            <a:pPr lvl="2"/>
            <a:r>
              <a:rPr lang="en-GB" dirty="0" smtClean="0"/>
              <a:t>Tracking, </a:t>
            </a:r>
            <a:r>
              <a:rPr lang="en-GB" dirty="0" err="1" smtClean="0"/>
              <a:t>calorimetry</a:t>
            </a:r>
            <a:endParaRPr lang="en-GB" dirty="0" smtClean="0"/>
          </a:p>
          <a:p>
            <a:pPr lvl="1"/>
            <a:r>
              <a:rPr lang="en-GB" dirty="0" smtClean="0"/>
              <a:t>Critical cross section measurements</a:t>
            </a:r>
          </a:p>
          <a:p>
            <a:endParaRPr lang="en-GB" dirty="0" smtClean="0"/>
          </a:p>
          <a:p>
            <a:endParaRPr lang="en-GB" dirty="0" smtClean="0"/>
          </a:p>
          <a:p>
            <a:r>
              <a:rPr lang="en-GB" dirty="0" smtClean="0"/>
              <a:t>Contribute to the development of a new technique</a:t>
            </a:r>
          </a:p>
          <a:p>
            <a:pPr lvl="1"/>
            <a:r>
              <a:rPr lang="en-GB" dirty="0" smtClean="0"/>
              <a:t>Complete MICE demonstration of ionization cooling</a:t>
            </a:r>
          </a:p>
          <a:p>
            <a:pPr lvl="1"/>
            <a:endParaRPr lang="en-GB" dirty="0" smtClean="0"/>
          </a:p>
          <a:p>
            <a:pPr lvl="1"/>
            <a:r>
              <a:rPr lang="en-GB" dirty="0" err="1" smtClean="0"/>
              <a:t>Muon</a:t>
            </a:r>
            <a:r>
              <a:rPr lang="en-GB" dirty="0" smtClean="0"/>
              <a:t>-beam-based </a:t>
            </a:r>
            <a:r>
              <a:rPr lang="el-GR" dirty="0" smtClean="0"/>
              <a:t>ν</a:t>
            </a:r>
            <a:r>
              <a:rPr lang="en-GB" i="1" baseline="-25000" dirty="0" err="1" smtClean="0"/>
              <a:t>e</a:t>
            </a:r>
            <a:r>
              <a:rPr lang="en-GB" i="1" dirty="0" err="1" smtClean="0"/>
              <a:t>N</a:t>
            </a:r>
            <a:r>
              <a:rPr lang="en-GB" dirty="0" smtClean="0"/>
              <a:t> cross section measurement</a:t>
            </a:r>
          </a:p>
          <a:p>
            <a:pPr lvl="1"/>
            <a:endParaRPr lang="en-GB" dirty="0" smtClean="0"/>
          </a:p>
          <a:p>
            <a:pPr lvl="1"/>
            <a:r>
              <a:rPr lang="en-GB" dirty="0" smtClean="0"/>
              <a:t>6D-cooling experiment; demonstrator for </a:t>
            </a:r>
            <a:r>
              <a:rPr lang="en-GB" dirty="0" err="1" smtClean="0"/>
              <a:t>Muon</a:t>
            </a:r>
            <a:r>
              <a:rPr lang="en-GB" dirty="0" smtClean="0"/>
              <a:t> Collider</a:t>
            </a:r>
          </a:p>
        </p:txBody>
      </p:sp>
      <p:sp>
        <p:nvSpPr>
          <p:cNvPr id="4" name="Slide Number Placeholder 3"/>
          <p:cNvSpPr>
            <a:spLocks noGrp="1"/>
          </p:cNvSpPr>
          <p:nvPr>
            <p:ph type="sldNum" sz="quarter" idx="12"/>
          </p:nvPr>
        </p:nvSpPr>
        <p:spPr/>
        <p:txBody>
          <a:bodyPr/>
          <a:lstStyle/>
          <a:p>
            <a:fld id="{8B2C7CBE-54CD-6E4E-991E-74820AACF21D}"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a:t>
            </a:r>
            <a:r>
              <a:rPr lang="en-GB" dirty="0" err="1" smtClean="0"/>
              <a:t>yoU</a:t>
            </a:r>
            <a:r>
              <a:rPr lang="en-GB" dirty="0" smtClean="0"/>
              <a:t>!</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172"/>
            <a:ext cx="8229600" cy="990600"/>
          </a:xfrm>
        </p:spPr>
        <p:txBody>
          <a:bodyPr/>
          <a:lstStyle/>
          <a:p>
            <a:r>
              <a:rPr lang="en-US" dirty="0" smtClean="0"/>
              <a:t>Short Baseline Near Detector</a:t>
            </a:r>
            <a:endParaRPr lang="en-US" dirty="0"/>
          </a:p>
        </p:txBody>
      </p:sp>
      <p:sp>
        <p:nvSpPr>
          <p:cNvPr id="3" name="Content Placeholder 2"/>
          <p:cNvSpPr>
            <a:spLocks noGrp="1"/>
          </p:cNvSpPr>
          <p:nvPr>
            <p:ph idx="1"/>
          </p:nvPr>
        </p:nvSpPr>
        <p:spPr>
          <a:xfrm>
            <a:off x="136939" y="1329196"/>
            <a:ext cx="4446104" cy="5514228"/>
          </a:xfrm>
        </p:spPr>
        <p:txBody>
          <a:bodyPr>
            <a:normAutofit/>
          </a:bodyPr>
          <a:lstStyle/>
          <a:p>
            <a:r>
              <a:rPr lang="en-US" dirty="0" smtClean="0"/>
              <a:t>275 T </a:t>
            </a:r>
            <a:r>
              <a:rPr lang="en-US" dirty="0" err="1" smtClean="0"/>
              <a:t>LAr</a:t>
            </a:r>
            <a:r>
              <a:rPr lang="en-US" dirty="0" smtClean="0"/>
              <a:t> TPC @ </a:t>
            </a:r>
            <a:r>
              <a:rPr lang="en-US" i="1" dirty="0" smtClean="0"/>
              <a:t>L</a:t>
            </a:r>
            <a:r>
              <a:rPr lang="en-US" i="1" baseline="-25000" dirty="0" smtClean="0"/>
              <a:t> </a:t>
            </a:r>
            <a:r>
              <a:rPr lang="en-US" dirty="0" smtClean="0"/>
              <a:t>=</a:t>
            </a:r>
            <a:r>
              <a:rPr lang="en-US" baseline="-25000" dirty="0" smtClean="0"/>
              <a:t> </a:t>
            </a:r>
            <a:r>
              <a:rPr lang="en-US" dirty="0" smtClean="0"/>
              <a:t>110m</a:t>
            </a:r>
          </a:p>
          <a:p>
            <a:pPr lvl="1"/>
            <a:r>
              <a:rPr lang="en-US" dirty="0" err="1" smtClean="0"/>
              <a:t>Characterise</a:t>
            </a:r>
            <a:r>
              <a:rPr lang="en-US" dirty="0" smtClean="0"/>
              <a:t> beam before oscillation</a:t>
            </a:r>
          </a:p>
          <a:p>
            <a:pPr lvl="1"/>
            <a:r>
              <a:rPr lang="en-US" dirty="0" smtClean="0"/>
              <a:t>Address many dominant systematic uncertainties</a:t>
            </a:r>
          </a:p>
          <a:p>
            <a:endParaRPr lang="en-US" dirty="0"/>
          </a:p>
          <a:p>
            <a:r>
              <a:rPr lang="en-US" dirty="0" smtClean="0"/>
              <a:t>Neutrino scattering</a:t>
            </a:r>
          </a:p>
          <a:p>
            <a:pPr lvl="1"/>
            <a:r>
              <a:rPr lang="en-US" dirty="0" smtClean="0"/>
              <a:t>Total </a:t>
            </a:r>
            <a:r>
              <a:rPr lang="en-US" dirty="0" err="1" smtClean="0"/>
              <a:t>ν</a:t>
            </a:r>
            <a:r>
              <a:rPr lang="en-US" i="1" dirty="0" err="1" smtClean="0"/>
              <a:t>N</a:t>
            </a:r>
            <a:r>
              <a:rPr lang="en-US" dirty="0" smtClean="0"/>
              <a:t> sample: ~7</a:t>
            </a:r>
            <a:r>
              <a:rPr lang="en-US" baseline="-25000" dirty="0" smtClean="0"/>
              <a:t> </a:t>
            </a:r>
            <a:r>
              <a:rPr lang="en-US" dirty="0" smtClean="0"/>
              <a:t>×</a:t>
            </a:r>
            <a:r>
              <a:rPr lang="en-US" baseline="-25000" dirty="0" smtClean="0"/>
              <a:t> </a:t>
            </a:r>
            <a:r>
              <a:rPr lang="en-US" dirty="0" smtClean="0"/>
              <a:t>10</a:t>
            </a:r>
            <a:r>
              <a:rPr lang="en-US" baseline="30000" dirty="0" smtClean="0"/>
              <a:t>6</a:t>
            </a:r>
            <a:endParaRPr lang="en-US" dirty="0" smtClean="0"/>
          </a:p>
          <a:p>
            <a:pPr lvl="2"/>
            <a:r>
              <a:rPr lang="en-US" dirty="0" smtClean="0"/>
              <a:t>From 6.6</a:t>
            </a:r>
            <a:r>
              <a:rPr lang="en-US" baseline="-25000" dirty="0" smtClean="0"/>
              <a:t> </a:t>
            </a:r>
            <a:r>
              <a:rPr lang="en-US" dirty="0"/>
              <a:t>×</a:t>
            </a:r>
            <a:r>
              <a:rPr lang="en-US" baseline="-25000" dirty="0"/>
              <a:t> </a:t>
            </a:r>
            <a:r>
              <a:rPr lang="en-US" dirty="0" smtClean="0"/>
              <a:t>10</a:t>
            </a:r>
            <a:r>
              <a:rPr lang="en-US" baseline="30000" dirty="0" smtClean="0"/>
              <a:t>20</a:t>
            </a:r>
            <a:r>
              <a:rPr lang="en-US" dirty="0" smtClean="0"/>
              <a:t> pot (~3 years)</a:t>
            </a:r>
          </a:p>
          <a:p>
            <a:pPr lvl="1"/>
            <a:r>
              <a:rPr lang="en-US" dirty="0" smtClean="0"/>
              <a:t>Inclusive </a:t>
            </a:r>
            <a:r>
              <a:rPr lang="en-US" dirty="0" err="1" smtClean="0"/>
              <a:t>ν</a:t>
            </a:r>
            <a:r>
              <a:rPr lang="en-US" i="1" baseline="-25000" dirty="0" err="1" smtClean="0"/>
              <a:t>e</a:t>
            </a:r>
            <a:r>
              <a:rPr lang="en-US" i="1" dirty="0" smtClean="0"/>
              <a:t> </a:t>
            </a:r>
            <a:r>
              <a:rPr lang="en-US" dirty="0" smtClean="0"/>
              <a:t>samples:</a:t>
            </a:r>
          </a:p>
          <a:p>
            <a:pPr lvl="2"/>
            <a:r>
              <a:rPr lang="en-US" dirty="0" smtClean="0"/>
              <a:t>Charged current:	~37</a:t>
            </a:r>
            <a:r>
              <a:rPr lang="en-US" baseline="-25000" dirty="0" smtClean="0"/>
              <a:t> </a:t>
            </a:r>
            <a:r>
              <a:rPr lang="en-US" dirty="0"/>
              <a:t>×</a:t>
            </a:r>
            <a:r>
              <a:rPr lang="en-US" baseline="-25000" dirty="0"/>
              <a:t> </a:t>
            </a:r>
            <a:r>
              <a:rPr lang="en-US" dirty="0" smtClean="0"/>
              <a:t>10</a:t>
            </a:r>
            <a:r>
              <a:rPr lang="en-US" baseline="30000" dirty="0" smtClean="0"/>
              <a:t>3</a:t>
            </a:r>
            <a:endParaRPr lang="en-US" dirty="0" smtClean="0"/>
          </a:p>
          <a:p>
            <a:pPr lvl="2"/>
            <a:r>
              <a:rPr lang="en-US" dirty="0" smtClean="0"/>
              <a:t>Neutral current:	~14</a:t>
            </a:r>
            <a:r>
              <a:rPr lang="en-US" baseline="-25000" dirty="0" smtClean="0"/>
              <a:t> </a:t>
            </a:r>
            <a:r>
              <a:rPr lang="en-US" dirty="0"/>
              <a:t>×</a:t>
            </a:r>
            <a:r>
              <a:rPr lang="en-US" baseline="-25000" dirty="0"/>
              <a:t> </a:t>
            </a:r>
            <a:r>
              <a:rPr lang="en-US" dirty="0" smtClean="0"/>
              <a:t>10</a:t>
            </a:r>
            <a:r>
              <a:rPr lang="en-US" baseline="30000" dirty="0" smtClean="0"/>
              <a:t>3</a:t>
            </a:r>
            <a:r>
              <a:rPr lang="en-US" dirty="0" smtClean="0"/>
              <a:t> </a:t>
            </a:r>
          </a:p>
          <a:p>
            <a:pPr lvl="1"/>
            <a:r>
              <a:rPr lang="en-US" dirty="0" smtClean="0"/>
              <a:t>High-statistics studies:</a:t>
            </a:r>
          </a:p>
          <a:p>
            <a:pPr lvl="2"/>
            <a:r>
              <a:rPr lang="en-US" dirty="0" smtClean="0"/>
              <a:t>Cross sections</a:t>
            </a:r>
          </a:p>
          <a:p>
            <a:pPr lvl="2"/>
            <a:r>
              <a:rPr lang="en-US" dirty="0" smtClean="0"/>
              <a:t>Final states</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66</a:t>
            </a:fld>
            <a:endParaRPr lang="en-US"/>
          </a:p>
        </p:txBody>
      </p:sp>
      <p:sp>
        <p:nvSpPr>
          <p:cNvPr id="9" name="TextBox 8"/>
          <p:cNvSpPr txBox="1"/>
          <p:nvPr/>
        </p:nvSpPr>
        <p:spPr>
          <a:xfrm>
            <a:off x="0" y="-1557"/>
            <a:ext cx="1632178" cy="307777"/>
          </a:xfrm>
          <a:prstGeom prst="rect">
            <a:avLst/>
          </a:prstGeom>
          <a:noFill/>
        </p:spPr>
        <p:txBody>
          <a:bodyPr wrap="none" rtlCol="0">
            <a:spAutoFit/>
          </a:bodyPr>
          <a:lstStyle/>
          <a:p>
            <a:r>
              <a:rPr lang="en-US" sz="1400" b="1" dirty="0">
                <a:solidFill>
                  <a:schemeClr val="bg1"/>
                </a:solidFill>
              </a:rPr>
              <a:t>arXiv:1503.01520</a:t>
            </a:r>
          </a:p>
        </p:txBody>
      </p:sp>
      <p:pic>
        <p:nvPicPr>
          <p:cNvPr id="10" name="Picture 9" descr="image003-md.png"/>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4819971" y="1329196"/>
            <a:ext cx="4158929" cy="5441266"/>
          </a:xfrm>
          <a:prstGeom prst="rect">
            <a:avLst/>
          </a:prstGeom>
          <a:ln w="28575" cmpd="sng">
            <a:solidFill>
              <a:srgbClr val="FF0000"/>
            </a:solidFill>
          </a:ln>
        </p:spPr>
      </p:pic>
      <p:pic>
        <p:nvPicPr>
          <p:cNvPr id="6" name="Picture 5" descr="sbnd-1.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6261100" y="4793880"/>
            <a:ext cx="2717800" cy="1976582"/>
          </a:xfrm>
          <a:prstGeom prst="rect">
            <a:avLst/>
          </a:prstGeom>
          <a:solidFill>
            <a:schemeClr val="bg1"/>
          </a:solidFill>
          <a:ln w="28575" cmpd="sng">
            <a:solidFill>
              <a:srgbClr val="FF0000"/>
            </a:solidFill>
          </a:ln>
        </p:spPr>
      </p:pic>
    </p:spTree>
    <p:extLst>
      <p:ext uri="{BB962C8B-B14F-4D97-AF65-F5344CB8AC3E}">
        <p14:creationId xmlns="" xmlns:p14="http://schemas.microsoft.com/office/powerpoint/2010/main" val="644220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40"/>
            <a:ext cx="8229600" cy="990600"/>
          </a:xfrm>
        </p:spPr>
        <p:txBody>
          <a:bodyPr/>
          <a:lstStyle/>
          <a:p>
            <a:r>
              <a:rPr lang="en-US" dirty="0" err="1" smtClean="0"/>
              <a:t>MicroBooNE</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67</a:t>
            </a:fld>
            <a:endParaRPr lang="en-US"/>
          </a:p>
        </p:txBody>
      </p:sp>
      <p:sp>
        <p:nvSpPr>
          <p:cNvPr id="6" name="Content Placeholder 2"/>
          <p:cNvSpPr>
            <a:spLocks noGrp="1"/>
          </p:cNvSpPr>
          <p:nvPr>
            <p:ph idx="1"/>
          </p:nvPr>
        </p:nvSpPr>
        <p:spPr>
          <a:xfrm>
            <a:off x="136939" y="1269995"/>
            <a:ext cx="4446104" cy="5672816"/>
          </a:xfrm>
        </p:spPr>
        <p:txBody>
          <a:bodyPr>
            <a:normAutofit/>
          </a:bodyPr>
          <a:lstStyle/>
          <a:p>
            <a:r>
              <a:rPr lang="en-US" dirty="0" smtClean="0"/>
              <a:t>170</a:t>
            </a:r>
            <a:r>
              <a:rPr lang="en-US" baseline="-25000" dirty="0" smtClean="0"/>
              <a:t> </a:t>
            </a:r>
            <a:r>
              <a:rPr lang="en-US" dirty="0" smtClean="0"/>
              <a:t>T </a:t>
            </a:r>
            <a:r>
              <a:rPr lang="en-US" dirty="0" err="1" smtClean="0"/>
              <a:t>LAr</a:t>
            </a:r>
            <a:r>
              <a:rPr lang="en-US" dirty="0" smtClean="0"/>
              <a:t> TPC @ </a:t>
            </a:r>
            <a:r>
              <a:rPr lang="en-US" i="1" dirty="0" smtClean="0"/>
              <a:t>L</a:t>
            </a:r>
            <a:r>
              <a:rPr lang="en-US" i="1" baseline="-25000" dirty="0" smtClean="0"/>
              <a:t> </a:t>
            </a:r>
            <a:r>
              <a:rPr lang="en-US" dirty="0" smtClean="0"/>
              <a:t>=</a:t>
            </a:r>
            <a:r>
              <a:rPr lang="en-US" baseline="-25000" dirty="0" smtClean="0"/>
              <a:t> </a:t>
            </a:r>
            <a:r>
              <a:rPr lang="en-US" dirty="0" smtClean="0"/>
              <a:t>470</a:t>
            </a:r>
          </a:p>
          <a:p>
            <a:r>
              <a:rPr lang="en-US" dirty="0" smtClean="0"/>
              <a:t>Solo capabilities:</a:t>
            </a:r>
          </a:p>
          <a:p>
            <a:pPr lvl="1"/>
            <a:r>
              <a:rPr lang="en-US" dirty="0" smtClean="0"/>
              <a:t>Investigate </a:t>
            </a:r>
            <a:r>
              <a:rPr lang="en-US" dirty="0" err="1" smtClean="0"/>
              <a:t>MiniBooNE</a:t>
            </a:r>
            <a:r>
              <a:rPr lang="en-US" dirty="0" smtClean="0"/>
              <a:t> low-energy </a:t>
            </a:r>
            <a:r>
              <a:rPr lang="en-US" dirty="0" err="1"/>
              <a:t>ν</a:t>
            </a:r>
            <a:r>
              <a:rPr lang="en-US" i="1" baseline="-25000" dirty="0" err="1"/>
              <a:t>e</a:t>
            </a:r>
            <a:r>
              <a:rPr lang="en-US" i="1" dirty="0"/>
              <a:t> </a:t>
            </a:r>
            <a:r>
              <a:rPr lang="en-US" dirty="0" smtClean="0"/>
              <a:t>excess;</a:t>
            </a:r>
          </a:p>
          <a:p>
            <a:pPr lvl="1"/>
            <a:r>
              <a:rPr lang="en-US" dirty="0" smtClean="0"/>
              <a:t>Measure neutrino cross sections (BNB &amp; </a:t>
            </a:r>
            <a:r>
              <a:rPr lang="en-US" dirty="0" err="1" smtClean="0"/>
              <a:t>NuMI</a:t>
            </a:r>
            <a:r>
              <a:rPr lang="en-US" dirty="0" smtClean="0"/>
              <a:t>)</a:t>
            </a:r>
          </a:p>
          <a:p>
            <a:pPr lvl="1"/>
            <a:r>
              <a:rPr lang="en-US" dirty="0" err="1" smtClean="0"/>
              <a:t>LAr</a:t>
            </a:r>
            <a:r>
              <a:rPr lang="en-US" dirty="0" smtClean="0"/>
              <a:t> detector R&amp;D</a:t>
            </a:r>
            <a:endParaRPr lang="en-US" dirty="0"/>
          </a:p>
          <a:p>
            <a:r>
              <a:rPr lang="en-US" dirty="0" smtClean="0"/>
              <a:t>Neutrino scattering</a:t>
            </a:r>
          </a:p>
          <a:p>
            <a:pPr lvl="1"/>
            <a:r>
              <a:rPr lang="en-US" dirty="0" smtClean="0"/>
              <a:t>Total </a:t>
            </a:r>
            <a:r>
              <a:rPr lang="en-US" dirty="0" err="1" smtClean="0"/>
              <a:t>ν</a:t>
            </a:r>
            <a:r>
              <a:rPr lang="en-US" i="1" dirty="0" err="1" smtClean="0"/>
              <a:t>N</a:t>
            </a:r>
            <a:r>
              <a:rPr lang="en-US" dirty="0" smtClean="0"/>
              <a:t> sample: ~2.5</a:t>
            </a:r>
            <a:r>
              <a:rPr lang="en-US" baseline="-25000" dirty="0" smtClean="0"/>
              <a:t> </a:t>
            </a:r>
            <a:r>
              <a:rPr lang="en-US" dirty="0" smtClean="0"/>
              <a:t>×</a:t>
            </a:r>
            <a:r>
              <a:rPr lang="en-US" baseline="-25000" dirty="0" smtClean="0"/>
              <a:t> </a:t>
            </a:r>
            <a:r>
              <a:rPr lang="en-US" dirty="0" smtClean="0"/>
              <a:t>10</a:t>
            </a:r>
            <a:r>
              <a:rPr lang="en-US" baseline="30000" dirty="0" smtClean="0"/>
              <a:t>5</a:t>
            </a:r>
            <a:endParaRPr lang="en-US" dirty="0" smtClean="0"/>
          </a:p>
          <a:p>
            <a:pPr lvl="2"/>
            <a:r>
              <a:rPr lang="en-US" dirty="0" smtClean="0"/>
              <a:t>From 6.6</a:t>
            </a:r>
            <a:r>
              <a:rPr lang="en-US" baseline="-25000" dirty="0" smtClean="0"/>
              <a:t> </a:t>
            </a:r>
            <a:r>
              <a:rPr lang="en-US" dirty="0"/>
              <a:t>×</a:t>
            </a:r>
            <a:r>
              <a:rPr lang="en-US" baseline="-25000" dirty="0"/>
              <a:t> </a:t>
            </a:r>
            <a:r>
              <a:rPr lang="en-US" dirty="0" smtClean="0"/>
              <a:t>10</a:t>
            </a:r>
            <a:r>
              <a:rPr lang="en-US" baseline="30000" dirty="0" smtClean="0"/>
              <a:t>20</a:t>
            </a:r>
            <a:r>
              <a:rPr lang="en-US" dirty="0" smtClean="0"/>
              <a:t> pot (~3 years)</a:t>
            </a:r>
          </a:p>
          <a:p>
            <a:pPr lvl="1"/>
            <a:r>
              <a:rPr lang="en-US" dirty="0" smtClean="0"/>
              <a:t>Inclusive </a:t>
            </a:r>
            <a:r>
              <a:rPr lang="en-US" dirty="0" err="1" smtClean="0"/>
              <a:t>ν</a:t>
            </a:r>
            <a:r>
              <a:rPr lang="en-US" i="1" baseline="-25000" dirty="0" err="1" smtClean="0"/>
              <a:t>e</a:t>
            </a:r>
            <a:r>
              <a:rPr lang="en-US" i="1" dirty="0" smtClean="0"/>
              <a:t> </a:t>
            </a:r>
            <a:r>
              <a:rPr lang="en-US" dirty="0" smtClean="0"/>
              <a:t>samples:</a:t>
            </a:r>
          </a:p>
          <a:p>
            <a:pPr lvl="2"/>
            <a:r>
              <a:rPr lang="en-US" dirty="0" smtClean="0"/>
              <a:t>Charged current:	~1.5</a:t>
            </a:r>
            <a:r>
              <a:rPr lang="en-US" baseline="-25000" dirty="0" smtClean="0"/>
              <a:t> </a:t>
            </a:r>
            <a:r>
              <a:rPr lang="en-US" dirty="0"/>
              <a:t>×</a:t>
            </a:r>
            <a:r>
              <a:rPr lang="en-US" baseline="-25000" dirty="0"/>
              <a:t> </a:t>
            </a:r>
            <a:r>
              <a:rPr lang="en-US" dirty="0" smtClean="0"/>
              <a:t>10</a:t>
            </a:r>
            <a:r>
              <a:rPr lang="en-US" baseline="30000" dirty="0" smtClean="0"/>
              <a:t>3</a:t>
            </a:r>
            <a:endParaRPr lang="en-US" dirty="0" smtClean="0"/>
          </a:p>
          <a:p>
            <a:pPr lvl="2"/>
            <a:r>
              <a:rPr lang="en-US" dirty="0" smtClean="0"/>
              <a:t>Neutral current:	~0.5</a:t>
            </a:r>
            <a:r>
              <a:rPr lang="en-US" baseline="-25000" dirty="0" smtClean="0"/>
              <a:t> </a:t>
            </a:r>
            <a:r>
              <a:rPr lang="en-US" dirty="0"/>
              <a:t>×</a:t>
            </a:r>
            <a:r>
              <a:rPr lang="en-US" baseline="-25000" dirty="0"/>
              <a:t> </a:t>
            </a:r>
            <a:r>
              <a:rPr lang="en-US" dirty="0" smtClean="0"/>
              <a:t>10</a:t>
            </a:r>
            <a:r>
              <a:rPr lang="en-US" baseline="30000" dirty="0" smtClean="0"/>
              <a:t>3</a:t>
            </a:r>
            <a:r>
              <a:rPr lang="en-US" dirty="0" smtClean="0"/>
              <a:t> </a:t>
            </a:r>
          </a:p>
          <a:p>
            <a:pPr lvl="1"/>
            <a:r>
              <a:rPr lang="en-US" dirty="0" smtClean="0"/>
              <a:t>Further studies of:</a:t>
            </a:r>
          </a:p>
          <a:p>
            <a:pPr lvl="2"/>
            <a:r>
              <a:rPr lang="en-US" dirty="0" smtClean="0"/>
              <a:t>Cross sections/final states</a:t>
            </a:r>
            <a:endParaRPr lang="en-US" dirty="0"/>
          </a:p>
        </p:txBody>
      </p:sp>
      <p:pic>
        <p:nvPicPr>
          <p:cNvPr id="7" name="Picture 6"/>
          <p:cNvPicPr>
            <a:picLocks noChangeAspect="1"/>
          </p:cNvPicPr>
          <p:nvPr/>
        </p:nvPicPr>
        <p:blipFill>
          <a:blip r:embed="rId2"/>
          <a:stretch>
            <a:fillRect/>
          </a:stretch>
        </p:blipFill>
        <p:spPr>
          <a:xfrm>
            <a:off x="5378168" y="3092173"/>
            <a:ext cx="3119230" cy="3635912"/>
          </a:xfrm>
          <a:prstGeom prst="rect">
            <a:avLst/>
          </a:prstGeom>
          <a:ln w="28575" cmpd="sng">
            <a:solidFill>
              <a:srgbClr val="FF0000"/>
            </a:solidFill>
          </a:ln>
        </p:spPr>
      </p:pic>
      <p:pic>
        <p:nvPicPr>
          <p:cNvPr id="8" name="Picture 7"/>
          <p:cNvPicPr>
            <a:picLocks noChangeAspect="1"/>
          </p:cNvPicPr>
          <p:nvPr/>
        </p:nvPicPr>
        <p:blipFill>
          <a:blip r:embed="rId3"/>
          <a:stretch>
            <a:fillRect/>
          </a:stretch>
        </p:blipFill>
        <p:spPr>
          <a:xfrm>
            <a:off x="4617262" y="425729"/>
            <a:ext cx="4445000" cy="2578100"/>
          </a:xfrm>
          <a:prstGeom prst="rect">
            <a:avLst/>
          </a:prstGeom>
          <a:ln w="28575" cmpd="sng">
            <a:solidFill>
              <a:srgbClr val="FF0000"/>
            </a:solidFill>
          </a:ln>
        </p:spPr>
      </p:pic>
      <p:pic>
        <p:nvPicPr>
          <p:cNvPr id="9" name="Picture 8" descr="run1148_ev778.png"/>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4222604" y="3786167"/>
            <a:ext cx="4833051" cy="2922430"/>
          </a:xfrm>
          <a:prstGeom prst="rect">
            <a:avLst/>
          </a:prstGeom>
          <a:solidFill>
            <a:srgbClr val="0000FF"/>
          </a:solidFill>
          <a:ln w="28575" cmpd="sng">
            <a:solidFill>
              <a:srgbClr val="FF0000"/>
            </a:solidFill>
          </a:ln>
        </p:spPr>
      </p:pic>
      <p:sp>
        <p:nvSpPr>
          <p:cNvPr id="3" name="TextBox 2"/>
          <p:cNvSpPr txBox="1"/>
          <p:nvPr/>
        </p:nvSpPr>
        <p:spPr>
          <a:xfrm>
            <a:off x="0" y="-1557"/>
            <a:ext cx="2638651" cy="307777"/>
          </a:xfrm>
          <a:prstGeom prst="rect">
            <a:avLst/>
          </a:prstGeom>
          <a:noFill/>
        </p:spPr>
        <p:txBody>
          <a:bodyPr wrap="none" rtlCol="0">
            <a:spAutoFit/>
          </a:bodyPr>
          <a:lstStyle/>
          <a:p>
            <a:r>
              <a:rPr lang="en-US" sz="1400" b="1" dirty="0">
                <a:solidFill>
                  <a:schemeClr val="bg1"/>
                </a:solidFill>
              </a:rPr>
              <a:t>FERMILAB-PROPOSAL-0974</a:t>
            </a:r>
          </a:p>
        </p:txBody>
      </p:sp>
      <p:sp>
        <p:nvSpPr>
          <p:cNvPr id="10" name="TextBox 9"/>
          <p:cNvSpPr txBox="1"/>
          <p:nvPr/>
        </p:nvSpPr>
        <p:spPr>
          <a:xfrm>
            <a:off x="5489035" y="516145"/>
            <a:ext cx="1278816" cy="338554"/>
          </a:xfrm>
          <a:prstGeom prst="rect">
            <a:avLst/>
          </a:prstGeom>
          <a:noFill/>
        </p:spPr>
        <p:txBody>
          <a:bodyPr wrap="none" rtlCol="0">
            <a:spAutoFit/>
          </a:bodyPr>
          <a:lstStyle/>
          <a:p>
            <a:r>
              <a:rPr lang="en-US" sz="1600" b="1" dirty="0" err="1" smtClean="0"/>
              <a:t>MiniBooNE</a:t>
            </a:r>
            <a:endParaRPr lang="en-US" sz="1600" b="1" dirty="0"/>
          </a:p>
        </p:txBody>
      </p:sp>
      <p:sp>
        <p:nvSpPr>
          <p:cNvPr id="11" name="TextBox 10"/>
          <p:cNvSpPr txBox="1"/>
          <p:nvPr/>
        </p:nvSpPr>
        <p:spPr>
          <a:xfrm>
            <a:off x="7878932" y="1999072"/>
            <a:ext cx="1028146" cy="338554"/>
          </a:xfrm>
          <a:prstGeom prst="rect">
            <a:avLst/>
          </a:prstGeom>
          <a:noFill/>
        </p:spPr>
        <p:txBody>
          <a:bodyPr wrap="none" rtlCol="0">
            <a:spAutoFit/>
          </a:bodyPr>
          <a:lstStyle/>
          <a:p>
            <a:r>
              <a:rPr lang="en-US" sz="1600" b="1" dirty="0" smtClean="0"/>
              <a:t>Neutrino</a:t>
            </a:r>
            <a:endParaRPr lang="en-US" sz="1600" b="1" dirty="0"/>
          </a:p>
        </p:txBody>
      </p:sp>
      <p:sp>
        <p:nvSpPr>
          <p:cNvPr id="12" name="TextBox 11"/>
          <p:cNvSpPr txBox="1"/>
          <p:nvPr/>
        </p:nvSpPr>
        <p:spPr>
          <a:xfrm>
            <a:off x="4617262" y="2726830"/>
            <a:ext cx="2568582" cy="276999"/>
          </a:xfrm>
          <a:prstGeom prst="rect">
            <a:avLst/>
          </a:prstGeom>
          <a:noFill/>
        </p:spPr>
        <p:txBody>
          <a:bodyPr wrap="none" rtlCol="0">
            <a:spAutoFit/>
          </a:bodyPr>
          <a:lstStyle/>
          <a:p>
            <a:r>
              <a:rPr lang="hu-HU" sz="1200" b="1" dirty="0"/>
              <a:t>Phys.Rev.Lett. 110 (2013) </a:t>
            </a:r>
            <a:r>
              <a:rPr lang="hu-HU" sz="1200" b="1" dirty="0" smtClean="0"/>
              <a:t>161801</a:t>
            </a:r>
            <a:endParaRPr lang="en-US" sz="1200" b="1" dirty="0"/>
          </a:p>
        </p:txBody>
      </p:sp>
    </p:spTree>
    <p:extLst>
      <p:ext uri="{BB962C8B-B14F-4D97-AF65-F5344CB8AC3E}">
        <p14:creationId xmlns="" xmlns:p14="http://schemas.microsoft.com/office/powerpoint/2010/main" val="18284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ICARUS </a:t>
            </a:r>
            <a:r>
              <a:rPr lang="en-US" sz="3600" dirty="0" smtClean="0"/>
              <a:t>T600</a:t>
            </a:r>
            <a:endParaRPr lang="en-US" dirty="0"/>
          </a:p>
        </p:txBody>
      </p:sp>
      <p:sp>
        <p:nvSpPr>
          <p:cNvPr id="3" name="Content Placeholder 2"/>
          <p:cNvSpPr>
            <a:spLocks noGrp="1"/>
          </p:cNvSpPr>
          <p:nvPr>
            <p:ph idx="1"/>
          </p:nvPr>
        </p:nvSpPr>
        <p:spPr>
          <a:xfrm>
            <a:off x="0" y="1600200"/>
            <a:ext cx="5046870" cy="5092148"/>
          </a:xfrm>
        </p:spPr>
        <p:txBody>
          <a:bodyPr>
            <a:normAutofit lnSpcReduction="10000"/>
          </a:bodyPr>
          <a:lstStyle/>
          <a:p>
            <a:r>
              <a:rPr lang="en-US" dirty="0" smtClean="0"/>
              <a:t>760</a:t>
            </a:r>
            <a:r>
              <a:rPr lang="en-US" baseline="-25000" dirty="0" smtClean="0"/>
              <a:t> </a:t>
            </a:r>
            <a:r>
              <a:rPr lang="en-US" dirty="0" smtClean="0"/>
              <a:t>T </a:t>
            </a:r>
            <a:r>
              <a:rPr lang="en-US" dirty="0" err="1" smtClean="0"/>
              <a:t>LAr</a:t>
            </a:r>
            <a:r>
              <a:rPr lang="en-US" dirty="0" smtClean="0"/>
              <a:t> TPC @ 600</a:t>
            </a:r>
            <a:r>
              <a:rPr lang="en-US" baseline="-25000" dirty="0" smtClean="0"/>
              <a:t> </a:t>
            </a:r>
            <a:r>
              <a:rPr lang="en-US" dirty="0" smtClean="0"/>
              <a:t>m</a:t>
            </a:r>
          </a:p>
          <a:p>
            <a:pPr lvl="1"/>
            <a:r>
              <a:rPr lang="en-US" dirty="0" smtClean="0"/>
              <a:t>Large mass gives good </a:t>
            </a:r>
            <a:r>
              <a:rPr lang="en-US" dirty="0" err="1" smtClean="0"/>
              <a:t>ν</a:t>
            </a:r>
            <a:r>
              <a:rPr lang="en-US" i="1" baseline="-25000" dirty="0" err="1" smtClean="0"/>
              <a:t>e</a:t>
            </a:r>
            <a:r>
              <a:rPr lang="en-US" i="1" dirty="0" smtClean="0"/>
              <a:t> </a:t>
            </a:r>
            <a:r>
              <a:rPr lang="en-US" dirty="0" smtClean="0"/>
              <a:t>rate</a:t>
            </a:r>
          </a:p>
          <a:p>
            <a:pPr lvl="1"/>
            <a:endParaRPr lang="en-US" dirty="0" smtClean="0"/>
          </a:p>
          <a:p>
            <a:r>
              <a:rPr lang="en-US" dirty="0" smtClean="0"/>
              <a:t>Exposed to:</a:t>
            </a:r>
          </a:p>
          <a:p>
            <a:pPr lvl="1"/>
            <a:r>
              <a:rPr lang="en-US" dirty="0" smtClean="0"/>
              <a:t>Booster Neutrino Beam; and</a:t>
            </a:r>
          </a:p>
          <a:p>
            <a:pPr lvl="1"/>
            <a:r>
              <a:rPr lang="en-US" dirty="0" smtClean="0"/>
              <a:t>Off-axis to </a:t>
            </a:r>
            <a:r>
              <a:rPr lang="en-US" dirty="0" err="1" smtClean="0"/>
              <a:t>NuMI</a:t>
            </a:r>
            <a:r>
              <a:rPr lang="en-US" dirty="0" smtClean="0"/>
              <a:t> beam</a:t>
            </a:r>
          </a:p>
          <a:p>
            <a:endParaRPr lang="en-US" dirty="0" smtClean="0"/>
          </a:p>
          <a:p>
            <a:r>
              <a:rPr lang="en-US" dirty="0" smtClean="0"/>
              <a:t>Refurbishment; WA104:</a:t>
            </a:r>
          </a:p>
          <a:p>
            <a:pPr lvl="1"/>
            <a:r>
              <a:rPr lang="en-US" dirty="0" smtClean="0"/>
              <a:t>Part of CERN Neutrino Platform </a:t>
            </a:r>
            <a:r>
              <a:rPr lang="en-US" dirty="0" err="1" smtClean="0"/>
              <a:t>programme</a:t>
            </a:r>
            <a:endParaRPr lang="en-US" dirty="0" smtClean="0"/>
          </a:p>
          <a:p>
            <a:pPr lvl="1"/>
            <a:r>
              <a:rPr lang="en-US" dirty="0" smtClean="0"/>
              <a:t>Both T300 modules transported </a:t>
            </a:r>
            <a:br>
              <a:rPr lang="en-US" dirty="0" smtClean="0"/>
            </a:br>
            <a:r>
              <a:rPr lang="en-US" dirty="0" smtClean="0"/>
              <a:t>from Gran </a:t>
            </a:r>
            <a:r>
              <a:rPr lang="en-US" dirty="0" err="1" smtClean="0"/>
              <a:t>Sasso</a:t>
            </a:r>
            <a:r>
              <a:rPr lang="en-US" dirty="0" smtClean="0"/>
              <a:t> to CERN</a:t>
            </a:r>
          </a:p>
          <a:p>
            <a:pPr lvl="1"/>
            <a:r>
              <a:rPr lang="en-US" dirty="0" smtClean="0"/>
              <a:t>Scheduled to arrive at FNAL</a:t>
            </a:r>
            <a:br>
              <a:rPr lang="en-US" dirty="0" smtClean="0"/>
            </a:br>
            <a:r>
              <a:rPr lang="en-US" dirty="0" smtClean="0"/>
              <a:t>early 2017</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68</a:t>
            </a:fld>
            <a:endParaRPr lang="en-US"/>
          </a:p>
        </p:txBody>
      </p:sp>
      <p:pic>
        <p:nvPicPr>
          <p:cNvPr id="6" name="Picture 5"/>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4745383" y="312540"/>
            <a:ext cx="4292600" cy="3213100"/>
          </a:xfrm>
          <a:prstGeom prst="rect">
            <a:avLst/>
          </a:prstGeom>
          <a:ln w="28575" cmpd="sng">
            <a:solidFill>
              <a:srgbClr val="FF0000"/>
            </a:solidFill>
          </a:ln>
        </p:spPr>
      </p:pic>
      <p:pic>
        <p:nvPicPr>
          <p:cNvPr id="7" name="Picture 6"/>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745383" y="3635527"/>
            <a:ext cx="4292600" cy="3142796"/>
          </a:xfrm>
          <a:prstGeom prst="rect">
            <a:avLst/>
          </a:prstGeom>
          <a:ln w="28575" cmpd="sng">
            <a:solidFill>
              <a:srgbClr val="FF0000"/>
            </a:solidFill>
          </a:ln>
        </p:spPr>
      </p:pic>
      <p:sp>
        <p:nvSpPr>
          <p:cNvPr id="8" name="TextBox 7"/>
          <p:cNvSpPr txBox="1"/>
          <p:nvPr/>
        </p:nvSpPr>
        <p:spPr>
          <a:xfrm>
            <a:off x="0" y="-1557"/>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 xmlns:p14="http://schemas.microsoft.com/office/powerpoint/2010/main" val="37579371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pPr/>
              <a:t>69</a:t>
            </a:fld>
            <a:endParaRPr lang="en-US"/>
          </a:p>
        </p:txBody>
      </p:sp>
      <p:pic>
        <p:nvPicPr>
          <p:cNvPr id="3" name="Picture 2"/>
          <p:cNvPicPr>
            <a:picLocks noChangeAspect="1"/>
          </p:cNvPicPr>
          <p:nvPr/>
        </p:nvPicPr>
        <p:blipFill>
          <a:blip r:embed="rId2"/>
          <a:stretch>
            <a:fillRect/>
          </a:stretch>
        </p:blipFill>
        <p:spPr>
          <a:xfrm>
            <a:off x="190285" y="469706"/>
            <a:ext cx="8808529" cy="6298977"/>
          </a:xfrm>
          <a:prstGeom prst="rect">
            <a:avLst/>
          </a:prstGeom>
          <a:ln w="28575" cmpd="sng">
            <a:solidFill>
              <a:srgbClr val="FF0000"/>
            </a:solidFill>
          </a:ln>
        </p:spPr>
      </p:pic>
    </p:spTree>
    <p:extLst>
      <p:ext uri="{BB962C8B-B14F-4D97-AF65-F5344CB8AC3E}">
        <p14:creationId xmlns="" xmlns:p14="http://schemas.microsoft.com/office/powerpoint/2010/main" val="2976044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272"/>
            <a:ext cx="8229600" cy="990600"/>
          </a:xfrm>
        </p:spPr>
        <p:txBody>
          <a:bodyPr/>
          <a:lstStyle/>
          <a:p>
            <a:r>
              <a:rPr lang="en-US" dirty="0" smtClean="0"/>
              <a:t>Anomalies; light-sterile neutrinos?</a:t>
            </a:r>
            <a:endParaRPr lang="en-US" dirty="0"/>
          </a:p>
        </p:txBody>
      </p:sp>
      <p:sp>
        <p:nvSpPr>
          <p:cNvPr id="3" name="Content Placeholder 2"/>
          <p:cNvSpPr>
            <a:spLocks noGrp="1"/>
          </p:cNvSpPr>
          <p:nvPr>
            <p:ph idx="1"/>
          </p:nvPr>
        </p:nvSpPr>
        <p:spPr>
          <a:xfrm>
            <a:off x="122799" y="1382872"/>
            <a:ext cx="8844505" cy="1267563"/>
          </a:xfrm>
        </p:spPr>
        <p:txBody>
          <a:bodyPr/>
          <a:lstStyle/>
          <a:p>
            <a:r>
              <a:rPr lang="en-US" dirty="0" smtClean="0"/>
              <a:t>Wide variety of data described by the </a:t>
            </a:r>
            <a:r>
              <a:rPr lang="en-US" dirty="0" err="1" smtClean="0"/>
              <a:t>SvM</a:t>
            </a:r>
            <a:endParaRPr lang="en-US" dirty="0" smtClean="0"/>
          </a:p>
          <a:p>
            <a:r>
              <a:rPr lang="en-US" dirty="0" smtClean="0"/>
              <a:t>Anomalous </a:t>
            </a:r>
            <a:r>
              <a:rPr lang="en-US" dirty="0" err="1" smtClean="0"/>
              <a:t>behaviour</a:t>
            </a:r>
            <a:r>
              <a:rPr lang="en-US" dirty="0" smtClean="0"/>
              <a:t> in a variety of channels:</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7</a:t>
            </a:fld>
            <a:endParaRPr lang="en-US"/>
          </a:p>
        </p:txBody>
      </p:sp>
      <p:grpSp>
        <p:nvGrpSpPr>
          <p:cNvPr id="11" name="Group 10"/>
          <p:cNvGrpSpPr/>
          <p:nvPr/>
        </p:nvGrpSpPr>
        <p:grpSpPr>
          <a:xfrm>
            <a:off x="122799" y="3918539"/>
            <a:ext cx="1692094" cy="2758645"/>
            <a:chOff x="122799" y="3068191"/>
            <a:chExt cx="1692094" cy="2758645"/>
          </a:xfrm>
        </p:grpSpPr>
        <p:pic>
          <p:nvPicPr>
            <p:cNvPr id="6" name="Picture 5"/>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122799" y="3068191"/>
              <a:ext cx="1692094" cy="2758645"/>
            </a:xfrm>
            <a:prstGeom prst="rect">
              <a:avLst/>
            </a:prstGeom>
            <a:ln w="28575" cmpd="sng">
              <a:solidFill>
                <a:srgbClr val="FF0000"/>
              </a:solidFill>
            </a:ln>
          </p:spPr>
        </p:pic>
        <p:sp>
          <p:nvSpPr>
            <p:cNvPr id="7" name="TextBox 6"/>
            <p:cNvSpPr txBox="1"/>
            <p:nvPr/>
          </p:nvSpPr>
          <p:spPr>
            <a:xfrm>
              <a:off x="122799" y="3085464"/>
              <a:ext cx="972517" cy="400110"/>
            </a:xfrm>
            <a:prstGeom prst="rect">
              <a:avLst/>
            </a:prstGeom>
            <a:noFill/>
          </p:spPr>
          <p:txBody>
            <a:bodyPr wrap="none" rtlCol="0">
              <a:spAutoFit/>
            </a:bodyPr>
            <a:lstStyle/>
            <a:p>
              <a:r>
                <a:rPr lang="en-US" sz="2000" b="1" dirty="0" err="1" smtClean="0"/>
                <a:t>Steriles</a:t>
              </a:r>
              <a:endParaRPr lang="en-US" sz="2000" b="1" dirty="0" smtClean="0"/>
            </a:p>
          </p:txBody>
        </p:sp>
      </p:grpSp>
      <p:pic>
        <p:nvPicPr>
          <p:cNvPr id="9" name="Picture 8"/>
          <p:cNvPicPr>
            <a:picLocks noChangeAspect="1"/>
          </p:cNvPicPr>
          <p:nvPr/>
        </p:nvPicPr>
        <p:blipFill>
          <a:blip r:embed="rId4"/>
          <a:stretch>
            <a:fillRect/>
          </a:stretch>
        </p:blipFill>
        <p:spPr>
          <a:xfrm>
            <a:off x="6048513" y="3918539"/>
            <a:ext cx="2828045" cy="2758645"/>
          </a:xfrm>
          <a:prstGeom prst="rect">
            <a:avLst/>
          </a:prstGeom>
          <a:ln w="28575" cmpd="sng">
            <a:solidFill>
              <a:srgbClr val="FF0000"/>
            </a:solidFill>
          </a:ln>
        </p:spPr>
      </p:pic>
      <p:pic>
        <p:nvPicPr>
          <p:cNvPr id="12" name="Picture 11"/>
          <p:cNvPicPr>
            <a:picLocks noChangeAspect="1"/>
          </p:cNvPicPr>
          <p:nvPr/>
        </p:nvPicPr>
        <p:blipFill>
          <a:blip r:embed="rId5"/>
          <a:stretch>
            <a:fillRect/>
          </a:stretch>
        </p:blipFill>
        <p:spPr>
          <a:xfrm>
            <a:off x="943982" y="2382056"/>
            <a:ext cx="6984777" cy="1303130"/>
          </a:xfrm>
          <a:prstGeom prst="rect">
            <a:avLst/>
          </a:prstGeom>
          <a:ln w="28575" cmpd="sng">
            <a:solidFill>
              <a:srgbClr val="FF0000"/>
            </a:solidFill>
          </a:ln>
        </p:spPr>
      </p:pic>
      <p:sp>
        <p:nvSpPr>
          <p:cNvPr id="13" name="Content Placeholder 2"/>
          <p:cNvSpPr txBox="1">
            <a:spLocks/>
          </p:cNvSpPr>
          <p:nvPr/>
        </p:nvSpPr>
        <p:spPr>
          <a:xfrm>
            <a:off x="1814894" y="4119217"/>
            <a:ext cx="4233620" cy="2738783"/>
          </a:xfrm>
          <a:prstGeom prst="rect">
            <a:avLst/>
          </a:prstGeom>
          <a:ln>
            <a:noFill/>
          </a:ln>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1" kern="1200">
                <a:solidFill>
                  <a:schemeClr val="bg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b="1" kern="1200">
                <a:solidFill>
                  <a:srgbClr val="FFFF00"/>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b="1" kern="1200">
                <a:solidFill>
                  <a:srgbClr val="00FF00"/>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b="1" kern="1200">
                <a:solidFill>
                  <a:srgbClr val="00FF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b="1" kern="1200" baseline="0">
                <a:solidFill>
                  <a:srgbClr val="FF0000"/>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Global analysis gives:</a:t>
            </a:r>
          </a:p>
          <a:p>
            <a:pPr lvl="1"/>
            <a:r>
              <a:rPr lang="en-US" dirty="0" smtClean="0"/>
              <a:t>Consistent description of:</a:t>
            </a:r>
          </a:p>
          <a:p>
            <a:pPr lvl="2"/>
            <a:r>
              <a:rPr lang="en-US" dirty="0" smtClean="0"/>
              <a:t>Appearance alone;</a:t>
            </a:r>
          </a:p>
          <a:p>
            <a:pPr lvl="2"/>
            <a:r>
              <a:rPr lang="en-US" dirty="0" smtClean="0"/>
              <a:t>Disappearance alone</a:t>
            </a:r>
          </a:p>
          <a:p>
            <a:pPr lvl="1"/>
            <a:r>
              <a:rPr lang="en-US" dirty="0" smtClean="0"/>
              <a:t>But:</a:t>
            </a:r>
          </a:p>
          <a:p>
            <a:pPr lvl="2"/>
            <a:r>
              <a:rPr lang="en-US" dirty="0" smtClean="0"/>
              <a:t>Tension between appearance and disappearance</a:t>
            </a:r>
          </a:p>
        </p:txBody>
      </p:sp>
      <p:sp>
        <p:nvSpPr>
          <p:cNvPr id="14" name="TextBox 13"/>
          <p:cNvSpPr txBox="1"/>
          <p:nvPr/>
        </p:nvSpPr>
        <p:spPr>
          <a:xfrm>
            <a:off x="0" y="-21711"/>
            <a:ext cx="2031137" cy="307777"/>
          </a:xfrm>
          <a:prstGeom prst="rect">
            <a:avLst/>
          </a:prstGeom>
          <a:noFill/>
        </p:spPr>
        <p:txBody>
          <a:bodyPr wrap="none" rtlCol="0">
            <a:spAutoFit/>
          </a:bodyPr>
          <a:lstStyle/>
          <a:p>
            <a:r>
              <a:rPr lang="en-US" sz="1400" b="1" dirty="0" smtClean="0">
                <a:solidFill>
                  <a:schemeClr val="bg1"/>
                </a:solidFill>
              </a:rPr>
              <a:t>PRD 88 (2013) 073008</a:t>
            </a:r>
            <a:endParaRPr lang="en-US" sz="1400" b="1" dirty="0">
              <a:solidFill>
                <a:schemeClr val="bg1"/>
              </a:solidFill>
            </a:endParaRPr>
          </a:p>
        </p:txBody>
      </p:sp>
    </p:spTree>
    <p:extLst>
      <p:ext uri="{BB962C8B-B14F-4D97-AF65-F5344CB8AC3E}">
        <p14:creationId xmlns="" xmlns:p14="http://schemas.microsoft.com/office/powerpoint/2010/main" val="42093472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pPr/>
              <a:t>70</a:t>
            </a:fld>
            <a:endParaRPr lang="en-US"/>
          </a:p>
        </p:txBody>
      </p:sp>
      <p:pic>
        <p:nvPicPr>
          <p:cNvPr id="3" name="Picture 2"/>
          <p:cNvPicPr>
            <a:picLocks noChangeAspect="1"/>
          </p:cNvPicPr>
          <p:nvPr/>
        </p:nvPicPr>
        <p:blipFill>
          <a:blip r:embed="rId2"/>
          <a:stretch>
            <a:fillRect/>
          </a:stretch>
        </p:blipFill>
        <p:spPr>
          <a:xfrm>
            <a:off x="432177" y="485739"/>
            <a:ext cx="8380377" cy="6285282"/>
          </a:xfrm>
          <a:prstGeom prst="rect">
            <a:avLst/>
          </a:prstGeom>
          <a:ln w="28575" cmpd="sng">
            <a:solidFill>
              <a:srgbClr val="FF0000"/>
            </a:solidFill>
          </a:ln>
        </p:spPr>
      </p:pic>
      <p:sp>
        <p:nvSpPr>
          <p:cNvPr id="4" name="TextBox 3"/>
          <p:cNvSpPr txBox="1"/>
          <p:nvPr/>
        </p:nvSpPr>
        <p:spPr>
          <a:xfrm>
            <a:off x="0" y="-1557"/>
            <a:ext cx="1561433" cy="307777"/>
          </a:xfrm>
          <a:prstGeom prst="rect">
            <a:avLst/>
          </a:prstGeom>
          <a:noFill/>
        </p:spPr>
        <p:txBody>
          <a:bodyPr wrap="none" rtlCol="0">
            <a:spAutoFit/>
          </a:bodyPr>
          <a:lstStyle/>
          <a:p>
            <a:r>
              <a:rPr lang="en-US" sz="1400" b="1" dirty="0" smtClean="0">
                <a:solidFill>
                  <a:srgbClr val="FFFFFF"/>
                </a:solidFill>
              </a:rPr>
              <a:t>Strait; NuFact15</a:t>
            </a:r>
            <a:endParaRPr lang="en-US" sz="1400" b="1" dirty="0">
              <a:solidFill>
                <a:srgbClr val="FFFFFF"/>
              </a:solidFill>
            </a:endParaRPr>
          </a:p>
        </p:txBody>
      </p:sp>
      <p:sp>
        <p:nvSpPr>
          <p:cNvPr id="5" name="TextBox 4"/>
          <p:cNvSpPr txBox="1"/>
          <p:nvPr/>
        </p:nvSpPr>
        <p:spPr>
          <a:xfrm>
            <a:off x="432177" y="6450544"/>
            <a:ext cx="1681270" cy="307777"/>
          </a:xfrm>
          <a:prstGeom prst="rect">
            <a:avLst/>
          </a:prstGeom>
          <a:noFill/>
        </p:spPr>
        <p:txBody>
          <a:bodyPr wrap="none" rtlCol="0">
            <a:spAutoFit/>
          </a:bodyPr>
          <a:lstStyle/>
          <a:p>
            <a:r>
              <a:rPr lang="en-US" sz="1400" b="1" dirty="0" smtClean="0"/>
              <a:t>Resource loaded.</a:t>
            </a:r>
            <a:endParaRPr lang="en-US" sz="1400" b="1" dirty="0"/>
          </a:p>
        </p:txBody>
      </p:sp>
    </p:spTree>
    <p:extLst>
      <p:ext uri="{BB962C8B-B14F-4D97-AF65-F5344CB8AC3E}">
        <p14:creationId xmlns="" xmlns:p14="http://schemas.microsoft.com/office/powerpoint/2010/main" val="14764648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pPr/>
              <a:t>71</a:t>
            </a:fld>
            <a:endParaRPr lang="en-US"/>
          </a:p>
        </p:txBody>
      </p:sp>
      <p:pic>
        <p:nvPicPr>
          <p:cNvPr id="3" name="Picture 2"/>
          <p:cNvPicPr>
            <a:picLocks noChangeAspect="1"/>
          </p:cNvPicPr>
          <p:nvPr/>
        </p:nvPicPr>
        <p:blipFill>
          <a:blip r:embed="rId2"/>
          <a:stretch>
            <a:fillRect/>
          </a:stretch>
        </p:blipFill>
        <p:spPr>
          <a:xfrm>
            <a:off x="190881" y="540070"/>
            <a:ext cx="8749538" cy="6081828"/>
          </a:xfrm>
          <a:prstGeom prst="rect">
            <a:avLst/>
          </a:prstGeom>
          <a:ln w="28575" cmpd="sng">
            <a:solidFill>
              <a:srgbClr val="FF0000"/>
            </a:solidFill>
          </a:ln>
        </p:spPr>
      </p:pic>
      <p:sp>
        <p:nvSpPr>
          <p:cNvPr id="4" name="TextBox 3"/>
          <p:cNvSpPr txBox="1"/>
          <p:nvPr/>
        </p:nvSpPr>
        <p:spPr>
          <a:xfrm>
            <a:off x="0" y="-1557"/>
            <a:ext cx="2010449" cy="307777"/>
          </a:xfrm>
          <a:prstGeom prst="rect">
            <a:avLst/>
          </a:prstGeom>
          <a:noFill/>
        </p:spPr>
        <p:txBody>
          <a:bodyPr wrap="none" rtlCol="0">
            <a:spAutoFit/>
          </a:bodyPr>
          <a:lstStyle/>
          <a:p>
            <a:r>
              <a:rPr lang="en-US" sz="1400" b="1" dirty="0" smtClean="0">
                <a:solidFill>
                  <a:srgbClr val="FFFFFF"/>
                </a:solidFill>
              </a:rPr>
              <a:t>Kobayashi: NuFact15</a:t>
            </a:r>
            <a:endParaRPr lang="en-US" sz="1400" b="1" dirty="0">
              <a:solidFill>
                <a:srgbClr val="FFFFFF"/>
              </a:solidFill>
            </a:endParaRPr>
          </a:p>
        </p:txBody>
      </p:sp>
    </p:spTree>
    <p:extLst>
      <p:ext uri="{BB962C8B-B14F-4D97-AF65-F5344CB8AC3E}">
        <p14:creationId xmlns="" xmlns:p14="http://schemas.microsoft.com/office/powerpoint/2010/main" val="27423348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84" y="1256810"/>
            <a:ext cx="8229600" cy="5235256"/>
          </a:xfrm>
        </p:spPr>
        <p:txBody>
          <a:bodyPr/>
          <a:lstStyle/>
          <a:p>
            <a:r>
              <a:rPr lang="en-US" dirty="0" smtClean="0"/>
              <a:t>Lots of data to </a:t>
            </a:r>
            <a:r>
              <a:rPr lang="en-US" dirty="0" err="1" smtClean="0"/>
              <a:t>analyse</a:t>
            </a:r>
            <a:r>
              <a:rPr lang="en-US" dirty="0" smtClean="0"/>
              <a:t> and understand:</a:t>
            </a:r>
          </a:p>
          <a:p>
            <a:pPr lvl="1"/>
            <a:r>
              <a:rPr lang="en-US" dirty="0" err="1" smtClean="0"/>
              <a:t>MINERvA</a:t>
            </a:r>
            <a:r>
              <a:rPr lang="en-US" dirty="0" smtClean="0"/>
              <a:t>, ND280, MINOS-ND, </a:t>
            </a:r>
            <a:r>
              <a:rPr lang="en-US" dirty="0" err="1" smtClean="0"/>
              <a:t>NOvA</a:t>
            </a:r>
            <a:r>
              <a:rPr lang="en-US" dirty="0" smtClean="0"/>
              <a:t>-ND</a:t>
            </a:r>
          </a:p>
          <a:p>
            <a:endParaRPr lang="en-US" dirty="0" smtClean="0"/>
          </a:p>
          <a:p>
            <a:r>
              <a:rPr lang="en-US" dirty="0" smtClean="0"/>
              <a:t>Important advances in theory:</a:t>
            </a:r>
          </a:p>
          <a:p>
            <a:pPr lvl="1"/>
            <a:r>
              <a:rPr lang="en-US" dirty="0" smtClean="0"/>
              <a:t>Complete, accurate description challenging</a:t>
            </a:r>
          </a:p>
          <a:p>
            <a:pPr lvl="2"/>
            <a:r>
              <a:rPr lang="en-US" dirty="0" err="1" smtClean="0"/>
              <a:t>ν</a:t>
            </a:r>
            <a:r>
              <a:rPr lang="en-US" i="1" baseline="-25000" dirty="0" err="1"/>
              <a:t>e</a:t>
            </a:r>
            <a:r>
              <a:rPr lang="en-US" baseline="-25000" dirty="0" smtClean="0"/>
              <a:t> </a:t>
            </a:r>
            <a:r>
              <a:rPr lang="en-US" dirty="0"/>
              <a:t>≠</a:t>
            </a:r>
            <a:r>
              <a:rPr lang="en-US" baseline="-25000" dirty="0"/>
              <a:t> </a:t>
            </a:r>
            <a:r>
              <a:rPr lang="en-US" dirty="0" err="1" smtClean="0"/>
              <a:t>ν</a:t>
            </a:r>
            <a:r>
              <a:rPr lang="en-US" baseline="-25000" dirty="0" err="1" smtClean="0"/>
              <a:t>μ</a:t>
            </a:r>
            <a:r>
              <a:rPr lang="en-US" dirty="0" smtClean="0"/>
              <a:t> </a:t>
            </a:r>
            <a:r>
              <a:rPr lang="en-US" dirty="0"/>
              <a:t>: </a:t>
            </a:r>
            <a:r>
              <a:rPr lang="en-US" dirty="0" smtClean="0"/>
              <a:t>some aspects understood</a:t>
            </a:r>
          </a:p>
          <a:p>
            <a:pPr lvl="1"/>
            <a:r>
              <a:rPr lang="en-US" dirty="0" err="1" smtClean="0"/>
              <a:t>ν</a:t>
            </a:r>
            <a:r>
              <a:rPr lang="en-US" baseline="-25000" dirty="0" smtClean="0"/>
              <a:t> </a:t>
            </a:r>
            <a:r>
              <a:rPr lang="en-US" dirty="0" smtClean="0"/>
              <a:t>≠</a:t>
            </a:r>
            <a:r>
              <a:rPr lang="en-US" baseline="-25000" dirty="0" smtClean="0"/>
              <a:t> </a:t>
            </a:r>
            <a:r>
              <a:rPr lang="en-US" dirty="0" err="1" smtClean="0"/>
              <a:t>ν</a:t>
            </a:r>
            <a:r>
              <a:rPr lang="en-US" dirty="0" smtClean="0"/>
              <a:t> : vector-axial-vector interference</a:t>
            </a:r>
          </a:p>
          <a:p>
            <a:pPr lvl="2"/>
            <a:r>
              <a:rPr lang="en-US" dirty="0" err="1" smtClean="0"/>
              <a:t>ν</a:t>
            </a:r>
            <a:r>
              <a:rPr lang="en-US" i="1" baseline="-25000" dirty="0" err="1" smtClean="0"/>
              <a:t>e</a:t>
            </a:r>
            <a:r>
              <a:rPr lang="en-US" baseline="-25000" dirty="0" smtClean="0"/>
              <a:t> </a:t>
            </a:r>
            <a:r>
              <a:rPr lang="en-US" dirty="0"/>
              <a:t>≠</a:t>
            </a:r>
            <a:r>
              <a:rPr lang="en-US" baseline="-25000" dirty="0"/>
              <a:t> </a:t>
            </a:r>
            <a:r>
              <a:rPr lang="en-US" dirty="0" err="1" smtClean="0"/>
              <a:t>ν</a:t>
            </a:r>
            <a:r>
              <a:rPr lang="en-US" i="1" baseline="-25000" dirty="0" err="1"/>
              <a:t>e</a:t>
            </a:r>
            <a:r>
              <a:rPr lang="en-US" dirty="0" smtClean="0"/>
              <a:t> </a:t>
            </a:r>
            <a:r>
              <a:rPr lang="en-US" dirty="0"/>
              <a:t>: </a:t>
            </a:r>
            <a:r>
              <a:rPr lang="en-US" dirty="0" smtClean="0"/>
              <a:t>pernicious!</a:t>
            </a:r>
          </a:p>
          <a:p>
            <a:endParaRPr lang="en-US" dirty="0"/>
          </a:p>
          <a:p>
            <a:r>
              <a:rPr lang="en-US" dirty="0" smtClean="0"/>
              <a:t>Additional measurements required:</a:t>
            </a:r>
          </a:p>
          <a:p>
            <a:pPr lvl="1"/>
            <a:r>
              <a:rPr lang="en-US" dirty="0" smtClean="0"/>
              <a:t>CAPTAIN-</a:t>
            </a:r>
            <a:r>
              <a:rPr lang="en-US" dirty="0" err="1" smtClean="0"/>
              <a:t>MINERvA</a:t>
            </a:r>
            <a:r>
              <a:rPr lang="en-US" dirty="0"/>
              <a:t> [arXiv:</a:t>
            </a:r>
            <a:r>
              <a:rPr lang="en-US" dirty="0" smtClean="0"/>
              <a:t>1309.1740]</a:t>
            </a:r>
          </a:p>
          <a:p>
            <a:pPr lvl="1"/>
            <a:r>
              <a:rPr lang="en-US" dirty="0" smtClean="0"/>
              <a:t>SBN detectors:</a:t>
            </a:r>
          </a:p>
          <a:p>
            <a:pPr lvl="2"/>
            <a:r>
              <a:rPr lang="en-US" dirty="0" smtClean="0"/>
              <a:t>SBND, </a:t>
            </a:r>
            <a:r>
              <a:rPr lang="en-US" dirty="0" err="1" smtClean="0"/>
              <a:t>MicroBooNE</a:t>
            </a:r>
            <a:r>
              <a:rPr lang="en-US" dirty="0" smtClean="0"/>
              <a:t>, ICARUS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72</a:t>
            </a:fld>
            <a:endParaRPr lang="en-US"/>
          </a:p>
        </p:txBody>
      </p:sp>
      <p:sp>
        <p:nvSpPr>
          <p:cNvPr id="5" name="Title 1"/>
          <p:cNvSpPr>
            <a:spLocks noGrp="1"/>
          </p:cNvSpPr>
          <p:nvPr>
            <p:ph type="title"/>
          </p:nvPr>
        </p:nvSpPr>
        <p:spPr>
          <a:xfrm>
            <a:off x="457200" y="251144"/>
            <a:ext cx="8229600" cy="990600"/>
          </a:xfrm>
        </p:spPr>
        <p:txBody>
          <a:bodyPr/>
          <a:lstStyle/>
          <a:p>
            <a:r>
              <a:rPr lang="en-US" dirty="0" smtClean="0"/>
              <a:t>Cross-section measurement</a:t>
            </a:r>
            <a:endParaRPr lang="en-US" dirty="0"/>
          </a:p>
        </p:txBody>
      </p:sp>
      <p:pic>
        <p:nvPicPr>
          <p:cNvPr id="7" name="Picture 6"/>
          <p:cNvPicPr>
            <a:picLocks noChangeAspect="1"/>
          </p:cNvPicPr>
          <p:nvPr/>
        </p:nvPicPr>
        <p:blipFill rotWithShape="1">
          <a:blip r:embed="rId2" cstate="print">
            <a:extLst>
              <a:ext uri="{28A0092B-C50C-407E-A947-70E740481C1C}">
                <a14:useLocalDpi xmlns="" xmlns:a14="http://schemas.microsoft.com/office/drawing/2010/main"/>
              </a:ext>
            </a:extLst>
          </a:blip>
          <a:srcRect/>
          <a:stretch/>
        </p:blipFill>
        <p:spPr>
          <a:xfrm>
            <a:off x="6096538" y="2529342"/>
            <a:ext cx="2972540" cy="3034232"/>
          </a:xfrm>
          <a:prstGeom prst="rect">
            <a:avLst/>
          </a:prstGeom>
          <a:ln w="28575" cmpd="sng">
            <a:solidFill>
              <a:srgbClr val="FF0000"/>
            </a:solidFill>
          </a:ln>
        </p:spPr>
      </p:pic>
      <p:pic>
        <p:nvPicPr>
          <p:cNvPr id="8" name="Picture 7"/>
          <p:cNvPicPr>
            <a:picLocks noChangeAspect="1"/>
          </p:cNvPicPr>
          <p:nvPr/>
        </p:nvPicPr>
        <p:blipFill>
          <a:blip r:embed="rId3"/>
          <a:stretch>
            <a:fillRect/>
          </a:stretch>
        </p:blipFill>
        <p:spPr>
          <a:xfrm>
            <a:off x="6096538" y="5563724"/>
            <a:ext cx="2972540" cy="1217800"/>
          </a:xfrm>
          <a:prstGeom prst="rect">
            <a:avLst/>
          </a:prstGeom>
          <a:ln w="28575" cmpd="sng">
            <a:solidFill>
              <a:srgbClr val="FF0000"/>
            </a:solidFill>
          </a:ln>
        </p:spPr>
      </p:pic>
      <p:cxnSp>
        <p:nvCxnSpPr>
          <p:cNvPr id="6" name="Straight Connector 5"/>
          <p:cNvCxnSpPr/>
          <p:nvPr/>
        </p:nvCxnSpPr>
        <p:spPr>
          <a:xfrm>
            <a:off x="1324313" y="4059979"/>
            <a:ext cx="195390" cy="0"/>
          </a:xfrm>
          <a:prstGeom prst="line">
            <a:avLst/>
          </a:prstGeom>
          <a:ln w="28575" cmpd="sng">
            <a:solidFill>
              <a:srgbClr val="00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827592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616"/>
            <a:ext cx="8229600" cy="990600"/>
          </a:xfrm>
        </p:spPr>
        <p:txBody>
          <a:bodyPr/>
          <a:lstStyle/>
          <a:p>
            <a:r>
              <a:rPr lang="en-US" dirty="0" smtClean="0"/>
              <a:t>Innovation in detector</a:t>
            </a:r>
            <a:endParaRPr lang="en-US" dirty="0"/>
          </a:p>
        </p:txBody>
      </p:sp>
      <p:sp>
        <p:nvSpPr>
          <p:cNvPr id="3" name="Content Placeholder 2"/>
          <p:cNvSpPr>
            <a:spLocks noGrp="1"/>
          </p:cNvSpPr>
          <p:nvPr>
            <p:ph idx="1"/>
          </p:nvPr>
        </p:nvSpPr>
        <p:spPr>
          <a:xfrm>
            <a:off x="457200" y="1390416"/>
            <a:ext cx="8229600" cy="4876800"/>
          </a:xfrm>
        </p:spPr>
        <p:txBody>
          <a:bodyPr/>
          <a:lstStyle/>
          <a:p>
            <a:r>
              <a:rPr lang="en-US" dirty="0" smtClean="0"/>
              <a:t>Energetic development of detector technique:</a:t>
            </a:r>
          </a:p>
          <a:p>
            <a:pPr lvl="1"/>
            <a:r>
              <a:rPr lang="en-US" dirty="0" smtClean="0"/>
              <a:t>Large mass, </a:t>
            </a:r>
            <a:r>
              <a:rPr lang="en-US" dirty="0" err="1" smtClean="0"/>
              <a:t>LAr</a:t>
            </a:r>
            <a:r>
              <a:rPr lang="en-US" dirty="0" smtClean="0"/>
              <a:t> TPC:</a:t>
            </a:r>
          </a:p>
          <a:p>
            <a:pPr lvl="2"/>
            <a:r>
              <a:rPr lang="en-US" dirty="0" smtClean="0"/>
              <a:t>DUNE prototypes, WA105, SBND, </a:t>
            </a:r>
            <a:r>
              <a:rPr lang="en-US" dirty="0" err="1" smtClean="0"/>
              <a:t>MicroBooNE</a:t>
            </a:r>
            <a:r>
              <a:rPr lang="en-US" dirty="0" smtClean="0"/>
              <a:t>, ICARUS, CAPTAIN</a:t>
            </a:r>
          </a:p>
          <a:p>
            <a:pPr lvl="1"/>
            <a:r>
              <a:rPr lang="en-US" dirty="0" smtClean="0"/>
              <a:t>Near detectors for systematics and cross sections:</a:t>
            </a:r>
          </a:p>
          <a:p>
            <a:pPr lvl="2"/>
            <a:r>
              <a:rPr lang="en-US" dirty="0" err="1" smtClean="0"/>
              <a:t>nuPRISM</a:t>
            </a:r>
            <a:r>
              <a:rPr lang="en-US" dirty="0" smtClean="0"/>
              <a:t>, TITUS, CAPTAIN, DUNE ND</a:t>
            </a:r>
          </a:p>
          <a:p>
            <a:pPr lvl="3"/>
            <a:endParaRPr lang="en-US" dirty="0"/>
          </a:p>
          <a:p>
            <a:r>
              <a:rPr lang="en-US" dirty="0" smtClean="0"/>
              <a:t>Supported by the CERN Neutrino Platform:</a:t>
            </a:r>
          </a:p>
          <a:p>
            <a:pPr lvl="1"/>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73</a:t>
            </a:fld>
            <a:endParaRPr lang="en-US"/>
          </a:p>
        </p:txBody>
      </p:sp>
      <p:pic>
        <p:nvPicPr>
          <p:cNvPr id="5" name="Picture 4" descr="EHN1_Virtual_image.jpg"/>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1002631" y="4134677"/>
            <a:ext cx="6871369" cy="2656479"/>
          </a:xfrm>
          <a:prstGeom prst="rect">
            <a:avLst/>
          </a:prstGeom>
          <a:ln w="28575" cmpd="sng">
            <a:solidFill>
              <a:srgbClr val="FF0000"/>
            </a:solidFill>
          </a:ln>
        </p:spPr>
      </p:pic>
    </p:spTree>
    <p:extLst>
      <p:ext uri="{BB962C8B-B14F-4D97-AF65-F5344CB8AC3E}">
        <p14:creationId xmlns="" xmlns:p14="http://schemas.microsoft.com/office/powerpoint/2010/main" val="17289369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960"/>
            <a:ext cx="8229600" cy="990600"/>
          </a:xfrm>
        </p:spPr>
        <p:txBody>
          <a:bodyPr/>
          <a:lstStyle/>
          <a:p>
            <a:r>
              <a:rPr lang="en-US" dirty="0" smtClean="0"/>
              <a:t>Future neutrino </a:t>
            </a:r>
            <a:r>
              <a:rPr lang="en-US" dirty="0" err="1" smtClean="0"/>
              <a:t>programme</a:t>
            </a:r>
            <a:endParaRPr lang="en-US" dirty="0"/>
          </a:p>
        </p:txBody>
      </p:sp>
      <p:sp>
        <p:nvSpPr>
          <p:cNvPr id="3" name="Content Placeholder 2"/>
          <p:cNvSpPr>
            <a:spLocks noGrp="1"/>
          </p:cNvSpPr>
          <p:nvPr>
            <p:ph idx="1"/>
          </p:nvPr>
        </p:nvSpPr>
        <p:spPr>
          <a:xfrm>
            <a:off x="457200" y="1337560"/>
            <a:ext cx="8229600" cy="5520440"/>
          </a:xfrm>
        </p:spPr>
        <p:txBody>
          <a:bodyPr/>
          <a:lstStyle/>
          <a:p>
            <a:r>
              <a:rPr lang="en-US" dirty="0" smtClean="0"/>
              <a:t>An exciting </a:t>
            </a:r>
            <a:r>
              <a:rPr lang="en-US" dirty="0" err="1" smtClean="0"/>
              <a:t>programme</a:t>
            </a:r>
            <a:r>
              <a:rPr lang="en-US" dirty="0" smtClean="0"/>
              <a:t> of discovery lies ahead:</a:t>
            </a:r>
          </a:p>
          <a:p>
            <a:pPr lvl="1"/>
            <a:r>
              <a:rPr lang="en-US" dirty="0" smtClean="0"/>
              <a:t>DUNE and SBN at LBNF</a:t>
            </a:r>
          </a:p>
          <a:p>
            <a:pPr lvl="1"/>
            <a:r>
              <a:rPr lang="en-US" dirty="0" smtClean="0"/>
              <a:t>Hyper-K at J-PARC</a:t>
            </a:r>
          </a:p>
          <a:p>
            <a:pPr lvl="1"/>
            <a:r>
              <a:rPr lang="en-US" dirty="0" smtClean="0"/>
              <a:t>Reactor, atmospheric, </a:t>
            </a:r>
            <a:r>
              <a:rPr lang="en-US" dirty="0" err="1" smtClean="0"/>
              <a:t>astroparticle</a:t>
            </a:r>
            <a:r>
              <a:rPr lang="en-US" dirty="0" smtClean="0"/>
              <a:t>, solar</a:t>
            </a:r>
            <a:endParaRPr lang="en-US" dirty="0"/>
          </a:p>
          <a:p>
            <a:endParaRPr lang="en-US" dirty="0" smtClean="0"/>
          </a:p>
          <a:p>
            <a:r>
              <a:rPr lang="en-US" dirty="0" smtClean="0"/>
              <a:t>Innovation and the development of capability:</a:t>
            </a:r>
          </a:p>
          <a:p>
            <a:pPr lvl="1"/>
            <a:endParaRPr lang="en-US" dirty="0" smtClean="0"/>
          </a:p>
        </p:txBody>
      </p:sp>
      <p:sp>
        <p:nvSpPr>
          <p:cNvPr id="4" name="Slide Number Placeholder 3"/>
          <p:cNvSpPr>
            <a:spLocks noGrp="1"/>
          </p:cNvSpPr>
          <p:nvPr>
            <p:ph type="sldNum" sz="quarter" idx="12"/>
          </p:nvPr>
        </p:nvSpPr>
        <p:spPr/>
        <p:txBody>
          <a:bodyPr/>
          <a:lstStyle/>
          <a:p>
            <a:fld id="{8B2C7CBE-54CD-6E4E-991E-74820AACF21D}" type="slidenum">
              <a:rPr lang="en-US" smtClean="0"/>
              <a:pPr/>
              <a:t>74</a:t>
            </a:fld>
            <a:endParaRPr lang="en-US"/>
          </a:p>
        </p:txBody>
      </p:sp>
    </p:spTree>
    <p:extLst>
      <p:ext uri="{BB962C8B-B14F-4D97-AF65-F5344CB8AC3E}">
        <p14:creationId xmlns="" xmlns:p14="http://schemas.microsoft.com/office/powerpoint/2010/main" val="42873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290"/>
            <a:ext cx="8229600" cy="990600"/>
          </a:xfrm>
        </p:spPr>
        <p:txBody>
          <a:bodyPr>
            <a:normAutofit/>
          </a:bodyPr>
          <a:lstStyle/>
          <a:p>
            <a:r>
              <a:rPr lang="en-US" dirty="0" smtClean="0"/>
              <a:t>Beam-line instrumentation</a:t>
            </a:r>
            <a:endParaRPr lang="en-US" dirty="0"/>
          </a:p>
        </p:txBody>
      </p:sp>
      <p:pic>
        <p:nvPicPr>
          <p:cNvPr id="1027" name="Picture 3"/>
          <p:cNvPicPr>
            <a:picLocks noChangeAspect="1" noChangeArrowheads="1"/>
          </p:cNvPicPr>
          <p:nvPr/>
        </p:nvPicPr>
        <p:blipFill>
          <a:blip r:embed="rId2"/>
          <a:srcRect/>
          <a:stretch>
            <a:fillRect/>
          </a:stretch>
        </p:blipFill>
        <p:spPr bwMode="auto">
          <a:xfrm>
            <a:off x="79679" y="1229401"/>
            <a:ext cx="8971855" cy="5587503"/>
          </a:xfrm>
          <a:prstGeom prst="rect">
            <a:avLst/>
          </a:prstGeom>
          <a:noFill/>
          <a:ln w="9525">
            <a:noFill/>
            <a:miter lim="800000"/>
            <a:headEnd/>
            <a:tailEnd/>
          </a:ln>
          <a:effectLst/>
        </p:spPr>
      </p:pic>
    </p:spTree>
    <p:extLst>
      <p:ext uri="{BB962C8B-B14F-4D97-AF65-F5344CB8AC3E}">
        <p14:creationId xmlns="" xmlns:p14="http://schemas.microsoft.com/office/powerpoint/2010/main" val="37311927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1208"/>
            <a:ext cx="8229600" cy="990600"/>
          </a:xfrm>
        </p:spPr>
        <p:txBody>
          <a:bodyPr>
            <a:normAutofit/>
          </a:bodyPr>
          <a:lstStyle/>
          <a:p>
            <a:r>
              <a:rPr lang="en-US" dirty="0" smtClean="0"/>
              <a:t>Neutrino Factory</a:t>
            </a:r>
            <a:endParaRPr lang="en-US" dirty="0"/>
          </a:p>
        </p:txBody>
      </p:sp>
      <p:sp>
        <p:nvSpPr>
          <p:cNvPr id="3" name="Content Placeholder 2"/>
          <p:cNvSpPr>
            <a:spLocks noGrp="1"/>
          </p:cNvSpPr>
          <p:nvPr>
            <p:ph idx="1"/>
          </p:nvPr>
        </p:nvSpPr>
        <p:spPr>
          <a:xfrm>
            <a:off x="4107540" y="1682392"/>
            <a:ext cx="5036460" cy="4876800"/>
          </a:xfrm>
        </p:spPr>
        <p:txBody>
          <a:bodyPr/>
          <a:lstStyle/>
          <a:p>
            <a:r>
              <a:rPr lang="en-US" dirty="0" smtClean="0"/>
              <a:t>Requirement is to </a:t>
            </a:r>
            <a:r>
              <a:rPr lang="en-US" dirty="0" err="1" smtClean="0"/>
              <a:t>maximise</a:t>
            </a:r>
            <a:r>
              <a:rPr lang="en-US" dirty="0" smtClean="0"/>
              <a:t> rate:</a:t>
            </a:r>
          </a:p>
          <a:p>
            <a:pPr lvl="1"/>
            <a:r>
              <a:rPr lang="en-US" dirty="0" smtClean="0"/>
              <a:t>Transverse (4D) cooling sufficient</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76</a:t>
            </a:fld>
            <a:endParaRPr lang="en-US"/>
          </a:p>
        </p:txBody>
      </p:sp>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a:ext>
            </a:extLst>
          </a:blip>
          <a:srcRect/>
          <a:stretch/>
        </p:blipFill>
        <p:spPr bwMode="auto">
          <a:xfrm>
            <a:off x="172931" y="1681372"/>
            <a:ext cx="3934610" cy="2052131"/>
          </a:xfrm>
          <a:prstGeom prst="rect">
            <a:avLst/>
          </a:prstGeom>
          <a:noFill/>
          <a:ln w="28575" cmpd="sng">
            <a:solidFill>
              <a:srgbClr val="FF0000"/>
            </a:solidFill>
            <a:miter lim="800000"/>
            <a:headEnd/>
            <a:tailEnd/>
          </a:ln>
        </p:spPr>
      </p:pic>
      <p:pic>
        <p:nvPicPr>
          <p:cNvPr id="6" name="Picture 5" descr="Combined Cooling Section Cells v1.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rot="16200000">
            <a:off x="749919" y="3156517"/>
            <a:ext cx="2780636" cy="3934609"/>
          </a:xfrm>
          <a:prstGeom prst="rect">
            <a:avLst/>
          </a:prstGeom>
          <a:ln w="28575" cmpd="sng">
            <a:solidFill>
              <a:srgbClr val="FF0000"/>
            </a:solidFill>
          </a:ln>
        </p:spPr>
      </p:pic>
      <p:pic>
        <p:nvPicPr>
          <p:cNvPr id="7" name="Picture 6"/>
          <p:cNvPicPr>
            <a:picLocks noChangeAspect="1"/>
          </p:cNvPicPr>
          <p:nvPr/>
        </p:nvPicPr>
        <p:blipFill>
          <a:blip r:embed="rId4"/>
          <a:stretch>
            <a:fillRect/>
          </a:stretch>
        </p:blipFill>
        <p:spPr>
          <a:xfrm>
            <a:off x="4138964" y="3005414"/>
            <a:ext cx="4820608" cy="3269422"/>
          </a:xfrm>
          <a:prstGeom prst="rect">
            <a:avLst/>
          </a:prstGeom>
          <a:ln w="28575" cmpd="sng">
            <a:solidFill>
              <a:srgbClr val="FF0000"/>
            </a:solidFill>
          </a:ln>
        </p:spPr>
      </p:pic>
      <p:sp>
        <p:nvSpPr>
          <p:cNvPr id="8" name="TextBox 7"/>
          <p:cNvSpPr txBox="1"/>
          <p:nvPr/>
        </p:nvSpPr>
        <p:spPr>
          <a:xfrm>
            <a:off x="7502683" y="5166734"/>
            <a:ext cx="1295747" cy="338554"/>
          </a:xfrm>
          <a:prstGeom prst="rect">
            <a:avLst/>
          </a:prstGeom>
          <a:noFill/>
        </p:spPr>
        <p:txBody>
          <a:bodyPr wrap="none" rtlCol="0">
            <a:spAutoFit/>
          </a:bodyPr>
          <a:lstStyle/>
          <a:p>
            <a:pPr algn="r"/>
            <a:r>
              <a:rPr lang="en-US" sz="1600" b="1" dirty="0" smtClean="0"/>
              <a:t>IDS-NF/</a:t>
            </a:r>
            <a:r>
              <a:rPr lang="en-US" sz="1600" b="1" dirty="0" err="1" smtClean="0"/>
              <a:t>Accel</a:t>
            </a:r>
            <a:endParaRPr lang="en-US" sz="1600" b="1" dirty="0"/>
          </a:p>
        </p:txBody>
      </p:sp>
    </p:spTree>
    <p:extLst>
      <p:ext uri="{BB962C8B-B14F-4D97-AF65-F5344CB8AC3E}">
        <p14:creationId xmlns="" xmlns:p14="http://schemas.microsoft.com/office/powerpoint/2010/main" val="23211229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386"/>
            <a:ext cx="8229600" cy="990600"/>
          </a:xfrm>
        </p:spPr>
        <p:txBody>
          <a:bodyPr>
            <a:normAutofit/>
          </a:bodyPr>
          <a:lstStyle/>
          <a:p>
            <a:r>
              <a:rPr lang="en-US" dirty="0" smtClean="0"/>
              <a:t>MICE </a:t>
            </a:r>
            <a:r>
              <a:rPr lang="en-US" dirty="0" err="1" smtClean="0"/>
              <a:t>Muon</a:t>
            </a:r>
            <a:r>
              <a:rPr lang="en-US" dirty="0" smtClean="0"/>
              <a:t> Beam</a:t>
            </a:r>
            <a:endParaRPr lang="en-US" dirty="0"/>
          </a:p>
        </p:txBody>
      </p:sp>
      <p:pic>
        <p:nvPicPr>
          <p:cNvPr id="2050" name="Picture 2"/>
          <p:cNvPicPr>
            <a:picLocks noChangeAspect="1" noChangeArrowheads="1"/>
          </p:cNvPicPr>
          <p:nvPr/>
        </p:nvPicPr>
        <p:blipFill>
          <a:blip r:embed="rId2"/>
          <a:srcRect/>
          <a:stretch>
            <a:fillRect/>
          </a:stretch>
        </p:blipFill>
        <p:spPr bwMode="auto">
          <a:xfrm>
            <a:off x="249204" y="1279427"/>
            <a:ext cx="8720138" cy="5430739"/>
          </a:xfrm>
          <a:prstGeom prst="rect">
            <a:avLst/>
          </a:prstGeom>
          <a:noFill/>
          <a:ln w="9525">
            <a:noFill/>
            <a:miter lim="800000"/>
            <a:headEnd/>
            <a:tailEnd/>
          </a:ln>
          <a:effectLst/>
        </p:spPr>
      </p:pic>
    </p:spTree>
    <p:extLst>
      <p:ext uri="{BB962C8B-B14F-4D97-AF65-F5344CB8AC3E}">
        <p14:creationId xmlns="" xmlns:p14="http://schemas.microsoft.com/office/powerpoint/2010/main" val="594255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0" y="-123288"/>
            <a:ext cx="9130594" cy="990600"/>
          </a:xfrm>
          <a:solidFill>
            <a:srgbClr val="000000"/>
          </a:solidFill>
        </p:spPr>
        <p:txBody>
          <a:bodyPr>
            <a:normAutofit fontScale="90000"/>
          </a:bodyPr>
          <a:lstStyle/>
          <a:p>
            <a:r>
              <a:rPr lang="en-US" sz="4000" dirty="0" smtClean="0"/>
              <a:t> </a:t>
            </a:r>
            <a:r>
              <a:rPr lang="en-US" sz="4000" dirty="0" err="1" smtClean="0"/>
              <a:t>Characterisation</a:t>
            </a:r>
            <a:r>
              <a:rPr lang="en-US" sz="4000" dirty="0" smtClean="0"/>
              <a:t> </a:t>
            </a:r>
            <a:r>
              <a:rPr lang="en-US" sz="4000" dirty="0"/>
              <a:t>of the MICE </a:t>
            </a:r>
            <a:r>
              <a:rPr lang="en-US" sz="4000" dirty="0" err="1"/>
              <a:t>Muon</a:t>
            </a:r>
            <a:r>
              <a:rPr lang="en-US" sz="4000" dirty="0"/>
              <a:t> </a:t>
            </a:r>
            <a:r>
              <a:rPr lang="en-US" sz="4000" dirty="0" smtClean="0"/>
              <a:t>Beam</a:t>
            </a:r>
            <a:endParaRPr lang="en-US" sz="4000" dirty="0"/>
          </a:p>
        </p:txBody>
      </p:sp>
      <p:sp>
        <p:nvSpPr>
          <p:cNvPr id="3" name="Content Placeholder 2"/>
          <p:cNvSpPr>
            <a:spLocks noGrp="1"/>
          </p:cNvSpPr>
          <p:nvPr>
            <p:ph idx="1"/>
          </p:nvPr>
        </p:nvSpPr>
        <p:spPr>
          <a:xfrm>
            <a:off x="0" y="4797153"/>
            <a:ext cx="4572000" cy="2060848"/>
          </a:xfrm>
        </p:spPr>
        <p:txBody>
          <a:bodyPr>
            <a:normAutofit fontScale="70000" lnSpcReduction="20000"/>
          </a:bodyPr>
          <a:lstStyle/>
          <a:p>
            <a:r>
              <a:rPr lang="en-US" dirty="0" smtClean="0"/>
              <a:t>Iterate to determine trace-space parameters:</a:t>
            </a:r>
          </a:p>
          <a:p>
            <a:pPr lvl="1"/>
            <a:r>
              <a:rPr lang="en-US" dirty="0" smtClean="0"/>
              <a:t>Initial estimate of </a:t>
            </a:r>
            <a:r>
              <a:rPr lang="en-US" i="1" dirty="0" err="1" smtClean="0"/>
              <a:t>p</a:t>
            </a:r>
            <a:r>
              <a:rPr lang="en-US" i="1" baseline="-25000" dirty="0" err="1" smtClean="0"/>
              <a:t>z</a:t>
            </a:r>
            <a:r>
              <a:rPr lang="en-US" dirty="0"/>
              <a:t> </a:t>
            </a:r>
            <a:r>
              <a:rPr lang="en-US" dirty="0" smtClean="0"/>
              <a:t>from TOF</a:t>
            </a:r>
          </a:p>
          <a:p>
            <a:pPr lvl="1"/>
            <a:r>
              <a:rPr lang="en-US" dirty="0" smtClean="0"/>
              <a:t>(</a:t>
            </a:r>
            <a:r>
              <a:rPr lang="en-US" i="1" dirty="0" smtClean="0"/>
              <a:t>x</a:t>
            </a:r>
            <a:r>
              <a:rPr lang="en-US" i="1" baseline="-25000" dirty="0" smtClean="0"/>
              <a:t>0</a:t>
            </a:r>
            <a:r>
              <a:rPr lang="en-US" i="1" dirty="0" smtClean="0"/>
              <a:t>,y</a:t>
            </a:r>
            <a:r>
              <a:rPr lang="en-US" i="1" baseline="-25000" dirty="0" smtClean="0"/>
              <a:t>0</a:t>
            </a:r>
            <a:r>
              <a:rPr lang="en-US" dirty="0" smtClean="0"/>
              <a:t>), (</a:t>
            </a:r>
            <a:r>
              <a:rPr lang="en-US" i="1" dirty="0" smtClean="0"/>
              <a:t>x</a:t>
            </a:r>
            <a:r>
              <a:rPr lang="en-US" i="1" baseline="-25000" dirty="0" smtClean="0"/>
              <a:t>1</a:t>
            </a:r>
            <a:r>
              <a:rPr lang="en-US" i="1" dirty="0" smtClean="0"/>
              <a:t>,y</a:t>
            </a:r>
            <a:r>
              <a:rPr lang="en-US" i="1" baseline="-25000" dirty="0" smtClean="0"/>
              <a:t>1</a:t>
            </a:r>
            <a:r>
              <a:rPr lang="en-US" dirty="0" smtClean="0"/>
              <a:t>) and </a:t>
            </a:r>
            <a:r>
              <a:rPr lang="en-US" dirty="0" err="1" smtClean="0"/>
              <a:t>M</a:t>
            </a:r>
            <a:r>
              <a:rPr lang="en-US" i="1" baseline="-25000" dirty="0" err="1" smtClean="0"/>
              <a:t>x,y</a:t>
            </a:r>
            <a:r>
              <a:rPr lang="en-US" dirty="0" smtClean="0"/>
              <a:t>(</a:t>
            </a:r>
            <a:r>
              <a:rPr lang="en-US" i="1" dirty="0" err="1" smtClean="0"/>
              <a:t>p</a:t>
            </a:r>
            <a:r>
              <a:rPr lang="en-US" i="1" baseline="-25000" dirty="0" err="1" smtClean="0"/>
              <a:t>z</a:t>
            </a:r>
            <a:r>
              <a:rPr lang="en-US" dirty="0" smtClean="0"/>
              <a:t>) used to determine trace-space parameters</a:t>
            </a:r>
          </a:p>
          <a:p>
            <a:pPr lvl="1"/>
            <a:r>
              <a:rPr lang="en-US" dirty="0" smtClean="0"/>
              <a:t>Updated estimate of </a:t>
            </a:r>
            <a:r>
              <a:rPr lang="en-US" i="1" dirty="0" err="1" smtClean="0"/>
              <a:t>p</a:t>
            </a:r>
            <a:r>
              <a:rPr lang="en-US" i="1" baseline="-25000" dirty="0" err="1" smtClean="0"/>
              <a:t>z</a:t>
            </a:r>
            <a:r>
              <a:rPr lang="en-US" dirty="0" smtClean="0"/>
              <a:t> from trace space parameters</a:t>
            </a:r>
          </a:p>
          <a:p>
            <a:r>
              <a:rPr lang="en-US" dirty="0" smtClean="0"/>
              <a:t>Corrections applied for energy loss in air and material</a:t>
            </a:r>
            <a:endParaRPr lang="en-US" dirty="0"/>
          </a:p>
        </p:txBody>
      </p:sp>
      <p:pic>
        <p:nvPicPr>
          <p:cNvPr id="17" name="Picture 16"/>
          <p:cNvPicPr>
            <a:picLocks noChangeAspect="1"/>
          </p:cNvPicPr>
          <p:nvPr/>
        </p:nvPicPr>
        <p:blipFill>
          <a:blip r:embed="rId2"/>
          <a:stretch>
            <a:fillRect/>
          </a:stretch>
        </p:blipFill>
        <p:spPr>
          <a:xfrm>
            <a:off x="35496" y="692696"/>
            <a:ext cx="4532528" cy="4104456"/>
          </a:xfrm>
          <a:prstGeom prst="rect">
            <a:avLst/>
          </a:prstGeom>
        </p:spPr>
      </p:pic>
      <p:pic>
        <p:nvPicPr>
          <p:cNvPr id="19" name="Picture 18"/>
          <p:cNvPicPr>
            <a:picLocks noChangeAspect="1"/>
          </p:cNvPicPr>
          <p:nvPr/>
        </p:nvPicPr>
        <p:blipFill>
          <a:blip r:embed="rId3"/>
          <a:stretch>
            <a:fillRect/>
          </a:stretch>
        </p:blipFill>
        <p:spPr>
          <a:xfrm>
            <a:off x="4634691" y="720506"/>
            <a:ext cx="4464379" cy="2564477"/>
          </a:xfrm>
          <a:prstGeom prst="rect">
            <a:avLst/>
          </a:prstGeom>
          <a:solidFill>
            <a:srgbClr val="FFFFFF"/>
          </a:solidFill>
          <a:ln w="28575" cmpd="sng">
            <a:solidFill>
              <a:srgbClr val="FF0000"/>
            </a:solidFill>
          </a:ln>
        </p:spPr>
      </p:pic>
      <p:pic>
        <p:nvPicPr>
          <p:cNvPr id="20" name="Picture 19"/>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6585301" y="3356992"/>
            <a:ext cx="2539693" cy="3465401"/>
          </a:xfrm>
          <a:prstGeom prst="rect">
            <a:avLst/>
          </a:prstGeom>
          <a:ln w="28575" cmpd="sng">
            <a:solidFill>
              <a:srgbClr val="FF0000"/>
            </a:solidFill>
          </a:ln>
        </p:spPr>
      </p:pic>
      <p:pic>
        <p:nvPicPr>
          <p:cNvPr id="27" name="Picture 26"/>
          <p:cNvPicPr>
            <a:picLocks noChangeAspect="1"/>
          </p:cNvPicPr>
          <p:nvPr/>
        </p:nvPicPr>
        <p:blipFill>
          <a:blip r:embed="rId5"/>
          <a:stretch>
            <a:fillRect/>
          </a:stretch>
        </p:blipFill>
        <p:spPr>
          <a:xfrm>
            <a:off x="4652283" y="3357787"/>
            <a:ext cx="1865390" cy="3478701"/>
          </a:xfrm>
          <a:prstGeom prst="rect">
            <a:avLst/>
          </a:prstGeom>
          <a:solidFill>
            <a:srgbClr val="FFFFFF"/>
          </a:solidFill>
          <a:ln w="28575" cmpd="sng">
            <a:solidFill>
              <a:srgbClr val="FF0000"/>
            </a:solidFill>
          </a:ln>
        </p:spPr>
      </p:pic>
      <p:pic>
        <p:nvPicPr>
          <p:cNvPr id="5" name="Picture 4"/>
          <p:cNvPicPr>
            <a:picLocks noChangeAspect="1"/>
          </p:cNvPicPr>
          <p:nvPr/>
        </p:nvPicPr>
        <p:blipFill>
          <a:blip r:embed="rId6"/>
          <a:stretch>
            <a:fillRect/>
          </a:stretch>
        </p:blipFill>
        <p:spPr>
          <a:xfrm>
            <a:off x="683568" y="908720"/>
            <a:ext cx="1238538" cy="288032"/>
          </a:xfrm>
          <a:prstGeom prst="rect">
            <a:avLst/>
          </a:prstGeom>
        </p:spPr>
      </p:pic>
    </p:spTree>
    <p:extLst>
      <p:ext uri="{BB962C8B-B14F-4D97-AF65-F5344CB8AC3E}">
        <p14:creationId xmlns="" xmlns:p14="http://schemas.microsoft.com/office/powerpoint/2010/main" val="33003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52" y="-133562"/>
            <a:ext cx="8229600" cy="990600"/>
          </a:xfrm>
        </p:spPr>
        <p:txBody>
          <a:bodyPr>
            <a:normAutofit/>
          </a:bodyPr>
          <a:lstStyle/>
          <a:p>
            <a:r>
              <a:rPr lang="en-US" dirty="0" smtClean="0"/>
              <a:t>“Step IV”; 2015/16</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79</a:t>
            </a:fld>
            <a:endParaRPr lang="en-US"/>
          </a:p>
        </p:txBody>
      </p:sp>
      <p:pic>
        <p:nvPicPr>
          <p:cNvPr id="5" name="Picture 4" descr="Step-4.pdf"/>
          <p:cNvPicPr>
            <a:picLocks noChangeAspect="1"/>
          </p:cNvPicPr>
          <p:nvPr/>
        </p:nvPicPr>
        <p:blipFill>
          <a:blip r:embed="rId2">
            <a:extLst>
              <a:ext uri="{28A0092B-C50C-407E-A947-70E740481C1C}">
                <a14:useLocalDpi xmlns="" xmlns:a14="http://schemas.microsoft.com/office/drawing/2010/main"/>
              </a:ext>
            </a:extLst>
          </a:blip>
          <a:stretch>
            <a:fillRect/>
          </a:stretch>
        </p:blipFill>
        <p:spPr>
          <a:xfrm>
            <a:off x="97695" y="750797"/>
            <a:ext cx="8933684" cy="2808655"/>
          </a:xfrm>
          <a:prstGeom prst="rect">
            <a:avLst/>
          </a:prstGeom>
          <a:solidFill>
            <a:srgbClr val="FFFFFF"/>
          </a:solidFill>
          <a:ln w="28575" cmpd="sng">
            <a:solidFill>
              <a:srgbClr val="FF0000"/>
            </a:solidFill>
          </a:ln>
        </p:spPr>
      </p:pic>
      <p:pic>
        <p:nvPicPr>
          <p:cNvPr id="7" name="Picture 6"/>
          <p:cNvPicPr>
            <a:picLocks noChangeAspect="1"/>
          </p:cNvPicPr>
          <p:nvPr/>
        </p:nvPicPr>
        <p:blipFill>
          <a:blip r:embed="rId3"/>
          <a:stretch>
            <a:fillRect/>
          </a:stretch>
        </p:blipFill>
        <p:spPr>
          <a:xfrm>
            <a:off x="2081924" y="3643444"/>
            <a:ext cx="4632970" cy="3148220"/>
          </a:xfrm>
          <a:prstGeom prst="rect">
            <a:avLst/>
          </a:prstGeom>
          <a:ln w="28575" cmpd="sng">
            <a:solidFill>
              <a:srgbClr val="FF0000"/>
            </a:solidFill>
          </a:ln>
        </p:spPr>
      </p:pic>
    </p:spTree>
    <p:extLst>
      <p:ext uri="{BB962C8B-B14F-4D97-AF65-F5344CB8AC3E}">
        <p14:creationId xmlns="" xmlns:p14="http://schemas.microsoft.com/office/powerpoint/2010/main" val="63117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530"/>
            <a:ext cx="8229600" cy="990600"/>
          </a:xfrm>
        </p:spPr>
        <p:txBody>
          <a:bodyPr>
            <a:normAutofit/>
          </a:bodyPr>
          <a:lstStyle/>
          <a:p>
            <a:r>
              <a:rPr lang="en-US" dirty="0" smtClean="0"/>
              <a:t>Future </a:t>
            </a:r>
            <a:r>
              <a:rPr lang="en-US" dirty="0" err="1" smtClean="0"/>
              <a:t>programme</a:t>
            </a:r>
            <a:r>
              <a:rPr lang="en-US" dirty="0" smtClean="0"/>
              <a:t>, specification</a:t>
            </a:r>
            <a:endParaRPr lang="en-US" dirty="0"/>
          </a:p>
        </p:txBody>
      </p:sp>
      <p:sp>
        <p:nvSpPr>
          <p:cNvPr id="3" name="Content Placeholder 2"/>
          <p:cNvSpPr>
            <a:spLocks noGrp="1"/>
          </p:cNvSpPr>
          <p:nvPr>
            <p:ph idx="1"/>
          </p:nvPr>
        </p:nvSpPr>
        <p:spPr>
          <a:xfrm>
            <a:off x="457200" y="1394130"/>
            <a:ext cx="8229600" cy="5258238"/>
          </a:xfrm>
        </p:spPr>
        <p:txBody>
          <a:bodyPr>
            <a:normAutofit lnSpcReduction="10000"/>
          </a:bodyPr>
          <a:lstStyle/>
          <a:p>
            <a:r>
              <a:rPr lang="en-US" dirty="0"/>
              <a:t>Complete the “Standard </a:t>
            </a:r>
            <a:r>
              <a:rPr lang="en-US" dirty="0" smtClean="0"/>
              <a:t>Neutrino </a:t>
            </a:r>
            <a:r>
              <a:rPr lang="en-US" dirty="0"/>
              <a:t>Model” (</a:t>
            </a:r>
            <a:r>
              <a:rPr lang="en-US" dirty="0" err="1" smtClean="0"/>
              <a:t>SνM</a:t>
            </a:r>
            <a:r>
              <a:rPr lang="en-US" dirty="0"/>
              <a:t>):</a:t>
            </a:r>
          </a:p>
          <a:p>
            <a:pPr lvl="1"/>
            <a:r>
              <a:rPr lang="en-US" dirty="0"/>
              <a:t>Determine the mass hierarchy</a:t>
            </a:r>
          </a:p>
          <a:p>
            <a:pPr lvl="1"/>
            <a:r>
              <a:rPr lang="en-US" dirty="0"/>
              <a:t>Search for (and discover?) </a:t>
            </a:r>
            <a:r>
              <a:rPr lang="en-US" dirty="0" err="1"/>
              <a:t>leptonic</a:t>
            </a:r>
            <a:r>
              <a:rPr lang="en-US" dirty="0"/>
              <a:t> </a:t>
            </a:r>
            <a:r>
              <a:rPr lang="en-US" dirty="0" smtClean="0"/>
              <a:t>CP</a:t>
            </a:r>
            <a:r>
              <a:rPr lang="en-US" dirty="0"/>
              <a:t>-invariance violation</a:t>
            </a:r>
          </a:p>
          <a:p>
            <a:endParaRPr lang="en-US" dirty="0" smtClean="0"/>
          </a:p>
          <a:p>
            <a:r>
              <a:rPr lang="en-US" dirty="0" smtClean="0"/>
              <a:t>Establish </a:t>
            </a:r>
            <a:r>
              <a:rPr lang="en-US" dirty="0"/>
              <a:t>the </a:t>
            </a:r>
            <a:r>
              <a:rPr lang="en-US" dirty="0" err="1" smtClean="0"/>
              <a:t>S</a:t>
            </a:r>
            <a:r>
              <a:rPr lang="en-US" dirty="0" err="1"/>
              <a:t>ν</a:t>
            </a:r>
            <a:r>
              <a:rPr lang="en-US" dirty="0" err="1" smtClean="0"/>
              <a:t>M</a:t>
            </a:r>
            <a:r>
              <a:rPr lang="en-US" dirty="0" smtClean="0"/>
              <a:t> </a:t>
            </a:r>
            <a:r>
              <a:rPr lang="en-US" dirty="0"/>
              <a:t>as </a:t>
            </a:r>
            <a:r>
              <a:rPr lang="en-US" dirty="0" smtClean="0"/>
              <a:t>correct description </a:t>
            </a:r>
            <a:r>
              <a:rPr lang="en-US" dirty="0"/>
              <a:t>of nature:</a:t>
            </a:r>
          </a:p>
          <a:p>
            <a:pPr lvl="1"/>
            <a:r>
              <a:rPr lang="en-US" dirty="0"/>
              <a:t>Determine precisely the degree to which θ</a:t>
            </a:r>
            <a:r>
              <a:rPr lang="en-US" baseline="-25000" dirty="0"/>
              <a:t>23</a:t>
            </a:r>
            <a:r>
              <a:rPr lang="en-US" dirty="0"/>
              <a:t> differs from π/4</a:t>
            </a:r>
          </a:p>
          <a:p>
            <a:pPr lvl="1"/>
            <a:r>
              <a:rPr lang="en-US" dirty="0"/>
              <a:t>Determine θ</a:t>
            </a:r>
            <a:r>
              <a:rPr lang="en-US" baseline="-25000" dirty="0"/>
              <a:t>13</a:t>
            </a:r>
            <a:r>
              <a:rPr lang="en-US" dirty="0"/>
              <a:t> precisely</a:t>
            </a:r>
          </a:p>
          <a:p>
            <a:pPr lvl="1"/>
            <a:r>
              <a:rPr lang="en-US" dirty="0"/>
              <a:t>Determine θ</a:t>
            </a:r>
            <a:r>
              <a:rPr lang="en-US" baseline="-25000" dirty="0"/>
              <a:t>12</a:t>
            </a:r>
            <a:r>
              <a:rPr lang="en-US" dirty="0"/>
              <a:t> precisely</a:t>
            </a:r>
          </a:p>
          <a:p>
            <a:endParaRPr lang="en-US" dirty="0" smtClean="0"/>
          </a:p>
          <a:p>
            <a:r>
              <a:rPr lang="en-US" dirty="0" smtClean="0"/>
              <a:t>Search </a:t>
            </a:r>
            <a:r>
              <a:rPr lang="en-US" dirty="0"/>
              <a:t>for deviations from the </a:t>
            </a:r>
            <a:r>
              <a:rPr lang="en-US" dirty="0" err="1"/>
              <a:t>SνM</a:t>
            </a:r>
            <a:r>
              <a:rPr lang="en-US" dirty="0"/>
              <a:t>:</a:t>
            </a:r>
          </a:p>
          <a:p>
            <a:pPr lvl="1"/>
            <a:r>
              <a:rPr lang="en-US" dirty="0" smtClean="0"/>
              <a:t>Provide redundant measurements of sufficient precision to:</a:t>
            </a:r>
            <a:endParaRPr lang="en-US" dirty="0"/>
          </a:p>
          <a:p>
            <a:pPr lvl="2"/>
            <a:r>
              <a:rPr lang="en-US" dirty="0"/>
              <a:t>Test the </a:t>
            </a:r>
            <a:r>
              <a:rPr lang="en-US" dirty="0" err="1"/>
              <a:t>unitarity</a:t>
            </a:r>
            <a:r>
              <a:rPr lang="en-US" dirty="0"/>
              <a:t> of the neutrino mixing </a:t>
            </a:r>
            <a:r>
              <a:rPr lang="en-US" dirty="0" smtClean="0"/>
              <a:t>matrix</a:t>
            </a:r>
          </a:p>
          <a:p>
            <a:pPr lvl="2"/>
            <a:r>
              <a:rPr lang="en-US" dirty="0" smtClean="0"/>
              <a:t>Seek relationships within </a:t>
            </a:r>
            <a:r>
              <a:rPr lang="en-US" dirty="0" err="1" smtClean="0"/>
              <a:t>SνM</a:t>
            </a:r>
            <a:r>
              <a:rPr lang="en-US" dirty="0" smtClean="0"/>
              <a:t> or between neutrinos and quarks</a:t>
            </a:r>
            <a:endParaRPr lang="en-US" dirty="0"/>
          </a:p>
          <a:p>
            <a:pPr lvl="1"/>
            <a:r>
              <a:rPr lang="en-US" dirty="0" smtClean="0"/>
              <a:t>Search </a:t>
            </a:r>
            <a:r>
              <a:rPr lang="en-US" dirty="0"/>
              <a:t>for sterile neutrinos, non-standard interactions, …</a:t>
            </a:r>
          </a:p>
          <a:p>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pPr/>
              <a:t>8</a:t>
            </a:fld>
            <a:endParaRPr lang="en-US"/>
          </a:p>
        </p:txBody>
      </p:sp>
    </p:spTree>
    <p:extLst>
      <p:ext uri="{BB962C8B-B14F-4D97-AF65-F5344CB8AC3E}">
        <p14:creationId xmlns="" xmlns:p14="http://schemas.microsoft.com/office/powerpoint/2010/main" val="1687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Calorimetry</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80</a:t>
            </a:fld>
            <a:endParaRPr lang="en-US"/>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a:ext>
            </a:extLst>
          </a:blip>
          <a:srcRect b="45747"/>
          <a:stretch/>
        </p:blipFill>
        <p:spPr>
          <a:xfrm>
            <a:off x="69137" y="750797"/>
            <a:ext cx="9028473" cy="2734650"/>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3"/>
          <a:stretch>
            <a:fillRect/>
          </a:stretch>
        </p:blipFill>
        <p:spPr>
          <a:xfrm>
            <a:off x="69137" y="3697197"/>
            <a:ext cx="4496625" cy="3051726"/>
          </a:xfrm>
          <a:prstGeom prst="rect">
            <a:avLst/>
          </a:prstGeom>
          <a:ln w="28575" cmpd="sng">
            <a:solidFill>
              <a:srgbClr val="FF0000"/>
            </a:solidFill>
          </a:ln>
        </p:spPr>
      </p:pic>
      <p:pic>
        <p:nvPicPr>
          <p:cNvPr id="7" name="Picture 4"/>
          <p:cNvPicPr>
            <a:picLocks noChangeAspect="1" noChangeArrowheads="1"/>
          </p:cNvPicPr>
          <p:nvPr/>
        </p:nvPicPr>
        <p:blipFill rotWithShape="1">
          <a:blip r:embed="rId4" cstate="print">
            <a:extLst>
              <a:ext uri="{28A0092B-C50C-407E-A947-70E740481C1C}">
                <a14:useLocalDpi xmlns="" xmlns:a14="http://schemas.microsoft.com/office/drawing/2010/main"/>
              </a:ext>
            </a:extLst>
          </a:blip>
          <a:srcRect l="58977" t="13702" r="7378" b="50705"/>
          <a:stretch/>
        </p:blipFill>
        <p:spPr bwMode="auto">
          <a:xfrm>
            <a:off x="69137" y="5776246"/>
            <a:ext cx="1233993" cy="972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0066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 xmlns:a14="http://schemas.microsoft.com/office/drawing/2010/main"/>
              </a:ext>
            </a:extLst>
          </a:blip>
          <a:srcRect r="50799"/>
          <a:stretch/>
        </p:blipFill>
        <p:spPr>
          <a:xfrm>
            <a:off x="4598623" y="3697197"/>
            <a:ext cx="4498988" cy="3051726"/>
          </a:xfrm>
          <a:prstGeom prst="rect">
            <a:avLst/>
          </a:prstGeom>
          <a:ln w="28575" cmpd="sng">
            <a:solidFill>
              <a:srgbClr val="FF0000"/>
            </a:solidFill>
          </a:ln>
        </p:spPr>
      </p:pic>
      <p:pic>
        <p:nvPicPr>
          <p:cNvPr id="8" name="Picture 4" descr="IMAGES BARREAUX EMR FEVRIER 2012 006"/>
          <p:cNvPicPr>
            <a:picLocks noChangeAspect="1" noChangeArrowheads="1"/>
          </p:cNvPicPr>
          <p:nvPr/>
        </p:nvPicPr>
        <p:blipFill>
          <a:blip r:embed="rId6" cstate="print">
            <a:extLst>
              <a:ext uri="{28A0092B-C50C-407E-A947-70E740481C1C}">
                <a14:useLocalDpi xmlns="" xmlns:a14="http://schemas.microsoft.com/office/drawing/2010/main"/>
              </a:ext>
            </a:extLst>
          </a:blip>
          <a:srcRect/>
          <a:stretch>
            <a:fillRect/>
          </a:stretch>
        </p:blipFill>
        <p:spPr bwMode="auto">
          <a:xfrm>
            <a:off x="4598624" y="5776246"/>
            <a:ext cx="1250758" cy="987113"/>
          </a:xfrm>
          <a:prstGeom prst="rect">
            <a:avLst/>
          </a:prstGeom>
          <a:noFill/>
          <a:ln w="28575" cmpd="sng">
            <a:noFill/>
            <a:miter lim="800000"/>
            <a:headEnd/>
            <a:tailEnd/>
          </a:ln>
        </p:spPr>
      </p:pic>
    </p:spTree>
    <p:extLst>
      <p:ext uri="{BB962C8B-B14F-4D97-AF65-F5344CB8AC3E}">
        <p14:creationId xmlns="" xmlns:p14="http://schemas.microsoft.com/office/powerpoint/2010/main" val="277518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906"/>
            <a:ext cx="8229600" cy="990600"/>
          </a:xfrm>
        </p:spPr>
        <p:txBody>
          <a:bodyPr>
            <a:normAutofit/>
          </a:bodyPr>
          <a:lstStyle/>
          <a:p>
            <a:r>
              <a:rPr lang="en-US" dirty="0" err="1" smtClean="0"/>
              <a:t>Muon</a:t>
            </a:r>
            <a:r>
              <a:rPr lang="en-US" dirty="0" smtClean="0"/>
              <a:t> Collider: cooling system</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pPr/>
              <a:t>81</a:t>
            </a:fld>
            <a:endParaRPr lang="en-US"/>
          </a:p>
        </p:txBody>
      </p:sp>
      <p:pic>
        <p:nvPicPr>
          <p:cNvPr id="5" name="Picture 4"/>
          <p:cNvPicPr>
            <a:picLocks noChangeAspect="1"/>
          </p:cNvPicPr>
          <p:nvPr/>
        </p:nvPicPr>
        <p:blipFill>
          <a:blip r:embed="rId2"/>
          <a:stretch>
            <a:fillRect/>
          </a:stretch>
        </p:blipFill>
        <p:spPr>
          <a:xfrm>
            <a:off x="241446" y="1037468"/>
            <a:ext cx="8636820" cy="5686970"/>
          </a:xfrm>
          <a:prstGeom prst="rect">
            <a:avLst/>
          </a:prstGeom>
          <a:solidFill>
            <a:srgbClr val="FFFFFF"/>
          </a:solidFill>
          <a:ln w="28575" cmpd="sng">
            <a:solidFill>
              <a:srgbClr val="FF0000"/>
            </a:solidFill>
          </a:ln>
        </p:spPr>
      </p:pic>
      <p:sp>
        <p:nvSpPr>
          <p:cNvPr id="3" name="TextBox 2"/>
          <p:cNvSpPr txBox="1"/>
          <p:nvPr/>
        </p:nvSpPr>
        <p:spPr>
          <a:xfrm>
            <a:off x="298287" y="1037468"/>
            <a:ext cx="700758" cy="400110"/>
          </a:xfrm>
          <a:prstGeom prst="rect">
            <a:avLst/>
          </a:prstGeom>
          <a:noFill/>
        </p:spPr>
        <p:txBody>
          <a:bodyPr wrap="none" rtlCol="0">
            <a:spAutoFit/>
          </a:bodyPr>
          <a:lstStyle/>
          <a:p>
            <a:r>
              <a:rPr lang="en-US" sz="2000" b="1" dirty="0" smtClean="0"/>
              <a:t>MAP</a:t>
            </a:r>
            <a:endParaRPr lang="en-US" sz="2000" b="1" dirty="0"/>
          </a:p>
        </p:txBody>
      </p:sp>
    </p:spTree>
    <p:extLst>
      <p:ext uri="{BB962C8B-B14F-4D97-AF65-F5344CB8AC3E}">
        <p14:creationId xmlns="" xmlns:p14="http://schemas.microsoft.com/office/powerpoint/2010/main" val="2136634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8791"/>
            <a:ext cx="8229600" cy="990600"/>
          </a:xfrm>
        </p:spPr>
        <p:txBody>
          <a:bodyPr/>
          <a:lstStyle/>
          <a:p>
            <a:r>
              <a:rPr lang="en-US" dirty="0" smtClean="0"/>
              <a:t>Plan</a:t>
            </a:r>
            <a:endParaRPr lang="en-US" dirty="0"/>
          </a:p>
        </p:txBody>
      </p:sp>
      <p:sp>
        <p:nvSpPr>
          <p:cNvPr id="3" name="Content Placeholder 2"/>
          <p:cNvSpPr>
            <a:spLocks noGrp="1"/>
          </p:cNvSpPr>
          <p:nvPr>
            <p:ph idx="1"/>
          </p:nvPr>
        </p:nvSpPr>
        <p:spPr>
          <a:xfrm>
            <a:off x="457200" y="965771"/>
            <a:ext cx="8229600" cy="5892229"/>
          </a:xfrm>
        </p:spPr>
        <p:txBody>
          <a:bodyPr>
            <a:normAutofit lnSpcReduction="10000"/>
          </a:bodyPr>
          <a:lstStyle/>
          <a:p>
            <a:pPr>
              <a:lnSpc>
                <a:spcPct val="250000"/>
              </a:lnSpc>
            </a:pPr>
            <a:r>
              <a:rPr lang="en-US" dirty="0" smtClean="0"/>
              <a:t>Sterile neutrinos</a:t>
            </a:r>
          </a:p>
          <a:p>
            <a:pPr>
              <a:lnSpc>
                <a:spcPct val="250000"/>
              </a:lnSpc>
            </a:pPr>
            <a:r>
              <a:rPr lang="en-US" dirty="0" smtClean="0"/>
              <a:t>Standard Neutrino Model and beyond</a:t>
            </a:r>
          </a:p>
          <a:p>
            <a:pPr>
              <a:lnSpc>
                <a:spcPct val="250000"/>
              </a:lnSpc>
            </a:pPr>
            <a:r>
              <a:rPr lang="en-US" dirty="0" smtClean="0"/>
              <a:t>Cross sections</a:t>
            </a:r>
          </a:p>
          <a:p>
            <a:pPr>
              <a:lnSpc>
                <a:spcPct val="250000"/>
              </a:lnSpc>
            </a:pPr>
            <a:r>
              <a:rPr lang="en-US" dirty="0" smtClean="0"/>
              <a:t>Scanning the </a:t>
            </a:r>
            <a:r>
              <a:rPr lang="en-US" dirty="0" smtClean="0"/>
              <a:t>horizon</a:t>
            </a:r>
          </a:p>
          <a:p>
            <a:pPr>
              <a:lnSpc>
                <a:spcPct val="250000"/>
              </a:lnSpc>
            </a:pPr>
            <a:r>
              <a:rPr lang="en-US" dirty="0" smtClean="0"/>
              <a:t>Accelerator R&amp;D and MICE</a:t>
            </a:r>
          </a:p>
          <a:p>
            <a:pPr>
              <a:lnSpc>
                <a:spcPct val="250000"/>
              </a:lnSpc>
            </a:pPr>
            <a:r>
              <a:rPr lang="en-US" dirty="0" smtClean="0"/>
              <a:t>Conclusions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pPr/>
              <a:t>9</a:t>
            </a:fld>
            <a:endParaRPr lang="en-US"/>
          </a:p>
        </p:txBody>
      </p:sp>
    </p:spTree>
    <p:extLst>
      <p:ext uri="{BB962C8B-B14F-4D97-AF65-F5344CB8AC3E}">
        <p14:creationId xmlns="" xmlns:p14="http://schemas.microsoft.com/office/powerpoint/2010/main" val="14409802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06-08-MICE-Long">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2015-06-08-MICE-Long.potx</Template>
  <TotalTime>9784</TotalTime>
  <Words>3512</Words>
  <Application>Microsoft Office PowerPoint</Application>
  <PresentationFormat>On-screen Show (4:3)</PresentationFormat>
  <Paragraphs>796</Paragraphs>
  <Slides>81</Slides>
  <Notes>9</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2015-06-08-MICE-Long</vt:lpstr>
      <vt:lpstr>Next steps in neutrino physics</vt:lpstr>
      <vt:lpstr>Slide 2</vt:lpstr>
      <vt:lpstr>The Standard Model</vt:lpstr>
      <vt:lpstr>Neutrinos indicate SM is incomplete</vt:lpstr>
      <vt:lpstr>Slide 5</vt:lpstr>
      <vt:lpstr>Slide 6</vt:lpstr>
      <vt:lpstr>Anomalies; light-sterile neutrinos?</vt:lpstr>
      <vt:lpstr>Future programme, specification</vt:lpstr>
      <vt:lpstr>Plan</vt:lpstr>
      <vt:lpstr>Sterile neutrinos</vt:lpstr>
      <vt:lpstr>Light sterile neutrinos</vt:lpstr>
      <vt:lpstr>Short Baseline Neutrino programme</vt:lpstr>
      <vt:lpstr>Slide 13</vt:lpstr>
      <vt:lpstr>Short Baseline Neutrino sensitivity</vt:lpstr>
      <vt:lpstr>Capability to build on discovery?</vt:lpstr>
      <vt:lpstr>nuSTORM</vt:lpstr>
      <vt:lpstr>Standard Neutrino Model and beyond</vt:lpstr>
      <vt:lpstr>Completing the SνM</vt:lpstr>
      <vt:lpstr>Completing the SνM</vt:lpstr>
      <vt:lpstr>Deep Underground Neutrino Experiment</vt:lpstr>
      <vt:lpstr>Long Baseline Neutrino Facility</vt:lpstr>
      <vt:lpstr>DUNE: far detector strategy</vt:lpstr>
      <vt:lpstr>DUNE: far detector reference</vt:lpstr>
      <vt:lpstr>DUNE: far detector alternative</vt:lpstr>
      <vt:lpstr>DUNE: near detector</vt:lpstr>
      <vt:lpstr>DUNE: sensitivity</vt:lpstr>
      <vt:lpstr>DUNE: precision</vt:lpstr>
      <vt:lpstr>J-PARC to Hyper-K</vt:lpstr>
      <vt:lpstr>J-PARC</vt:lpstr>
      <vt:lpstr>Upgrade for Hyper-K era</vt:lpstr>
      <vt:lpstr>Hyper-K</vt:lpstr>
      <vt:lpstr>Hyper-K near detectors</vt:lpstr>
      <vt:lpstr>nuPRISM</vt:lpstr>
      <vt:lpstr>Hyper-K: sensitivity and precision</vt:lpstr>
      <vt:lpstr>DUNE and Hyper-K</vt:lpstr>
      <vt:lpstr>cross sections</vt:lpstr>
      <vt:lpstr>Cross-section measurement</vt:lpstr>
      <vt:lpstr>nuSTORM and cross section measurement</vt:lpstr>
      <vt:lpstr>CCQE cross section measurement:</vt:lpstr>
      <vt:lpstr>Scanning the horizon</vt:lpstr>
      <vt:lpstr>SνM: Accelerator-based contributions</vt:lpstr>
      <vt:lpstr>Beyond the SνM</vt:lpstr>
      <vt:lpstr>Beyond the SνM</vt:lpstr>
      <vt:lpstr>Neutrino Factory</vt:lpstr>
      <vt:lpstr>Neutrino Factory</vt:lpstr>
      <vt:lpstr>Beyond the Standard Model</vt:lpstr>
      <vt:lpstr>Muon beams; basis of advantages</vt:lpstr>
      <vt:lpstr>Muon Collider</vt:lpstr>
      <vt:lpstr>Accelerator R&amp;D  and MICE</vt:lpstr>
      <vt:lpstr>Neutrino Factory &amp; Muon Collider concept</vt:lpstr>
      <vt:lpstr>Accelerator challenges</vt:lpstr>
      <vt:lpstr>Slide 52</vt:lpstr>
      <vt:lpstr>Muon Collider</vt:lpstr>
      <vt:lpstr>                              MICE</vt:lpstr>
      <vt:lpstr>Cooling demonstration; performance:</vt:lpstr>
      <vt:lpstr>Slide 56</vt:lpstr>
      <vt:lpstr>                      MICE trackers</vt:lpstr>
      <vt:lpstr>Single cavity modules</vt:lpstr>
      <vt:lpstr>Study of factors that affect cooling:</vt:lpstr>
      <vt:lpstr>Step IV commissioning</vt:lpstr>
      <vt:lpstr>Conclusions</vt:lpstr>
      <vt:lpstr>Future neutrino programme</vt:lpstr>
      <vt:lpstr>Muon beams have the potential to</vt:lpstr>
      <vt:lpstr>Opportunity</vt:lpstr>
      <vt:lpstr>Thank yoU!</vt:lpstr>
      <vt:lpstr>Short Baseline Near Detector</vt:lpstr>
      <vt:lpstr>MicroBooNE</vt:lpstr>
      <vt:lpstr>ICARUS T600</vt:lpstr>
      <vt:lpstr>Slide 69</vt:lpstr>
      <vt:lpstr>Slide 70</vt:lpstr>
      <vt:lpstr>Slide 71</vt:lpstr>
      <vt:lpstr>Cross-section measurement</vt:lpstr>
      <vt:lpstr>Innovation in detector</vt:lpstr>
      <vt:lpstr>Future neutrino programme</vt:lpstr>
      <vt:lpstr>Beam-line instrumentation</vt:lpstr>
      <vt:lpstr>Neutrino Factory</vt:lpstr>
      <vt:lpstr>MICE Muon Beam</vt:lpstr>
      <vt:lpstr> Characterisation of the MICE Muon Beam</vt:lpstr>
      <vt:lpstr>“Step IV”; 2015/16</vt:lpstr>
      <vt:lpstr>Calorimetry</vt:lpstr>
      <vt:lpstr>Muon Collider: cooling system</vt:lpstr>
    </vt:vector>
  </TitlesOfParts>
  <Company>Imperial College London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MICE briefing</dc:title>
  <dc:creator>Kenneth Long</dc:creator>
  <cp:lastModifiedBy>Long</cp:lastModifiedBy>
  <cp:revision>373</cp:revision>
  <dcterms:created xsi:type="dcterms:W3CDTF">2015-01-02T07:54:50Z</dcterms:created>
  <dcterms:modified xsi:type="dcterms:W3CDTF">2015-09-25T08:06:49Z</dcterms:modified>
</cp:coreProperties>
</file>