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56" r:id="rId2"/>
    <p:sldId id="262" r:id="rId3"/>
    <p:sldId id="272" r:id="rId4"/>
    <p:sldId id="273" r:id="rId5"/>
    <p:sldId id="276" r:id="rId6"/>
    <p:sldId id="277" r:id="rId7"/>
    <p:sldId id="278" r:id="rId8"/>
    <p:sldId id="275" r:id="rId9"/>
    <p:sldId id="274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/>
    <p:restoredTop sz="86388" autoAdjust="0"/>
  </p:normalViewPr>
  <p:slideViewPr>
    <p:cSldViewPr>
      <p:cViewPr varScale="1">
        <p:scale>
          <a:sx n="99" d="100"/>
          <a:sy n="99" d="100"/>
        </p:scale>
        <p:origin x="23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23/09/2019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tfc/tales-from-the-crypto/tree/master/privk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Jens Jensen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6192838" cy="5762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Notes on </a:t>
            </a:r>
            <a:r>
              <a:rPr lang="en-US" b="1" dirty="0" err="1" smtClean="0"/>
              <a:t>RCauth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Describe how </a:t>
            </a:r>
            <a:r>
              <a:rPr lang="en-US" i="1" dirty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customers/end-users </a:t>
            </a:r>
            <a:r>
              <a:rPr lang="en-US" i="1" dirty="0">
                <a:solidFill>
                  <a:schemeClr val="tx1"/>
                </a:solidFill>
              </a:rPr>
              <a:t>can access the service (</a:t>
            </a:r>
            <a:r>
              <a:rPr lang="en-US" i="1" dirty="0" smtClean="0">
                <a:solidFill>
                  <a:schemeClr val="tx1"/>
                </a:solidFill>
              </a:rPr>
              <a:t>e.g.:, </a:t>
            </a:r>
            <a:r>
              <a:rPr lang="en-US" i="1" dirty="0">
                <a:solidFill>
                  <a:schemeClr val="tx1"/>
                </a:solidFill>
              </a:rPr>
              <a:t>CLIs, REST APIs, GUI, etc.)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Provide technical details </a:t>
            </a:r>
            <a:r>
              <a:rPr lang="en-US" i="1" dirty="0" smtClean="0">
                <a:solidFill>
                  <a:schemeClr val="tx1"/>
                </a:solidFill>
              </a:rPr>
              <a:t>and documentation to </a:t>
            </a:r>
            <a:r>
              <a:rPr lang="en-US" i="1" dirty="0">
                <a:solidFill>
                  <a:schemeClr val="tx1"/>
                </a:solidFill>
              </a:rPr>
              <a:t>explain how the interaction with the service works in each different </a:t>
            </a:r>
            <a:r>
              <a:rPr lang="en-US" i="1" dirty="0" smtClean="0">
                <a:solidFill>
                  <a:schemeClr val="tx1"/>
                </a:solidFill>
              </a:rPr>
              <a:t>scenario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 smtClean="0"/>
              <a:t>Service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A2D21-3F0E-4C82-995D-91B73D52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F74F5-B822-494B-A042-C9131B52B0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25091B-3E5C-4AEB-B557-CDD0740FE5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4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E8C8E7-7B53-47FB-89A6-9EE29E65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8203-0DF3-4525-9CAB-0B0B1BF9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Provide an IOTA credential conversion service for </a:t>
            </a:r>
            <a:r>
              <a:rPr lang="en-US" dirty="0" err="1" smtClean="0">
                <a:solidFill>
                  <a:schemeClr val="tx1"/>
                </a:solidFill>
              </a:rPr>
              <a:t>eInfrastructures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DOGWOOD </a:t>
            </a:r>
            <a:r>
              <a:rPr lang="en-US" dirty="0" err="1" smtClean="0">
                <a:solidFill>
                  <a:schemeClr val="tx1"/>
                </a:solidFill>
              </a:rPr>
              <a:t>LoA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Supports EOSC, EUDAT, EGI, 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… so connect to </a:t>
            </a:r>
            <a:r>
              <a:rPr lang="en-US" dirty="0" err="1" smtClean="0">
                <a:solidFill>
                  <a:schemeClr val="tx1"/>
                </a:solidFill>
              </a:rPr>
              <a:t>CheckIn</a:t>
            </a:r>
            <a:r>
              <a:rPr lang="en-US" dirty="0" smtClean="0">
                <a:solidFill>
                  <a:schemeClr val="tx1"/>
                </a:solidFill>
              </a:rPr>
              <a:t>, B2ACCESS, etc.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Replicate: 1 instance -&gt; 3 instances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Currently run by NIKHEF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Also to be run by GRNET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And STFC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Replication should provide “high availability”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C2261-DAC6-44D8-8B85-74A0E7D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EE15-C2F9-44A5-A3A4-DA080B606F33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691C8-3B44-48BF-9B50-9728A86A9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99793" y="260489"/>
            <a:ext cx="6192688" cy="864081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private</a:t>
            </a:r>
            <a:r>
              <a:rPr lang="en-GB" dirty="0" smtClean="0"/>
              <a:t> key according to previously agreed agreement</a:t>
            </a:r>
          </a:p>
          <a:p>
            <a:r>
              <a:rPr lang="en-US" dirty="0" smtClean="0"/>
              <a:t>Register as EGI service</a:t>
            </a:r>
          </a:p>
          <a:p>
            <a:r>
              <a:rPr lang="en-US" dirty="0" smtClean="0"/>
              <a:t>Procure HSMs (if needed) for running online CAs</a:t>
            </a:r>
          </a:p>
          <a:p>
            <a:r>
              <a:rPr lang="en-US" dirty="0" smtClean="0"/>
              <a:t>Management infrastructure</a:t>
            </a:r>
          </a:p>
          <a:p>
            <a:r>
              <a:rPr lang="en-US" dirty="0" smtClean="0"/>
              <a:t>Set up backend signing services</a:t>
            </a:r>
          </a:p>
          <a:p>
            <a:r>
              <a:rPr lang="en-US" dirty="0" smtClean="0"/>
              <a:t>Front end services</a:t>
            </a:r>
          </a:p>
          <a:p>
            <a:r>
              <a:rPr lang="en-US" dirty="0" smtClean="0"/>
              <a:t>Connect sites’ databases over secure networks</a:t>
            </a:r>
          </a:p>
          <a:p>
            <a:r>
              <a:rPr lang="en-US" dirty="0" smtClean="0"/>
              <a:t>Docs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93F4-FC13-4975-91D8-9452E1324570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High Level TODO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58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C=A^B^K where A, B are random and K is the </a:t>
            </a:r>
            <a:r>
              <a:rPr lang="en-US" dirty="0"/>
              <a:t>K</a:t>
            </a:r>
            <a:r>
              <a:rPr lang="en-US" dirty="0" smtClean="0"/>
              <a:t>ey</a:t>
            </a:r>
          </a:p>
          <a:p>
            <a:r>
              <a:rPr lang="en-US" dirty="0" smtClean="0"/>
              <a:t>Elaborate scheme for generation and exchange of secrets</a:t>
            </a:r>
          </a:p>
          <a:p>
            <a:r>
              <a:rPr lang="en-US" dirty="0" smtClean="0"/>
              <a:t>Additional support for </a:t>
            </a:r>
            <a:r>
              <a:rPr lang="en-US" dirty="0" err="1" smtClean="0"/>
              <a:t>minimising</a:t>
            </a:r>
            <a:r>
              <a:rPr lang="en-US" dirty="0" smtClean="0"/>
              <a:t> secret</a:t>
            </a:r>
          </a:p>
          <a:p>
            <a:pPr lvl="1"/>
            <a:r>
              <a:rPr lang="en-US" dirty="0" smtClean="0"/>
              <a:t>So it can be typed in from paper</a:t>
            </a:r>
          </a:p>
          <a:p>
            <a:pPr lvl="1"/>
            <a:r>
              <a:rPr lang="en-US" dirty="0" smtClean="0"/>
              <a:t>Reconstruct private key from a prime and the public key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github.com/stfc/tales-from-the-crypto/tree/master/privkey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Mischa updated these to pipe only (on read-only fs)</a:t>
            </a:r>
          </a:p>
          <a:p>
            <a:pPr lvl="1"/>
            <a:r>
              <a:rPr lang="en-US" dirty="0" smtClean="0"/>
              <a:t>Could be useful also for backup-of-last-resort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3414-380B-4FE4-872C-97C9DCB0DA06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Details and Status - </a:t>
            </a:r>
            <a:r>
              <a:rPr lang="en-US" dirty="0" err="1" smtClean="0"/>
              <a:t>privkey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00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STFC will run on existing HSM infrastructure</a:t>
            </a:r>
          </a:p>
          <a:p>
            <a:pPr lvl="1"/>
            <a:r>
              <a:rPr lang="en-US" dirty="0" smtClean="0"/>
              <a:t>2 x unsupported </a:t>
            </a:r>
            <a:r>
              <a:rPr lang="en-US" dirty="0" err="1" smtClean="0"/>
              <a:t>nCipher</a:t>
            </a:r>
            <a:endParaRPr lang="en-US" dirty="0" smtClean="0"/>
          </a:p>
          <a:p>
            <a:pPr lvl="1"/>
            <a:r>
              <a:rPr lang="en-US" dirty="0" smtClean="0"/>
              <a:t>2  x supported Luna G5</a:t>
            </a:r>
          </a:p>
          <a:p>
            <a:r>
              <a:rPr lang="en-US" dirty="0" smtClean="0"/>
              <a:t>1 x Luna currently supporting semi-offline signing</a:t>
            </a:r>
          </a:p>
          <a:p>
            <a:r>
              <a:rPr lang="en-US" dirty="0" smtClean="0"/>
              <a:t>=&gt; </a:t>
            </a:r>
            <a:r>
              <a:rPr lang="en-US" dirty="0" err="1" smtClean="0"/>
              <a:t>bringOnline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3242-6D94-4143-9770-331D31965729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Details, Status -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04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set up oversight board and PMA</a:t>
            </a:r>
          </a:p>
          <a:p>
            <a:pPr lvl="1"/>
            <a:r>
              <a:rPr lang="en-US" dirty="0" smtClean="0"/>
              <a:t>Representation of EGI and EUDAT</a:t>
            </a:r>
          </a:p>
          <a:p>
            <a:pPr lvl="1"/>
            <a:r>
              <a:rPr lang="en-US" dirty="0" smtClean="0"/>
              <a:t>And operating sites (“</a:t>
            </a:r>
            <a:r>
              <a:rPr lang="en-US" dirty="0" err="1" smtClean="0"/>
              <a:t>triumlocurate</a:t>
            </a:r>
            <a:r>
              <a:rPr lang="en-US" dirty="0" smtClean="0"/>
              <a:t>”)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7F4F1-5DF7-4B6B-8272-A4FDB171B57F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Details, Status –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56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Cf. container discussion – what is the best way to share and deploy?</a:t>
            </a:r>
          </a:p>
          <a:p>
            <a:pPr lvl="1"/>
            <a:r>
              <a:rPr lang="en-US" dirty="0" smtClean="0"/>
              <a:t>Not with SLATE though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Databases are standard</a:t>
            </a:r>
          </a:p>
          <a:p>
            <a:r>
              <a:rPr lang="en-US" dirty="0" smtClean="0"/>
              <a:t>Network interconnect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81A7-3DAA-473A-852C-13D538A96A1C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Details, Status - Deployment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84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</a:t>
            </a:r>
            <a:r>
              <a:rPr lang="en-US" dirty="0" err="1" smtClean="0"/>
              <a:t>CheckIn</a:t>
            </a:r>
            <a:r>
              <a:rPr lang="en-US" dirty="0" smtClean="0"/>
              <a:t> is listed under “Services for Research”</a:t>
            </a:r>
          </a:p>
          <a:p>
            <a:pPr lvl="1"/>
            <a:r>
              <a:rPr lang="en-US" dirty="0" smtClean="0"/>
              <a:t>Page has 0 links to the actual service</a:t>
            </a:r>
          </a:p>
          <a:p>
            <a:r>
              <a:rPr lang="en-US" dirty="0" err="1" smtClean="0"/>
              <a:t>WaTTS</a:t>
            </a:r>
            <a:r>
              <a:rPr lang="en-US" dirty="0" smtClean="0"/>
              <a:t> is listed under “Support Services”</a:t>
            </a:r>
          </a:p>
          <a:p>
            <a:pPr lvl="1"/>
            <a:r>
              <a:rPr lang="en-US" dirty="0"/>
              <a:t>Page has 0 links to the actual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The “Login” link asks for username/password 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E29C-0CEB-4B76-9233-3D47C904ED1A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Details, Status - Docs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04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survey highlighted DIRAC </a:t>
            </a:r>
            <a:r>
              <a:rPr lang="en-GB" dirty="0" smtClean="0"/>
              <a:t>∫</a:t>
            </a:r>
          </a:p>
          <a:p>
            <a:r>
              <a:rPr lang="en-US" dirty="0" smtClean="0"/>
              <a:t>Still needs plan =&gt; tickets </a:t>
            </a:r>
            <a:r>
              <a:rPr lang="en-US" dirty="0" smtClean="0">
                <a:sym typeface="Wingdings" panose="05000000000000000000" pitchFamily="2" charset="2"/>
              </a:rPr>
              <a:t>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case for bringing Pathfinder online at same time?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And accredited 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Support BIRCH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ED23-F50D-467A-880F-8346E43CE6C3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49803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794</TotalTime>
  <Words>388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Jensen, Jens (STFC,RAL,SC)</cp:lastModifiedBy>
  <cp:revision>130</cp:revision>
  <dcterms:created xsi:type="dcterms:W3CDTF">2018-01-30T10:37:03Z</dcterms:created>
  <dcterms:modified xsi:type="dcterms:W3CDTF">2019-09-23T14:37:40Z</dcterms:modified>
</cp:coreProperties>
</file>