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74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4" r:id="rId14"/>
    <p:sldId id="268" r:id="rId15"/>
  </p:sldIdLst>
  <p:sldSz cx="12192000" cy="6858000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  <a:srgbClr val="FFFFFF"/>
    <a:srgbClr val="FF0000"/>
    <a:srgbClr val="000099"/>
    <a:srgbClr val="F8F8F8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5691" autoAdjust="0"/>
  </p:normalViewPr>
  <p:slideViewPr>
    <p:cSldViewPr snapToGrid="0">
      <p:cViewPr varScale="1">
        <p:scale>
          <a:sx n="77" d="100"/>
          <a:sy n="77" d="100"/>
        </p:scale>
        <p:origin x="11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FEA98A8-8FA5-4751-8DB9-22F8E33892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FCCF7F-1263-4BFA-9460-69248B4A1BB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B3D99D-708B-407B-8F72-DEBC9B317CAA}" type="slidenum">
              <a:rPr lang="es-ES" altLang="en-US" smtClean="0"/>
              <a:pPr>
                <a:spcBef>
                  <a:spcPct val="0"/>
                </a:spcBef>
              </a:pPr>
              <a:t>1</a:t>
            </a:fld>
            <a:endParaRPr lang="es-E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000" smtClean="0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810000"/>
            <a:ext cx="103632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5" name="Picture 18" descr="eugridpma-02v0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719" y="624682"/>
            <a:ext cx="6024562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11066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7712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3051" y="152400"/>
            <a:ext cx="2681816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152400"/>
            <a:ext cx="7842251" cy="63119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8964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65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744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02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144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28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28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066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4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6919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206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014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38532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91782" y="6289305"/>
            <a:ext cx="5747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</a:t>
            </a:r>
            <a:r>
              <a:rPr lang="is-IS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730941 </a:t>
            </a: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(AARC2).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0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7048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295400"/>
            <a:ext cx="525780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95400"/>
            <a:ext cx="5259917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517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3623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9279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482754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4497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76557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2000" cy="2057400"/>
          </a:xfrm>
          <a:prstGeom prst="rect">
            <a:avLst/>
          </a:prstGeom>
          <a:gradFill rotWithShape="0">
            <a:gsLst>
              <a:gs pos="0">
                <a:srgbClr val="D0D0FF"/>
              </a:gs>
              <a:gs pos="0">
                <a:schemeClr val="hlink"/>
              </a:gs>
              <a:gs pos="18000">
                <a:srgbClr val="FFFFFF">
                  <a:alpha val="50000"/>
                  <a:lumMod val="10000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000" smtClean="0"/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17601" y="152403"/>
            <a:ext cx="1072726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295400"/>
            <a:ext cx="10720917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  <a:p>
            <a:pPr lvl="4"/>
            <a:r>
              <a:rPr lang="en-GB" altLang="en-US" dirty="0" smtClean="0"/>
              <a:t>Eighth Outline Level</a:t>
            </a:r>
          </a:p>
          <a:p>
            <a:pPr lvl="4"/>
            <a:r>
              <a:rPr lang="en-GB" altLang="en-US" dirty="0" smtClean="0"/>
              <a:t>Ninth Outline Level</a:t>
            </a:r>
          </a:p>
        </p:txBody>
      </p:sp>
      <p:pic>
        <p:nvPicPr>
          <p:cNvPr id="14" name="Picture 20" descr="eugridpma-02v03trozo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575" y="1905000"/>
            <a:ext cx="18764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1" descr="eugridpma-02v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17600" y="6464300"/>
            <a:ext cx="7677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 err="1" smtClean="0"/>
              <a:t>EUGridPMA</a:t>
            </a:r>
            <a:r>
              <a:rPr lang="en-GB" dirty="0" smtClean="0"/>
              <a:t> 47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101668" y="64643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  <a:cs typeface="Segoe UI" panose="020B0502040204020203" pitchFamily="34" charset="0"/>
              </a:defRPr>
            </a:lvl1pPr>
          </a:lstStyle>
          <a:p>
            <a:fld id="{E81B6D5D-118B-41F1-AB4B-630A502BE3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Corbel" panose="020B0503020204020204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·"/>
        <a:defRPr sz="2400">
          <a:solidFill>
            <a:srgbClr val="000066"/>
          </a:solidFill>
          <a:latin typeface="Corbel" panose="020B0503020204020204" pitchFamily="34" charset="0"/>
          <a:ea typeface="+mn-ea"/>
          <a:cs typeface="Segoe UI" panose="020B0502040204020203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ymbol" panose="05050102010706020507" pitchFamily="18" charset="2"/>
        <a:buChar char="·"/>
        <a:defRPr sz="2000">
          <a:solidFill>
            <a:srgbClr val="000066"/>
          </a:solidFill>
          <a:latin typeface="Corbel" panose="020B0503020204020204" pitchFamily="34" charset="0"/>
          <a:cs typeface="Segoe UI" panose="020B0502040204020203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·"/>
        <a:defRPr sz="2000">
          <a:solidFill>
            <a:srgbClr val="000066"/>
          </a:solidFill>
          <a:latin typeface="Corbel" panose="020B0503020204020204" pitchFamily="34" charset="0"/>
          <a:cs typeface="Segoe UI" panose="020B0502040204020203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ymbol" panose="05050102010706020507" pitchFamily="18" charset="2"/>
        <a:buChar char="·"/>
        <a:defRPr sz="1600">
          <a:solidFill>
            <a:srgbClr val="000066"/>
          </a:solidFill>
          <a:latin typeface="Corbel" panose="020B0503020204020204" pitchFamily="34" charset="0"/>
          <a:cs typeface="Segoe UI" panose="020B0502040204020203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·"/>
        <a:defRPr sz="1600">
          <a:solidFill>
            <a:srgbClr val="000066"/>
          </a:solidFill>
          <a:latin typeface="Corbel" panose="020B0503020204020204" pitchFamily="34" charset="0"/>
          <a:cs typeface="Segoe UI" panose="020B0502040204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4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  <p:sldLayoutId id="214748475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9113" y="3376613"/>
            <a:ext cx="11048706" cy="31289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990000"/>
                </a:solidFill>
              </a:rPr>
              <a:t>IGTF RATCC Communications Challenge 2019</a:t>
            </a:r>
            <a:r>
              <a:rPr lang="en-US" altLang="en-US" sz="3600" dirty="0" smtClean="0">
                <a:solidFill>
                  <a:srgbClr val="990000"/>
                </a:solidFill>
              </a:rPr>
              <a:t/>
            </a:r>
            <a:br>
              <a:rPr lang="en-US" altLang="en-US" sz="3600" dirty="0" smtClean="0">
                <a:solidFill>
                  <a:srgbClr val="990000"/>
                </a:solidFill>
              </a:rPr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000" dirty="0" smtClean="0"/>
              <a:t>EUGridPMA47, Karlsruhe</a:t>
            </a:r>
            <a:br>
              <a:rPr lang="en-US" altLang="en-US" sz="2000" dirty="0" smtClean="0"/>
            </a:br>
            <a:r>
              <a:rPr lang="en-US" altLang="en-US" sz="2000" dirty="0" smtClean="0"/>
              <a:t>David </a:t>
            </a:r>
            <a:r>
              <a:rPr lang="en-US" altLang="en-US" sz="2000" dirty="0" err="1" smtClean="0"/>
              <a:t>Groep</a:t>
            </a:r>
            <a:endParaRPr lang="en-GB" altLang="en-US" sz="18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timeliness</a:t>
            </a:r>
          </a:p>
          <a:p>
            <a:r>
              <a:rPr lang="en-GB" dirty="0" smtClean="0"/>
              <a:t>investigative capability</a:t>
            </a:r>
          </a:p>
          <a:p>
            <a:r>
              <a:rPr lang="en-GB" dirty="0" smtClean="0"/>
              <a:t>confidentiality</a:t>
            </a:r>
          </a:p>
          <a:p>
            <a:r>
              <a:rPr lang="en-GB" dirty="0" smtClean="0"/>
              <a:t>ability </a:t>
            </a:r>
            <a:r>
              <a:rPr lang="en-GB" dirty="0"/>
              <a:t>to take </a:t>
            </a:r>
            <a:r>
              <a:rPr lang="en-GB" dirty="0" smtClean="0"/>
              <a:t>action</a:t>
            </a:r>
          </a:p>
          <a:p>
            <a:r>
              <a:rPr lang="en-US" dirty="0" smtClean="0"/>
              <a:t>….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but a single test can answer the questions of many</a:t>
            </a:r>
          </a:p>
          <a:p>
            <a:r>
              <a:rPr lang="en-US" dirty="0" smtClean="0"/>
              <a:t>if the challenge measures responsiveness and the data are available, </a:t>
            </a:r>
            <a:br>
              <a:rPr lang="en-US" dirty="0" smtClean="0"/>
            </a:br>
            <a:r>
              <a:rPr lang="en-US" dirty="0" smtClean="0"/>
              <a:t>each infrastructure can set its </a:t>
            </a:r>
            <a:r>
              <a:rPr lang="en-US" i="1" dirty="0" smtClean="0"/>
              <a:t>own level </a:t>
            </a:r>
            <a:r>
              <a:rPr lang="en-US" dirty="0" smtClean="0"/>
              <a:t>of expectancy</a:t>
            </a:r>
          </a:p>
          <a:p>
            <a:pPr marL="0" indent="0">
              <a:buNone/>
            </a:pPr>
            <a:r>
              <a:rPr lang="en-US" dirty="0" smtClean="0"/>
              <a:t>but other elements require different probes (and may be complex or intensive to conduct)</a:t>
            </a:r>
          </a:p>
          <a:p>
            <a:r>
              <a:rPr lang="en-US" dirty="0" smtClean="0"/>
              <a:t>responsiveness vs. ability to take action or forensics/traceability capacity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76E6A-F32A-4612-884C-86870357C6B4}" type="slidenum">
              <a:rPr kumimoji="0" lang="en-GB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elements – what is valued or expected might differ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7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331418"/>
            <a:ext cx="11113287" cy="47376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/>
              <a:t>Coordination of ‘CCs recipient groups’ among participating infrastructures</a:t>
            </a:r>
          </a:p>
          <a:p>
            <a:r>
              <a:rPr lang="en-GB" sz="2000" dirty="0" smtClean="0">
                <a:solidFill>
                  <a:srgbClr val="F6791C"/>
                </a:solidFill>
              </a:rPr>
              <a:t>ensure targets </a:t>
            </a:r>
            <a:r>
              <a:rPr lang="en-GB" sz="2000" dirty="0">
                <a:solidFill>
                  <a:srgbClr val="F6791C"/>
                </a:solidFill>
              </a:rPr>
              <a:t>are not </a:t>
            </a:r>
            <a:r>
              <a:rPr lang="en-GB" sz="2000" dirty="0" smtClean="0">
                <a:solidFill>
                  <a:srgbClr val="F6791C"/>
                </a:solidFill>
              </a:rPr>
              <a:t>overloaded </a:t>
            </a:r>
            <a:r>
              <a:rPr lang="en-GB" sz="2000" dirty="0">
                <a:solidFill>
                  <a:srgbClr val="F6791C"/>
                </a:solidFill>
              </a:rPr>
              <a:t>by coinciding or overlapping </a:t>
            </a:r>
            <a:r>
              <a:rPr lang="en-GB" sz="2000" dirty="0" smtClean="0">
                <a:solidFill>
                  <a:srgbClr val="F6791C"/>
                </a:solidFill>
              </a:rPr>
              <a:t>challenges</a:t>
            </a:r>
          </a:p>
          <a:p>
            <a:pPr marL="0" indent="0">
              <a:buNone/>
            </a:pPr>
            <a:r>
              <a:rPr lang="en-GB" sz="2000" b="1" dirty="0" smtClean="0"/>
              <a:t>Transitivity of trust in CC results between infrastructures</a:t>
            </a:r>
          </a:p>
          <a:p>
            <a:r>
              <a:rPr lang="en-GB" sz="2000" dirty="0" smtClean="0">
                <a:solidFill>
                  <a:srgbClr val="F6791C"/>
                </a:solidFill>
              </a:rPr>
              <a:t>what should be the </a:t>
            </a:r>
            <a:r>
              <a:rPr lang="en-GB" sz="2000" dirty="0">
                <a:solidFill>
                  <a:srgbClr val="F6791C"/>
                </a:solidFill>
              </a:rPr>
              <a:t>level of disclosure detail for CCs between </a:t>
            </a:r>
            <a:r>
              <a:rPr lang="en-GB" sz="2000" dirty="0" smtClean="0">
                <a:solidFill>
                  <a:srgbClr val="F6791C"/>
                </a:solidFill>
              </a:rPr>
              <a:t>trusted </a:t>
            </a:r>
            <a:r>
              <a:rPr lang="en-GB" sz="2000" dirty="0" smtClean="0">
                <a:solidFill>
                  <a:srgbClr val="F6791C"/>
                </a:solidFill>
              </a:rPr>
              <a:t>infrastructures? </a:t>
            </a:r>
            <a:endParaRPr lang="en-GB" sz="2000" dirty="0">
              <a:solidFill>
                <a:srgbClr val="F6791C"/>
              </a:solidFill>
            </a:endParaRPr>
          </a:p>
          <a:p>
            <a:r>
              <a:rPr lang="en-GB" sz="2000" dirty="0" smtClean="0">
                <a:solidFill>
                  <a:srgbClr val="F6791C"/>
                </a:solidFill>
              </a:rPr>
              <a:t>how </a:t>
            </a:r>
            <a:r>
              <a:rPr lang="en-GB" sz="2000" dirty="0">
                <a:solidFill>
                  <a:srgbClr val="F6791C"/>
                </a:solidFill>
              </a:rPr>
              <a:t>can requests for CCs between infrastructures be handled, e.g. in response to </a:t>
            </a:r>
            <a:r>
              <a:rPr lang="en-GB" sz="2000" dirty="0" smtClean="0">
                <a:solidFill>
                  <a:srgbClr val="F6791C"/>
                </a:solidFill>
              </a:rPr>
              <a:t>changing needs or a changed risk assessments; or as remediation after an incident in which communications </a:t>
            </a:r>
            <a:r>
              <a:rPr lang="en-GB" sz="2000" dirty="0">
                <a:solidFill>
                  <a:srgbClr val="F6791C"/>
                </a:solidFill>
              </a:rPr>
              <a:t>did not meet expectation.</a:t>
            </a:r>
          </a:p>
          <a:p>
            <a:pPr marL="0" indent="0">
              <a:buNone/>
            </a:pPr>
            <a:r>
              <a:rPr lang="en-GB" sz="2000" b="1" dirty="0" smtClean="0"/>
              <a:t>Definition </a:t>
            </a:r>
            <a:r>
              <a:rPr lang="en-GB" sz="2000" b="1" dirty="0"/>
              <a:t>of CC models and classification</a:t>
            </a:r>
          </a:p>
          <a:p>
            <a:r>
              <a:rPr lang="en-GB" sz="2000" dirty="0" smtClean="0">
                <a:solidFill>
                  <a:srgbClr val="F6791C"/>
                </a:solidFill>
              </a:rPr>
              <a:t>‘</a:t>
            </a:r>
            <a:r>
              <a:rPr lang="en-GB" sz="2000" dirty="0">
                <a:solidFill>
                  <a:srgbClr val="F6791C"/>
                </a:solidFill>
              </a:rPr>
              <a:t>depth’ of the CC testing is a balance between the level of trust gained </a:t>
            </a:r>
            <a:r>
              <a:rPr lang="en-GB" sz="2000" dirty="0" smtClean="0">
                <a:solidFill>
                  <a:srgbClr val="F6791C"/>
                </a:solidFill>
              </a:rPr>
              <a:t>and expediency</a:t>
            </a:r>
            <a:endParaRPr lang="en-GB" sz="2000" dirty="0">
              <a:solidFill>
                <a:srgbClr val="F6791C"/>
              </a:solidFill>
            </a:endParaRPr>
          </a:p>
          <a:p>
            <a:pPr marL="0" indent="0">
              <a:buNone/>
            </a:pPr>
            <a:r>
              <a:rPr lang="en-GB" sz="2000" b="1" dirty="0" smtClean="0"/>
              <a:t>Frequency </a:t>
            </a:r>
            <a:r>
              <a:rPr lang="en-GB" sz="2000" b="1" dirty="0"/>
              <a:t>of CCs</a:t>
            </a:r>
          </a:p>
          <a:p>
            <a:r>
              <a:rPr lang="en-GB" sz="2000" dirty="0">
                <a:solidFill>
                  <a:srgbClr val="F6791C"/>
                </a:solidFill>
              </a:rPr>
              <a:t>simple communications challenges are often performed one or several times per year (</a:t>
            </a:r>
            <a:r>
              <a:rPr lang="en-GB" sz="2000" dirty="0" smtClean="0">
                <a:solidFill>
                  <a:srgbClr val="F6791C"/>
                </a:solidFill>
              </a:rPr>
              <a:t>e.g. for </a:t>
            </a:r>
            <a:r>
              <a:rPr lang="en-GB" sz="2000" dirty="0">
                <a:solidFill>
                  <a:srgbClr val="F6791C"/>
                </a:solidFill>
              </a:rPr>
              <a:t>TF-CSIRT, by </a:t>
            </a:r>
            <a:r>
              <a:rPr lang="en-GB" sz="2000" dirty="0" err="1">
                <a:solidFill>
                  <a:srgbClr val="F6791C"/>
                </a:solidFill>
              </a:rPr>
              <a:t>SURFcert</a:t>
            </a:r>
            <a:r>
              <a:rPr lang="en-GB" sz="2000" dirty="0">
                <a:solidFill>
                  <a:srgbClr val="F6791C"/>
                </a:solidFill>
              </a:rPr>
              <a:t> for the SURFconext federation, EGI Operations on their sites</a:t>
            </a:r>
            <a:r>
              <a:rPr lang="en-GB" sz="2000" dirty="0" smtClean="0">
                <a:solidFill>
                  <a:srgbClr val="F6791C"/>
                </a:solidFill>
              </a:rPr>
              <a:t>).</a:t>
            </a:r>
          </a:p>
          <a:p>
            <a:r>
              <a:rPr lang="en-GB" sz="2000" dirty="0" smtClean="0">
                <a:solidFill>
                  <a:srgbClr val="F6791C"/>
                </a:solidFill>
              </a:rPr>
              <a:t>complex </a:t>
            </a:r>
            <a:r>
              <a:rPr lang="en-GB" sz="2000" dirty="0">
                <a:solidFill>
                  <a:srgbClr val="F6791C"/>
                </a:solidFill>
              </a:rPr>
              <a:t>challenges </a:t>
            </a:r>
            <a:r>
              <a:rPr lang="en-GB" sz="2000" dirty="0" smtClean="0">
                <a:solidFill>
                  <a:srgbClr val="F6791C"/>
                </a:solidFill>
              </a:rPr>
              <a:t>less </a:t>
            </a:r>
            <a:r>
              <a:rPr lang="en-GB" sz="2000" dirty="0">
                <a:solidFill>
                  <a:srgbClr val="F6791C"/>
                </a:solidFill>
              </a:rPr>
              <a:t>frequent (e.g</a:t>
            </a:r>
            <a:r>
              <a:rPr lang="en-GB" sz="2000" dirty="0" smtClean="0">
                <a:solidFill>
                  <a:srgbClr val="F6791C"/>
                </a:solidFill>
              </a:rPr>
              <a:t>. ‘</a:t>
            </a:r>
            <a:r>
              <a:rPr lang="en-GB" sz="2000" dirty="0">
                <a:solidFill>
                  <a:srgbClr val="F6791C"/>
                </a:solidFill>
              </a:rPr>
              <a:t>black-box traceability’ trials </a:t>
            </a:r>
            <a:r>
              <a:rPr lang="en-GB" sz="2000" dirty="0" smtClean="0">
                <a:solidFill>
                  <a:srgbClr val="F6791C"/>
                </a:solidFill>
              </a:rPr>
              <a:t>in EGI </a:t>
            </a:r>
            <a:r>
              <a:rPr lang="en-GB" sz="2000" dirty="0" smtClean="0">
                <a:solidFill>
                  <a:srgbClr val="F6791C"/>
                </a:solidFill>
              </a:rPr>
              <a:t>once </a:t>
            </a:r>
            <a:r>
              <a:rPr lang="en-GB" sz="2000" dirty="0">
                <a:solidFill>
                  <a:srgbClr val="F6791C"/>
                </a:solidFill>
              </a:rPr>
              <a:t>every 1-2 years</a:t>
            </a:r>
            <a:r>
              <a:rPr lang="en-GB" sz="2000" dirty="0" smtClean="0">
                <a:solidFill>
                  <a:srgbClr val="F6791C"/>
                </a:solidFill>
              </a:rPr>
              <a:t>).</a:t>
            </a:r>
          </a:p>
          <a:p>
            <a:r>
              <a:rPr lang="en-GB" sz="2000" dirty="0" smtClean="0">
                <a:solidFill>
                  <a:srgbClr val="F6791C"/>
                </a:solidFill>
              </a:rPr>
              <a:t>following </a:t>
            </a:r>
            <a:r>
              <a:rPr lang="en-GB" sz="2000" dirty="0">
                <a:solidFill>
                  <a:srgbClr val="F6791C"/>
                </a:solidFill>
              </a:rPr>
              <a:t>a CC </a:t>
            </a:r>
            <a:r>
              <a:rPr lang="en-GB" sz="2000" dirty="0" smtClean="0">
                <a:solidFill>
                  <a:srgbClr val="F6791C"/>
                </a:solidFill>
              </a:rPr>
              <a:t>model classification</a:t>
            </a:r>
            <a:r>
              <a:rPr lang="en-GB" sz="2000" dirty="0">
                <a:solidFill>
                  <a:srgbClr val="F6791C"/>
                </a:solidFill>
              </a:rPr>
              <a:t>, propose an appropriate frequency for each </a:t>
            </a:r>
            <a:r>
              <a:rPr lang="en-GB" sz="2000" dirty="0" smtClean="0">
                <a:solidFill>
                  <a:srgbClr val="F6791C"/>
                </a:solidFill>
              </a:rPr>
              <a:t>class.</a:t>
            </a:r>
            <a:endParaRPr lang="en-GB" sz="2000" dirty="0">
              <a:solidFill>
                <a:srgbClr val="F6791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76E6A-F32A-4612-884C-86870357C6B4}" type="slidenum">
              <a:rPr kumimoji="0" lang="en-GB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the SCCC Working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8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8698" y="1295400"/>
            <a:ext cx="7238191" cy="51689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planning – in how much detail?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32445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progress by example?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a Wiki: https</a:t>
            </a:r>
            <a:r>
              <a:rPr lang="en-GB" dirty="0"/>
              <a:t>://</a:t>
            </a:r>
            <a:r>
              <a:rPr lang="en-GB" dirty="0" smtClean="0"/>
              <a:t>wiki.geant.org/display/WISE/SCCC-JWG</a:t>
            </a:r>
          </a:p>
          <a:p>
            <a:r>
              <a:rPr lang="en-GB" dirty="0" smtClean="0"/>
              <a:t>agreement in SIGISM and WISE that it’s a good idea and should start</a:t>
            </a:r>
          </a:p>
          <a:p>
            <a:r>
              <a:rPr lang="en-GB" dirty="0" smtClean="0"/>
              <a:t>on the wiki start creating the lists and some detail of past and future challenges?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has not yet started, but can be done fairly soon 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194" y="2774950"/>
            <a:ext cx="8001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1961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IGTF’s Risk Assessment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/>
              <a:t>“responsible for assessing risk and setting time and deadlines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for </a:t>
            </a:r>
            <a:r>
              <a:rPr lang="en-GB" sz="2800" dirty="0"/>
              <a:t>response and action for concerns and vulnerabilities”</a:t>
            </a:r>
          </a:p>
          <a:p>
            <a:endParaRPr lang="en-GB" dirty="0" smtClean="0"/>
          </a:p>
          <a:p>
            <a:r>
              <a:rPr lang="en-GB" dirty="0" smtClean="0"/>
              <a:t>IGTF-wide distributed team across multiple time zones</a:t>
            </a:r>
          </a:p>
          <a:p>
            <a:r>
              <a:rPr lang="en-GB" dirty="0" smtClean="0"/>
              <a:t>has not had much to do post-SHA1 migration</a:t>
            </a:r>
          </a:p>
          <a:p>
            <a:r>
              <a:rPr lang="en-GB" dirty="0" smtClean="0"/>
              <a:t>number of volunteers adequate but getting smaller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Tasks</a:t>
            </a:r>
          </a:p>
          <a:p>
            <a:r>
              <a:rPr lang="en-GB" dirty="0" smtClean="0"/>
              <a:t>respond to technological risks and developments (like the digest issue, or QC)</a:t>
            </a:r>
          </a:p>
          <a:p>
            <a:r>
              <a:rPr lang="en-GB" dirty="0" smtClean="0"/>
              <a:t>assess immediate threats to the trust fabric (incidents, compromises)</a:t>
            </a:r>
          </a:p>
          <a:p>
            <a:r>
              <a:rPr lang="en-GB" b="1" dirty="0" smtClean="0">
                <a:solidFill>
                  <a:srgbClr val="990000"/>
                </a:solidFill>
              </a:rPr>
              <a:t>maintain response capability through communications (“RAT CC”)</a:t>
            </a:r>
            <a:endParaRPr lang="en-GB" b="1" dirty="0">
              <a:solidFill>
                <a:srgbClr val="99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3795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245" y="5034929"/>
            <a:ext cx="3312368" cy="179449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 CC: Communications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Periodic test of responsiveness of registered ‘emergency contact’ addresses</a:t>
            </a:r>
          </a:p>
          <a:p>
            <a:r>
              <a:rPr lang="en-GB" dirty="0" smtClean="0"/>
              <a:t>Addresses are in themselves public (and part of the trust anchor meta-data)</a:t>
            </a:r>
          </a:p>
          <a:p>
            <a:r>
              <a:rPr lang="en-GB" dirty="0" smtClean="0"/>
              <a:t>As use of these is intermittent, accuracy suffers over time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Coordinated challenges run periodically (intent was every 2 years)</a:t>
            </a:r>
          </a:p>
          <a:p>
            <a:pPr>
              <a:tabLst>
                <a:tab pos="1198563" algn="l"/>
              </a:tabLst>
            </a:pPr>
            <a:r>
              <a:rPr lang="en-GB" dirty="0" smtClean="0"/>
              <a:t>2009:	71% responded within one day, 94% within one month, 100% eventually</a:t>
            </a:r>
          </a:p>
          <a:p>
            <a:pPr>
              <a:tabLst>
                <a:tab pos="1198563" algn="l"/>
              </a:tabLst>
            </a:pPr>
            <a:r>
              <a:rPr lang="en-GB" dirty="0" smtClean="0"/>
              <a:t>2013:	76% within one day, ~95% within one week</a:t>
            </a:r>
          </a:p>
          <a:p>
            <a:pPr>
              <a:tabLst>
                <a:tab pos="1198563" algn="l"/>
              </a:tabLst>
            </a:pPr>
            <a:r>
              <a:rPr lang="en-GB" dirty="0" smtClean="0"/>
              <a:t>2015:	88% within one day,   95% within 3 days</a:t>
            </a:r>
          </a:p>
          <a:p>
            <a:endParaRPr lang="en-GB" dirty="0" smtClean="0"/>
          </a:p>
          <a:p>
            <a:r>
              <a:rPr lang="en-GB" b="1" dirty="0" smtClean="0"/>
              <a:t>2019?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041" y="4014040"/>
            <a:ext cx="3785956" cy="2041779"/>
          </a:xfrm>
          <a:prstGeom prst="rect">
            <a:avLst/>
          </a:prstGeom>
          <a:noFill/>
          <a:ln>
            <a:noFill/>
          </a:ln>
          <a:effectLst>
            <a:glow rad="101600">
              <a:srgbClr val="000066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0089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challenges of varying complexity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challenges be classified by ‘depth’?</a:t>
            </a:r>
            <a:endParaRPr lang="en-GB" dirty="0"/>
          </a:p>
          <a:p>
            <a:r>
              <a:rPr lang="en-GB" dirty="0" smtClean="0"/>
              <a:t>ability to receive – mail does not bounce or phone rings</a:t>
            </a:r>
          </a:p>
          <a:p>
            <a:r>
              <a:rPr lang="en-GB" dirty="0" smtClean="0"/>
              <a:t>automated answering – ticket system receipt or answering machine</a:t>
            </a:r>
          </a:p>
          <a:p>
            <a:r>
              <a:rPr lang="en-GB" dirty="0" smtClean="0"/>
              <a:t>human responding – a human (helpdesk operative) answers  trivially (e.g. name)</a:t>
            </a:r>
          </a:p>
          <a:p>
            <a:r>
              <a:rPr lang="en-GB" dirty="0" smtClean="0"/>
              <a:t>human familiar with subject-matter responding – responsible person responds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For </a:t>
            </a:r>
          </a:p>
          <a:p>
            <a:r>
              <a:rPr lang="en-GB" dirty="0" smtClean="0"/>
              <a:t>2009: automated answer was sufficient</a:t>
            </a:r>
          </a:p>
          <a:p>
            <a:r>
              <a:rPr lang="en-GB" dirty="0" smtClean="0"/>
              <a:t>2013:  subject-matter response was requested (IPv6 compliance)</a:t>
            </a:r>
          </a:p>
          <a:p>
            <a:r>
              <a:rPr lang="en-GB" dirty="0" smtClean="0"/>
              <a:t>2015: </a:t>
            </a:r>
            <a:r>
              <a:rPr lang="en-GB" dirty="0"/>
              <a:t>subject-matter </a:t>
            </a:r>
            <a:r>
              <a:rPr lang="en-GB" dirty="0" smtClean="0"/>
              <a:t>response: SHA-2 status and last SHA-1 based EEC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1286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challenge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91 trust anchors (including both ICAs and HLCAs)</a:t>
            </a:r>
          </a:p>
          <a:p>
            <a:r>
              <a:rPr lang="en-GB" dirty="0" smtClean="0"/>
              <a:t>60 organisations – but contact addresses may be different for each trust anchor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be discussed:</a:t>
            </a:r>
          </a:p>
          <a:p>
            <a:r>
              <a:rPr lang="en-GB" dirty="0" smtClean="0"/>
              <a:t>aim			‘human response’?</a:t>
            </a:r>
          </a:p>
          <a:p>
            <a:r>
              <a:rPr lang="en-GB" dirty="0" smtClean="0"/>
              <a:t>scope		all of the IGTF authorities (</a:t>
            </a:r>
            <a:r>
              <a:rPr lang="en-GB" dirty="0" err="1" smtClean="0"/>
              <a:t>authN</a:t>
            </a:r>
            <a:r>
              <a:rPr lang="en-GB" dirty="0" smtClean="0"/>
              <a:t> sources)</a:t>
            </a:r>
          </a:p>
          <a:p>
            <a:r>
              <a:rPr lang="en-GB" dirty="0" smtClean="0"/>
              <a:t>instructions		should we add to the mail ‘1-working-day response required’</a:t>
            </a:r>
          </a:p>
          <a:p>
            <a:r>
              <a:rPr lang="en-GB" dirty="0" smtClean="0"/>
              <a:t>timeframe 		in October 2019?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should we also challenge the RP members?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64312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 email draft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898" y="1031878"/>
            <a:ext cx="8624428" cy="5385348"/>
          </a:xfrm>
          <a:ln>
            <a:solidFill>
              <a:srgbClr val="990000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200" i="1" dirty="0">
                <a:latin typeface="Courier" pitchFamily="49" charset="0"/>
              </a:rPr>
              <a:t>Subject:</a:t>
            </a:r>
            <a:r>
              <a:rPr lang="en-GB" sz="1200" dirty="0">
                <a:latin typeface="Courier" pitchFamily="49" charset="0"/>
              </a:rPr>
              <a:t> IGTF RATCC Communications Challenge for %ALIAS%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dirty="0" smtClean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 smtClean="0">
                <a:latin typeface="Courier" pitchFamily="49" charset="0"/>
              </a:rPr>
              <a:t>Dear </a:t>
            </a:r>
            <a:r>
              <a:rPr lang="en-GB" sz="1200" dirty="0">
                <a:latin typeface="Courier" pitchFamily="49" charset="0"/>
              </a:rPr>
              <a:t>trust anchor operator of %ALIAS%: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This is a communications challenge conducted by the IGTF Risk Assessment Team,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and is used to evaluate the responsiveness of our accredited authorities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incidents and extraordinary events.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On receipt of this mail: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- please hit "Reply"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- include your own name in the reply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- keep the subject line intact (it contains your trust anchor name)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- and send this mail back to </a:t>
            </a:r>
            <a:r>
              <a:rPr lang="en-GB" sz="1200" dirty="0" smtClean="0">
                <a:latin typeface="Courier" pitchFamily="49" charset="0"/>
              </a:rPr>
              <a:t>&lt;ratcc-responses@igtf.net&gt; (</a:t>
            </a:r>
            <a:r>
              <a:rPr lang="en-GB" sz="1200" dirty="0">
                <a:latin typeface="Courier" pitchFamily="49" charset="0"/>
              </a:rPr>
              <a:t>you will not receive a response)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You may receive multiple messages, one for each of your accredited 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trusted authorities. For technical reasons, you are kindly requested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reply to each one of these.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Responses will be aggregated, and per-authority data only released to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IGTF members. Aggregated results may be shared with peer </a:t>
            </a:r>
            <a:r>
              <a:rPr lang="en-GB" sz="1200" dirty="0" smtClean="0">
                <a:latin typeface="Courier" pitchFamily="49" charset="0"/>
              </a:rPr>
              <a:t>infrastructures</a:t>
            </a:r>
            <a:br>
              <a:rPr lang="en-GB" sz="1200" dirty="0" smtClean="0">
                <a:latin typeface="Courier" pitchFamily="49" charset="0"/>
              </a:rPr>
            </a:br>
            <a:r>
              <a:rPr lang="en-GB" sz="1200" dirty="0" smtClean="0">
                <a:latin typeface="Courier" pitchFamily="49" charset="0"/>
              </a:rPr>
              <a:t>or publicly for higher-level summary data.</a:t>
            </a:r>
            <a:endParaRPr lang="en-GB" sz="120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200" dirty="0" smtClean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 smtClean="0">
                <a:latin typeface="Courier" pitchFamily="49" charset="0"/>
              </a:rPr>
              <a:t>If </a:t>
            </a:r>
            <a:r>
              <a:rPr lang="en-GB" sz="1200" dirty="0">
                <a:latin typeface="Courier" pitchFamily="49" charset="0"/>
              </a:rPr>
              <a:t>this message reaches you at an unexpected address, please contact your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PMA chair or trusted introducer to update the emergency contact address 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your authority in the IGTF distribution. Your address %EMAIL%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has been taken from there.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  Kind regards,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  </a:t>
            </a:r>
            <a:r>
              <a:rPr lang="en-GB" sz="1200" i="1" dirty="0" smtClean="0">
                <a:latin typeface="Courier" pitchFamily="49" charset="0"/>
              </a:rPr>
              <a:t>Name of RATCC</a:t>
            </a:r>
            <a:endParaRPr lang="en-GB" sz="1200" i="1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Courier" pitchFamily="49" charset="0"/>
              </a:rPr>
              <a:t>  for the IGTF Risk Assessment Team.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7931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evaluation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8500" y="1073595"/>
            <a:ext cx="5212019" cy="511178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8618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Do we need a heads-up message 1-2 weeks before, e.g. Oct 1</a:t>
            </a:r>
            <a:r>
              <a:rPr lang="en-GB" baseline="30000" dirty="0" smtClean="0"/>
              <a:t>st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1 working day (local) is the intent</a:t>
            </a:r>
          </a:p>
          <a:p>
            <a:endParaRPr lang="en-GB" dirty="0"/>
          </a:p>
          <a:p>
            <a:r>
              <a:rPr lang="en-GB" dirty="0" smtClean="0"/>
              <a:t>allow for </a:t>
            </a:r>
            <a:r>
              <a:rPr lang="en-GB" i="1" dirty="0" smtClean="0"/>
              <a:t>n</a:t>
            </a:r>
            <a:r>
              <a:rPr lang="en-GB" dirty="0" smtClean="0"/>
              <a:t>-day running period – maybe 8 days max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EUGridPMA 47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B6D5D-118B-41F1-AB4B-630A502BE33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3685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Trusted Introducer and TF-CSIRT</a:t>
            </a:r>
          </a:p>
          <a:p>
            <a:r>
              <a:rPr lang="en-US" dirty="0" smtClean="0"/>
              <a:t>2-3 Reaction Tests per year </a:t>
            </a:r>
          </a:p>
          <a:p>
            <a:r>
              <a:rPr lang="en-US" dirty="0" smtClean="0"/>
              <a:t>supported by web click infrastructure, but requires (team) authentication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SURFcert</a:t>
            </a:r>
            <a:r>
              <a:rPr lang="en-US" b="1" dirty="0" smtClean="0"/>
              <a:t> challenges</a:t>
            </a:r>
          </a:p>
          <a:p>
            <a:r>
              <a:rPr lang="en-US" dirty="0" smtClean="0"/>
              <a:t>annual response challenges, just reply to email to a (traceable) ticket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IGTF RAT Communications Challenges</a:t>
            </a:r>
          </a:p>
          <a:p>
            <a:r>
              <a:rPr lang="en-US" dirty="0" smtClean="0"/>
              <a:t>every 1-2 years</a:t>
            </a:r>
          </a:p>
          <a:p>
            <a:r>
              <a:rPr lang="en-US" dirty="0" smtClean="0"/>
              <a:t>in parallel with continuous operational monitoring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76E6A-F32A-4612-884C-86870357C6B4}" type="slidenum">
              <a:rPr kumimoji="0" lang="en-GB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Beyond the RATCC – ‘SCCC-JWG’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9663" y="5891383"/>
            <a:ext cx="11560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6791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yet we already listed 14 entities that have a real interest in running tests, 5000+ entities can claim the same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rgbClr val="F6791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1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eneva-2019-intro.ppt [Compatibility Mode]" id="{61A18485-F13A-4A47-A544-BA0CE3848F92}" vid="{B847B287-13C5-458F-AC14-57ED84D7BEA2}"/>
    </a:ext>
  </a:extLst>
</a:theme>
</file>

<file path=ppt/theme/theme2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RC2-template-16-9-format.pptx" id="{C53E3120-79CD-4F12-B330-88948C559F9E}" vid="{F365EBE0-FB27-469A-9448-702D528F873C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EUgridPMA-presentation-9-16</Template>
  <TotalTime>4874</TotalTime>
  <Words>774</Words>
  <Application>Microsoft Office PowerPoint</Application>
  <PresentationFormat>Widescreen</PresentationFormat>
  <Paragraphs>151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Corbel</vt:lpstr>
      <vt:lpstr>Courier</vt:lpstr>
      <vt:lpstr>Lucida Sans</vt:lpstr>
      <vt:lpstr>Segoe UI</vt:lpstr>
      <vt:lpstr>Symbol</vt:lpstr>
      <vt:lpstr>Times New Roman</vt:lpstr>
      <vt:lpstr>Verdana</vt:lpstr>
      <vt:lpstr>eugridpma</vt:lpstr>
      <vt:lpstr>GEANT Association</vt:lpstr>
      <vt:lpstr>IGTF RATCC Communications Challenge 2019  EUGridPMA47, Karlsruhe David Groep</vt:lpstr>
      <vt:lpstr>IGTF’s Risk Assessment Team</vt:lpstr>
      <vt:lpstr>RAT CC: Communications Challenges</vt:lpstr>
      <vt:lpstr>Different challenges of varying complexity</vt:lpstr>
      <vt:lpstr>2019 challenge</vt:lpstr>
      <vt:lpstr>Challenge email draft</vt:lpstr>
      <vt:lpstr>Example evaluation</vt:lpstr>
      <vt:lpstr>Time line</vt:lpstr>
      <vt:lpstr>Beyond the RATCC – ‘SCCC-JWG’</vt:lpstr>
      <vt:lpstr>Challenge elements – what is valued or expected might differ …</vt:lpstr>
      <vt:lpstr>Proposal for the SCCC Working Group</vt:lpstr>
      <vt:lpstr>Sharing planning – in how much detail?</vt:lpstr>
      <vt:lpstr>Making progress by example?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EUGridPMA 45  January 21-23, 2019 CERN, Geneva, CH</dc:title>
  <dc:creator>davidg</dc:creator>
  <cp:lastModifiedBy>davidg</cp:lastModifiedBy>
  <cp:revision>41</cp:revision>
  <dcterms:created xsi:type="dcterms:W3CDTF">2019-01-18T11:43:48Z</dcterms:created>
  <dcterms:modified xsi:type="dcterms:W3CDTF">2019-09-22T17:01:53Z</dcterms:modified>
</cp:coreProperties>
</file>