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7"/>
  </p:notesMasterIdLst>
  <p:sldIdLst>
    <p:sldId id="279" r:id="rId6"/>
    <p:sldId id="280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81" r:id="rId16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0E51"/>
    <a:srgbClr val="1C4161"/>
    <a:srgbClr val="004361"/>
    <a:srgbClr val="ED1556"/>
    <a:srgbClr val="003F5E"/>
    <a:srgbClr val="013F5E"/>
    <a:srgbClr val="FFFFFF"/>
    <a:srgbClr val="0043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8" y="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D8A83-A817-41E3-A602-3B517E18334E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C110B-1C27-4A5B-8007-E6BF4BB6C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2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79"/>
          <a:stretch/>
        </p:blipFill>
        <p:spPr>
          <a:xfrm>
            <a:off x="-44450" y="1596504"/>
            <a:ext cx="9232900" cy="3546996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64169" y="204538"/>
            <a:ext cx="9023685" cy="8963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58388" y="475247"/>
            <a:ext cx="1568588" cy="836196"/>
          </a:xfrm>
          <a:prstGeom prst="rect">
            <a:avLst/>
          </a:prstGeom>
        </p:spPr>
      </p:pic>
      <p:sp>
        <p:nvSpPr>
          <p:cNvPr id="1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97644" y="1836091"/>
            <a:ext cx="3822700" cy="281467"/>
          </a:xfrm>
        </p:spPr>
        <p:txBody>
          <a:bodyPr/>
          <a:lstStyle>
            <a:lvl1pPr marL="0" indent="0">
              <a:buNone/>
              <a:defRPr b="1" baseline="0"/>
            </a:lvl1pPr>
          </a:lstStyle>
          <a:p>
            <a:pPr lvl="0"/>
            <a:r>
              <a:rPr lang="en-US" dirty="0" smtClean="0"/>
              <a:t>Presenter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97643" y="3414566"/>
            <a:ext cx="3752453" cy="32725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Event, Location</a:t>
            </a:r>
            <a:endParaRPr lang="en-GB" dirty="0"/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697644" y="1373001"/>
            <a:ext cx="3759596" cy="377594"/>
          </a:xfrm>
        </p:spPr>
        <p:txBody>
          <a:bodyPr>
            <a:normAutofit/>
          </a:bodyPr>
          <a:lstStyle>
            <a:lvl1pPr marL="0" indent="0">
              <a:buNone/>
              <a:defRPr sz="1950"/>
            </a:lvl1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97644" y="998621"/>
            <a:ext cx="3759596" cy="354932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697643" y="3691293"/>
            <a:ext cx="3752453" cy="32123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697644" y="2115826"/>
            <a:ext cx="3822700" cy="260411"/>
          </a:xfrm>
        </p:spPr>
        <p:txBody>
          <a:bodyPr/>
          <a:lstStyle>
            <a:lvl1pPr marL="0" indent="0">
              <a:buNone/>
              <a:defRPr b="0" baseline="0"/>
            </a:lvl1pPr>
          </a:lstStyle>
          <a:p>
            <a:pPr lvl="0"/>
            <a:r>
              <a:rPr lang="en-US" dirty="0" smtClean="0"/>
              <a:t>Role in Project, GÉANT Project (if applicable)</a:t>
            </a:r>
          </a:p>
        </p:txBody>
      </p:sp>
      <p:sp>
        <p:nvSpPr>
          <p:cNvPr id="23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97643" y="2374505"/>
            <a:ext cx="5029917" cy="260411"/>
          </a:xfrm>
        </p:spPr>
        <p:txBody>
          <a:bodyPr/>
          <a:lstStyle>
            <a:lvl1pPr marL="0" indent="0">
              <a:buNone/>
              <a:defRPr b="0" baseline="0"/>
            </a:lvl1pPr>
          </a:lstStyle>
          <a:p>
            <a:pPr lvl="0"/>
            <a:r>
              <a:rPr lang="en-US" dirty="0" smtClean="0"/>
              <a:t>Role in  Home Organisation, Organisation Name (if applicable)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836320" y="2761626"/>
            <a:ext cx="685800" cy="142799"/>
          </a:xfrm>
        </p:spPr>
        <p:txBody>
          <a:bodyPr>
            <a:normAutofit/>
          </a:bodyPr>
          <a:lstStyle>
            <a:lvl1pPr marL="0" indent="0">
              <a:buNone/>
              <a:defRPr sz="600"/>
            </a:lvl1pPr>
          </a:lstStyle>
          <a:p>
            <a:pPr lvl="0"/>
            <a:r>
              <a:rPr lang="en-US" dirty="0" smtClean="0"/>
              <a:t>Logo (optional)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4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1287628"/>
            <a:ext cx="4629150" cy="3108163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287628"/>
            <a:ext cx="3236119" cy="311411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5" y="55987"/>
            <a:ext cx="720906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18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TextBox 4"/>
          <p:cNvSpPr txBox="1"/>
          <p:nvPr userDrawn="1"/>
        </p:nvSpPr>
        <p:spPr>
          <a:xfrm>
            <a:off x="366964" y="228600"/>
            <a:ext cx="42204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 smtClean="0">
                <a:solidFill>
                  <a:srgbClr val="003F5D"/>
                </a:solidFill>
              </a:rPr>
              <a:t>Style</a:t>
            </a:r>
            <a:r>
              <a:rPr lang="en-GB" sz="1800" b="1" baseline="0" dirty="0" smtClean="0">
                <a:solidFill>
                  <a:srgbClr val="003F5D"/>
                </a:solidFill>
              </a:rPr>
              <a:t> Guide</a:t>
            </a:r>
          </a:p>
          <a:p>
            <a:r>
              <a:rPr lang="en-GB" sz="1800" baseline="0" dirty="0" smtClean="0">
                <a:solidFill>
                  <a:srgbClr val="ED1556"/>
                </a:solidFill>
              </a:rPr>
              <a:t>A Guide to Using the New GÉANT Template</a:t>
            </a:r>
            <a:endParaRPr lang="en-GB" sz="1800" dirty="0">
              <a:solidFill>
                <a:srgbClr val="ED1556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438955" y="998625"/>
            <a:ext cx="78574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003F5D"/>
                </a:solidFill>
              </a:rPr>
              <a:t>This template is a dual purpose template for use both to</a:t>
            </a:r>
            <a:r>
              <a:rPr lang="en-GB" sz="1400" baseline="0" dirty="0" smtClean="0">
                <a:solidFill>
                  <a:srgbClr val="003F5D"/>
                </a:solidFill>
              </a:rPr>
              <a:t> present information on behalf of the GÉANT Project (GN4-1) and for the organisation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400" baseline="0" dirty="0" smtClean="0">
                <a:solidFill>
                  <a:srgbClr val="003F5D"/>
                </a:solidFill>
              </a:rPr>
              <a:t>Because of this there are two end slide versions: 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GB" sz="1400" baseline="0" dirty="0" smtClean="0">
                <a:solidFill>
                  <a:srgbClr val="003F5D"/>
                </a:solidFill>
              </a:rPr>
              <a:t>One for Project (GN4-1) presentations which includes EU logo, copyright, and funding statement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GB" sz="1400" baseline="0" dirty="0" smtClean="0">
                <a:solidFill>
                  <a:srgbClr val="003F5D"/>
                </a:solidFill>
              </a:rPr>
              <a:t>One for when presenting on behalf of the organisation</a:t>
            </a:r>
          </a:p>
          <a:p>
            <a:pPr marL="214313" marR="0" lvl="0" indent="-214313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400" b="1" baseline="0" dirty="0" smtClean="0">
                <a:solidFill>
                  <a:srgbClr val="003F5D"/>
                </a:solidFill>
              </a:rPr>
              <a:t>All slide packs MUST include the correct end slide. </a:t>
            </a:r>
            <a:r>
              <a:rPr lang="en-GB" sz="1400" b="0" baseline="0" dirty="0" smtClean="0">
                <a:solidFill>
                  <a:srgbClr val="003F5D"/>
                </a:solidFill>
              </a:rPr>
              <a:t>(This slide need not be shown during the presentation but must be included in any electronic or hard copies distributed/submitted)</a:t>
            </a:r>
          </a:p>
          <a:p>
            <a:pPr marL="557213" marR="0" lvl="1" indent="-214313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400" baseline="0" dirty="0" smtClean="0">
                <a:solidFill>
                  <a:srgbClr val="003F5D"/>
                </a:solidFill>
              </a:rPr>
              <a:t>Project participants must use the GN4-1 version with the EU funding statement.  This is a requirement of the EU funding agreement</a:t>
            </a:r>
          </a:p>
          <a:p>
            <a:pPr marL="557213" marR="0" lvl="1" indent="-214313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400" baseline="0" dirty="0" smtClean="0">
                <a:solidFill>
                  <a:srgbClr val="003F5D"/>
                </a:solidFill>
              </a:rPr>
              <a:t>Staff from the GÉANT offices should ensure the correct end slide is used. If in doubt contact your line manager/activity leader for clarification on which version to use</a:t>
            </a:r>
          </a:p>
          <a:p>
            <a:pPr marL="214313" marR="0" lvl="0" indent="-214313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400" baseline="0" dirty="0" smtClean="0">
              <a:solidFill>
                <a:srgbClr val="003F5D"/>
              </a:solidFill>
            </a:endParaRPr>
          </a:p>
          <a:p>
            <a:pPr marL="214313" marR="0" lvl="0" indent="-214313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400" baseline="0" dirty="0" smtClean="0">
                <a:solidFill>
                  <a:srgbClr val="003F5D"/>
                </a:solidFill>
              </a:rPr>
              <a:t>The title slide has space for the speaker’s own role in their organisation, organisation name and an optional organisation logo which should be no larger than the main GÉANT logo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400" baseline="0" dirty="0" smtClean="0">
                <a:solidFill>
                  <a:srgbClr val="003F5D"/>
                </a:solidFill>
              </a:rPr>
              <a:t>Font is Calibri and will auto-size. Avoid using a font size less than 18pt.  Main font colour is Teal, </a:t>
            </a:r>
            <a:r>
              <a:rPr lang="en-GB" sz="1400" baseline="0" dirty="0" smtClean="0">
                <a:solidFill>
                  <a:srgbClr val="ED1556"/>
                </a:solidFill>
              </a:rPr>
              <a:t>Subtitle colour is Crimson and should be used sparingly. </a:t>
            </a:r>
            <a:r>
              <a:rPr lang="en-GB" sz="1400" baseline="0" dirty="0" smtClean="0">
                <a:solidFill>
                  <a:srgbClr val="003F5D"/>
                </a:solidFill>
              </a:rPr>
              <a:t>If the colours are not shown in PowerPoint use the </a:t>
            </a:r>
            <a:r>
              <a:rPr lang="en-GB" sz="1400" baseline="0" dirty="0" err="1" smtClean="0">
                <a:solidFill>
                  <a:srgbClr val="003F5D"/>
                </a:solidFill>
              </a:rPr>
              <a:t>eyedrop</a:t>
            </a:r>
            <a:r>
              <a:rPr lang="en-GB" sz="1400" baseline="0" dirty="0" smtClean="0">
                <a:solidFill>
                  <a:srgbClr val="003F5D"/>
                </a:solidFill>
              </a:rPr>
              <a:t> colour picker to select the correct colour from these samples</a:t>
            </a:r>
            <a:endParaRPr lang="en-GB" sz="14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4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400" baseline="0" dirty="0" smtClean="0">
              <a:solidFill>
                <a:srgbClr val="003F5D"/>
              </a:solidFill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GB" sz="1400" baseline="0" dirty="0" smtClean="0">
                <a:solidFill>
                  <a:srgbClr val="003F5D"/>
                </a:solidFill>
              </a:rPr>
              <a:t> </a:t>
            </a:r>
          </a:p>
        </p:txBody>
      </p:sp>
      <p:sp>
        <p:nvSpPr>
          <p:cNvPr id="9" name="Oval 8"/>
          <p:cNvSpPr/>
          <p:nvPr userDrawn="1"/>
        </p:nvSpPr>
        <p:spPr>
          <a:xfrm>
            <a:off x="8355189" y="4224431"/>
            <a:ext cx="496936" cy="482321"/>
          </a:xfrm>
          <a:prstGeom prst="ellipse">
            <a:avLst/>
          </a:prstGeom>
          <a:solidFill>
            <a:srgbClr val="003F5D"/>
          </a:solidFill>
          <a:ln>
            <a:solidFill>
              <a:srgbClr val="003F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0" name="Oval 9"/>
          <p:cNvSpPr/>
          <p:nvPr userDrawn="1"/>
        </p:nvSpPr>
        <p:spPr>
          <a:xfrm>
            <a:off x="8355189" y="3587102"/>
            <a:ext cx="496936" cy="482321"/>
          </a:xfrm>
          <a:prstGeom prst="ellipse">
            <a:avLst/>
          </a:prstGeom>
          <a:solidFill>
            <a:srgbClr val="EC0E51"/>
          </a:solidFill>
          <a:ln>
            <a:solidFill>
              <a:srgbClr val="ED15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</p:spTree>
    <p:extLst>
      <p:ext uri="{BB962C8B-B14F-4D97-AF65-F5344CB8AC3E}">
        <p14:creationId xmlns:p14="http://schemas.microsoft.com/office/powerpoint/2010/main" val="1505946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for GN4 related present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1C41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14" name="Title 3"/>
          <p:cNvSpPr txBox="1">
            <a:spLocks/>
          </p:cNvSpPr>
          <p:nvPr userDrawn="1"/>
        </p:nvSpPr>
        <p:spPr>
          <a:xfrm>
            <a:off x="0" y="2227694"/>
            <a:ext cx="9144000" cy="441921"/>
          </a:xfrm>
          <a:prstGeom prst="rect">
            <a:avLst/>
          </a:prstGeom>
        </p:spPr>
        <p:txBody>
          <a:bodyPr vert="horz" lIns="51435" tIns="25718" rIns="51435" bIns="2571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 baseline="0">
                <a:solidFill>
                  <a:srgbClr val="004361"/>
                </a:solidFill>
                <a:latin typeface="Calibri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/>
            <a:r>
              <a:rPr lang="en-GB" sz="1575" b="0" dirty="0">
                <a:solidFill>
                  <a:schemeClr val="bg1"/>
                </a:solidFill>
              </a:rPr>
              <a:t>Thank </a:t>
            </a:r>
            <a:r>
              <a:rPr lang="en-GB" sz="1575" b="0" dirty="0" smtClean="0">
                <a:solidFill>
                  <a:schemeClr val="bg1"/>
                </a:solidFill>
              </a:rPr>
              <a:t>you</a:t>
            </a:r>
            <a:endParaRPr lang="en-GB" sz="1575" b="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 userDrawn="1"/>
        </p:nvSpPr>
        <p:spPr>
          <a:xfrm>
            <a:off x="2470932" y="747920"/>
            <a:ext cx="4202136" cy="2988518"/>
          </a:xfrm>
          <a:prstGeom prst="rect">
            <a:avLst/>
          </a:prstGeom>
          <a:blipFill dpi="0" rotWithShape="1">
            <a:blip r:embed="rId2">
              <a:alphaModFix amt="12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grpSp>
        <p:nvGrpSpPr>
          <p:cNvPr id="29" name="Group 28"/>
          <p:cNvGrpSpPr/>
          <p:nvPr userDrawn="1"/>
        </p:nvGrpSpPr>
        <p:grpSpPr>
          <a:xfrm>
            <a:off x="3014134" y="3580162"/>
            <a:ext cx="3115734" cy="898800"/>
            <a:chOff x="4003396" y="4773547"/>
            <a:chExt cx="4154312" cy="1198400"/>
          </a:xfrm>
        </p:grpSpPr>
        <p:sp>
          <p:nvSpPr>
            <p:cNvPr id="21" name="TextBox 20"/>
            <p:cNvSpPr txBox="1"/>
            <p:nvPr userDrawn="1"/>
          </p:nvSpPr>
          <p:spPr>
            <a:xfrm>
              <a:off x="4003396" y="5294839"/>
              <a:ext cx="4154312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900" dirty="0" smtClean="0">
                  <a:solidFill>
                    <a:schemeClr val="bg1"/>
                  </a:solidFill>
                </a:rPr>
                <a:t>Networks </a:t>
              </a:r>
              <a:r>
                <a:rPr lang="en-GB" sz="900" baseline="0" dirty="0" smtClean="0">
                  <a:solidFill>
                    <a:schemeClr val="bg1"/>
                  </a:solidFill>
                </a:rPr>
                <a:t>∙ Services ∙ People         </a:t>
              </a:r>
            </a:p>
            <a:p>
              <a:pPr marL="0" marR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900" b="0" i="0" dirty="0" smtClean="0">
                  <a:solidFill>
                    <a:schemeClr val="bg1"/>
                  </a:solidFill>
                </a:rPr>
                <a:t>www.geant.org</a:t>
              </a:r>
            </a:p>
            <a:p>
              <a:pPr algn="ctr"/>
              <a:r>
                <a:rPr lang="en-GB" sz="900" i="0" baseline="0" dirty="0" smtClean="0">
                  <a:solidFill>
                    <a:schemeClr val="bg1"/>
                  </a:solidFill>
                </a:rPr>
                <a:t> </a:t>
              </a:r>
              <a:endParaRPr lang="en-GB" sz="900" i="0" dirty="0">
                <a:solidFill>
                  <a:schemeClr val="bg1"/>
                </a:solidFill>
              </a:endParaRPr>
            </a:p>
          </p:txBody>
        </p:sp>
        <p:pic>
          <p:nvPicPr>
            <p:cNvPr id="28" name="Picture 27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0880" y="4773547"/>
              <a:ext cx="1219200" cy="529760"/>
            </a:xfrm>
            <a:prstGeom prst="rect">
              <a:avLst/>
            </a:prstGeom>
          </p:spPr>
        </p:pic>
      </p:grpSp>
      <p:grpSp>
        <p:nvGrpSpPr>
          <p:cNvPr id="2" name="Group 1"/>
          <p:cNvGrpSpPr/>
          <p:nvPr userDrawn="1"/>
        </p:nvGrpSpPr>
        <p:grpSpPr>
          <a:xfrm>
            <a:off x="1451592" y="4642549"/>
            <a:ext cx="6195932" cy="294664"/>
            <a:chOff x="1162308" y="4642549"/>
            <a:chExt cx="6195932" cy="294664"/>
          </a:xfrm>
        </p:grpSpPr>
        <p:sp>
          <p:nvSpPr>
            <p:cNvPr id="30" name="TextBox 29"/>
            <p:cNvSpPr txBox="1"/>
            <p:nvPr userDrawn="1"/>
          </p:nvSpPr>
          <p:spPr>
            <a:xfrm>
              <a:off x="1588712" y="4697548"/>
              <a:ext cx="576952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GB" sz="600" kern="1200" dirty="0" smtClean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This</a:t>
              </a:r>
              <a:r>
                <a:rPr lang="en-GB" sz="600" kern="1200" baseline="0" dirty="0" smtClean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 work is part of a project that has received </a:t>
              </a:r>
              <a:r>
                <a:rPr lang="en-GB" sz="600" kern="1200" dirty="0" smtClean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funding from the European Union’s Horizon 2020 research and innovation programme under Grant Agreement No. 856726  (GN4-3).</a:t>
              </a:r>
              <a:endParaRPr lang="en-GB" sz="600" dirty="0">
                <a:solidFill>
                  <a:schemeClr val="bg1"/>
                </a:solidFill>
              </a:endParaRPr>
            </a:p>
          </p:txBody>
        </p:sp>
        <p:pic>
          <p:nvPicPr>
            <p:cNvPr id="31" name="Picture 30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2308" y="4642549"/>
              <a:ext cx="433675" cy="294664"/>
            </a:xfrm>
            <a:prstGeom prst="rect">
              <a:avLst/>
            </a:prstGeom>
          </p:spPr>
        </p:pic>
      </p:grpSp>
      <p:sp>
        <p:nvSpPr>
          <p:cNvPr id="1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2674018" y="3068125"/>
            <a:ext cx="3795964" cy="263127"/>
          </a:xfrm>
        </p:spPr>
        <p:txBody>
          <a:bodyPr>
            <a:normAutofit/>
          </a:bodyPr>
          <a:lstStyle>
            <a:lvl1pPr marL="0" indent="0" algn="ctr">
              <a:buNone/>
              <a:defRPr sz="9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smtClean="0"/>
              <a:t>Presenter email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2695575" y="2669381"/>
            <a:ext cx="3752850" cy="321469"/>
          </a:xfrm>
        </p:spPr>
        <p:txBody>
          <a:bodyPr>
            <a:noAutofit/>
          </a:bodyPr>
          <a:lstStyle>
            <a:lvl1pPr marL="0" indent="0" algn="ctr">
              <a:buNone/>
              <a:defRPr sz="157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Optional “Any Questions?” Text here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41313" y="241300"/>
            <a:ext cx="8510812" cy="3342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This end slide to be used for all GN4-1 Presentations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8516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for non project present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-5"/>
            <a:ext cx="9144000" cy="5143500"/>
          </a:xfrm>
          <a:prstGeom prst="rect">
            <a:avLst/>
          </a:prstGeom>
          <a:solidFill>
            <a:srgbClr val="1C41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642938"/>
            <a:ext cx="9144000" cy="3857625"/>
          </a:xfrm>
          <a:prstGeom prst="rect">
            <a:avLst/>
          </a:prstGeom>
          <a:solidFill>
            <a:srgbClr val="1C41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4" name="Title 3"/>
          <p:cNvSpPr txBox="1">
            <a:spLocks/>
          </p:cNvSpPr>
          <p:nvPr userDrawn="1"/>
        </p:nvSpPr>
        <p:spPr>
          <a:xfrm>
            <a:off x="0" y="2227694"/>
            <a:ext cx="9144000" cy="441921"/>
          </a:xfrm>
          <a:prstGeom prst="rect">
            <a:avLst/>
          </a:prstGeom>
        </p:spPr>
        <p:txBody>
          <a:bodyPr vert="horz" lIns="51435" tIns="25718" rIns="51435" bIns="2571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 baseline="0">
                <a:solidFill>
                  <a:srgbClr val="004361"/>
                </a:solidFill>
                <a:latin typeface="Calibri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/>
            <a:r>
              <a:rPr lang="en-GB" sz="1575" b="0" dirty="0">
                <a:solidFill>
                  <a:schemeClr val="bg1"/>
                </a:solidFill>
              </a:rPr>
              <a:t>Thank </a:t>
            </a:r>
            <a:r>
              <a:rPr lang="en-GB" sz="1575" b="0" dirty="0" smtClean="0">
                <a:solidFill>
                  <a:schemeClr val="bg1"/>
                </a:solidFill>
              </a:rPr>
              <a:t>you</a:t>
            </a:r>
            <a:endParaRPr lang="en-GB" sz="1575" b="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2470932" y="768140"/>
            <a:ext cx="4202136" cy="2988518"/>
          </a:xfrm>
          <a:prstGeom prst="rect">
            <a:avLst/>
          </a:prstGeom>
          <a:blipFill dpi="0" rotWithShape="1">
            <a:blip r:embed="rId2">
              <a:alphaModFix amt="12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3014133" y="3844855"/>
            <a:ext cx="3115734" cy="898800"/>
            <a:chOff x="4003396" y="5126471"/>
            <a:chExt cx="4154312" cy="1198400"/>
          </a:xfrm>
        </p:grpSpPr>
        <p:sp>
          <p:nvSpPr>
            <p:cNvPr id="18" name="TextBox 17"/>
            <p:cNvSpPr txBox="1"/>
            <p:nvPr userDrawn="1"/>
          </p:nvSpPr>
          <p:spPr>
            <a:xfrm>
              <a:off x="4003396" y="5647763"/>
              <a:ext cx="4154312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900" dirty="0" smtClean="0">
                  <a:solidFill>
                    <a:schemeClr val="bg1"/>
                  </a:solidFill>
                </a:rPr>
                <a:t>Networks </a:t>
              </a:r>
              <a:r>
                <a:rPr lang="en-GB" sz="900" baseline="0" dirty="0" smtClean="0">
                  <a:solidFill>
                    <a:schemeClr val="bg1"/>
                  </a:solidFill>
                </a:rPr>
                <a:t>∙ Services ∙ People         </a:t>
              </a:r>
            </a:p>
            <a:p>
              <a:pPr marL="0" marR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900" b="0" i="0" dirty="0" smtClean="0">
                  <a:solidFill>
                    <a:schemeClr val="bg1"/>
                  </a:solidFill>
                </a:rPr>
                <a:t>www.geant.org</a:t>
              </a:r>
            </a:p>
            <a:p>
              <a:pPr algn="ctr"/>
              <a:r>
                <a:rPr lang="en-GB" sz="900" i="0" baseline="0" dirty="0" smtClean="0">
                  <a:solidFill>
                    <a:schemeClr val="bg1"/>
                  </a:solidFill>
                </a:rPr>
                <a:t> </a:t>
              </a:r>
              <a:endParaRPr lang="en-GB" sz="900" i="0" dirty="0">
                <a:solidFill>
                  <a:schemeClr val="bg1"/>
                </a:solidFill>
              </a:endParaRPr>
            </a:p>
          </p:txBody>
        </p:sp>
        <p:pic>
          <p:nvPicPr>
            <p:cNvPr id="19" name="Picture 1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0880" y="5126471"/>
              <a:ext cx="1219200" cy="529760"/>
            </a:xfrm>
            <a:prstGeom prst="rect">
              <a:avLst/>
            </a:prstGeom>
          </p:spPr>
        </p:pic>
      </p:grpSp>
      <p:sp>
        <p:nvSpPr>
          <p:cNvPr id="11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2674019" y="3163543"/>
            <a:ext cx="3795964" cy="263127"/>
          </a:xfrm>
        </p:spPr>
        <p:txBody>
          <a:bodyPr>
            <a:normAutofit/>
          </a:bodyPr>
          <a:lstStyle>
            <a:lvl1pPr marL="0" indent="0" algn="ctr">
              <a:buNone/>
              <a:defRPr sz="9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smtClean="0"/>
              <a:t>Presenter email</a:t>
            </a:r>
            <a:endParaRPr lang="en-GB" dirty="0"/>
          </a:p>
        </p:txBody>
      </p:sp>
      <p:sp>
        <p:nvSpPr>
          <p:cNvPr id="16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2695575" y="2669381"/>
            <a:ext cx="3752850" cy="321469"/>
          </a:xfrm>
        </p:spPr>
        <p:txBody>
          <a:bodyPr>
            <a:noAutofit/>
          </a:bodyPr>
          <a:lstStyle>
            <a:lvl1pPr marL="0" indent="0" algn="ctr">
              <a:buNone/>
              <a:defRPr sz="157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Optional “Any Questions?” Text here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41313" y="241300"/>
            <a:ext cx="8510812" cy="3342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This end slide to be used for all GÉANT Organisation Presentations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33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solidFill>
                  <a:srgbClr val="004361"/>
                </a:solidFill>
                <a:latin typeface="+mn-lt"/>
              </a:defRPr>
            </a:lvl2pPr>
            <a:lvl3pPr>
              <a:defRPr>
                <a:solidFill>
                  <a:srgbClr val="003F5E"/>
                </a:solidFill>
                <a:latin typeface="+mn-lt"/>
              </a:defRPr>
            </a:lvl3pPr>
            <a:lvl4pPr>
              <a:defRPr>
                <a:latin typeface="+mn-lt"/>
              </a:defRPr>
            </a:lvl4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5" y="55987"/>
            <a:ext cx="720906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39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369219"/>
            <a:ext cx="4171950" cy="3263504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87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953" y="1260872"/>
            <a:ext cx="413623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1951" y="1866904"/>
            <a:ext cx="4164806" cy="277534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41735" y="55987"/>
            <a:ext cx="720906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48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6:33 Text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6" y="1143003"/>
            <a:ext cx="5898092" cy="3489722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solidFill>
                  <a:srgbClr val="004361"/>
                </a:solidFill>
                <a:latin typeface="+mn-lt"/>
              </a:defRPr>
            </a:lvl2pPr>
            <a:lvl3pPr>
              <a:defRPr>
                <a:solidFill>
                  <a:srgbClr val="003F5E"/>
                </a:solidFill>
                <a:latin typeface="+mn-lt"/>
              </a:defRPr>
            </a:lvl3pPr>
            <a:lvl4pPr>
              <a:defRPr>
                <a:latin typeface="+mn-lt"/>
              </a:defRPr>
            </a:lvl4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5" y="55987"/>
            <a:ext cx="720906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6239933" y="114935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6451594" y="1149350"/>
            <a:ext cx="2" cy="351155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5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341735" y="55987"/>
            <a:ext cx="720906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07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41735" y="55987"/>
            <a:ext cx="720906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1257300"/>
            <a:ext cx="9144000" cy="1624263"/>
          </a:xfrm>
          <a:prstGeom prst="rect">
            <a:avLst/>
          </a:prstGeom>
          <a:solidFill>
            <a:srgbClr val="004361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52930" y="3062288"/>
            <a:ext cx="8406062" cy="16360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50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41735" y="55987"/>
            <a:ext cx="720906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2893595"/>
            <a:ext cx="9144000" cy="1624263"/>
          </a:xfrm>
          <a:prstGeom prst="rect">
            <a:avLst/>
          </a:prstGeom>
          <a:solidFill>
            <a:srgbClr val="004361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36215" y="1143439"/>
            <a:ext cx="8486943" cy="15756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25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38639"/>
            <a:ext cx="4629150" cy="315714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231641"/>
            <a:ext cx="3236119" cy="31701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5" y="55987"/>
            <a:ext cx="720906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03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0201" y="152400"/>
            <a:ext cx="6780516" cy="6958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</a:t>
            </a:r>
            <a:br>
              <a:rPr lang="en-US" dirty="0" smtClean="0"/>
            </a:br>
            <a:r>
              <a:rPr lang="en-US" dirty="0" smtClean="0"/>
              <a:t>subtitle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3377" y="1143003"/>
            <a:ext cx="8181975" cy="3489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6359" y="4804515"/>
            <a:ext cx="555766" cy="2061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26877" y="4809935"/>
            <a:ext cx="8362562" cy="0"/>
          </a:xfrm>
          <a:prstGeom prst="line">
            <a:avLst/>
          </a:prstGeom>
          <a:ln w="12700" cap="rnd">
            <a:solidFill>
              <a:srgbClr val="ED15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355599" y="4843418"/>
            <a:ext cx="311573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50" dirty="0" smtClean="0">
                <a:solidFill>
                  <a:srgbClr val="003F5E"/>
                </a:solidFill>
              </a:rPr>
              <a:t>Networks </a:t>
            </a:r>
            <a:r>
              <a:rPr lang="en-GB" sz="750" baseline="0" dirty="0" smtClean="0">
                <a:solidFill>
                  <a:srgbClr val="003F5E"/>
                </a:solidFill>
              </a:rPr>
              <a:t>∙ Services ∙ People           </a:t>
            </a:r>
            <a:r>
              <a:rPr lang="en-GB" sz="750" b="0" i="1" dirty="0" smtClean="0">
                <a:solidFill>
                  <a:srgbClr val="004361"/>
                </a:solidFill>
              </a:rPr>
              <a:t>www.geant.org</a:t>
            </a:r>
          </a:p>
          <a:p>
            <a:r>
              <a:rPr lang="en-GB" sz="750" baseline="0" dirty="0" smtClean="0">
                <a:solidFill>
                  <a:srgbClr val="003F5E"/>
                </a:solidFill>
              </a:rPr>
              <a:t> </a:t>
            </a:r>
            <a:endParaRPr lang="en-GB" sz="750" dirty="0">
              <a:solidFill>
                <a:srgbClr val="003F5E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90" y="761759"/>
            <a:ext cx="8678778" cy="23551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9894" y="164736"/>
            <a:ext cx="1268579" cy="569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52" r:id="rId3"/>
    <p:sldLayoutId id="2147483653" r:id="rId4"/>
    <p:sldLayoutId id="2147483660" r:id="rId5"/>
    <p:sldLayoutId id="2147483654" r:id="rId6"/>
    <p:sldLayoutId id="2147483655" r:id="rId7"/>
    <p:sldLayoutId id="2147483659" r:id="rId8"/>
    <p:sldLayoutId id="2147483656" r:id="rId9"/>
    <p:sldLayoutId id="2147483657" r:id="rId10"/>
    <p:sldLayoutId id="2147483663" r:id="rId11"/>
    <p:sldLayoutId id="2147483661" r:id="rId12"/>
    <p:sldLayoutId id="2147483662" r:id="rId13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800" b="1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5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rgbClr val="003F5E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DavidG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err="1" smtClean="0"/>
              <a:t>EnCo</a:t>
            </a:r>
            <a:r>
              <a:rPr lang="en-GB" dirty="0" smtClean="0"/>
              <a:t> Engagement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fontScale="70000" lnSpcReduction="20000"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45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smtClean="0"/>
              <a:t>see later </a:t>
            </a:r>
            <a:r>
              <a:rPr lang="en-GB" dirty="0" smtClean="0">
                <a:sym typeface="Wingdings" panose="05000000000000000000" pitchFamily="2" charset="2"/>
              </a:rPr>
              <a:t>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OIDC Fed for </a:t>
            </a:r>
            <a:r>
              <a:rPr lang="en-GB" dirty="0" err="1" smtClean="0"/>
              <a:t>eScience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76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41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SCCC - Security Communications Challenge Coordination Joint Working Group</a:t>
            </a:r>
          </a:p>
          <a:p>
            <a:r>
              <a:rPr lang="en-GB" dirty="0"/>
              <a:t>Assurance Profiles</a:t>
            </a:r>
          </a:p>
          <a:p>
            <a:r>
              <a:rPr lang="en-GB" dirty="0"/>
              <a:t>SIRTFI</a:t>
            </a:r>
          </a:p>
          <a:p>
            <a:r>
              <a:rPr lang="en-GB" dirty="0"/>
              <a:t>AA operation guidelines</a:t>
            </a:r>
          </a:p>
          <a:p>
            <a:r>
              <a:rPr lang="en-GB" dirty="0"/>
              <a:t>Targeted advise on PDK implementation</a:t>
            </a:r>
          </a:p>
          <a:p>
            <a:r>
              <a:rPr lang="en-GB" dirty="0" smtClean="0"/>
              <a:t>FIM4R</a:t>
            </a: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i="1" dirty="0" smtClean="0"/>
              <a:t>and some work on next-generation federation specifically for </a:t>
            </a:r>
            <a:r>
              <a:rPr lang="en-GB" i="1" dirty="0" err="1" smtClean="0"/>
              <a:t>eScience</a:t>
            </a:r>
            <a:r>
              <a:rPr lang="en-GB" i="1" dirty="0" smtClean="0"/>
              <a:t> Engagement using OIDC</a:t>
            </a:r>
            <a:endParaRPr lang="en-GB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Activities in the </a:t>
            </a:r>
            <a:r>
              <a:rPr lang="en-GB" dirty="0" err="1" smtClean="0"/>
              <a:t>EnCo</a:t>
            </a:r>
            <a:r>
              <a:rPr lang="en-GB" dirty="0" smtClean="0"/>
              <a:t> Engagement Task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063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Steps to take:</a:t>
            </a:r>
          </a:p>
          <a:p>
            <a:r>
              <a:rPr lang="en-GB" dirty="0"/>
              <a:t>Guidelines development</a:t>
            </a:r>
          </a:p>
          <a:p>
            <a:r>
              <a:rPr lang="en-GB" dirty="0"/>
              <a:t>Selection points per phase / year</a:t>
            </a:r>
          </a:p>
          <a:p>
            <a:r>
              <a:rPr lang="en-GB" dirty="0"/>
              <a:t>Assessment -&gt; Spiders diagram</a:t>
            </a:r>
          </a:p>
          <a:p>
            <a:r>
              <a:rPr lang="en-GB" dirty="0"/>
              <a:t>Baseline for their benefit</a:t>
            </a:r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r>
              <a:rPr lang="en-GB" i="1" dirty="0" smtClean="0"/>
              <a:t>Planning </a:t>
            </a:r>
            <a:r>
              <a:rPr lang="en-GB" i="1" dirty="0"/>
              <a:t>Y1 2019: </a:t>
            </a:r>
            <a:endParaRPr lang="en-GB" dirty="0"/>
          </a:p>
          <a:p>
            <a:r>
              <a:rPr lang="en-GB" dirty="0"/>
              <a:t>Contribute effort in WISE - </a:t>
            </a:r>
            <a:r>
              <a:rPr lang="en-GB" dirty="0" err="1"/>
              <a:t>Uros</a:t>
            </a:r>
            <a:r>
              <a:rPr lang="en-GB" dirty="0"/>
              <a:t> &amp; </a:t>
            </a:r>
            <a:r>
              <a:rPr lang="en-GB" dirty="0" err="1"/>
              <a:t>DavidG</a:t>
            </a:r>
            <a:endParaRPr lang="en-GB" dirty="0"/>
          </a:p>
          <a:p>
            <a:r>
              <a:rPr lang="en-GB" dirty="0"/>
              <a:t>Aim for the guidelines to be finished</a:t>
            </a:r>
          </a:p>
          <a:p>
            <a:r>
              <a:rPr lang="en-GB" dirty="0"/>
              <a:t>Align with the other people in the WISE SCI WG</a:t>
            </a: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SCI evolution and assessment to trust</a:t>
            </a:r>
          </a:p>
        </p:txBody>
      </p:sp>
    </p:spTree>
    <p:extLst>
      <p:ext uri="{BB962C8B-B14F-4D97-AF65-F5344CB8AC3E}">
        <p14:creationId xmlns:p14="http://schemas.microsoft.com/office/powerpoint/2010/main" val="193884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Many different challenges to be coordinated 🙂 </a:t>
            </a:r>
          </a:p>
          <a:p>
            <a:r>
              <a:rPr lang="en-GB" dirty="0"/>
              <a:t>List of type of challenges &amp; putting it on the wiki</a:t>
            </a:r>
          </a:p>
          <a:p>
            <a:r>
              <a:rPr lang="en-GB" dirty="0"/>
              <a:t>Create a shared calendar</a:t>
            </a:r>
          </a:p>
          <a:p>
            <a:r>
              <a:rPr lang="en-GB" dirty="0"/>
              <a:t>Invite infrastructure who challenge their own infra</a:t>
            </a:r>
          </a:p>
          <a:p>
            <a:pPr marL="0" indent="0">
              <a:buNone/>
            </a:pPr>
            <a:r>
              <a:rPr lang="en-GB" i="1" dirty="0"/>
              <a:t>Planning Y1 2019:</a:t>
            </a:r>
            <a:endParaRPr lang="en-GB" dirty="0"/>
          </a:p>
          <a:p>
            <a:r>
              <a:rPr lang="en-GB" dirty="0"/>
              <a:t>Contribute effort in WISE / REFEDS / IGTF - Hannah &amp; </a:t>
            </a:r>
            <a:r>
              <a:rPr lang="en-GB" dirty="0" err="1"/>
              <a:t>DavidG</a:t>
            </a:r>
            <a:endParaRPr lang="en-GB" dirty="0"/>
          </a:p>
          <a:p>
            <a:r>
              <a:rPr lang="en-GB" dirty="0"/>
              <a:t>Aim for charter/scope, get challenges on wiki &amp; shared calendar of challenges</a:t>
            </a:r>
          </a:p>
          <a:p>
            <a:r>
              <a:rPr lang="en-GB" dirty="0"/>
              <a:t>Align with the other people in the WISE SCCC JWG</a:t>
            </a: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SCCC - Security Communications Challenge Coordination Joint Working </a:t>
            </a:r>
            <a:r>
              <a:rPr lang="en-GB" dirty="0" smtClean="0"/>
              <a:t>Group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008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Working out FAQ: Technical &amp; Best practices</a:t>
            </a:r>
          </a:p>
          <a:p>
            <a:r>
              <a:rPr lang="en-GB" dirty="0"/>
              <a:t>Outreach to research </a:t>
            </a:r>
            <a:r>
              <a:rPr lang="en-GB" dirty="0" err="1"/>
              <a:t>communites</a:t>
            </a:r>
            <a:endParaRPr lang="en-GB" dirty="0"/>
          </a:p>
          <a:p>
            <a:pPr lvl="1"/>
            <a:r>
              <a:rPr lang="en-GB" dirty="0"/>
              <a:t>Find the right conferences</a:t>
            </a:r>
          </a:p>
          <a:p>
            <a:pPr lvl="1"/>
            <a:r>
              <a:rPr lang="en-GB" dirty="0"/>
              <a:t>Find research </a:t>
            </a:r>
            <a:r>
              <a:rPr lang="en-GB" dirty="0" err="1"/>
              <a:t>collabs</a:t>
            </a:r>
            <a:r>
              <a:rPr lang="en-GB" dirty="0"/>
              <a:t> to request the RAF profiles</a:t>
            </a:r>
          </a:p>
          <a:p>
            <a:pPr lvl="1"/>
            <a:r>
              <a:rPr lang="en-GB" dirty="0"/>
              <a:t>Stories / Blogs experience</a:t>
            </a:r>
          </a:p>
          <a:p>
            <a:pPr lvl="1"/>
            <a:r>
              <a:rPr lang="en-GB" dirty="0"/>
              <a:t>IANA registry (6711) -&gt; Put in REFEDS profile</a:t>
            </a:r>
          </a:p>
          <a:p>
            <a:r>
              <a:rPr lang="en-GB" dirty="0"/>
              <a:t>Logo for assurance and more in general (should we make a 2x2 square on who supports what?)</a:t>
            </a:r>
          </a:p>
          <a:p>
            <a:pPr marL="0" indent="0">
              <a:buNone/>
            </a:pPr>
            <a:r>
              <a:rPr lang="en-GB" i="1" dirty="0"/>
              <a:t>Planning Y1 2019</a:t>
            </a:r>
            <a:endParaRPr lang="en-GB" dirty="0"/>
          </a:p>
          <a:p>
            <a:r>
              <a:rPr lang="en-GB" dirty="0"/>
              <a:t>Contribute in REFEDS - </a:t>
            </a:r>
            <a:r>
              <a:rPr lang="en-GB" dirty="0" err="1"/>
              <a:t>Jule</a:t>
            </a:r>
            <a:endParaRPr lang="en-GB" dirty="0"/>
          </a:p>
          <a:p>
            <a:r>
              <a:rPr lang="en-GB" dirty="0"/>
              <a:t>Aim for finish FAQ &amp; Outreach</a:t>
            </a:r>
          </a:p>
          <a:p>
            <a:r>
              <a:rPr lang="en-GB" dirty="0"/>
              <a:t>Align with the other people in the REFEDS Assurance WG</a:t>
            </a: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Assurance </a:t>
            </a:r>
            <a:r>
              <a:rPr lang="en-GB" dirty="0" smtClean="0"/>
              <a:t>Profiles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66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Evolution of the incident response process</a:t>
            </a:r>
          </a:p>
          <a:p>
            <a:r>
              <a:rPr lang="en-GB" dirty="0"/>
              <a:t>Get input for the eduGAIN security team</a:t>
            </a:r>
          </a:p>
          <a:p>
            <a:pPr marL="0" indent="0">
              <a:buNone/>
            </a:pPr>
            <a:r>
              <a:rPr lang="en-GB" i="1" dirty="0"/>
              <a:t>Planning Y1 2019:</a:t>
            </a:r>
            <a:endParaRPr lang="en-GB" dirty="0"/>
          </a:p>
          <a:p>
            <a:r>
              <a:rPr lang="en-GB" dirty="0"/>
              <a:t>Contribute to REFEDS SIRTIF WG - Hannah</a:t>
            </a: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Sirtfi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578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Target 3 infrastructures (</a:t>
            </a:r>
            <a:r>
              <a:rPr lang="en-GB" dirty="0" err="1"/>
              <a:t>eduteams</a:t>
            </a:r>
            <a:r>
              <a:rPr lang="en-GB" dirty="0"/>
              <a:t>, </a:t>
            </a:r>
            <a:r>
              <a:rPr lang="en-GB" dirty="0" err="1"/>
              <a:t>checkin</a:t>
            </a:r>
            <a:r>
              <a:rPr lang="en-GB" dirty="0"/>
              <a:t>, …) for trying / feedback</a:t>
            </a:r>
          </a:p>
          <a:p>
            <a:pPr marL="0" indent="0">
              <a:buNone/>
            </a:pPr>
            <a:r>
              <a:rPr lang="en-GB" i="1" dirty="0"/>
              <a:t>Planning Y1 2019:</a:t>
            </a:r>
            <a:endParaRPr lang="en-GB" dirty="0"/>
          </a:p>
          <a:p>
            <a:r>
              <a:rPr lang="en-GB" dirty="0"/>
              <a:t>Target 3 infrastructures - David, Maarten</a:t>
            </a: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AA operation </a:t>
            </a:r>
            <a:r>
              <a:rPr lang="en-GB" dirty="0" smtClean="0"/>
              <a:t>guidelines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723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Give advise at request</a:t>
            </a:r>
          </a:p>
          <a:p>
            <a:r>
              <a:rPr lang="en-GB" dirty="0"/>
              <a:t>If needed adjust PDK (Curate and improve)</a:t>
            </a:r>
          </a:p>
          <a:p>
            <a:pPr marL="0" indent="0">
              <a:buNone/>
            </a:pPr>
            <a:r>
              <a:rPr lang="en-GB" i="1" dirty="0"/>
              <a:t>Planning Y1 2019:</a:t>
            </a:r>
            <a:endParaRPr lang="en-GB" dirty="0"/>
          </a:p>
          <a:p>
            <a:r>
              <a:rPr lang="en-GB" dirty="0"/>
              <a:t>At request, all </a:t>
            </a:r>
            <a:r>
              <a:rPr lang="en-GB" dirty="0" err="1"/>
              <a:t>ppl</a:t>
            </a:r>
            <a:endParaRPr lang="en-GB" dirty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Targeted advise on PDK </a:t>
            </a:r>
            <a:r>
              <a:rPr lang="en-GB" dirty="0" smtClean="0"/>
              <a:t>implementation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011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Mini-FIM4R</a:t>
            </a:r>
          </a:p>
          <a:p>
            <a:pPr marL="0" indent="0">
              <a:buNone/>
            </a:pPr>
            <a:r>
              <a:rPr lang="en-GB" i="1" dirty="0" smtClean="0"/>
              <a:t>Planning Y1 2019:</a:t>
            </a:r>
            <a:endParaRPr lang="en-GB" dirty="0" smtClean="0"/>
          </a:p>
          <a:p>
            <a:r>
              <a:rPr lang="en-GB" dirty="0" smtClean="0"/>
              <a:t>Pushing FIM4R further : Hannah</a:t>
            </a: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FIM4R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500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ANT Associ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ÉANT PPT template 169 (widescreen) format_GEANT template 16 9 format.potx" id="{34D11276-3360-44F5-B6BD-5ED7FED35CEF}" vid="{3D68C721-6CD3-4B4A-AF12-35EE770E58B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C14C35B6BD02428EFDFCF6B38DCCFF" ma:contentTypeVersion="3" ma:contentTypeDescription="Create a new document." ma:contentTypeScope="" ma:versionID="cb80918fe4a605eb18370ba55c5d957b">
  <xsd:schema xmlns:xsd="http://www.w3.org/2001/XMLSchema" xmlns:xs="http://www.w3.org/2001/XMLSchema" xmlns:p="http://schemas.microsoft.com/office/2006/metadata/properties" xmlns:ns1="http://schemas.microsoft.com/sharepoint/v3" xmlns:ns2="e7019c98-23ef-46f8-8434-cfd3a3bc7393" targetNamespace="http://schemas.microsoft.com/office/2006/metadata/properties" ma:root="true" ma:fieldsID="19d4d48c21c094bbdb8e7cf95f595ca6" ns1:_="" ns2:_="">
    <xsd:import namespace="http://schemas.microsoft.com/sharepoint/v3"/>
    <xsd:import namespace="e7019c98-23ef-46f8-8434-cfd3a3bc739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019c98-23ef-46f8-8434-cfd3a3bc7393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10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e7019c98-23ef-46f8-8434-cfd3a3bc7393">GN4PROJ-13-16</_dlc_DocId>
    <_dlc_DocIdUrl xmlns="e7019c98-23ef-46f8-8434-cfd3a3bc7393">
      <Url>https://intranet.geant.org/help-and-support/_layouts/15/DocIdRedir.aspx?ID=GN4PROJ-13-16</Url>
      <Description>GN4PROJ-13-16</Description>
    </_dlc_DocIdUrl>
  </documentManagement>
</p:properties>
</file>

<file path=customXml/itemProps1.xml><?xml version="1.0" encoding="utf-8"?>
<ds:datastoreItem xmlns:ds="http://schemas.openxmlformats.org/officeDocument/2006/customXml" ds:itemID="{22C07721-32FF-48B6-9D36-E09F4CC3A6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4E8D75-8AF6-4906-9862-16846F3CF792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F2E35BE0-4019-4082-B1C6-2E4ACDDEA2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7019c98-23ef-46f8-8434-cfd3a3bc73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59AA3960-760A-4B61-8C8B-DBF90F37C8C8}">
  <ds:schemaRefs>
    <ds:schemaRef ds:uri="http://www.w3.org/XML/1998/namespace"/>
    <ds:schemaRef ds:uri="http://schemas.microsoft.com/office/infopath/2007/PartnerControls"/>
    <ds:schemaRef ds:uri="http://purl.org/dc/elements/1.1/"/>
    <ds:schemaRef ds:uri="http://purl.org/dc/dcmitype/"/>
    <ds:schemaRef ds:uri="http://schemas.microsoft.com/sharepoint/v3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e7019c98-23ef-46f8-8434-cfd3a3bc7393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GÉANT PPT template 169 (widescreen) format_GEANT template 16 9 format</Template>
  <TotalTime>94</TotalTime>
  <Words>278</Words>
  <Application>Microsoft Office PowerPoint</Application>
  <PresentationFormat>On-screen Show (16:9)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Verdana</vt:lpstr>
      <vt:lpstr>Wingdings</vt:lpstr>
      <vt:lpstr>GEANT Association</vt:lpstr>
      <vt:lpstr>PowerPoint Presentation</vt:lpstr>
      <vt:lpstr>Activities in the EnCo Engagement Task</vt:lpstr>
      <vt:lpstr>SCI evolution and assessment to trust</vt:lpstr>
      <vt:lpstr>SCCC - Security Communications Challenge Coordination Joint Working Group</vt:lpstr>
      <vt:lpstr>Assurance Profiles</vt:lpstr>
      <vt:lpstr>Sirtfi</vt:lpstr>
      <vt:lpstr>AA operation guidelines</vt:lpstr>
      <vt:lpstr>Targeted advise on PDK implementation</vt:lpstr>
      <vt:lpstr>FIM4R</vt:lpstr>
      <vt:lpstr>OIDC Fed for eScience</vt:lpstr>
      <vt:lpstr>PowerPoint Presentation</vt:lpstr>
    </vt:vector>
  </TitlesOfParts>
  <Company>Nikhef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davidg</dc:creator>
  <cp:keywords/>
  <dc:description>change to funding information Nov 2015</dc:description>
  <cp:lastModifiedBy>davidg</cp:lastModifiedBy>
  <cp:revision>5</cp:revision>
  <dcterms:created xsi:type="dcterms:W3CDTF">2019-09-23T07:47:32Z</dcterms:created>
  <dcterms:modified xsi:type="dcterms:W3CDTF">2019-09-23T09:21:51Z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0x010100EFC14C35B6BD02428EFDFCF6B38DCCFF</vt:lpwstr>
  </property>
  <property fmtid="{D5CDD505-2E9C-101B-9397-08002B2CF9AE}" pid="3" name="_dlc_DocIdItemGuid">
    <vt:lpwstr>44859268-e552-4f71-81b4-ca39bd175d99</vt:lpwstr>
  </property>
</Properties>
</file>