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4"/>
  </p:notesMasterIdLst>
  <p:sldIdLst>
    <p:sldId id="288" r:id="rId5"/>
    <p:sldId id="289" r:id="rId6"/>
    <p:sldId id="300" r:id="rId7"/>
    <p:sldId id="301" r:id="rId8"/>
    <p:sldId id="302" r:id="rId9"/>
    <p:sldId id="292" r:id="rId10"/>
    <p:sldId id="293" r:id="rId11"/>
    <p:sldId id="299" r:id="rId12"/>
    <p:sldId id="295" r:id="rId13"/>
    <p:sldId id="291" r:id="rId14"/>
    <p:sldId id="290" r:id="rId15"/>
    <p:sldId id="297" r:id="rId16"/>
    <p:sldId id="298" r:id="rId17"/>
    <p:sldId id="304" r:id="rId18"/>
    <p:sldId id="305" r:id="rId19"/>
    <p:sldId id="306" r:id="rId20"/>
    <p:sldId id="307" r:id="rId21"/>
    <p:sldId id="303" r:id="rId22"/>
    <p:sldId id="287" r:id="rId23"/>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7B20"/>
    <a:srgbClr val="003F5E"/>
    <a:srgbClr val="F6791C"/>
    <a:srgbClr val="F57A1E"/>
    <a:srgbClr val="013F5E"/>
    <a:srgbClr val="003959"/>
    <a:srgbClr val="ED1556"/>
    <a:srgbClr val="003F5D"/>
    <a:srgbClr val="1C4161"/>
    <a:srgbClr val="0043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660"/>
  </p:normalViewPr>
  <p:slideViewPr>
    <p:cSldViewPr snapToGrid="0">
      <p:cViewPr varScale="1">
        <p:scale>
          <a:sx n="95" d="100"/>
          <a:sy n="95" d="100"/>
        </p:scale>
        <p:origin x="100" y="20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41D8A83-A817-41E3-A602-3B517E18334E}" type="datetimeFigureOut">
              <a:rPr lang="en-GB" smtClean="0"/>
              <a:t>19/09/2019</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CBC110B-1C27-4A5B-8007-E6BF4BB6C5F7}" type="slidenum">
              <a:rPr lang="en-GB" smtClean="0"/>
              <a:t>‹#›</a:t>
            </a:fld>
            <a:endParaRPr lang="en-GB"/>
          </a:p>
        </p:txBody>
      </p:sp>
    </p:spTree>
    <p:extLst>
      <p:ext uri="{BB962C8B-B14F-4D97-AF65-F5344CB8AC3E}">
        <p14:creationId xmlns:p14="http://schemas.microsoft.com/office/powerpoint/2010/main" val="4031726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Rectangle 20"/>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userDrawn="1"/>
        </p:nvSpPr>
        <p:spPr>
          <a:xfrm>
            <a:off x="0" y="0"/>
            <a:ext cx="1625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p:cNvSpPr>
            <a:spLocks noGrp="1"/>
          </p:cNvSpPr>
          <p:nvPr>
            <p:ph type="body" sz="quarter" idx="11" hasCustomPrompt="1"/>
          </p:nvPr>
        </p:nvSpPr>
        <p:spPr>
          <a:xfrm>
            <a:off x="1240257" y="3625009"/>
            <a:ext cx="6795911" cy="375289"/>
          </a:xfrm>
        </p:spPr>
        <p:txBody>
          <a:bodyPr>
            <a:normAutofit/>
          </a:bodyPr>
          <a:lstStyle>
            <a:lvl1pPr marL="0" indent="0">
              <a:buNone/>
              <a:defRPr sz="2000" b="1" baseline="0"/>
            </a:lvl1pPr>
          </a:lstStyle>
          <a:p>
            <a:pPr lvl="0"/>
            <a:r>
              <a:rPr lang="en-US" dirty="0" smtClean="0"/>
              <a:t>Presenter</a:t>
            </a:r>
          </a:p>
        </p:txBody>
      </p:sp>
      <p:sp>
        <p:nvSpPr>
          <p:cNvPr id="7" name="Text Placeholder 6"/>
          <p:cNvSpPr>
            <a:spLocks noGrp="1"/>
          </p:cNvSpPr>
          <p:nvPr>
            <p:ph type="body" sz="quarter" idx="12" hasCustomPrompt="1"/>
          </p:nvPr>
        </p:nvSpPr>
        <p:spPr>
          <a:xfrm>
            <a:off x="1240256" y="5484095"/>
            <a:ext cx="6671027" cy="436340"/>
          </a:xfrm>
        </p:spPr>
        <p:txBody>
          <a:bodyPr>
            <a:normAutofit/>
          </a:bodyPr>
          <a:lstStyle>
            <a:lvl1pPr marL="0" indent="0">
              <a:buNone/>
              <a:defRPr sz="1800"/>
            </a:lvl1pPr>
          </a:lstStyle>
          <a:p>
            <a:pPr lvl="0"/>
            <a:r>
              <a:rPr lang="en-US" dirty="0" smtClean="0"/>
              <a:t>Event, Location</a:t>
            </a:r>
            <a:endParaRPr lang="en-GB" dirty="0"/>
          </a:p>
        </p:txBody>
      </p:sp>
      <p:sp>
        <p:nvSpPr>
          <p:cNvPr id="12" name="Text Placeholder 10"/>
          <p:cNvSpPr>
            <a:spLocks noGrp="1"/>
          </p:cNvSpPr>
          <p:nvPr>
            <p:ph type="body" sz="quarter" idx="17" hasCustomPrompt="1"/>
          </p:nvPr>
        </p:nvSpPr>
        <p:spPr>
          <a:xfrm>
            <a:off x="1240257" y="2804346"/>
            <a:ext cx="6683727" cy="503459"/>
          </a:xfrm>
        </p:spPr>
        <p:txBody>
          <a:bodyPr>
            <a:normAutofit/>
          </a:bodyPr>
          <a:lstStyle>
            <a:lvl1pPr marL="0" indent="0">
              <a:buNone/>
              <a:defRPr sz="1950">
                <a:solidFill>
                  <a:srgbClr val="F6791C"/>
                </a:solidFill>
              </a:defRPr>
            </a:lvl1pPr>
          </a:lstStyle>
          <a:p>
            <a:pPr lvl="0"/>
            <a:r>
              <a:rPr lang="en-US" dirty="0" smtClean="0"/>
              <a:t>Subtitle</a:t>
            </a:r>
          </a:p>
        </p:txBody>
      </p:sp>
      <p:sp>
        <p:nvSpPr>
          <p:cNvPr id="11" name="Text Placeholder 10"/>
          <p:cNvSpPr>
            <a:spLocks noGrp="1"/>
          </p:cNvSpPr>
          <p:nvPr>
            <p:ph type="body" sz="quarter" idx="14" hasCustomPrompt="1"/>
          </p:nvPr>
        </p:nvSpPr>
        <p:spPr>
          <a:xfrm>
            <a:off x="1240257" y="2398309"/>
            <a:ext cx="6683727" cy="473242"/>
          </a:xfrm>
        </p:spPr>
        <p:txBody>
          <a:bodyPr>
            <a:noAutofit/>
          </a:bodyPr>
          <a:lstStyle>
            <a:lvl1pPr marL="0" indent="0">
              <a:buNone/>
              <a:defRPr sz="2400" b="1"/>
            </a:lvl1pPr>
          </a:lstStyle>
          <a:p>
            <a:pPr lvl="0"/>
            <a:r>
              <a:rPr lang="en-US" dirty="0" smtClean="0"/>
              <a:t>Title</a:t>
            </a:r>
          </a:p>
        </p:txBody>
      </p:sp>
      <p:sp>
        <p:nvSpPr>
          <p:cNvPr id="13" name="Text Placeholder 6"/>
          <p:cNvSpPr>
            <a:spLocks noGrp="1"/>
          </p:cNvSpPr>
          <p:nvPr>
            <p:ph type="body" sz="quarter" idx="18" hasCustomPrompt="1"/>
          </p:nvPr>
        </p:nvSpPr>
        <p:spPr>
          <a:xfrm>
            <a:off x="1240256" y="5785332"/>
            <a:ext cx="6671027" cy="428319"/>
          </a:xfrm>
        </p:spPr>
        <p:txBody>
          <a:bodyPr>
            <a:normAutofit/>
          </a:bodyPr>
          <a:lstStyle>
            <a:lvl1pPr marL="0" indent="0">
              <a:buNone/>
              <a:defRPr sz="1800"/>
            </a:lvl1pPr>
          </a:lstStyle>
          <a:p>
            <a:pPr lvl="0"/>
            <a:r>
              <a:rPr lang="en-US" dirty="0" smtClean="0"/>
              <a:t>Date</a:t>
            </a:r>
            <a:endParaRPr lang="en-GB" dirty="0"/>
          </a:p>
        </p:txBody>
      </p:sp>
      <p:sp>
        <p:nvSpPr>
          <p:cNvPr id="16" name="Text Placeholder 4"/>
          <p:cNvSpPr>
            <a:spLocks noGrp="1"/>
          </p:cNvSpPr>
          <p:nvPr>
            <p:ph type="body" sz="quarter" idx="19" hasCustomPrompt="1"/>
          </p:nvPr>
        </p:nvSpPr>
        <p:spPr>
          <a:xfrm>
            <a:off x="1240257" y="3947187"/>
            <a:ext cx="6795911" cy="347215"/>
          </a:xfrm>
        </p:spPr>
        <p:txBody>
          <a:bodyPr>
            <a:normAutofit/>
          </a:bodyPr>
          <a:lstStyle>
            <a:lvl1pPr marL="0" indent="0">
              <a:buNone/>
              <a:defRPr sz="1800" b="0" baseline="0"/>
            </a:lvl1pPr>
          </a:lstStyle>
          <a:p>
            <a:pPr lvl="0"/>
            <a:r>
              <a:rPr lang="en-US" dirty="0" smtClean="0"/>
              <a:t>Role in Community, AARC (if applicable)</a:t>
            </a:r>
          </a:p>
        </p:txBody>
      </p:sp>
      <p:sp>
        <p:nvSpPr>
          <p:cNvPr id="18" name="Text Placeholder 4"/>
          <p:cNvSpPr>
            <a:spLocks noGrp="1"/>
          </p:cNvSpPr>
          <p:nvPr>
            <p:ph type="body" sz="quarter" idx="20" hasCustomPrompt="1"/>
          </p:nvPr>
        </p:nvSpPr>
        <p:spPr>
          <a:xfrm>
            <a:off x="1240257" y="4249757"/>
            <a:ext cx="8818145" cy="347215"/>
          </a:xfrm>
        </p:spPr>
        <p:txBody>
          <a:bodyPr>
            <a:normAutofit/>
          </a:bodyPr>
          <a:lstStyle>
            <a:lvl1pPr marL="0" indent="0">
              <a:buNone/>
              <a:defRPr sz="1800" b="0" baseline="0"/>
            </a:lvl1pPr>
          </a:lstStyle>
          <a:p>
            <a:pPr lvl="0"/>
            <a:r>
              <a:rPr lang="en-US" dirty="0" smtClean="0"/>
              <a:t>Role in Organisation, Organisation Name (if Applicable)</a:t>
            </a:r>
          </a:p>
        </p:txBody>
      </p:sp>
      <p:sp>
        <p:nvSpPr>
          <p:cNvPr id="4" name="Text Placeholder 3"/>
          <p:cNvSpPr>
            <a:spLocks noGrp="1"/>
          </p:cNvSpPr>
          <p:nvPr>
            <p:ph type="body" sz="quarter" idx="21" hasCustomPrompt="1"/>
          </p:nvPr>
        </p:nvSpPr>
        <p:spPr>
          <a:xfrm>
            <a:off x="1486792" y="4765917"/>
            <a:ext cx="1219200" cy="190399"/>
          </a:xfrm>
        </p:spPr>
        <p:txBody>
          <a:bodyPr>
            <a:normAutofit/>
          </a:bodyPr>
          <a:lstStyle>
            <a:lvl1pPr marL="0" indent="0">
              <a:buNone/>
              <a:defRPr sz="600"/>
            </a:lvl1pPr>
          </a:lstStyle>
          <a:p>
            <a:pPr lvl="0"/>
            <a:r>
              <a:rPr lang="en-US" dirty="0" smtClean="0"/>
              <a:t>Logo (optional)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6358" y="-42332"/>
            <a:ext cx="4389920" cy="6942667"/>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7682" y="480622"/>
            <a:ext cx="1482776" cy="1339714"/>
          </a:xfrm>
          <a:prstGeom prst="rect">
            <a:avLst/>
          </a:prstGeom>
        </p:spPr>
      </p:pic>
      <p:sp>
        <p:nvSpPr>
          <p:cNvPr id="23" name="TextBox 22"/>
          <p:cNvSpPr txBox="1"/>
          <p:nvPr userDrawn="1"/>
        </p:nvSpPr>
        <p:spPr>
          <a:xfrm>
            <a:off x="2818932" y="927797"/>
            <a:ext cx="5918159" cy="353943"/>
          </a:xfrm>
          <a:prstGeom prst="rect">
            <a:avLst/>
          </a:prstGeom>
          <a:noFill/>
        </p:spPr>
        <p:txBody>
          <a:bodyPr wrap="none" rtlCol="0">
            <a:spAutoFit/>
          </a:bodyPr>
          <a:lstStyle/>
          <a:p>
            <a:r>
              <a:rPr lang="en-GB" sz="1700" dirty="0" smtClean="0">
                <a:solidFill>
                  <a:srgbClr val="003F5E"/>
                </a:solidFill>
              </a:rPr>
              <a:t>Authentication and Authorisation for Research and Collaboration</a:t>
            </a:r>
            <a:endParaRPr lang="en-GB" sz="1700" dirty="0">
              <a:solidFill>
                <a:srgbClr val="003F5E"/>
              </a:solidFill>
            </a:endParaRPr>
          </a:p>
        </p:txBody>
      </p:sp>
    </p:spTree>
    <p:extLst>
      <p:ext uri="{BB962C8B-B14F-4D97-AF65-F5344CB8AC3E}">
        <p14:creationId xmlns:p14="http://schemas.microsoft.com/office/powerpoint/2010/main" val="416442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716837"/>
            <a:ext cx="6172200" cy="414421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GB"/>
          </a:p>
        </p:txBody>
      </p:sp>
      <p:sp>
        <p:nvSpPr>
          <p:cNvPr id="4" name="Text Placeholder 3"/>
          <p:cNvSpPr>
            <a:spLocks noGrp="1"/>
          </p:cNvSpPr>
          <p:nvPr>
            <p:ph type="body" sz="half" idx="2"/>
          </p:nvPr>
        </p:nvSpPr>
        <p:spPr>
          <a:xfrm>
            <a:off x="457202" y="1716837"/>
            <a:ext cx="4314825" cy="415215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98918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yle Gu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2" name="TextBox 1"/>
          <p:cNvSpPr txBox="1"/>
          <p:nvPr userDrawn="1"/>
        </p:nvSpPr>
        <p:spPr>
          <a:xfrm>
            <a:off x="652382" y="304802"/>
            <a:ext cx="3601692" cy="646331"/>
          </a:xfrm>
          <a:prstGeom prst="rect">
            <a:avLst/>
          </a:prstGeom>
          <a:noFill/>
        </p:spPr>
        <p:txBody>
          <a:bodyPr wrap="none" rtlCol="0">
            <a:spAutoFit/>
          </a:bodyPr>
          <a:lstStyle/>
          <a:p>
            <a:r>
              <a:rPr lang="en-GB" sz="1800" b="1" dirty="0" smtClean="0">
                <a:solidFill>
                  <a:srgbClr val="003F5D"/>
                </a:solidFill>
              </a:rPr>
              <a:t>Style</a:t>
            </a:r>
            <a:r>
              <a:rPr lang="en-GB" sz="1800" b="1" baseline="0" dirty="0" smtClean="0">
                <a:solidFill>
                  <a:srgbClr val="003F5D"/>
                </a:solidFill>
              </a:rPr>
              <a:t> Guide</a:t>
            </a:r>
          </a:p>
          <a:p>
            <a:r>
              <a:rPr lang="en-GB" sz="1800" baseline="0" dirty="0" smtClean="0">
                <a:solidFill>
                  <a:srgbClr val="F57A1E"/>
                </a:solidFill>
              </a:rPr>
              <a:t>A Guide to Using the AARC Template</a:t>
            </a:r>
            <a:endParaRPr lang="en-GB" sz="1800" dirty="0">
              <a:solidFill>
                <a:srgbClr val="F57A1E"/>
              </a:solidFill>
            </a:endParaRPr>
          </a:p>
        </p:txBody>
      </p:sp>
      <p:sp>
        <p:nvSpPr>
          <p:cNvPr id="4" name="TextBox 3"/>
          <p:cNvSpPr txBox="1"/>
          <p:nvPr userDrawn="1"/>
        </p:nvSpPr>
        <p:spPr>
          <a:xfrm>
            <a:off x="780366" y="2025770"/>
            <a:ext cx="10149657" cy="3139321"/>
          </a:xfrm>
          <a:prstGeom prst="rect">
            <a:avLst/>
          </a:prstGeom>
          <a:noFill/>
        </p:spPr>
        <p:txBody>
          <a:bodyPr wrap="square" rtlCol="0">
            <a:spAutoFit/>
          </a:bodyPr>
          <a:lstStyle/>
          <a:p>
            <a:pPr marL="214313" indent="-214313">
              <a:buFont typeface="Arial" panose="020B0604020202020204" pitchFamily="34" charset="0"/>
              <a:buChar char="•"/>
            </a:pPr>
            <a:r>
              <a:rPr lang="en-GB" sz="1800" dirty="0" smtClean="0">
                <a:solidFill>
                  <a:srgbClr val="003F5D"/>
                </a:solidFill>
              </a:rPr>
              <a:t>This template is to</a:t>
            </a:r>
            <a:r>
              <a:rPr lang="en-GB" sz="1800" baseline="0" dirty="0" smtClean="0">
                <a:solidFill>
                  <a:srgbClr val="003F5D"/>
                </a:solidFill>
              </a:rPr>
              <a:t> present information on behalf of the AARC Project</a:t>
            </a:r>
          </a:p>
          <a:p>
            <a:pPr marL="214313" indent="-214313">
              <a:buFont typeface="Arial" panose="020B0604020202020204" pitchFamily="34" charset="0"/>
              <a:buChar char="•"/>
            </a:pPr>
            <a:r>
              <a:rPr lang="en-GB" sz="1800" baseline="0" dirty="0" smtClean="0">
                <a:solidFill>
                  <a:srgbClr val="003F5D"/>
                </a:solidFill>
              </a:rPr>
              <a:t>Font is Calibri and will auto-size. Avoid using a font size less than 18pt.  Main font colour is Teal, </a:t>
            </a:r>
            <a:r>
              <a:rPr lang="en-GB" sz="1800" baseline="0" dirty="0" smtClean="0">
                <a:solidFill>
                  <a:srgbClr val="F57B20"/>
                </a:solidFill>
              </a:rPr>
              <a:t>highlight colour is Orange and should be used sparingly.</a:t>
            </a:r>
            <a:r>
              <a:rPr lang="en-GB" sz="1800" baseline="0" dirty="0" smtClean="0">
                <a:solidFill>
                  <a:srgbClr val="ED1556"/>
                </a:solidFill>
              </a:rPr>
              <a:t> </a:t>
            </a:r>
            <a:r>
              <a:rPr lang="en-GB" sz="1800" baseline="0" dirty="0" smtClean="0">
                <a:solidFill>
                  <a:srgbClr val="003F5D"/>
                </a:solidFill>
              </a:rPr>
              <a:t>If the colours are not shown in PowerPoint use the colour picker to select the correct colour from the logo or these samples</a:t>
            </a:r>
            <a:endParaRPr lang="en-GB" sz="1800" baseline="0" dirty="0" smtClean="0">
              <a:solidFill>
                <a:srgbClr val="ED1556"/>
              </a:solidFill>
            </a:endParaRPr>
          </a:p>
          <a:p>
            <a:pPr marL="214313" indent="-214313">
              <a:buFont typeface="Arial" panose="020B0604020202020204" pitchFamily="34" charset="0"/>
              <a:buChar char="•"/>
            </a:pPr>
            <a:endParaRPr lang="en-GB" sz="1800" baseline="0" dirty="0" smtClean="0">
              <a:solidFill>
                <a:srgbClr val="ED1556"/>
              </a:solidFill>
            </a:endParaRPr>
          </a:p>
          <a:p>
            <a:pPr marL="214313" indent="-214313">
              <a:buFont typeface="Arial" panose="020B0604020202020204" pitchFamily="34" charset="0"/>
              <a:buChar char="•"/>
            </a:pPr>
            <a:r>
              <a:rPr lang="en-GB" sz="1800" baseline="0" dirty="0" smtClean="0">
                <a:solidFill>
                  <a:srgbClr val="003F5D"/>
                </a:solidFill>
              </a:rPr>
              <a:t>The title slide has space for the speaker’s own organisation logo which should be no larger than the main AARC logo </a:t>
            </a:r>
          </a:p>
          <a:p>
            <a:pPr marL="214313" indent="-214313">
              <a:buFont typeface="Arial" panose="020B0604020202020204" pitchFamily="34" charset="0"/>
              <a:buChar char="•"/>
            </a:pPr>
            <a:endParaRPr lang="en-GB" sz="1800" baseline="0" dirty="0" smtClean="0">
              <a:solidFill>
                <a:srgbClr val="003F5D"/>
              </a:solidFill>
            </a:endParaRPr>
          </a:p>
          <a:p>
            <a:pPr marL="214313" indent="-214313">
              <a:buFont typeface="Arial" panose="020B0604020202020204" pitchFamily="34" charset="0"/>
              <a:buChar char="•"/>
            </a:pPr>
            <a:r>
              <a:rPr lang="en-GB" sz="1800" baseline="0" dirty="0" smtClean="0">
                <a:solidFill>
                  <a:srgbClr val="003F5D"/>
                </a:solidFill>
              </a:rPr>
              <a:t>The end slide includes EU logo, copyright, and funding statement. Adapt the funding statement and supporting organisations at the end (but likely keep the EU Logo and reference to H2020, since it supported the AARC and AARC2 projects)</a:t>
            </a:r>
          </a:p>
        </p:txBody>
      </p:sp>
      <p:sp>
        <p:nvSpPr>
          <p:cNvPr id="5" name="Oval 4"/>
          <p:cNvSpPr/>
          <p:nvPr userDrawn="1"/>
        </p:nvSpPr>
        <p:spPr>
          <a:xfrm>
            <a:off x="10890209" y="5560973"/>
            <a:ext cx="727243" cy="529390"/>
          </a:xfrm>
          <a:prstGeom prst="ellipse">
            <a:avLst/>
          </a:prstGeom>
          <a:solidFill>
            <a:srgbClr val="003F5D"/>
          </a:solidFill>
          <a:ln>
            <a:solidFill>
              <a:srgbClr val="003F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Oval 8"/>
          <p:cNvSpPr/>
          <p:nvPr userDrawn="1"/>
        </p:nvSpPr>
        <p:spPr>
          <a:xfrm>
            <a:off x="9884901" y="5560973"/>
            <a:ext cx="727243" cy="529390"/>
          </a:xfrm>
          <a:prstGeom prst="ellipse">
            <a:avLst/>
          </a:prstGeom>
          <a:solidFill>
            <a:srgbClr val="F6791C"/>
          </a:solidFill>
          <a:ln>
            <a:solidFill>
              <a:srgbClr val="F67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178045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Must be included)">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7067" y="4837092"/>
            <a:ext cx="1385319" cy="785666"/>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831" y="5927157"/>
            <a:ext cx="433675" cy="294664"/>
          </a:xfrm>
          <a:prstGeom prst="rect">
            <a:avLst/>
          </a:prstGeom>
        </p:spPr>
      </p:pic>
      <p:sp>
        <p:nvSpPr>
          <p:cNvPr id="8" name="TextBox 7"/>
          <p:cNvSpPr txBox="1"/>
          <p:nvPr userDrawn="1"/>
        </p:nvSpPr>
        <p:spPr>
          <a:xfrm>
            <a:off x="4111444" y="2395574"/>
            <a:ext cx="3748975"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63166" y="4113541"/>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3492533" y="6289305"/>
            <a:ext cx="4945586" cy="276999"/>
          </a:xfrm>
          <a:prstGeom prst="rect">
            <a:avLst/>
          </a:prstGeom>
          <a:noFill/>
        </p:spPr>
        <p:txBody>
          <a:bodyPr wrap="none" rtlCol="0">
            <a:spAutoFit/>
          </a:bodyPr>
          <a:lstStyle/>
          <a:p>
            <a:pPr algn="ctr"/>
            <a:r>
              <a:rPr lang="en-GB" sz="600" kern="1200" dirty="0" smtClean="0">
                <a:solidFill>
                  <a:schemeClr val="bg1"/>
                </a:solidFill>
                <a:effectLst/>
                <a:latin typeface="+mn-lt"/>
                <a:ea typeface="+mn-ea"/>
                <a:cs typeface="+mn-cs"/>
              </a:rPr>
              <a:t>© members of the AARC Community. </a:t>
            </a:r>
          </a:p>
          <a:p>
            <a:pPr marL="0" marR="0" indent="0" algn="ctr" defTabSz="914400" rtl="0" eaLnBrk="1" fontAlgn="auto" latinLnBrk="0" hangingPunct="1">
              <a:lnSpc>
                <a:spcPct val="100000"/>
              </a:lnSpc>
              <a:spcBef>
                <a:spcPts val="0"/>
              </a:spcBef>
              <a:spcAft>
                <a:spcPts val="0"/>
              </a:spcAft>
              <a:buClrTx/>
              <a:buSzTx/>
              <a:buFontTx/>
              <a:buNone/>
              <a:tabLst/>
              <a:defRPr/>
            </a:pPr>
            <a:r>
              <a:rPr lang="en-GB" sz="600" kern="1200" dirty="0" smtClean="0">
                <a:solidFill>
                  <a:schemeClr val="bg1"/>
                </a:solidFill>
                <a:effectLst/>
                <a:latin typeface="+mn-lt"/>
                <a:ea typeface="+mn-ea"/>
                <a:cs typeface="+mn-cs"/>
              </a:rPr>
              <a:t>The work leading to these results has received funding from the European Union’s Horizon 2020 research and innovation programme</a:t>
            </a:r>
            <a:r>
              <a:rPr lang="en-GB" sz="600" kern="1200" baseline="0" dirty="0" smtClean="0">
                <a:solidFill>
                  <a:schemeClr val="bg1"/>
                </a:solidFill>
                <a:effectLst/>
                <a:latin typeface="+mn-lt"/>
                <a:ea typeface="+mn-ea"/>
                <a:cs typeface="+mn-cs"/>
              </a:rPr>
              <a:t> and other sources</a:t>
            </a:r>
            <a:r>
              <a:rPr lang="en-GB" sz="600" kern="1200" dirty="0" smtClean="0">
                <a:solidFill>
                  <a:schemeClr val="bg1"/>
                </a:solidFill>
                <a:effectLst/>
                <a:latin typeface="+mn-lt"/>
                <a:ea typeface="+mn-ea"/>
                <a:cs typeface="+mn-cs"/>
              </a:rPr>
              <a:t>.</a:t>
            </a:r>
            <a:endParaRPr lang="en-GB" sz="600" dirty="0">
              <a:solidFill>
                <a:schemeClr val="bg1"/>
              </a:solidFill>
            </a:endParaRPr>
          </a:p>
        </p:txBody>
      </p:sp>
      <p:sp>
        <p:nvSpPr>
          <p:cNvPr id="11" name="TextBox 10"/>
          <p:cNvSpPr txBox="1"/>
          <p:nvPr userDrawn="1"/>
        </p:nvSpPr>
        <p:spPr>
          <a:xfrm>
            <a:off x="5142826" y="5591160"/>
            <a:ext cx="1645002" cy="246221"/>
          </a:xfrm>
          <a:prstGeom prst="rect">
            <a:avLst/>
          </a:prstGeom>
          <a:noFill/>
        </p:spPr>
        <p:txBody>
          <a:bodyPr wrap="none" rtlCol="0">
            <a:spAutoFit/>
          </a:bodyPr>
          <a:lstStyle/>
          <a:p>
            <a:pPr algn="ctr"/>
            <a:r>
              <a:rPr lang="en-GB" sz="1000" dirty="0" smtClean="0">
                <a:solidFill>
                  <a:schemeClr val="bg1"/>
                </a:solidFill>
              </a:rPr>
              <a:t>https://aarc-community.org</a:t>
            </a:r>
            <a:endParaRPr lang="en-GB" sz="1000" dirty="0">
              <a:solidFill>
                <a:schemeClr val="bg1"/>
              </a:solidFill>
            </a:endParaRPr>
          </a:p>
        </p:txBody>
      </p:sp>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46749" y="5927156"/>
            <a:ext cx="796527" cy="280595"/>
          </a:xfrm>
          <a:prstGeom prst="rect">
            <a:avLst/>
          </a:prstGeom>
        </p:spPr>
      </p:pic>
      <p:sp>
        <p:nvSpPr>
          <p:cNvPr id="3" name="Text Placeholder 2"/>
          <p:cNvSpPr>
            <a:spLocks noGrp="1"/>
          </p:cNvSpPr>
          <p:nvPr>
            <p:ph type="body" sz="quarter" idx="12" hasCustomPrompt="1"/>
          </p:nvPr>
        </p:nvSpPr>
        <p:spPr>
          <a:xfrm>
            <a:off x="3511550" y="6591300"/>
            <a:ext cx="4946650" cy="185057"/>
          </a:xfrm>
        </p:spPr>
        <p:txBody>
          <a:bodyPr>
            <a:normAutofit/>
          </a:bodyPr>
          <a:lstStyle>
            <a:lvl1pPr marL="0" indent="0">
              <a:buNone/>
              <a:defRPr sz="600" baseline="0">
                <a:solidFill>
                  <a:schemeClr val="bg1"/>
                </a:solidFill>
              </a:defRPr>
            </a:lvl1pPr>
          </a:lstStyle>
          <a:p>
            <a:pPr lvl="0"/>
            <a:r>
              <a:rPr lang="en-GB" dirty="0" smtClean="0"/>
              <a:t>Supporting projects and organisations: </a:t>
            </a:r>
            <a:endParaRPr lang="en-GB" dirty="0"/>
          </a:p>
        </p:txBody>
      </p:sp>
    </p:spTree>
    <p:extLst>
      <p:ext uri="{BB962C8B-B14F-4D97-AF65-F5344CB8AC3E}">
        <p14:creationId xmlns:p14="http://schemas.microsoft.com/office/powerpoint/2010/main" val="3512339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dirty="0"/>
          </a:p>
        </p:txBody>
      </p:sp>
      <p:sp>
        <p:nvSpPr>
          <p:cNvPr id="5" name="Content Placeholder 4"/>
          <p:cNvSpPr>
            <a:spLocks noGrp="1"/>
          </p:cNvSpPr>
          <p:nvPr>
            <p:ph sz="quarter" idx="11"/>
          </p:nvPr>
        </p:nvSpPr>
        <p:spPr>
          <a:xfrm>
            <a:off x="463550" y="1276350"/>
            <a:ext cx="11272838" cy="5274469"/>
          </a:xfrm>
          <a:prstGeom prst="rect">
            <a:avLst/>
          </a:prstGeom>
        </p:spPr>
        <p:txBody>
          <a:bodyPr/>
          <a:lstStyle>
            <a:lvl1pPr>
              <a:defRPr sz="3000">
                <a:solidFill>
                  <a:schemeClr val="tx1"/>
                </a:solidFill>
                <a:latin typeface="Akkurat Std" panose="02000503000000000000" pitchFamily="2" charset="0"/>
              </a:defRPr>
            </a:lvl1pPr>
            <a:lvl2pPr>
              <a:defRPr sz="3000">
                <a:solidFill>
                  <a:schemeClr val="tx1"/>
                </a:solidFill>
                <a:latin typeface="Akkurat Std" panose="02000503000000000000" pitchFamily="2" charset="0"/>
              </a:defRPr>
            </a:lvl2pPr>
            <a:lvl3pPr>
              <a:defRPr sz="3000">
                <a:solidFill>
                  <a:schemeClr val="tx1"/>
                </a:solidFill>
                <a:latin typeface="Akkurat Std" panose="02000503000000000000" pitchFamily="2" charset="0"/>
              </a:defRPr>
            </a:lvl3pPr>
            <a:lvl4pPr>
              <a:defRPr sz="3000">
                <a:solidFill>
                  <a:schemeClr val="tx1"/>
                </a:solidFill>
                <a:latin typeface="Akkurat Std" panose="02000503000000000000" pitchFamily="2" charset="0"/>
              </a:defRPr>
            </a:lvl4pPr>
            <a:lvl5pPr>
              <a:defRPr sz="3000">
                <a:solidFill>
                  <a:schemeClr val="tx1"/>
                </a:solidFill>
                <a:latin typeface="Akkurat Std" panose="02000503000000000000" pitchFamily="2"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763163347"/>
      </p:ext>
    </p:extLst>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200">
                <a:latin typeface="+mn-lt"/>
              </a:defRPr>
            </a:lvl1pPr>
            <a:lvl2pPr>
              <a:defRPr sz="1800">
                <a:solidFill>
                  <a:srgbClr val="004361"/>
                </a:solidFill>
                <a:latin typeface="+mn-lt"/>
              </a:defRPr>
            </a:lvl2pPr>
            <a:lvl3pPr>
              <a:defRPr sz="1800">
                <a:solidFill>
                  <a:srgbClr val="003F5E"/>
                </a:solidFill>
                <a:latin typeface="+mn-lt"/>
              </a:defRPr>
            </a:lvl3pPr>
            <a:lvl4pPr>
              <a:defRPr sz="1800">
                <a:latin typeface="+mn-lt"/>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63139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5625"/>
            <a:ext cx="5562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a:defRPr sz="15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710877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2603" y="1681163"/>
            <a:ext cx="551497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82601" y="2489204"/>
            <a:ext cx="5553075" cy="37004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2"/>
          </p:nvPr>
        </p:nvSpPr>
        <p:spPr/>
        <p:txBody>
          <a:bodyPr/>
          <a:lstStyle/>
          <a:p>
            <a:fld id="{6F576E6A-F32A-4612-884C-86870357C6B4}" type="slidenum">
              <a:rPr lang="en-GB" smtClean="0"/>
              <a:t>‹#›</a:t>
            </a:fld>
            <a:endParaRPr lang="en-GB"/>
          </a:p>
        </p:txBody>
      </p:sp>
      <p:sp>
        <p:nvSpPr>
          <p:cNvPr id="10"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88948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6:33 Text Image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1" y="1524003"/>
            <a:ext cx="7864123" cy="4652963"/>
          </a:xfrm>
        </p:spPr>
        <p:txBody>
          <a:bodyPr/>
          <a:lstStyle>
            <a:lvl1pPr>
              <a:defRPr sz="1500">
                <a:latin typeface="+mn-lt"/>
              </a:defRPr>
            </a:lvl1pPr>
            <a:lvl2pPr>
              <a:defRPr>
                <a:solidFill>
                  <a:srgbClr val="004361"/>
                </a:solidFill>
                <a:latin typeface="+mn-lt"/>
              </a:defRPr>
            </a:lvl2pPr>
            <a:lvl3pPr>
              <a:defRPr>
                <a:solidFill>
                  <a:srgbClr val="003F5E"/>
                </a:solidFill>
                <a:latin typeface="+mn-lt"/>
              </a:defRPr>
            </a:lvl3pPr>
            <a:lvl4pPr>
              <a:defRPr>
                <a:latin typeface="+mn-lt"/>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cxnSp>
        <p:nvCxnSpPr>
          <p:cNvPr id="4" name="Straight Connector 3"/>
          <p:cNvCxnSpPr/>
          <p:nvPr userDrawn="1"/>
        </p:nvCxnSpPr>
        <p:spPr>
          <a:xfrm>
            <a:off x="8319911" y="153246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8602125" y="1532467"/>
            <a:ext cx="3" cy="468206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51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F576E6A-F32A-4612-884C-86870357C6B4}" type="slidenum">
              <a:rPr lang="en-GB" smtClean="0"/>
              <a:t>‹#›</a:t>
            </a:fld>
            <a:endParaRPr lang="en-GB"/>
          </a:p>
        </p:txBody>
      </p:sp>
      <p:sp>
        <p:nvSpPr>
          <p:cNvPr id="6"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27507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2" name="Rectangle 1"/>
          <p:cNvSpPr/>
          <p:nvPr userDrawn="1"/>
        </p:nvSpPr>
        <p:spPr>
          <a:xfrm>
            <a:off x="0" y="1676400"/>
            <a:ext cx="12192000" cy="2165684"/>
          </a:xfrm>
          <a:prstGeom prst="rect">
            <a:avLst/>
          </a:prstGeom>
          <a:solidFill>
            <a:srgbClr val="013F5E"/>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 Placeholder 5"/>
          <p:cNvSpPr>
            <a:spLocks noGrp="1"/>
          </p:cNvSpPr>
          <p:nvPr>
            <p:ph type="body" sz="quarter" idx="13"/>
          </p:nvPr>
        </p:nvSpPr>
        <p:spPr>
          <a:xfrm>
            <a:off x="470572" y="4083050"/>
            <a:ext cx="11208083" cy="21813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47250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ttom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6" name="Rectangle 5"/>
          <p:cNvSpPr/>
          <p:nvPr userDrawn="1"/>
        </p:nvSpPr>
        <p:spPr>
          <a:xfrm>
            <a:off x="0" y="3858126"/>
            <a:ext cx="12192000" cy="2165684"/>
          </a:xfrm>
          <a:prstGeom prst="rect">
            <a:avLst/>
          </a:prstGeom>
          <a:solidFill>
            <a:srgbClr val="004361"/>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Text Placeholder 6"/>
          <p:cNvSpPr>
            <a:spLocks noGrp="1"/>
          </p:cNvSpPr>
          <p:nvPr>
            <p:ph type="body" sz="quarter" idx="13"/>
          </p:nvPr>
        </p:nvSpPr>
        <p:spPr>
          <a:xfrm>
            <a:off x="448287" y="1524586"/>
            <a:ext cx="11315924" cy="210093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9725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651518"/>
            <a:ext cx="6172200" cy="4209532"/>
          </a:xfrm>
        </p:spPr>
        <p:txBody>
          <a:bodyPr/>
          <a:lstStyle>
            <a:lvl1pPr>
              <a:defRPr sz="1800"/>
            </a:lvl1pPr>
            <a:lvl2pPr>
              <a:defRPr sz="165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2" y="1642188"/>
            <a:ext cx="4314825" cy="42268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33403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6935" y="203200"/>
            <a:ext cx="9040688" cy="927768"/>
          </a:xfrm>
          <a:prstGeom prst="rect">
            <a:avLst/>
          </a:prstGeom>
        </p:spPr>
        <p:txBody>
          <a:bodyPr vert="horz" lIns="91440" tIns="45720" rIns="91440" bIns="45720" rtlCol="0" anchor="ctr">
            <a:normAutofit/>
          </a:bodyPr>
          <a:lstStyle/>
          <a:p>
            <a:r>
              <a:rPr lang="en-US" dirty="0" smtClean="0"/>
              <a:t>Slide Title</a:t>
            </a:r>
            <a:br>
              <a:rPr lang="en-US" dirty="0" smtClean="0"/>
            </a:br>
            <a:r>
              <a:rPr lang="en-US" dirty="0" smtClean="0"/>
              <a:t>subtitle</a:t>
            </a:r>
            <a:endParaRPr lang="en-GB" dirty="0"/>
          </a:p>
        </p:txBody>
      </p:sp>
      <p:sp>
        <p:nvSpPr>
          <p:cNvPr id="3" name="Text Placeholder 2"/>
          <p:cNvSpPr>
            <a:spLocks noGrp="1"/>
          </p:cNvSpPr>
          <p:nvPr>
            <p:ph type="body" idx="1"/>
          </p:nvPr>
        </p:nvSpPr>
        <p:spPr>
          <a:xfrm>
            <a:off x="444502" y="1439333"/>
            <a:ext cx="10909300" cy="473763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4"/>
          </p:nvPr>
        </p:nvSpPr>
        <p:spPr>
          <a:xfrm>
            <a:off x="11061812" y="6406019"/>
            <a:ext cx="741021" cy="274873"/>
          </a:xfrm>
          <a:prstGeom prst="rect">
            <a:avLst/>
          </a:prstGeom>
        </p:spPr>
        <p:txBody>
          <a:bodyPr vert="horz" lIns="91440" tIns="45720" rIns="91440" bIns="45720" rtlCol="0" anchor="ctr"/>
          <a:lstStyle>
            <a:lvl1pPr algn="r">
              <a:defRPr sz="675">
                <a:solidFill>
                  <a:schemeClr val="tx1">
                    <a:tint val="75000"/>
                  </a:schemeClr>
                </a:solidFill>
              </a:defRPr>
            </a:lvl1pPr>
          </a:lstStyle>
          <a:p>
            <a:fld id="{6F576E6A-F32A-4612-884C-86870357C6B4}" type="slidenum">
              <a:rPr lang="en-GB" smtClean="0"/>
              <a:pPr/>
              <a:t>‹#›</a:t>
            </a:fld>
            <a:endParaRPr lang="en-GB" dirty="0"/>
          </a:p>
        </p:txBody>
      </p:sp>
      <p:cxnSp>
        <p:nvCxnSpPr>
          <p:cNvPr id="13" name="Straight Connector 12"/>
          <p:cNvCxnSpPr/>
          <p:nvPr userDrawn="1"/>
        </p:nvCxnSpPr>
        <p:spPr>
          <a:xfrm>
            <a:off x="444502" y="6406019"/>
            <a:ext cx="11274749" cy="7229"/>
          </a:xfrm>
          <a:prstGeom prst="line">
            <a:avLst/>
          </a:prstGeom>
          <a:ln w="12700" cap="rnd">
            <a:solidFill>
              <a:srgbClr val="F57B2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253997" y="6492496"/>
            <a:ext cx="1817512" cy="207749"/>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GB" sz="750" baseline="0" dirty="0" smtClean="0">
                <a:solidFill>
                  <a:srgbClr val="003F5E"/>
                </a:solidFill>
              </a:rPr>
              <a:t>https://aarc-community.org</a:t>
            </a:r>
            <a:endParaRPr lang="en-GB" sz="750" dirty="0">
              <a:solidFill>
                <a:srgbClr val="003F5E"/>
              </a:solidFill>
            </a:endParaRPr>
          </a:p>
        </p:txBody>
      </p:sp>
      <p:cxnSp>
        <p:nvCxnSpPr>
          <p:cNvPr id="8" name="Straight Connector 7"/>
          <p:cNvCxnSpPr/>
          <p:nvPr userDrawn="1"/>
        </p:nvCxnSpPr>
        <p:spPr>
          <a:xfrm flipH="1">
            <a:off x="444503" y="1224327"/>
            <a:ext cx="10274297" cy="2887"/>
          </a:xfrm>
          <a:prstGeom prst="line">
            <a:avLst/>
          </a:prstGeom>
          <a:ln w="12700">
            <a:solidFill>
              <a:srgbClr val="003959"/>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658149" y="143931"/>
            <a:ext cx="1144684" cy="1034242"/>
          </a:xfrm>
          <a:prstGeom prst="rect">
            <a:avLst/>
          </a:prstGeom>
        </p:spPr>
      </p:pic>
      <p:pic>
        <p:nvPicPr>
          <p:cNvPr id="22" name="Picture 2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68543" y="6460279"/>
            <a:ext cx="331798" cy="299785"/>
          </a:xfrm>
          <a:prstGeom prst="rect">
            <a:avLst/>
          </a:prstGeom>
        </p:spPr>
      </p:pic>
    </p:spTree>
    <p:extLst>
      <p:ext uri="{BB962C8B-B14F-4D97-AF65-F5344CB8AC3E}">
        <p14:creationId xmlns:p14="http://schemas.microsoft.com/office/powerpoint/2010/main" val="176233165"/>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52" r:id="rId3"/>
    <p:sldLayoutId id="2147483653" r:id="rId4"/>
    <p:sldLayoutId id="2147483660" r:id="rId5"/>
    <p:sldLayoutId id="2147483654" r:id="rId6"/>
    <p:sldLayoutId id="2147483655" r:id="rId7"/>
    <p:sldLayoutId id="2147483659" r:id="rId8"/>
    <p:sldLayoutId id="2147483656" r:id="rId9"/>
    <p:sldLayoutId id="2147483657" r:id="rId10"/>
    <p:sldLayoutId id="2147483663" r:id="rId11"/>
    <p:sldLayoutId id="2147483662" r:id="rId12"/>
    <p:sldLayoutId id="2147483664" r:id="rId13"/>
  </p:sldLayoutIdLst>
  <p:hf hdr="0" ftr="0" dt="0"/>
  <p:txStyles>
    <p:titleStyle>
      <a:lvl1pPr algn="l" defTabSz="685800" rtl="0" eaLnBrk="1" latinLnBrk="0" hangingPunct="1">
        <a:lnSpc>
          <a:spcPct val="90000"/>
        </a:lnSpc>
        <a:spcBef>
          <a:spcPct val="0"/>
        </a:spcBef>
        <a:buNone/>
        <a:defRPr sz="2400" b="1" kern="1200">
          <a:solidFill>
            <a:srgbClr val="004361"/>
          </a:solidFill>
          <a:latin typeface="+mn-lt"/>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GB" dirty="0" smtClean="0"/>
              <a:t>David </a:t>
            </a:r>
            <a:r>
              <a:rPr lang="en-GB" dirty="0" err="1" smtClean="0"/>
              <a:t>Groep</a:t>
            </a:r>
            <a:endParaRPr lang="en-GB" dirty="0"/>
          </a:p>
        </p:txBody>
      </p:sp>
      <p:sp>
        <p:nvSpPr>
          <p:cNvPr id="6" name="Text Placeholder 5"/>
          <p:cNvSpPr>
            <a:spLocks noGrp="1"/>
          </p:cNvSpPr>
          <p:nvPr>
            <p:ph type="body" sz="quarter" idx="12"/>
          </p:nvPr>
        </p:nvSpPr>
        <p:spPr/>
        <p:txBody>
          <a:bodyPr/>
          <a:lstStyle/>
          <a:p>
            <a:r>
              <a:rPr lang="en-GB" dirty="0" err="1" smtClean="0"/>
              <a:t>EUGridPMA</a:t>
            </a:r>
            <a:r>
              <a:rPr lang="en-GB" dirty="0" smtClean="0"/>
              <a:t> 47, Karlsruhe</a:t>
            </a:r>
            <a:endParaRPr lang="en-GB" dirty="0"/>
          </a:p>
        </p:txBody>
      </p:sp>
      <p:sp>
        <p:nvSpPr>
          <p:cNvPr id="8" name="Text Placeholder 7"/>
          <p:cNvSpPr>
            <a:spLocks noGrp="1"/>
          </p:cNvSpPr>
          <p:nvPr>
            <p:ph type="body" sz="quarter" idx="17"/>
          </p:nvPr>
        </p:nvSpPr>
        <p:spPr/>
        <p:txBody>
          <a:bodyPr/>
          <a:lstStyle/>
          <a:p>
            <a:r>
              <a:rPr lang="en-GB" dirty="0" smtClean="0"/>
              <a:t>The road towards a working </a:t>
            </a:r>
            <a:r>
              <a:rPr lang="en-GB" dirty="0" err="1" smtClean="0"/>
              <a:t>OIDCfed</a:t>
            </a:r>
            <a:r>
              <a:rPr lang="en-GB" dirty="0" smtClean="0"/>
              <a:t> prototype for e-Research</a:t>
            </a:r>
            <a:endParaRPr lang="en-GB" dirty="0"/>
          </a:p>
        </p:txBody>
      </p:sp>
      <p:sp>
        <p:nvSpPr>
          <p:cNvPr id="7" name="Text Placeholder 6"/>
          <p:cNvSpPr>
            <a:spLocks noGrp="1"/>
          </p:cNvSpPr>
          <p:nvPr>
            <p:ph type="body" sz="quarter" idx="14"/>
          </p:nvPr>
        </p:nvSpPr>
        <p:spPr/>
        <p:txBody>
          <a:bodyPr/>
          <a:lstStyle/>
          <a:p>
            <a:r>
              <a:rPr lang="en-GB" dirty="0" smtClean="0"/>
              <a:t>IGTF Federation in OIDC technology – the next step</a:t>
            </a:r>
            <a:endParaRPr lang="en-GB" dirty="0"/>
          </a:p>
        </p:txBody>
      </p:sp>
      <p:sp>
        <p:nvSpPr>
          <p:cNvPr id="9" name="Text Placeholder 8"/>
          <p:cNvSpPr>
            <a:spLocks noGrp="1"/>
          </p:cNvSpPr>
          <p:nvPr>
            <p:ph type="body" sz="quarter" idx="18"/>
          </p:nvPr>
        </p:nvSpPr>
        <p:spPr/>
        <p:txBody>
          <a:bodyPr/>
          <a:lstStyle/>
          <a:p>
            <a:r>
              <a:rPr lang="en-GB" dirty="0" smtClean="0"/>
              <a:t>September 2019</a:t>
            </a:r>
            <a:endParaRPr lang="en-GB" dirty="0"/>
          </a:p>
        </p:txBody>
      </p:sp>
      <p:sp>
        <p:nvSpPr>
          <p:cNvPr id="10" name="Text Placeholder 9"/>
          <p:cNvSpPr>
            <a:spLocks noGrp="1"/>
          </p:cNvSpPr>
          <p:nvPr>
            <p:ph type="body" sz="quarter" idx="19"/>
          </p:nvPr>
        </p:nvSpPr>
        <p:spPr/>
        <p:txBody>
          <a:bodyPr/>
          <a:lstStyle/>
          <a:p>
            <a:r>
              <a:rPr lang="en-GB" dirty="0" smtClean="0"/>
              <a:t>AEGIS policy area</a:t>
            </a:r>
            <a:endParaRPr lang="en-GB" dirty="0"/>
          </a:p>
        </p:txBody>
      </p:sp>
      <p:sp>
        <p:nvSpPr>
          <p:cNvPr id="11" name="Text Placeholder 10"/>
          <p:cNvSpPr>
            <a:spLocks noGrp="1"/>
          </p:cNvSpPr>
          <p:nvPr>
            <p:ph type="body" sz="quarter" idx="20"/>
          </p:nvPr>
        </p:nvSpPr>
        <p:spPr/>
        <p:txBody>
          <a:bodyPr/>
          <a:lstStyle/>
          <a:p>
            <a:r>
              <a:rPr lang="en-GB" dirty="0" smtClean="0"/>
              <a:t>Nikhef, Physics Data Processing group</a:t>
            </a:r>
            <a:endParaRPr lang="en-GB" dirty="0"/>
          </a:p>
        </p:txBody>
      </p:sp>
      <p:sp>
        <p:nvSpPr>
          <p:cNvPr id="3" name="Slide Number Placeholder 2"/>
          <p:cNvSpPr>
            <a:spLocks noGrp="1"/>
          </p:cNvSpPr>
          <p:nvPr>
            <p:ph type="sldNum" sz="quarter" idx="4294967295"/>
          </p:nvPr>
        </p:nvSpPr>
        <p:spPr>
          <a:xfrm>
            <a:off x="11450638" y="6405563"/>
            <a:ext cx="741362" cy="274637"/>
          </a:xfrm>
        </p:spPr>
        <p:txBody>
          <a:bodyPr/>
          <a:lstStyle/>
          <a:p>
            <a:fld id="{6F576E6A-F32A-4612-884C-86870357C6B4}" type="slidenum">
              <a:rPr lang="en-GB" smtClean="0"/>
              <a:pPr/>
              <a:t>1</a:t>
            </a:fld>
            <a:endParaRPr lang="en-GB"/>
          </a:p>
        </p:txBody>
      </p:sp>
      <p:pic>
        <p:nvPicPr>
          <p:cNvPr id="13" name="Picture 12"/>
          <p:cNvPicPr>
            <a:picLocks noChangeAspect="1"/>
          </p:cNvPicPr>
          <p:nvPr/>
        </p:nvPicPr>
        <p:blipFill>
          <a:blip r:embed="rId2"/>
          <a:stretch>
            <a:fillRect/>
          </a:stretch>
        </p:blipFill>
        <p:spPr>
          <a:xfrm>
            <a:off x="2532836" y="4729666"/>
            <a:ext cx="982402" cy="523706"/>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1255" y="4791602"/>
            <a:ext cx="1027898" cy="399835"/>
          </a:xfrm>
          <a:prstGeom prst="rect">
            <a:avLst/>
          </a:prstGeom>
        </p:spPr>
      </p:pic>
    </p:spTree>
    <p:extLst>
      <p:ext uri="{BB962C8B-B14F-4D97-AF65-F5344CB8AC3E}">
        <p14:creationId xmlns:p14="http://schemas.microsoft.com/office/powerpoint/2010/main" val="600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10</a:t>
            </a:fld>
            <a:endParaRPr lang="en-GB"/>
          </a:p>
        </p:txBody>
      </p:sp>
      <p:sp>
        <p:nvSpPr>
          <p:cNvPr id="5" name="Title 4"/>
          <p:cNvSpPr>
            <a:spLocks noGrp="1"/>
          </p:cNvSpPr>
          <p:nvPr>
            <p:ph type="title"/>
          </p:nvPr>
        </p:nvSpPr>
        <p:spPr/>
        <p:txBody>
          <a:bodyPr/>
          <a:lstStyle/>
          <a:p>
            <a:endParaRPr lang="en-GB"/>
          </a:p>
        </p:txBody>
      </p:sp>
      <p:sp>
        <p:nvSpPr>
          <p:cNvPr id="6" name="Text Placeholder 5"/>
          <p:cNvSpPr>
            <a:spLocks noGrp="1"/>
          </p:cNvSpPr>
          <p:nvPr>
            <p:ph type="body" sz="quarter" idx="13"/>
          </p:nvPr>
        </p:nvSpPr>
        <p:spPr/>
        <p:txBody>
          <a:bodyPr/>
          <a:lstStyle/>
          <a:p>
            <a:pPr marL="0" indent="0">
              <a:buNone/>
            </a:pPr>
            <a:r>
              <a:rPr lang="en-GB" i="1" dirty="0">
                <a:solidFill>
                  <a:srgbClr val="F57A1E"/>
                </a:solidFill>
              </a:rPr>
              <a:t>But: these were also the use cases in 2018 – why aren’t we there yet?</a:t>
            </a:r>
          </a:p>
          <a:p>
            <a:endParaRPr lang="en-GB" dirty="0"/>
          </a:p>
        </p:txBody>
      </p:sp>
    </p:spTree>
    <p:extLst>
      <p:ext uri="{BB962C8B-B14F-4D97-AF65-F5344CB8AC3E}">
        <p14:creationId xmlns:p14="http://schemas.microsoft.com/office/powerpoint/2010/main" val="1715401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Slide Number Placeholder 2"/>
          <p:cNvSpPr>
            <a:spLocks noGrp="1"/>
          </p:cNvSpPr>
          <p:nvPr>
            <p:ph type="sldNum" sz="quarter" idx="12"/>
          </p:nvPr>
        </p:nvSpPr>
        <p:spPr/>
        <p:txBody>
          <a:bodyPr/>
          <a:lstStyle/>
          <a:p>
            <a:fld id="{6F576E6A-F32A-4612-884C-86870357C6B4}" type="slidenum">
              <a:rPr lang="en-GB" smtClean="0"/>
              <a:pPr/>
              <a:t>11</a:t>
            </a:fld>
            <a:endParaRPr lang="en-GB"/>
          </a:p>
        </p:txBody>
      </p:sp>
      <p:sp>
        <p:nvSpPr>
          <p:cNvPr id="4" name="Title 3"/>
          <p:cNvSpPr>
            <a:spLocks noGrp="1"/>
          </p:cNvSpPr>
          <p:nvPr>
            <p:ph type="title"/>
          </p:nvPr>
        </p:nvSpPr>
        <p:spPr/>
        <p:txBody>
          <a:bodyPr/>
          <a:lstStyle/>
          <a:p>
            <a:r>
              <a:rPr lang="en-GB" dirty="0" smtClean="0"/>
              <a:t>OIDC fed spec changes</a:t>
            </a:r>
            <a:endParaRPr lang="en-GB" dirty="0"/>
          </a:p>
        </p:txBody>
      </p:sp>
    </p:spTree>
    <p:extLst>
      <p:ext uri="{BB962C8B-B14F-4D97-AF65-F5344CB8AC3E}">
        <p14:creationId xmlns:p14="http://schemas.microsoft.com/office/powerpoint/2010/main" val="3409740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274761" y="1439863"/>
            <a:ext cx="7248778" cy="4737100"/>
          </a:xfrm>
          <a:prstGeom prst="rect">
            <a:avLst/>
          </a:prstGeom>
        </p:spPr>
      </p:pic>
      <p:sp>
        <p:nvSpPr>
          <p:cNvPr id="3" name="Slide Number Placeholder 2"/>
          <p:cNvSpPr>
            <a:spLocks noGrp="1"/>
          </p:cNvSpPr>
          <p:nvPr>
            <p:ph type="sldNum" sz="quarter" idx="12"/>
          </p:nvPr>
        </p:nvSpPr>
        <p:spPr/>
        <p:txBody>
          <a:bodyPr/>
          <a:lstStyle/>
          <a:p>
            <a:fld id="{6F576E6A-F32A-4612-884C-86870357C6B4}" type="slidenum">
              <a:rPr lang="en-GB" smtClean="0"/>
              <a:pPr/>
              <a:t>12</a:t>
            </a:fld>
            <a:endParaRPr lang="en-GB"/>
          </a:p>
        </p:txBody>
      </p:sp>
      <p:sp>
        <p:nvSpPr>
          <p:cNvPr id="4" name="Title 3"/>
          <p:cNvSpPr>
            <a:spLocks noGrp="1"/>
          </p:cNvSpPr>
          <p:nvPr>
            <p:ph type="title"/>
          </p:nvPr>
        </p:nvSpPr>
        <p:spPr/>
        <p:txBody>
          <a:bodyPr/>
          <a:lstStyle/>
          <a:p>
            <a:r>
              <a:rPr lang="en-GB" dirty="0" smtClean="0"/>
              <a:t>We’re getting there …</a:t>
            </a:r>
            <a:endParaRPr lang="en-GB" dirty="0"/>
          </a:p>
        </p:txBody>
      </p:sp>
    </p:spTree>
    <p:extLst>
      <p:ext uri="{BB962C8B-B14F-4D97-AF65-F5344CB8AC3E}">
        <p14:creationId xmlns:p14="http://schemas.microsoft.com/office/powerpoint/2010/main" val="3709418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880713" y="1439863"/>
            <a:ext cx="8036874" cy="4737100"/>
          </a:xfrm>
          <a:prstGeom prst="rect">
            <a:avLst/>
          </a:prstGeom>
        </p:spPr>
      </p:pic>
      <p:sp>
        <p:nvSpPr>
          <p:cNvPr id="3" name="Slide Number Placeholder 2"/>
          <p:cNvSpPr>
            <a:spLocks noGrp="1"/>
          </p:cNvSpPr>
          <p:nvPr>
            <p:ph type="sldNum" sz="quarter" idx="12"/>
          </p:nvPr>
        </p:nvSpPr>
        <p:spPr/>
        <p:txBody>
          <a:bodyPr/>
          <a:lstStyle/>
          <a:p>
            <a:fld id="{6F576E6A-F32A-4612-884C-86870357C6B4}" type="slidenum">
              <a:rPr lang="en-GB" smtClean="0"/>
              <a:pPr/>
              <a:t>13</a:t>
            </a:fld>
            <a:endParaRPr lang="en-GB"/>
          </a:p>
        </p:txBody>
      </p:sp>
      <p:sp>
        <p:nvSpPr>
          <p:cNvPr id="4" name="Title 3"/>
          <p:cNvSpPr>
            <a:spLocks noGrp="1"/>
          </p:cNvSpPr>
          <p:nvPr>
            <p:ph type="title"/>
          </p:nvPr>
        </p:nvSpPr>
        <p:spPr/>
        <p:txBody>
          <a:bodyPr/>
          <a:lstStyle/>
          <a:p>
            <a:r>
              <a:rPr lang="en-GB" dirty="0"/>
              <a:t>OIDC MDSS service – getting it </a:t>
            </a:r>
            <a:r>
              <a:rPr lang="en-GB" dirty="0" smtClean="0"/>
              <a:t>matching </a:t>
            </a:r>
            <a:r>
              <a:rPr lang="en-GB" dirty="0"/>
              <a:t>the </a:t>
            </a:r>
            <a:r>
              <a:rPr lang="en-GB" dirty="0" smtClean="0"/>
              <a:t>spec: Rapid evolution!</a:t>
            </a:r>
            <a:endParaRPr lang="en-GB" dirty="0"/>
          </a:p>
        </p:txBody>
      </p:sp>
    </p:spTree>
    <p:extLst>
      <p:ext uri="{BB962C8B-B14F-4D97-AF65-F5344CB8AC3E}">
        <p14:creationId xmlns:p14="http://schemas.microsoft.com/office/powerpoint/2010/main" val="3734475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t>Version based on latest git instance, some patches</a:t>
            </a:r>
            <a:r>
              <a:rPr lang="en-GB" dirty="0"/>
              <a:t>, built with </a:t>
            </a:r>
            <a:r>
              <a:rPr lang="en-GB" dirty="0">
                <a:solidFill>
                  <a:srgbClr val="F6791C"/>
                </a:solidFill>
              </a:rPr>
              <a:t>./</a:t>
            </a:r>
            <a:r>
              <a:rPr lang="en-GB" dirty="0" err="1">
                <a:solidFill>
                  <a:srgbClr val="F6791C"/>
                </a:solidFill>
              </a:rPr>
              <a:t>gradlew</a:t>
            </a:r>
            <a:r>
              <a:rPr lang="en-GB" dirty="0">
                <a:solidFill>
                  <a:srgbClr val="F6791C"/>
                </a:solidFill>
              </a:rPr>
              <a:t> </a:t>
            </a:r>
            <a:r>
              <a:rPr lang="en-GB" dirty="0" err="1" smtClean="0">
                <a:solidFill>
                  <a:srgbClr val="F6791C"/>
                </a:solidFill>
              </a:rPr>
              <a:t>bootRun</a:t>
            </a:r>
            <a:endParaRPr lang="en-GB" dirty="0" smtClean="0">
              <a:solidFill>
                <a:srgbClr val="F6791C"/>
              </a:solidFill>
            </a:endParaRPr>
          </a:p>
          <a:p>
            <a:r>
              <a:rPr lang="en-GB" dirty="0" smtClean="0">
                <a:solidFill>
                  <a:srgbClr val="003F5E"/>
                </a:solidFill>
              </a:rPr>
              <a:t>running on an internal test server for now: uvm-56-143</a:t>
            </a:r>
          </a:p>
          <a:p>
            <a:r>
              <a:rPr lang="en-GB" dirty="0" smtClean="0">
                <a:solidFill>
                  <a:srgbClr val="003F5E"/>
                </a:solidFill>
              </a:rPr>
              <a:t>but it can support both file-based and (Aladdin </a:t>
            </a:r>
            <a:r>
              <a:rPr lang="en-GB" dirty="0" err="1" smtClean="0">
                <a:solidFill>
                  <a:srgbClr val="003F5E"/>
                </a:solidFill>
              </a:rPr>
              <a:t>eToken</a:t>
            </a:r>
            <a:r>
              <a:rPr lang="en-GB" dirty="0" smtClean="0">
                <a:solidFill>
                  <a:srgbClr val="003F5E"/>
                </a:solidFill>
              </a:rPr>
              <a:t>) HSM-based keys now</a:t>
            </a:r>
          </a:p>
          <a:p>
            <a:endParaRPr lang="en-GB" dirty="0" smtClean="0">
              <a:solidFill>
                <a:srgbClr val="003F5E"/>
              </a:solidFill>
            </a:endParaRPr>
          </a:p>
          <a:p>
            <a:endParaRPr lang="en-GB" dirty="0" smtClean="0">
              <a:solidFill>
                <a:srgbClr val="003F5E"/>
              </a:solidFill>
            </a:endParaRPr>
          </a:p>
          <a:p>
            <a:pPr marL="0" indent="0">
              <a:buNone/>
            </a:pPr>
            <a:endParaRPr lang="en-GB" dirty="0" smtClean="0">
              <a:solidFill>
                <a:srgbClr val="003F5E"/>
              </a:solidFill>
            </a:endParaRPr>
          </a:p>
          <a:p>
            <a:endParaRPr lang="en-GB" dirty="0">
              <a:solidFill>
                <a:srgbClr val="003F5E"/>
              </a:solidFill>
            </a:endParaRPr>
          </a:p>
          <a:p>
            <a:endParaRPr lang="en-GB" dirty="0" smtClean="0">
              <a:solidFill>
                <a:srgbClr val="003F5E"/>
              </a:solidFill>
            </a:endParaRPr>
          </a:p>
          <a:p>
            <a:r>
              <a:rPr lang="en-GB" dirty="0" smtClean="0">
                <a:solidFill>
                  <a:srgbClr val="003F5E"/>
                </a:solidFill>
              </a:rPr>
              <a:t>Evolve into a ‘real’ end-point for the IGTF federation</a:t>
            </a:r>
          </a:p>
          <a:p>
            <a:pPr lvl="1"/>
            <a:r>
              <a:rPr lang="en-GB" sz="2000" dirty="0" smtClean="0">
                <a:solidFill>
                  <a:srgbClr val="003F5E"/>
                </a:solidFill>
              </a:rPr>
              <a:t>will we need multiple ones? one per profile? </a:t>
            </a:r>
          </a:p>
          <a:p>
            <a:pPr lvl="1"/>
            <a:r>
              <a:rPr lang="en-GB" sz="2000" dirty="0" smtClean="0">
                <a:solidFill>
                  <a:srgbClr val="003F5E"/>
                </a:solidFill>
              </a:rPr>
              <a:t>or shall we use the policy attributes in the </a:t>
            </a:r>
            <a:r>
              <a:rPr lang="en-GB" sz="2000" dirty="0" err="1" smtClean="0">
                <a:solidFill>
                  <a:srgbClr val="003F5E"/>
                </a:solidFill>
              </a:rPr>
              <a:t>OIDCfed</a:t>
            </a:r>
            <a:r>
              <a:rPr lang="en-GB" sz="2000" dirty="0" smtClean="0">
                <a:solidFill>
                  <a:srgbClr val="003F5E"/>
                </a:solidFill>
              </a:rPr>
              <a:t> meta-data for that?</a:t>
            </a:r>
          </a:p>
          <a:p>
            <a:pPr lvl="1"/>
            <a:r>
              <a:rPr lang="en-GB" sz="2000" dirty="0" smtClean="0">
                <a:solidFill>
                  <a:srgbClr val="003F5E"/>
                </a:solidFill>
              </a:rPr>
              <a:t>or …</a:t>
            </a:r>
            <a:endParaRPr lang="en-GB" sz="2000" dirty="0">
              <a:solidFill>
                <a:srgbClr val="003F5E"/>
              </a:solidFill>
            </a:endParaRPr>
          </a:p>
        </p:txBody>
      </p:sp>
      <p:sp>
        <p:nvSpPr>
          <p:cNvPr id="3" name="Slide Number Placeholder 2"/>
          <p:cNvSpPr>
            <a:spLocks noGrp="1"/>
          </p:cNvSpPr>
          <p:nvPr>
            <p:ph type="sldNum" sz="quarter" idx="12"/>
          </p:nvPr>
        </p:nvSpPr>
        <p:spPr/>
        <p:txBody>
          <a:bodyPr/>
          <a:lstStyle/>
          <a:p>
            <a:fld id="{6F576E6A-F32A-4612-884C-86870357C6B4}" type="slidenum">
              <a:rPr lang="en-GB" smtClean="0"/>
              <a:pPr/>
              <a:t>14</a:t>
            </a:fld>
            <a:endParaRPr lang="en-GB"/>
          </a:p>
        </p:txBody>
      </p:sp>
      <p:sp>
        <p:nvSpPr>
          <p:cNvPr id="4" name="Title 3"/>
          <p:cNvSpPr>
            <a:spLocks noGrp="1"/>
          </p:cNvSpPr>
          <p:nvPr>
            <p:ph type="title"/>
          </p:nvPr>
        </p:nvSpPr>
        <p:spPr/>
        <p:txBody>
          <a:bodyPr/>
          <a:lstStyle/>
          <a:p>
            <a:r>
              <a:rPr lang="en-GB" dirty="0" smtClean="0"/>
              <a:t>Developing and deploying an MDSS service</a:t>
            </a:r>
            <a:endParaRPr lang="en-GB" dirty="0"/>
          </a:p>
        </p:txBody>
      </p:sp>
    </p:spTree>
    <p:extLst>
      <p:ext uri="{BB962C8B-B14F-4D97-AF65-F5344CB8AC3E}">
        <p14:creationId xmlns:p14="http://schemas.microsoft.com/office/powerpoint/2010/main" val="3207977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3005418"/>
            <a:ext cx="10909300" cy="376517"/>
          </a:xfrm>
        </p:spPr>
        <p:txBody>
          <a:bodyPr>
            <a:normAutofit lnSpcReduction="10000"/>
          </a:bodyPr>
          <a:lstStyle/>
          <a:p>
            <a:r>
              <a:rPr lang="en-GB" dirty="0" smtClean="0"/>
              <a:t>translating with jwt.io into</a:t>
            </a: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15</a:t>
            </a:fld>
            <a:endParaRPr lang="en-GB"/>
          </a:p>
        </p:txBody>
      </p:sp>
      <p:sp>
        <p:nvSpPr>
          <p:cNvPr id="4" name="Title 3"/>
          <p:cNvSpPr>
            <a:spLocks noGrp="1"/>
          </p:cNvSpPr>
          <p:nvPr>
            <p:ph type="title"/>
          </p:nvPr>
        </p:nvSpPr>
        <p:spPr/>
        <p:txBody>
          <a:bodyPr/>
          <a:lstStyle/>
          <a:p>
            <a:r>
              <a:rPr lang="en-GB" dirty="0" smtClean="0"/>
              <a:t>and this (kind-of) works</a:t>
            </a:r>
            <a:endParaRPr lang="en-GB" dirty="0"/>
          </a:p>
        </p:txBody>
      </p:sp>
      <p:pic>
        <p:nvPicPr>
          <p:cNvPr id="7" name="Picture 6"/>
          <p:cNvPicPr>
            <a:picLocks noChangeAspect="1"/>
          </p:cNvPicPr>
          <p:nvPr/>
        </p:nvPicPr>
        <p:blipFill>
          <a:blip r:embed="rId2"/>
          <a:stretch>
            <a:fillRect/>
          </a:stretch>
        </p:blipFill>
        <p:spPr>
          <a:xfrm>
            <a:off x="707172" y="1443092"/>
            <a:ext cx="10725150" cy="1447800"/>
          </a:xfrm>
          <a:prstGeom prst="rect">
            <a:avLst/>
          </a:prstGeom>
        </p:spPr>
      </p:pic>
      <p:pic>
        <p:nvPicPr>
          <p:cNvPr id="8" name="Picture 7"/>
          <p:cNvPicPr>
            <a:picLocks noChangeAspect="1"/>
          </p:cNvPicPr>
          <p:nvPr/>
        </p:nvPicPr>
        <p:blipFill>
          <a:blip r:embed="rId3"/>
          <a:stretch>
            <a:fillRect/>
          </a:stretch>
        </p:blipFill>
        <p:spPr>
          <a:xfrm>
            <a:off x="818030" y="3442673"/>
            <a:ext cx="4074906" cy="2816933"/>
          </a:xfrm>
          <a:prstGeom prst="rect">
            <a:avLst/>
          </a:prstGeom>
        </p:spPr>
      </p:pic>
      <p:pic>
        <p:nvPicPr>
          <p:cNvPr id="10" name="Picture 9"/>
          <p:cNvPicPr>
            <a:picLocks noChangeAspect="1"/>
          </p:cNvPicPr>
          <p:nvPr/>
        </p:nvPicPr>
        <p:blipFill>
          <a:blip r:embed="rId4"/>
          <a:stretch>
            <a:fillRect/>
          </a:stretch>
        </p:blipFill>
        <p:spPr>
          <a:xfrm>
            <a:off x="5784196" y="4013387"/>
            <a:ext cx="6124293" cy="2138642"/>
          </a:xfrm>
          <a:prstGeom prst="rect">
            <a:avLst/>
          </a:prstGeom>
        </p:spPr>
      </p:pic>
    </p:spTree>
    <p:extLst>
      <p:ext uri="{BB962C8B-B14F-4D97-AF65-F5344CB8AC3E}">
        <p14:creationId xmlns:p14="http://schemas.microsoft.com/office/powerpoint/2010/main" val="3450829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16</a:t>
            </a:fld>
            <a:endParaRPr lang="en-GB"/>
          </a:p>
        </p:txBody>
      </p:sp>
      <p:sp>
        <p:nvSpPr>
          <p:cNvPr id="4" name="Title 3"/>
          <p:cNvSpPr>
            <a:spLocks noGrp="1"/>
          </p:cNvSpPr>
          <p:nvPr>
            <p:ph type="title"/>
          </p:nvPr>
        </p:nvSpPr>
        <p:spPr/>
        <p:txBody>
          <a:bodyPr/>
          <a:lstStyle/>
          <a:p>
            <a:r>
              <a:rPr lang="en-GB" dirty="0" smtClean="0"/>
              <a:t>And getting a list of trusted signed entities </a:t>
            </a:r>
            <a:endParaRPr lang="en-GB" dirty="0"/>
          </a:p>
        </p:txBody>
      </p:sp>
      <p:pic>
        <p:nvPicPr>
          <p:cNvPr id="5" name="Picture 4"/>
          <p:cNvPicPr>
            <a:picLocks noChangeAspect="1"/>
          </p:cNvPicPr>
          <p:nvPr/>
        </p:nvPicPr>
        <p:blipFill>
          <a:blip r:embed="rId2"/>
          <a:stretch>
            <a:fillRect/>
          </a:stretch>
        </p:blipFill>
        <p:spPr>
          <a:xfrm>
            <a:off x="641462" y="2106813"/>
            <a:ext cx="10420350" cy="790575"/>
          </a:xfrm>
          <a:prstGeom prst="rect">
            <a:avLst/>
          </a:prstGeom>
        </p:spPr>
      </p:pic>
      <p:sp>
        <p:nvSpPr>
          <p:cNvPr id="6" name="TextBox 5"/>
          <p:cNvSpPr txBox="1"/>
          <p:nvPr/>
        </p:nvSpPr>
        <p:spPr>
          <a:xfrm>
            <a:off x="766482" y="3697941"/>
            <a:ext cx="10758073" cy="1477328"/>
          </a:xfrm>
          <a:prstGeom prst="rect">
            <a:avLst/>
          </a:prstGeom>
          <a:noFill/>
        </p:spPr>
        <p:txBody>
          <a:bodyPr wrap="none" rtlCol="0">
            <a:spAutoFit/>
          </a:bodyPr>
          <a:lstStyle/>
          <a:p>
            <a:r>
              <a:rPr lang="en-GB" sz="2400" dirty="0" smtClean="0">
                <a:solidFill>
                  <a:srgbClr val="003F5E"/>
                </a:solidFill>
              </a:rPr>
              <a:t>And</a:t>
            </a:r>
          </a:p>
          <a:p>
            <a:r>
              <a:rPr lang="en-GB" sz="2400" dirty="0" smtClean="0">
                <a:solidFill>
                  <a:srgbClr val="003F5E"/>
                </a:solidFill>
              </a:rPr>
              <a:t>	</a:t>
            </a:r>
            <a:r>
              <a:rPr lang="en-GB" b="1" dirty="0" smtClean="0">
                <a:solidFill>
                  <a:srgbClr val="003F5E"/>
                </a:solidFill>
                <a:latin typeface="Courier New" panose="02070309020205020404" pitchFamily="49" charset="0"/>
                <a:cs typeface="Courier New" panose="02070309020205020404" pitchFamily="49" charset="0"/>
              </a:rPr>
              <a:t>http</a:t>
            </a:r>
            <a:r>
              <a:rPr lang="en-GB" b="1" dirty="0">
                <a:solidFill>
                  <a:srgbClr val="003F5E"/>
                </a:solidFill>
                <a:latin typeface="Courier New" panose="02070309020205020404" pitchFamily="49" charset="0"/>
                <a:cs typeface="Courier New" panose="02070309020205020404" pitchFamily="49" charset="0"/>
              </a:rPr>
              <a:t>://uvm-56-143.nikhef.nl:8080/</a:t>
            </a:r>
            <a:r>
              <a:rPr lang="en-GB" b="1" dirty="0" err="1">
                <a:solidFill>
                  <a:srgbClr val="003F5E"/>
                </a:solidFill>
                <a:latin typeface="Courier New" panose="02070309020205020404" pitchFamily="49" charset="0"/>
                <a:cs typeface="Courier New" panose="02070309020205020404" pitchFamily="49" charset="0"/>
              </a:rPr>
              <a:t>signing-service?operation</a:t>
            </a:r>
            <a:r>
              <a:rPr lang="en-GB" b="1" dirty="0">
                <a:solidFill>
                  <a:srgbClr val="003F5E"/>
                </a:solidFill>
                <a:latin typeface="Courier New" panose="02070309020205020404" pitchFamily="49" charset="0"/>
                <a:cs typeface="Courier New" panose="02070309020205020404" pitchFamily="49" charset="0"/>
              </a:rPr>
              <a:t>=</a:t>
            </a:r>
            <a:r>
              <a:rPr lang="en-GB" b="1" dirty="0">
                <a:solidFill>
                  <a:srgbClr val="F57B20"/>
                </a:solidFill>
                <a:latin typeface="Courier New" panose="02070309020205020404" pitchFamily="49" charset="0"/>
                <a:cs typeface="Courier New" panose="02070309020205020404" pitchFamily="49" charset="0"/>
              </a:rPr>
              <a:t>fetch</a:t>
            </a:r>
            <a:r>
              <a:rPr lang="en-GB" b="1" dirty="0" smtClean="0">
                <a:solidFill>
                  <a:srgbClr val="003F5E"/>
                </a:solidFill>
                <a:latin typeface="Courier New" panose="02070309020205020404" pitchFamily="49" charset="0"/>
                <a:cs typeface="Courier New" panose="02070309020205020404" pitchFamily="49" charset="0"/>
              </a:rPr>
              <a:t>&amp;...</a:t>
            </a:r>
            <a:br>
              <a:rPr lang="en-GB" b="1" dirty="0" smtClean="0">
                <a:solidFill>
                  <a:srgbClr val="003F5E"/>
                </a:solidFill>
                <a:latin typeface="Courier New" panose="02070309020205020404" pitchFamily="49" charset="0"/>
                <a:cs typeface="Courier New" panose="02070309020205020404" pitchFamily="49" charset="0"/>
              </a:rPr>
            </a:br>
            <a:r>
              <a:rPr lang="en-GB" b="1" dirty="0" smtClean="0">
                <a:solidFill>
                  <a:srgbClr val="003F5E"/>
                </a:solidFill>
                <a:latin typeface="Courier New" panose="02070309020205020404" pitchFamily="49" charset="0"/>
                <a:cs typeface="Courier New" panose="02070309020205020404" pitchFamily="49" charset="0"/>
              </a:rPr>
              <a:t>	   … sub=https</a:t>
            </a:r>
            <a:r>
              <a:rPr lang="en-GB" b="1" dirty="0">
                <a:solidFill>
                  <a:srgbClr val="003F5E"/>
                </a:solidFill>
                <a:latin typeface="Courier New" panose="02070309020205020404" pitchFamily="49" charset="0"/>
                <a:cs typeface="Courier New" panose="02070309020205020404" pitchFamily="49" charset="0"/>
              </a:rPr>
              <a:t>://www.igtf.net/oidcfed&amp;iss=https://</a:t>
            </a:r>
            <a:r>
              <a:rPr lang="en-GB" b="1" dirty="0" smtClean="0">
                <a:solidFill>
                  <a:srgbClr val="003F5E"/>
                </a:solidFill>
                <a:latin typeface="Courier New" panose="02070309020205020404" pitchFamily="49" charset="0"/>
                <a:cs typeface="Courier New" panose="02070309020205020404" pitchFamily="49" charset="0"/>
              </a:rPr>
              <a:t>www.igtf.net/oidcfed</a:t>
            </a:r>
          </a:p>
          <a:p>
            <a:r>
              <a:rPr lang="en-GB" sz="2400" dirty="0" smtClean="0">
                <a:solidFill>
                  <a:srgbClr val="003F5E"/>
                </a:solidFill>
              </a:rPr>
              <a:t>then should give a signed statement back</a:t>
            </a:r>
            <a:endParaRPr lang="en-GB" sz="2400" dirty="0">
              <a:solidFill>
                <a:srgbClr val="003F5E"/>
              </a:solidFill>
            </a:endParaRPr>
          </a:p>
        </p:txBody>
      </p:sp>
      <p:pic>
        <p:nvPicPr>
          <p:cNvPr id="7" name="Picture 6"/>
          <p:cNvPicPr>
            <a:picLocks noChangeAspect="1"/>
          </p:cNvPicPr>
          <p:nvPr/>
        </p:nvPicPr>
        <p:blipFill>
          <a:blip r:embed="rId3"/>
          <a:stretch>
            <a:fillRect/>
          </a:stretch>
        </p:blipFill>
        <p:spPr>
          <a:xfrm>
            <a:off x="1761565" y="5175269"/>
            <a:ext cx="8962464" cy="897419"/>
          </a:xfrm>
          <a:prstGeom prst="rect">
            <a:avLst/>
          </a:prstGeom>
        </p:spPr>
      </p:pic>
    </p:spTree>
    <p:extLst>
      <p:ext uri="{BB962C8B-B14F-4D97-AF65-F5344CB8AC3E}">
        <p14:creationId xmlns:p14="http://schemas.microsoft.com/office/powerpoint/2010/main" val="67218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768570" y="1439863"/>
            <a:ext cx="4261159" cy="4737100"/>
          </a:xfrm>
          <a:prstGeom prst="rect">
            <a:avLst/>
          </a:prstGeom>
        </p:spPr>
      </p:pic>
      <p:sp>
        <p:nvSpPr>
          <p:cNvPr id="3" name="Slide Number Placeholder 2"/>
          <p:cNvSpPr>
            <a:spLocks noGrp="1"/>
          </p:cNvSpPr>
          <p:nvPr>
            <p:ph type="sldNum" sz="quarter" idx="12"/>
          </p:nvPr>
        </p:nvSpPr>
        <p:spPr/>
        <p:txBody>
          <a:bodyPr/>
          <a:lstStyle/>
          <a:p>
            <a:fld id="{6F576E6A-F32A-4612-884C-86870357C6B4}" type="slidenum">
              <a:rPr lang="en-GB" smtClean="0"/>
              <a:pPr/>
              <a:t>17</a:t>
            </a:fld>
            <a:endParaRPr lang="en-GB"/>
          </a:p>
        </p:txBody>
      </p:sp>
      <p:sp>
        <p:nvSpPr>
          <p:cNvPr id="4" name="Title 3"/>
          <p:cNvSpPr>
            <a:spLocks noGrp="1"/>
          </p:cNvSpPr>
          <p:nvPr>
            <p:ph type="title"/>
          </p:nvPr>
        </p:nvSpPr>
        <p:spPr/>
        <p:txBody>
          <a:bodyPr/>
          <a:lstStyle/>
          <a:p>
            <a:r>
              <a:rPr lang="en-GB" dirty="0" err="1">
                <a:solidFill>
                  <a:srgbClr val="003F5E"/>
                </a:solidFill>
                <a:latin typeface="Courier New" panose="02070309020205020404" pitchFamily="49" charset="0"/>
                <a:cs typeface="Courier New" panose="02070309020205020404" pitchFamily="49" charset="0"/>
              </a:rPr>
              <a:t>signing-service?operation</a:t>
            </a:r>
            <a:r>
              <a:rPr lang="en-GB" dirty="0">
                <a:solidFill>
                  <a:srgbClr val="003F5E"/>
                </a:solidFill>
                <a:latin typeface="Courier New" panose="02070309020205020404" pitchFamily="49" charset="0"/>
                <a:cs typeface="Courier New" panose="02070309020205020404" pitchFamily="49" charset="0"/>
              </a:rPr>
              <a:t>=</a:t>
            </a:r>
            <a:r>
              <a:rPr lang="en-GB" dirty="0">
                <a:solidFill>
                  <a:srgbClr val="F57B20"/>
                </a:solidFill>
                <a:latin typeface="Courier New" panose="02070309020205020404" pitchFamily="49" charset="0"/>
                <a:cs typeface="Courier New" panose="02070309020205020404" pitchFamily="49" charset="0"/>
              </a:rPr>
              <a:t>fetch</a:t>
            </a:r>
            <a:endParaRPr lang="en-GB" dirty="0"/>
          </a:p>
        </p:txBody>
      </p:sp>
    </p:spTree>
    <p:extLst>
      <p:ext uri="{BB962C8B-B14F-4D97-AF65-F5344CB8AC3E}">
        <p14:creationId xmlns:p14="http://schemas.microsoft.com/office/powerpoint/2010/main" val="4157550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Commission an IGTF MDSS service and some entities</a:t>
            </a:r>
          </a:p>
          <a:p>
            <a:r>
              <a:rPr lang="en-GB" dirty="0" smtClean="0"/>
              <a:t>Add a few entities (an OP that is actually compliant, some RPs)</a:t>
            </a:r>
          </a:p>
          <a:p>
            <a:r>
              <a:rPr lang="en-GB" dirty="0" smtClean="0"/>
              <a:t>Add the organisation-layer (to validate the hierarchy)</a:t>
            </a:r>
          </a:p>
          <a:p>
            <a:endParaRPr lang="en-GB" dirty="0"/>
          </a:p>
          <a:p>
            <a:pPr marL="0" indent="0">
              <a:buNone/>
            </a:pPr>
            <a:r>
              <a:rPr lang="en-GB" dirty="0" smtClean="0"/>
              <a:t>Requested from ‘the community’</a:t>
            </a:r>
          </a:p>
          <a:p>
            <a:r>
              <a:rPr lang="en-GB" dirty="0" smtClean="0"/>
              <a:t>one actual RPs</a:t>
            </a:r>
          </a:p>
          <a:p>
            <a:r>
              <a:rPr lang="en-GB" dirty="0" smtClean="0"/>
              <a:t>a few OPs (can be IdP-SP-proxies)</a:t>
            </a:r>
          </a:p>
          <a:p>
            <a:r>
              <a:rPr lang="en-GB" dirty="0" smtClean="0"/>
              <a:t>more use cases </a:t>
            </a:r>
            <a:r>
              <a:rPr lang="en-GB" dirty="0" smtClean="0">
                <a:sym typeface="Wingdings" panose="05000000000000000000" pitchFamily="2" charset="2"/>
              </a:rPr>
              <a:t></a:t>
            </a:r>
            <a:endParaRPr lang="en-GB" dirty="0" smtClean="0"/>
          </a:p>
        </p:txBody>
      </p:sp>
      <p:sp>
        <p:nvSpPr>
          <p:cNvPr id="3" name="Slide Number Placeholder 2"/>
          <p:cNvSpPr>
            <a:spLocks noGrp="1"/>
          </p:cNvSpPr>
          <p:nvPr>
            <p:ph type="sldNum" sz="quarter" idx="12"/>
          </p:nvPr>
        </p:nvSpPr>
        <p:spPr/>
        <p:txBody>
          <a:bodyPr/>
          <a:lstStyle/>
          <a:p>
            <a:fld id="{6F576E6A-F32A-4612-884C-86870357C6B4}" type="slidenum">
              <a:rPr lang="en-GB" smtClean="0"/>
              <a:pPr/>
              <a:t>18</a:t>
            </a:fld>
            <a:endParaRPr lang="en-GB"/>
          </a:p>
        </p:txBody>
      </p:sp>
      <p:sp>
        <p:nvSpPr>
          <p:cNvPr id="4" name="Title 3"/>
          <p:cNvSpPr>
            <a:spLocks noGrp="1"/>
          </p:cNvSpPr>
          <p:nvPr>
            <p:ph type="title"/>
          </p:nvPr>
        </p:nvSpPr>
        <p:spPr/>
        <p:txBody>
          <a:bodyPr/>
          <a:lstStyle/>
          <a:p>
            <a:r>
              <a:rPr lang="en-GB" dirty="0" smtClean="0"/>
              <a:t>Next steps</a:t>
            </a:r>
            <a:endParaRPr lang="en-GB" dirty="0"/>
          </a:p>
        </p:txBody>
      </p:sp>
    </p:spTree>
    <p:extLst>
      <p:ext uri="{BB962C8B-B14F-4D97-AF65-F5344CB8AC3E}">
        <p14:creationId xmlns:p14="http://schemas.microsoft.com/office/powerpoint/2010/main" val="446506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GB" dirty="0" smtClean="0"/>
              <a:t>davidg@nikhef.nl</a:t>
            </a:r>
            <a:endParaRPr lang="en-GB" dirty="0"/>
          </a:p>
        </p:txBody>
      </p:sp>
      <p:sp>
        <p:nvSpPr>
          <p:cNvPr id="3" name="Text Placeholder 2"/>
          <p:cNvSpPr>
            <a:spLocks noGrp="1"/>
          </p:cNvSpPr>
          <p:nvPr>
            <p:ph type="body" sz="quarter" idx="12"/>
          </p:nvPr>
        </p:nvSpPr>
        <p:spPr>
          <a:xfrm>
            <a:off x="1073606" y="6591301"/>
            <a:ext cx="9822538" cy="185056"/>
          </a:xfrm>
        </p:spPr>
        <p:txBody>
          <a:bodyPr>
            <a:normAutofit/>
          </a:bodyPr>
          <a:lstStyle/>
          <a:p>
            <a:pPr algn="ctr"/>
            <a:r>
              <a:rPr lang="en-GB" dirty="0"/>
              <a:t>This work is part of a project that has received funding from the European Union’s Horizon 2020 research and innovation programme under Grant Agreement No. 856726  (GN4-3</a:t>
            </a:r>
            <a:r>
              <a:rPr lang="en-GB" dirty="0" smtClean="0"/>
              <a:t>).</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2534" y="4883319"/>
            <a:ext cx="914400" cy="397320"/>
          </a:xfrm>
          <a:prstGeom prst="rect">
            <a:avLst/>
          </a:prstGeom>
        </p:spPr>
      </p:pic>
    </p:spTree>
    <p:extLst>
      <p:ext uri="{BB962C8B-B14F-4D97-AF65-F5344CB8AC3E}">
        <p14:creationId xmlns:p14="http://schemas.microsoft.com/office/powerpoint/2010/main" val="441920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b="1" dirty="0" smtClean="0"/>
              <a:t>Why did we embark on OIDC Fed for global e-Science?</a:t>
            </a:r>
          </a:p>
          <a:p>
            <a:r>
              <a:rPr lang="en-GB" dirty="0" smtClean="0"/>
              <a:t>EOSC-HUB </a:t>
            </a:r>
            <a:r>
              <a:rPr lang="en-GB" dirty="0"/>
              <a:t>registration of clients</a:t>
            </a:r>
            <a:br>
              <a:rPr lang="en-GB" dirty="0"/>
            </a:br>
            <a:r>
              <a:rPr lang="en-GB" dirty="0"/>
              <a:t>goal for EGI and EUDAT is a scalable and trusted form of OIDC usage. </a:t>
            </a:r>
            <a:br>
              <a:rPr lang="en-GB" dirty="0"/>
            </a:br>
            <a:r>
              <a:rPr lang="en-GB" dirty="0"/>
              <a:t>Today &lt; O(50) clients; next year maybe O(100-1000)? </a:t>
            </a:r>
            <a:br>
              <a:rPr lang="en-GB" dirty="0"/>
            </a:br>
            <a:r>
              <a:rPr lang="en-GB" dirty="0"/>
              <a:t>cloud-based services (containers, </a:t>
            </a:r>
            <a:r>
              <a:rPr lang="en-GB" dirty="0" err="1"/>
              <a:t>microservices</a:t>
            </a:r>
            <a:r>
              <a:rPr lang="en-GB" dirty="0"/>
              <a:t>) could push that to millions</a:t>
            </a:r>
          </a:p>
          <a:p>
            <a:r>
              <a:rPr lang="en-GB" dirty="0" err="1"/>
              <a:t>CILogon</a:t>
            </a:r>
            <a:r>
              <a:rPr lang="en-GB" dirty="0"/>
              <a:t> (and XSEDE) use cases see need for a set of policies and practices </a:t>
            </a:r>
            <a:br>
              <a:rPr lang="en-GB" dirty="0"/>
            </a:br>
            <a:r>
              <a:rPr lang="en-GB" dirty="0"/>
              <a:t>that support a 'trust anchor distribution'-like service targeting OIDC OPs and RPs</a:t>
            </a:r>
            <a:br>
              <a:rPr lang="en-GB" dirty="0"/>
            </a:br>
            <a:r>
              <a:rPr lang="en-GB" dirty="0"/>
              <a:t>and where RPs that are ‘in the community’ can be identified as such</a:t>
            </a:r>
          </a:p>
          <a:p>
            <a:r>
              <a:rPr lang="en-GB" dirty="0"/>
              <a:t>ELIXIR (and the Life Sciences) AAI expect growth in # OIDC RPs as AAI extends beyond just ELIXIR and into other biomedical RIs – potentially dynamically created</a:t>
            </a:r>
          </a:p>
          <a:p>
            <a:r>
              <a:rPr lang="en-GB" dirty="0"/>
              <a:t>All of these need a policy framework, on both the (infrastructure) OPs and on the RPs</a:t>
            </a:r>
          </a:p>
          <a:p>
            <a:r>
              <a:rPr lang="en-GB" dirty="0"/>
              <a:t>This is the community that traditionally also relied on the IGTF trust anchor </a:t>
            </a:r>
            <a:r>
              <a:rPr lang="en-GB" dirty="0" smtClean="0"/>
              <a:t>distribution</a:t>
            </a:r>
          </a:p>
          <a:p>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2</a:t>
            </a:fld>
            <a:endParaRPr lang="en-GB"/>
          </a:p>
        </p:txBody>
      </p:sp>
      <p:sp>
        <p:nvSpPr>
          <p:cNvPr id="4" name="Title 3"/>
          <p:cNvSpPr>
            <a:spLocks noGrp="1"/>
          </p:cNvSpPr>
          <p:nvPr>
            <p:ph type="title"/>
          </p:nvPr>
        </p:nvSpPr>
        <p:spPr/>
        <p:txBody>
          <a:bodyPr/>
          <a:lstStyle/>
          <a:p>
            <a:r>
              <a:rPr lang="en-GB" dirty="0" smtClean="0"/>
              <a:t>OIDC Federation use cases for communities</a:t>
            </a:r>
            <a:endParaRPr lang="en-GB" dirty="0"/>
          </a:p>
        </p:txBody>
      </p:sp>
    </p:spTree>
    <p:extLst>
      <p:ext uri="{BB962C8B-B14F-4D97-AF65-F5344CB8AC3E}">
        <p14:creationId xmlns:p14="http://schemas.microsoft.com/office/powerpoint/2010/main" val="2811815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OIDC: OP and RP needs to know about each other</a:t>
            </a:r>
          </a:p>
        </p:txBody>
      </p:sp>
      <p:grpSp>
        <p:nvGrpSpPr>
          <p:cNvPr id="59" name="Group 58"/>
          <p:cNvGrpSpPr/>
          <p:nvPr/>
        </p:nvGrpSpPr>
        <p:grpSpPr>
          <a:xfrm>
            <a:off x="597219" y="1400212"/>
            <a:ext cx="10631075" cy="4860118"/>
            <a:chOff x="570325" y="1126375"/>
            <a:chExt cx="7944948" cy="3632124"/>
          </a:xfrm>
        </p:grpSpPr>
        <p:sp>
          <p:nvSpPr>
            <p:cNvPr id="58" name="object 8"/>
            <p:cNvSpPr/>
            <p:nvPr/>
          </p:nvSpPr>
          <p:spPr>
            <a:xfrm>
              <a:off x="570325" y="1126375"/>
              <a:ext cx="3972925" cy="3632124"/>
            </a:xfrm>
            <a:prstGeom prst="rect">
              <a:avLst/>
            </a:prstGeom>
            <a:blipFill>
              <a:blip r:embed="rId2" cstate="print"/>
              <a:stretch>
                <a:fillRect/>
              </a:stretch>
            </a:blipFill>
          </p:spPr>
          <p:txBody>
            <a:bodyPr wrap="square" lIns="0" tIns="0" rIns="0" bIns="0" rtlCol="0">
              <a:noAutofit/>
            </a:bodyPr>
            <a:lstStyle/>
            <a:p>
              <a:endParaRPr/>
            </a:p>
          </p:txBody>
        </p:sp>
        <p:sp>
          <p:nvSpPr>
            <p:cNvPr id="34" name="object 10"/>
            <p:cNvSpPr/>
            <p:nvPr/>
          </p:nvSpPr>
          <p:spPr>
            <a:xfrm>
              <a:off x="1231280" y="1680399"/>
              <a:ext cx="761883" cy="190511"/>
            </a:xfrm>
            <a:custGeom>
              <a:avLst/>
              <a:gdLst/>
              <a:ahLst/>
              <a:cxnLst/>
              <a:rect l="l" t="t" r="r" b="b"/>
              <a:pathLst>
                <a:path w="761883" h="190511">
                  <a:moveTo>
                    <a:pt x="122534" y="0"/>
                  </a:moveTo>
                  <a:lnTo>
                    <a:pt x="639349" y="0"/>
                  </a:lnTo>
                  <a:lnTo>
                    <a:pt x="655684" y="838"/>
                  </a:lnTo>
                  <a:lnTo>
                    <a:pt x="671367" y="3281"/>
                  </a:lnTo>
                  <a:lnTo>
                    <a:pt x="713115" y="19168"/>
                  </a:lnTo>
                  <a:lnTo>
                    <a:pt x="744012" y="45634"/>
                  </a:lnTo>
                  <a:lnTo>
                    <a:pt x="761883" y="92371"/>
                  </a:lnTo>
                  <a:lnTo>
                    <a:pt x="760841" y="105563"/>
                  </a:lnTo>
                  <a:lnTo>
                    <a:pt x="746122" y="141173"/>
                  </a:lnTo>
                  <a:lnTo>
                    <a:pt x="716818" y="168846"/>
                  </a:lnTo>
                  <a:lnTo>
                    <a:pt x="676535" y="186030"/>
                  </a:lnTo>
                  <a:lnTo>
                    <a:pt x="122534" y="190511"/>
                  </a:lnTo>
                  <a:lnTo>
                    <a:pt x="75625" y="183289"/>
                  </a:lnTo>
                  <a:lnTo>
                    <a:pt x="37079" y="163554"/>
                  </a:lnTo>
                  <a:lnTo>
                    <a:pt x="10627" y="134204"/>
                  </a:lnTo>
                  <a:lnTo>
                    <a:pt x="0" y="98140"/>
                  </a:lnTo>
                  <a:lnTo>
                    <a:pt x="1041" y="84948"/>
                  </a:lnTo>
                  <a:lnTo>
                    <a:pt x="15760" y="49338"/>
                  </a:lnTo>
                  <a:lnTo>
                    <a:pt x="45064" y="21666"/>
                  </a:lnTo>
                  <a:lnTo>
                    <a:pt x="85347" y="4481"/>
                  </a:lnTo>
                  <a:lnTo>
                    <a:pt x="116521" y="112"/>
                  </a:lnTo>
                  <a:lnTo>
                    <a:pt x="122534" y="0"/>
                  </a:lnTo>
                  <a:close/>
                </a:path>
              </a:pathLst>
            </a:custGeom>
            <a:noFill/>
            <a:ln w="19049">
              <a:solidFill>
                <a:srgbClr val="FF0000"/>
              </a:solidFill>
            </a:ln>
          </p:spPr>
          <p:txBody>
            <a:bodyPr wrap="square" lIns="0" tIns="0" rIns="0" bIns="0" rtlCol="0">
              <a:noAutofit/>
            </a:bodyPr>
            <a:lstStyle/>
            <a:p>
              <a:endParaRPr/>
            </a:p>
          </p:txBody>
        </p:sp>
        <p:sp>
          <p:nvSpPr>
            <p:cNvPr id="35" name="object 11"/>
            <p:cNvSpPr/>
            <p:nvPr/>
          </p:nvSpPr>
          <p:spPr>
            <a:xfrm>
              <a:off x="2035405" y="2745200"/>
              <a:ext cx="761883" cy="190511"/>
            </a:xfrm>
            <a:custGeom>
              <a:avLst/>
              <a:gdLst/>
              <a:ahLst/>
              <a:cxnLst/>
              <a:rect l="l" t="t" r="r" b="b"/>
              <a:pathLst>
                <a:path w="761883" h="190511">
                  <a:moveTo>
                    <a:pt x="122534" y="190511"/>
                  </a:moveTo>
                  <a:lnTo>
                    <a:pt x="75625" y="183289"/>
                  </a:lnTo>
                  <a:lnTo>
                    <a:pt x="37079" y="163554"/>
                  </a:lnTo>
                  <a:lnTo>
                    <a:pt x="10627" y="134204"/>
                  </a:lnTo>
                  <a:lnTo>
                    <a:pt x="0" y="98140"/>
                  </a:lnTo>
                  <a:lnTo>
                    <a:pt x="1041" y="84948"/>
                  </a:lnTo>
                  <a:lnTo>
                    <a:pt x="15760" y="49338"/>
                  </a:lnTo>
                  <a:lnTo>
                    <a:pt x="45064" y="21666"/>
                  </a:lnTo>
                  <a:lnTo>
                    <a:pt x="85347" y="4481"/>
                  </a:lnTo>
                  <a:lnTo>
                    <a:pt x="122534" y="0"/>
                  </a:lnTo>
                  <a:lnTo>
                    <a:pt x="639349" y="0"/>
                  </a:lnTo>
                  <a:lnTo>
                    <a:pt x="686258" y="7222"/>
                  </a:lnTo>
                  <a:lnTo>
                    <a:pt x="724804" y="26958"/>
                  </a:lnTo>
                  <a:lnTo>
                    <a:pt x="751256" y="56307"/>
                  </a:lnTo>
                  <a:lnTo>
                    <a:pt x="761883" y="92371"/>
                  </a:lnTo>
                  <a:lnTo>
                    <a:pt x="760841" y="105563"/>
                  </a:lnTo>
                  <a:lnTo>
                    <a:pt x="746122" y="141173"/>
                  </a:lnTo>
                  <a:lnTo>
                    <a:pt x="716818" y="168846"/>
                  </a:lnTo>
                  <a:lnTo>
                    <a:pt x="676535" y="186030"/>
                  </a:lnTo>
                  <a:lnTo>
                    <a:pt x="122534" y="190511"/>
                  </a:lnTo>
                  <a:close/>
                </a:path>
              </a:pathLst>
            </a:custGeom>
            <a:noFill/>
          </p:spPr>
          <p:txBody>
            <a:bodyPr wrap="square" lIns="0" tIns="0" rIns="0" bIns="0" rtlCol="0">
              <a:noAutofit/>
            </a:bodyPr>
            <a:lstStyle/>
            <a:p>
              <a:endParaRPr/>
            </a:p>
          </p:txBody>
        </p:sp>
        <p:sp>
          <p:nvSpPr>
            <p:cNvPr id="36" name="object 12"/>
            <p:cNvSpPr/>
            <p:nvPr/>
          </p:nvSpPr>
          <p:spPr>
            <a:xfrm>
              <a:off x="2035405" y="2745200"/>
              <a:ext cx="761883" cy="190511"/>
            </a:xfrm>
            <a:custGeom>
              <a:avLst/>
              <a:gdLst/>
              <a:ahLst/>
              <a:cxnLst/>
              <a:rect l="l" t="t" r="r" b="b"/>
              <a:pathLst>
                <a:path w="761883" h="190511">
                  <a:moveTo>
                    <a:pt x="122534" y="0"/>
                  </a:moveTo>
                  <a:lnTo>
                    <a:pt x="639349" y="0"/>
                  </a:lnTo>
                  <a:lnTo>
                    <a:pt x="655684" y="838"/>
                  </a:lnTo>
                  <a:lnTo>
                    <a:pt x="671367" y="3281"/>
                  </a:lnTo>
                  <a:lnTo>
                    <a:pt x="713115" y="19168"/>
                  </a:lnTo>
                  <a:lnTo>
                    <a:pt x="744012" y="45634"/>
                  </a:lnTo>
                  <a:lnTo>
                    <a:pt x="761883" y="92371"/>
                  </a:lnTo>
                  <a:lnTo>
                    <a:pt x="760841" y="105563"/>
                  </a:lnTo>
                  <a:lnTo>
                    <a:pt x="746122" y="141173"/>
                  </a:lnTo>
                  <a:lnTo>
                    <a:pt x="716818" y="168846"/>
                  </a:lnTo>
                  <a:lnTo>
                    <a:pt x="676535" y="186030"/>
                  </a:lnTo>
                  <a:lnTo>
                    <a:pt x="122534" y="190511"/>
                  </a:lnTo>
                  <a:lnTo>
                    <a:pt x="75625" y="183289"/>
                  </a:lnTo>
                  <a:lnTo>
                    <a:pt x="37079" y="163554"/>
                  </a:lnTo>
                  <a:lnTo>
                    <a:pt x="10627" y="134204"/>
                  </a:lnTo>
                  <a:lnTo>
                    <a:pt x="0" y="98140"/>
                  </a:lnTo>
                  <a:lnTo>
                    <a:pt x="1041" y="84948"/>
                  </a:lnTo>
                  <a:lnTo>
                    <a:pt x="15760" y="49338"/>
                  </a:lnTo>
                  <a:lnTo>
                    <a:pt x="45064" y="21666"/>
                  </a:lnTo>
                  <a:lnTo>
                    <a:pt x="85347" y="4481"/>
                  </a:lnTo>
                  <a:lnTo>
                    <a:pt x="116521" y="112"/>
                  </a:lnTo>
                  <a:lnTo>
                    <a:pt x="122534" y="0"/>
                  </a:lnTo>
                  <a:close/>
                </a:path>
              </a:pathLst>
            </a:custGeom>
            <a:ln w="19049">
              <a:solidFill>
                <a:srgbClr val="FF0000"/>
              </a:solidFill>
            </a:ln>
          </p:spPr>
          <p:txBody>
            <a:bodyPr wrap="square" lIns="0" tIns="0" rIns="0" bIns="0" rtlCol="0">
              <a:noAutofit/>
            </a:bodyPr>
            <a:lstStyle/>
            <a:p>
              <a:endParaRPr/>
            </a:p>
          </p:txBody>
        </p:sp>
        <p:sp>
          <p:nvSpPr>
            <p:cNvPr id="37" name="object 13"/>
            <p:cNvSpPr/>
            <p:nvPr/>
          </p:nvSpPr>
          <p:spPr>
            <a:xfrm>
              <a:off x="2578774" y="3158275"/>
              <a:ext cx="1499903" cy="190511"/>
            </a:xfrm>
            <a:custGeom>
              <a:avLst/>
              <a:gdLst/>
              <a:ahLst/>
              <a:cxnLst/>
              <a:rect l="l" t="t" r="r" b="b"/>
              <a:pathLst>
                <a:path w="1499903" h="190511">
                  <a:moveTo>
                    <a:pt x="1258599" y="190511"/>
                  </a:moveTo>
                  <a:lnTo>
                    <a:pt x="241303" y="190511"/>
                  </a:lnTo>
                  <a:lnTo>
                    <a:pt x="221513" y="190196"/>
                  </a:lnTo>
                  <a:lnTo>
                    <a:pt x="183315" y="187743"/>
                  </a:lnTo>
                  <a:lnTo>
                    <a:pt x="130410" y="179879"/>
                  </a:lnTo>
                  <a:lnTo>
                    <a:pt x="84265" y="167582"/>
                  </a:lnTo>
                  <a:lnTo>
                    <a:pt x="46557" y="151512"/>
                  </a:lnTo>
                  <a:lnTo>
                    <a:pt x="12301" y="125364"/>
                  </a:lnTo>
                  <a:lnTo>
                    <a:pt x="0" y="95255"/>
                  </a:lnTo>
                  <a:lnTo>
                    <a:pt x="799" y="87443"/>
                  </a:lnTo>
                  <a:lnTo>
                    <a:pt x="26933" y="51480"/>
                  </a:lnTo>
                  <a:lnTo>
                    <a:pt x="70676" y="27899"/>
                  </a:lnTo>
                  <a:lnTo>
                    <a:pt x="114195" y="14271"/>
                  </a:lnTo>
                  <a:lnTo>
                    <a:pt x="165033" y="4856"/>
                  </a:lnTo>
                  <a:lnTo>
                    <a:pt x="221513" y="315"/>
                  </a:lnTo>
                  <a:lnTo>
                    <a:pt x="241303" y="0"/>
                  </a:lnTo>
                  <a:lnTo>
                    <a:pt x="1258599" y="0"/>
                  </a:lnTo>
                  <a:lnTo>
                    <a:pt x="1297740" y="1246"/>
                  </a:lnTo>
                  <a:lnTo>
                    <a:pt x="1352526" y="7485"/>
                  </a:lnTo>
                  <a:lnTo>
                    <a:pt x="1401110" y="18378"/>
                  </a:lnTo>
                  <a:lnTo>
                    <a:pt x="1441817" y="33264"/>
                  </a:lnTo>
                  <a:lnTo>
                    <a:pt x="1480941" y="58178"/>
                  </a:lnTo>
                  <a:lnTo>
                    <a:pt x="1499903" y="95255"/>
                  </a:lnTo>
                  <a:lnTo>
                    <a:pt x="1499104" y="103068"/>
                  </a:lnTo>
                  <a:lnTo>
                    <a:pt x="1472970" y="139031"/>
                  </a:lnTo>
                  <a:lnTo>
                    <a:pt x="1429227" y="162612"/>
                  </a:lnTo>
                  <a:lnTo>
                    <a:pt x="1385708" y="176240"/>
                  </a:lnTo>
                  <a:lnTo>
                    <a:pt x="1334870" y="185655"/>
                  </a:lnTo>
                  <a:lnTo>
                    <a:pt x="1278390" y="190196"/>
                  </a:lnTo>
                  <a:lnTo>
                    <a:pt x="1258599" y="190511"/>
                  </a:lnTo>
                  <a:close/>
                </a:path>
              </a:pathLst>
            </a:custGeom>
            <a:noFill/>
          </p:spPr>
          <p:txBody>
            <a:bodyPr wrap="square" lIns="0" tIns="0" rIns="0" bIns="0" rtlCol="0">
              <a:noAutofit/>
            </a:bodyPr>
            <a:lstStyle/>
            <a:p>
              <a:endParaRPr/>
            </a:p>
          </p:txBody>
        </p:sp>
        <p:sp>
          <p:nvSpPr>
            <p:cNvPr id="38" name="object 14"/>
            <p:cNvSpPr/>
            <p:nvPr/>
          </p:nvSpPr>
          <p:spPr>
            <a:xfrm>
              <a:off x="2578774" y="3158275"/>
              <a:ext cx="1499903" cy="190511"/>
            </a:xfrm>
            <a:custGeom>
              <a:avLst/>
              <a:gdLst/>
              <a:ahLst/>
              <a:cxnLst/>
              <a:rect l="l" t="t" r="r" b="b"/>
              <a:pathLst>
                <a:path w="1499903" h="190511">
                  <a:moveTo>
                    <a:pt x="241303" y="0"/>
                  </a:moveTo>
                  <a:lnTo>
                    <a:pt x="1258599" y="0"/>
                  </a:lnTo>
                  <a:lnTo>
                    <a:pt x="1278390" y="315"/>
                  </a:lnTo>
                  <a:lnTo>
                    <a:pt x="1297740" y="1246"/>
                  </a:lnTo>
                  <a:lnTo>
                    <a:pt x="1352526" y="7485"/>
                  </a:lnTo>
                  <a:lnTo>
                    <a:pt x="1401110" y="18378"/>
                  </a:lnTo>
                  <a:lnTo>
                    <a:pt x="1441817" y="33264"/>
                  </a:lnTo>
                  <a:lnTo>
                    <a:pt x="1480941" y="58178"/>
                  </a:lnTo>
                  <a:lnTo>
                    <a:pt x="1499903" y="95255"/>
                  </a:lnTo>
                  <a:lnTo>
                    <a:pt x="1499104" y="103068"/>
                  </a:lnTo>
                  <a:lnTo>
                    <a:pt x="1472970" y="139031"/>
                  </a:lnTo>
                  <a:lnTo>
                    <a:pt x="1429227" y="162612"/>
                  </a:lnTo>
                  <a:lnTo>
                    <a:pt x="1385708" y="176240"/>
                  </a:lnTo>
                  <a:lnTo>
                    <a:pt x="1334870" y="185655"/>
                  </a:lnTo>
                  <a:lnTo>
                    <a:pt x="1278390" y="190196"/>
                  </a:lnTo>
                  <a:lnTo>
                    <a:pt x="1258599" y="190511"/>
                  </a:lnTo>
                  <a:lnTo>
                    <a:pt x="241303" y="190511"/>
                  </a:lnTo>
                  <a:lnTo>
                    <a:pt x="202163" y="189265"/>
                  </a:lnTo>
                  <a:lnTo>
                    <a:pt x="147377" y="183026"/>
                  </a:lnTo>
                  <a:lnTo>
                    <a:pt x="98792" y="172133"/>
                  </a:lnTo>
                  <a:lnTo>
                    <a:pt x="58086" y="157247"/>
                  </a:lnTo>
                  <a:lnTo>
                    <a:pt x="18962" y="132333"/>
                  </a:lnTo>
                  <a:lnTo>
                    <a:pt x="0" y="95255"/>
                  </a:lnTo>
                  <a:lnTo>
                    <a:pt x="799" y="87443"/>
                  </a:lnTo>
                  <a:lnTo>
                    <a:pt x="26933" y="51480"/>
                  </a:lnTo>
                  <a:lnTo>
                    <a:pt x="70676" y="27899"/>
                  </a:lnTo>
                  <a:lnTo>
                    <a:pt x="114195" y="14271"/>
                  </a:lnTo>
                  <a:lnTo>
                    <a:pt x="165033" y="4856"/>
                  </a:lnTo>
                  <a:lnTo>
                    <a:pt x="221513" y="315"/>
                  </a:lnTo>
                  <a:lnTo>
                    <a:pt x="241303" y="0"/>
                  </a:lnTo>
                  <a:close/>
                </a:path>
              </a:pathLst>
            </a:custGeom>
            <a:ln w="19049">
              <a:solidFill>
                <a:srgbClr val="FF0000"/>
              </a:solidFill>
            </a:ln>
          </p:spPr>
          <p:txBody>
            <a:bodyPr wrap="square" lIns="0" tIns="0" rIns="0" bIns="0" rtlCol="0">
              <a:noAutofit/>
            </a:bodyPr>
            <a:lstStyle/>
            <a:p>
              <a:endParaRPr/>
            </a:p>
          </p:txBody>
        </p:sp>
        <p:sp>
          <p:nvSpPr>
            <p:cNvPr id="39" name="object 15"/>
            <p:cNvSpPr/>
            <p:nvPr/>
          </p:nvSpPr>
          <p:spPr>
            <a:xfrm>
              <a:off x="2875616" y="3822024"/>
              <a:ext cx="862139" cy="190511"/>
            </a:xfrm>
            <a:custGeom>
              <a:avLst/>
              <a:gdLst/>
              <a:ahLst/>
              <a:cxnLst/>
              <a:rect l="l" t="t" r="r" b="b"/>
              <a:pathLst>
                <a:path w="862139" h="190511">
                  <a:moveTo>
                    <a:pt x="138655" y="190511"/>
                  </a:moveTo>
                  <a:lnTo>
                    <a:pt x="89400" y="184332"/>
                  </a:lnTo>
                  <a:lnTo>
                    <a:pt x="47921" y="167312"/>
                  </a:lnTo>
                  <a:lnTo>
                    <a:pt x="17534" y="141727"/>
                  </a:lnTo>
                  <a:lnTo>
                    <a:pt x="0" y="98225"/>
                  </a:lnTo>
                  <a:lnTo>
                    <a:pt x="1005" y="86000"/>
                  </a:lnTo>
                  <a:lnTo>
                    <a:pt x="23457" y="42915"/>
                  </a:lnTo>
                  <a:lnTo>
                    <a:pt x="56309" y="18786"/>
                  </a:lnTo>
                  <a:lnTo>
                    <a:pt x="99311" y="3902"/>
                  </a:lnTo>
                  <a:lnTo>
                    <a:pt x="138655" y="0"/>
                  </a:lnTo>
                  <a:lnTo>
                    <a:pt x="723484" y="0"/>
                  </a:lnTo>
                  <a:lnTo>
                    <a:pt x="772739" y="6179"/>
                  </a:lnTo>
                  <a:lnTo>
                    <a:pt x="814218" y="23199"/>
                  </a:lnTo>
                  <a:lnTo>
                    <a:pt x="844605" y="48784"/>
                  </a:lnTo>
                  <a:lnTo>
                    <a:pt x="862139" y="92286"/>
                  </a:lnTo>
                  <a:lnTo>
                    <a:pt x="861133" y="104511"/>
                  </a:lnTo>
                  <a:lnTo>
                    <a:pt x="838681" y="147597"/>
                  </a:lnTo>
                  <a:lnTo>
                    <a:pt x="805830" y="171725"/>
                  </a:lnTo>
                  <a:lnTo>
                    <a:pt x="762828" y="186609"/>
                  </a:lnTo>
                  <a:lnTo>
                    <a:pt x="138655" y="190511"/>
                  </a:lnTo>
                  <a:close/>
                </a:path>
              </a:pathLst>
            </a:custGeom>
            <a:noFill/>
          </p:spPr>
          <p:txBody>
            <a:bodyPr wrap="square" lIns="0" tIns="0" rIns="0" bIns="0" rtlCol="0">
              <a:noAutofit/>
            </a:bodyPr>
            <a:lstStyle/>
            <a:p>
              <a:endParaRPr/>
            </a:p>
          </p:txBody>
        </p:sp>
        <p:sp>
          <p:nvSpPr>
            <p:cNvPr id="40" name="object 16"/>
            <p:cNvSpPr/>
            <p:nvPr/>
          </p:nvSpPr>
          <p:spPr>
            <a:xfrm>
              <a:off x="2875616" y="3822024"/>
              <a:ext cx="862139" cy="190511"/>
            </a:xfrm>
            <a:custGeom>
              <a:avLst/>
              <a:gdLst/>
              <a:ahLst/>
              <a:cxnLst/>
              <a:rect l="l" t="t" r="r" b="b"/>
              <a:pathLst>
                <a:path w="862139" h="190511">
                  <a:moveTo>
                    <a:pt x="138655" y="0"/>
                  </a:moveTo>
                  <a:lnTo>
                    <a:pt x="723484" y="0"/>
                  </a:lnTo>
                  <a:lnTo>
                    <a:pt x="740562" y="714"/>
                  </a:lnTo>
                  <a:lnTo>
                    <a:pt x="757021" y="2802"/>
                  </a:lnTo>
                  <a:lnTo>
                    <a:pt x="801460" y="16461"/>
                  </a:lnTo>
                  <a:lnTo>
                    <a:pt x="835913" y="39444"/>
                  </a:lnTo>
                  <a:lnTo>
                    <a:pt x="860587" y="80657"/>
                  </a:lnTo>
                  <a:lnTo>
                    <a:pt x="862139" y="92286"/>
                  </a:lnTo>
                  <a:lnTo>
                    <a:pt x="861133" y="104511"/>
                  </a:lnTo>
                  <a:lnTo>
                    <a:pt x="838681" y="147597"/>
                  </a:lnTo>
                  <a:lnTo>
                    <a:pt x="805830" y="171725"/>
                  </a:lnTo>
                  <a:lnTo>
                    <a:pt x="762828" y="186609"/>
                  </a:lnTo>
                  <a:lnTo>
                    <a:pt x="138655" y="190511"/>
                  </a:lnTo>
                  <a:lnTo>
                    <a:pt x="89400" y="184332"/>
                  </a:lnTo>
                  <a:lnTo>
                    <a:pt x="47921" y="167312"/>
                  </a:lnTo>
                  <a:lnTo>
                    <a:pt x="17534" y="141727"/>
                  </a:lnTo>
                  <a:lnTo>
                    <a:pt x="0" y="98225"/>
                  </a:lnTo>
                  <a:lnTo>
                    <a:pt x="1005" y="86000"/>
                  </a:lnTo>
                  <a:lnTo>
                    <a:pt x="23457" y="42915"/>
                  </a:lnTo>
                  <a:lnTo>
                    <a:pt x="56309" y="18786"/>
                  </a:lnTo>
                  <a:lnTo>
                    <a:pt x="99311" y="3902"/>
                  </a:lnTo>
                  <a:lnTo>
                    <a:pt x="132028" y="106"/>
                  </a:lnTo>
                  <a:lnTo>
                    <a:pt x="138655" y="0"/>
                  </a:lnTo>
                  <a:close/>
                </a:path>
              </a:pathLst>
            </a:custGeom>
            <a:ln w="19049">
              <a:solidFill>
                <a:srgbClr val="FF0000"/>
              </a:solidFill>
            </a:ln>
          </p:spPr>
          <p:txBody>
            <a:bodyPr wrap="square" lIns="0" tIns="0" rIns="0" bIns="0" rtlCol="0">
              <a:noAutofit/>
            </a:bodyPr>
            <a:lstStyle/>
            <a:p>
              <a:endParaRPr/>
            </a:p>
          </p:txBody>
        </p:sp>
        <p:sp>
          <p:nvSpPr>
            <p:cNvPr id="41" name="object 17"/>
            <p:cNvSpPr/>
            <p:nvPr/>
          </p:nvSpPr>
          <p:spPr>
            <a:xfrm>
              <a:off x="1993219" y="1775655"/>
              <a:ext cx="2691900" cy="0"/>
            </a:xfrm>
            <a:custGeom>
              <a:avLst/>
              <a:gdLst/>
              <a:ahLst/>
              <a:cxnLst/>
              <a:rect l="l" t="t" r="r" b="b"/>
              <a:pathLst>
                <a:path w="2691900">
                  <a:moveTo>
                    <a:pt x="-1993218" y="-1775655"/>
                  </a:moveTo>
                  <a:lnTo>
                    <a:pt x="-1993218" y="-1775655"/>
                  </a:lnTo>
                </a:path>
              </a:pathLst>
            </a:custGeom>
            <a:ln w="3175">
              <a:solidFill>
                <a:srgbClr val="000000"/>
              </a:solidFill>
            </a:ln>
          </p:spPr>
          <p:txBody>
            <a:bodyPr wrap="square" lIns="0" tIns="0" rIns="0" bIns="0" rtlCol="0">
              <a:noAutofit/>
            </a:bodyPr>
            <a:lstStyle/>
            <a:p>
              <a:endParaRPr/>
            </a:p>
          </p:txBody>
        </p:sp>
        <p:sp>
          <p:nvSpPr>
            <p:cNvPr id="42" name="object 18"/>
            <p:cNvSpPr/>
            <p:nvPr/>
          </p:nvSpPr>
          <p:spPr>
            <a:xfrm>
              <a:off x="1993219" y="1775655"/>
              <a:ext cx="2691900" cy="0"/>
            </a:xfrm>
            <a:custGeom>
              <a:avLst/>
              <a:gdLst/>
              <a:ahLst/>
              <a:cxnLst/>
              <a:rect l="l" t="t" r="r" b="b"/>
              <a:pathLst>
                <a:path w="2691900">
                  <a:moveTo>
                    <a:pt x="0" y="0"/>
                  </a:moveTo>
                  <a:lnTo>
                    <a:pt x="2691900" y="0"/>
                  </a:lnTo>
                </a:path>
              </a:pathLst>
            </a:custGeom>
            <a:ln w="19049">
              <a:solidFill>
                <a:srgbClr val="FF0000"/>
              </a:solidFill>
            </a:ln>
          </p:spPr>
          <p:txBody>
            <a:bodyPr wrap="square" lIns="0" tIns="0" rIns="0" bIns="0" rtlCol="0">
              <a:noAutofit/>
            </a:bodyPr>
            <a:lstStyle/>
            <a:p>
              <a:endParaRPr/>
            </a:p>
          </p:txBody>
        </p:sp>
        <p:sp>
          <p:nvSpPr>
            <p:cNvPr id="43" name="object 19"/>
            <p:cNvSpPr/>
            <p:nvPr/>
          </p:nvSpPr>
          <p:spPr>
            <a:xfrm>
              <a:off x="4685174" y="1520049"/>
              <a:ext cx="3830099" cy="511199"/>
            </a:xfrm>
            <a:custGeom>
              <a:avLst/>
              <a:gdLst/>
              <a:ahLst/>
              <a:cxnLst/>
              <a:rect l="l" t="t" r="r" b="b"/>
              <a:pathLst>
                <a:path w="3830099" h="511199">
                  <a:moveTo>
                    <a:pt x="0" y="0"/>
                  </a:moveTo>
                  <a:lnTo>
                    <a:pt x="3830099" y="0"/>
                  </a:lnTo>
                  <a:lnTo>
                    <a:pt x="3830099" y="511199"/>
                  </a:lnTo>
                  <a:lnTo>
                    <a:pt x="0" y="511199"/>
                  </a:lnTo>
                  <a:lnTo>
                    <a:pt x="0" y="0"/>
                  </a:lnTo>
                  <a:close/>
                </a:path>
              </a:pathLst>
            </a:custGeom>
            <a:solidFill>
              <a:srgbClr val="E7E6E6"/>
            </a:solidFill>
          </p:spPr>
          <p:txBody>
            <a:bodyPr wrap="square" lIns="0" tIns="0" rIns="0" bIns="0" rtlCol="0">
              <a:noAutofit/>
            </a:bodyPr>
            <a:lstStyle/>
            <a:p>
              <a:endParaRPr/>
            </a:p>
          </p:txBody>
        </p:sp>
        <p:sp>
          <p:nvSpPr>
            <p:cNvPr id="44" name="object 20"/>
            <p:cNvSpPr/>
            <p:nvPr/>
          </p:nvSpPr>
          <p:spPr>
            <a:xfrm>
              <a:off x="4685174" y="1520049"/>
              <a:ext cx="3830099" cy="511199"/>
            </a:xfrm>
            <a:custGeom>
              <a:avLst/>
              <a:gdLst/>
              <a:ahLst/>
              <a:cxnLst/>
              <a:rect l="l" t="t" r="r" b="b"/>
              <a:pathLst>
                <a:path w="3830099" h="511199">
                  <a:moveTo>
                    <a:pt x="0" y="0"/>
                  </a:moveTo>
                  <a:lnTo>
                    <a:pt x="3830099" y="0"/>
                  </a:lnTo>
                  <a:lnTo>
                    <a:pt x="3830099" y="511199"/>
                  </a:lnTo>
                  <a:lnTo>
                    <a:pt x="0" y="511199"/>
                  </a:lnTo>
                  <a:lnTo>
                    <a:pt x="0" y="0"/>
                  </a:lnTo>
                  <a:close/>
                </a:path>
              </a:pathLst>
            </a:custGeom>
            <a:ln w="9524">
              <a:solidFill>
                <a:srgbClr val="44546A"/>
              </a:solidFill>
            </a:ln>
          </p:spPr>
          <p:txBody>
            <a:bodyPr wrap="square" lIns="0" tIns="0" rIns="0" bIns="0" rtlCol="0">
              <a:noAutofit/>
            </a:bodyPr>
            <a:lstStyle/>
            <a:p>
              <a:endParaRPr/>
            </a:p>
          </p:txBody>
        </p:sp>
        <p:sp>
          <p:nvSpPr>
            <p:cNvPr id="45" name="object 21"/>
            <p:cNvSpPr txBox="1"/>
            <p:nvPr/>
          </p:nvSpPr>
          <p:spPr>
            <a:xfrm>
              <a:off x="4758200" y="1558988"/>
              <a:ext cx="2533650" cy="434340"/>
            </a:xfrm>
            <a:prstGeom prst="rect">
              <a:avLst/>
            </a:prstGeom>
          </p:spPr>
          <p:txBody>
            <a:bodyPr vert="horz" wrap="square" lIns="0" tIns="0" rIns="0" bIns="0" rtlCol="0">
              <a:noAutofit/>
            </a:bodyPr>
            <a:lstStyle/>
            <a:p>
              <a:pPr marL="12700">
                <a:lnSpc>
                  <a:spcPct val="100000"/>
                </a:lnSpc>
              </a:pPr>
              <a:r>
                <a:rPr spc="-10" dirty="0" smtClean="0">
                  <a:latin typeface="Arial"/>
                  <a:cs typeface="Arial"/>
                </a:rPr>
                <a:t>RP</a:t>
              </a:r>
              <a:r>
                <a:rPr spc="-5" dirty="0" smtClean="0">
                  <a:latin typeface="Arial"/>
                  <a:cs typeface="Arial"/>
                </a:rPr>
                <a:t> </a:t>
              </a:r>
              <a:r>
                <a:rPr spc="-10" dirty="0" smtClean="0">
                  <a:latin typeface="Arial"/>
                  <a:cs typeface="Arial"/>
                </a:rPr>
                <a:t>redirect</a:t>
              </a:r>
              <a:r>
                <a:rPr spc="-5" dirty="0" smtClean="0">
                  <a:latin typeface="Arial"/>
                  <a:cs typeface="Arial"/>
                </a:rPr>
                <a:t> </a:t>
              </a:r>
              <a:r>
                <a:rPr spc="-10" dirty="0" smtClean="0">
                  <a:latin typeface="Arial"/>
                  <a:cs typeface="Arial"/>
                </a:rPr>
                <a:t>the</a:t>
              </a:r>
              <a:r>
                <a:rPr spc="-5" dirty="0" smtClean="0">
                  <a:latin typeface="Arial"/>
                  <a:cs typeface="Arial"/>
                </a:rPr>
                <a:t> </a:t>
              </a:r>
              <a:r>
                <a:rPr spc="0" dirty="0" smtClean="0">
                  <a:latin typeface="Arial"/>
                  <a:cs typeface="Arial"/>
                </a:rPr>
                <a:t>user</a:t>
              </a:r>
              <a:r>
                <a:rPr spc="-5" dirty="0" smtClean="0">
                  <a:latin typeface="Arial"/>
                  <a:cs typeface="Arial"/>
                </a:rPr>
                <a:t> </a:t>
              </a:r>
              <a:r>
                <a:rPr spc="-10" dirty="0" smtClean="0">
                  <a:latin typeface="Arial"/>
                  <a:cs typeface="Arial"/>
                </a:rPr>
                <a:t>to</a:t>
              </a:r>
              <a:r>
                <a:rPr spc="-5" dirty="0" smtClean="0">
                  <a:latin typeface="Arial"/>
                  <a:cs typeface="Arial"/>
                </a:rPr>
                <a:t> </a:t>
              </a:r>
              <a:r>
                <a:rPr spc="-10" dirty="0" smtClean="0">
                  <a:latin typeface="Arial"/>
                  <a:cs typeface="Arial"/>
                </a:rPr>
                <a:t>the</a:t>
              </a:r>
              <a:r>
                <a:rPr spc="-5" dirty="0" smtClean="0">
                  <a:latin typeface="Arial"/>
                  <a:cs typeface="Arial"/>
                </a:rPr>
                <a:t> </a:t>
              </a:r>
              <a:r>
                <a:rPr spc="-10" dirty="0" smtClean="0">
                  <a:latin typeface="Arial"/>
                  <a:cs typeface="Arial"/>
                </a:rPr>
                <a:t>OP’s</a:t>
              </a:r>
              <a:endParaRPr dirty="0">
                <a:latin typeface="Arial"/>
                <a:cs typeface="Arial"/>
              </a:endParaRPr>
            </a:p>
            <a:p>
              <a:pPr marL="12700">
                <a:lnSpc>
                  <a:spcPts val="1650"/>
                </a:lnSpc>
              </a:pPr>
              <a:r>
                <a:rPr b="1" spc="-10" dirty="0" smtClean="0">
                  <a:latin typeface="Arial"/>
                  <a:cs typeface="Arial"/>
                </a:rPr>
                <a:t>authorization_endpoint</a:t>
              </a:r>
              <a:endParaRPr dirty="0">
                <a:latin typeface="Arial"/>
                <a:cs typeface="Arial"/>
              </a:endParaRPr>
            </a:p>
          </p:txBody>
        </p:sp>
        <p:sp>
          <p:nvSpPr>
            <p:cNvPr id="46" name="object 22"/>
            <p:cNvSpPr/>
            <p:nvPr/>
          </p:nvSpPr>
          <p:spPr>
            <a:xfrm>
              <a:off x="2797343" y="2840456"/>
              <a:ext cx="1887900" cy="0"/>
            </a:xfrm>
            <a:custGeom>
              <a:avLst/>
              <a:gdLst/>
              <a:ahLst/>
              <a:cxnLst/>
              <a:rect l="l" t="t" r="r" b="b"/>
              <a:pathLst>
                <a:path w="1887900">
                  <a:moveTo>
                    <a:pt x="-2797343" y="-2840455"/>
                  </a:moveTo>
                  <a:lnTo>
                    <a:pt x="-2797343" y="-2840455"/>
                  </a:lnTo>
                </a:path>
              </a:pathLst>
            </a:custGeom>
            <a:ln w="3175">
              <a:solidFill>
                <a:srgbClr val="000000"/>
              </a:solidFill>
            </a:ln>
          </p:spPr>
          <p:txBody>
            <a:bodyPr wrap="square" lIns="0" tIns="0" rIns="0" bIns="0" rtlCol="0">
              <a:noAutofit/>
            </a:bodyPr>
            <a:lstStyle/>
            <a:p>
              <a:endParaRPr/>
            </a:p>
          </p:txBody>
        </p:sp>
        <p:sp>
          <p:nvSpPr>
            <p:cNvPr id="47" name="object 23"/>
            <p:cNvSpPr/>
            <p:nvPr/>
          </p:nvSpPr>
          <p:spPr>
            <a:xfrm>
              <a:off x="2797343" y="2840456"/>
              <a:ext cx="1887900" cy="0"/>
            </a:xfrm>
            <a:custGeom>
              <a:avLst/>
              <a:gdLst/>
              <a:ahLst/>
              <a:cxnLst/>
              <a:rect l="l" t="t" r="r" b="b"/>
              <a:pathLst>
                <a:path w="1887900">
                  <a:moveTo>
                    <a:pt x="0" y="0"/>
                  </a:moveTo>
                  <a:lnTo>
                    <a:pt x="1887900" y="0"/>
                  </a:lnTo>
                </a:path>
              </a:pathLst>
            </a:custGeom>
            <a:ln w="19049">
              <a:solidFill>
                <a:srgbClr val="FF0000"/>
              </a:solidFill>
            </a:ln>
          </p:spPr>
          <p:txBody>
            <a:bodyPr wrap="square" lIns="0" tIns="0" rIns="0" bIns="0" rtlCol="0">
              <a:noAutofit/>
            </a:bodyPr>
            <a:lstStyle/>
            <a:p>
              <a:endParaRPr/>
            </a:p>
          </p:txBody>
        </p:sp>
        <p:sp>
          <p:nvSpPr>
            <p:cNvPr id="48" name="object 24"/>
            <p:cNvSpPr/>
            <p:nvPr/>
          </p:nvSpPr>
          <p:spPr>
            <a:xfrm>
              <a:off x="4078678" y="3253530"/>
              <a:ext cx="606599" cy="0"/>
            </a:xfrm>
            <a:custGeom>
              <a:avLst/>
              <a:gdLst/>
              <a:ahLst/>
              <a:cxnLst/>
              <a:rect l="l" t="t" r="r" b="b"/>
              <a:pathLst>
                <a:path w="606599">
                  <a:moveTo>
                    <a:pt x="-4078678" y="-3253530"/>
                  </a:moveTo>
                  <a:lnTo>
                    <a:pt x="-4078678" y="-3253530"/>
                  </a:lnTo>
                </a:path>
              </a:pathLst>
            </a:custGeom>
            <a:ln w="3175">
              <a:solidFill>
                <a:srgbClr val="000000"/>
              </a:solidFill>
            </a:ln>
          </p:spPr>
          <p:txBody>
            <a:bodyPr wrap="square" lIns="0" tIns="0" rIns="0" bIns="0" rtlCol="0">
              <a:noAutofit/>
            </a:bodyPr>
            <a:lstStyle/>
            <a:p>
              <a:endParaRPr/>
            </a:p>
          </p:txBody>
        </p:sp>
        <p:sp>
          <p:nvSpPr>
            <p:cNvPr id="49" name="object 25"/>
            <p:cNvSpPr/>
            <p:nvPr/>
          </p:nvSpPr>
          <p:spPr>
            <a:xfrm>
              <a:off x="4078678" y="3253530"/>
              <a:ext cx="606599" cy="0"/>
            </a:xfrm>
            <a:custGeom>
              <a:avLst/>
              <a:gdLst/>
              <a:ahLst/>
              <a:cxnLst/>
              <a:rect l="l" t="t" r="r" b="b"/>
              <a:pathLst>
                <a:path w="606599">
                  <a:moveTo>
                    <a:pt x="0" y="0"/>
                  </a:moveTo>
                  <a:lnTo>
                    <a:pt x="606599" y="0"/>
                  </a:lnTo>
                </a:path>
              </a:pathLst>
            </a:custGeom>
            <a:ln w="19049">
              <a:solidFill>
                <a:srgbClr val="FF0000"/>
              </a:solidFill>
            </a:ln>
          </p:spPr>
          <p:txBody>
            <a:bodyPr wrap="square" lIns="0" tIns="0" rIns="0" bIns="0" rtlCol="0">
              <a:noAutofit/>
            </a:bodyPr>
            <a:lstStyle/>
            <a:p>
              <a:endParaRPr/>
            </a:p>
          </p:txBody>
        </p:sp>
        <p:sp>
          <p:nvSpPr>
            <p:cNvPr id="50" name="object 26"/>
            <p:cNvSpPr/>
            <p:nvPr/>
          </p:nvSpPr>
          <p:spPr>
            <a:xfrm>
              <a:off x="3737822" y="3917280"/>
              <a:ext cx="947399" cy="4799"/>
            </a:xfrm>
            <a:custGeom>
              <a:avLst/>
              <a:gdLst/>
              <a:ahLst/>
              <a:cxnLst/>
              <a:rect l="l" t="t" r="r" b="b"/>
              <a:pathLst>
                <a:path w="947399" h="4799">
                  <a:moveTo>
                    <a:pt x="0" y="0"/>
                  </a:moveTo>
                  <a:lnTo>
                    <a:pt x="947399" y="4799"/>
                  </a:lnTo>
                </a:path>
              </a:pathLst>
            </a:custGeom>
            <a:ln w="19049">
              <a:solidFill>
                <a:srgbClr val="FF0000"/>
              </a:solidFill>
            </a:ln>
          </p:spPr>
          <p:txBody>
            <a:bodyPr wrap="square" lIns="0" tIns="0" rIns="0" bIns="0" rtlCol="0">
              <a:noAutofit/>
            </a:bodyPr>
            <a:lstStyle/>
            <a:p>
              <a:endParaRPr/>
            </a:p>
          </p:txBody>
        </p:sp>
        <p:sp>
          <p:nvSpPr>
            <p:cNvPr id="51" name="object 27"/>
            <p:cNvSpPr/>
            <p:nvPr/>
          </p:nvSpPr>
          <p:spPr>
            <a:xfrm>
              <a:off x="4685174" y="2714150"/>
              <a:ext cx="3830099" cy="252599"/>
            </a:xfrm>
            <a:custGeom>
              <a:avLst/>
              <a:gdLst/>
              <a:ahLst/>
              <a:cxnLst/>
              <a:rect l="l" t="t" r="r" b="b"/>
              <a:pathLst>
                <a:path w="3830099" h="252599">
                  <a:moveTo>
                    <a:pt x="0" y="0"/>
                  </a:moveTo>
                  <a:lnTo>
                    <a:pt x="3830099" y="0"/>
                  </a:lnTo>
                  <a:lnTo>
                    <a:pt x="3830099" y="252599"/>
                  </a:lnTo>
                  <a:lnTo>
                    <a:pt x="0" y="252599"/>
                  </a:lnTo>
                  <a:lnTo>
                    <a:pt x="0" y="0"/>
                  </a:lnTo>
                  <a:close/>
                </a:path>
              </a:pathLst>
            </a:custGeom>
            <a:solidFill>
              <a:srgbClr val="E7E6E6"/>
            </a:solidFill>
          </p:spPr>
          <p:txBody>
            <a:bodyPr wrap="square" lIns="0" tIns="0" rIns="0" bIns="0" rtlCol="0">
              <a:noAutofit/>
            </a:bodyPr>
            <a:lstStyle/>
            <a:p>
              <a:endParaRPr/>
            </a:p>
          </p:txBody>
        </p:sp>
        <p:sp>
          <p:nvSpPr>
            <p:cNvPr id="52" name="object 28"/>
            <p:cNvSpPr/>
            <p:nvPr/>
          </p:nvSpPr>
          <p:spPr>
            <a:xfrm>
              <a:off x="4685174" y="2714150"/>
              <a:ext cx="3830099" cy="252599"/>
            </a:xfrm>
            <a:custGeom>
              <a:avLst/>
              <a:gdLst/>
              <a:ahLst/>
              <a:cxnLst/>
              <a:rect l="l" t="t" r="r" b="b"/>
              <a:pathLst>
                <a:path w="3830099" h="252599">
                  <a:moveTo>
                    <a:pt x="0" y="0"/>
                  </a:moveTo>
                  <a:lnTo>
                    <a:pt x="3830099" y="0"/>
                  </a:lnTo>
                  <a:lnTo>
                    <a:pt x="3830099" y="252599"/>
                  </a:lnTo>
                  <a:lnTo>
                    <a:pt x="0" y="252599"/>
                  </a:lnTo>
                  <a:lnTo>
                    <a:pt x="0" y="0"/>
                  </a:lnTo>
                  <a:close/>
                </a:path>
              </a:pathLst>
            </a:custGeom>
            <a:ln w="9524">
              <a:solidFill>
                <a:srgbClr val="44546A"/>
              </a:solidFill>
            </a:ln>
          </p:spPr>
          <p:txBody>
            <a:bodyPr wrap="square" lIns="0" tIns="0" rIns="0" bIns="0" rtlCol="0">
              <a:noAutofit/>
            </a:bodyPr>
            <a:lstStyle/>
            <a:p>
              <a:endParaRPr/>
            </a:p>
          </p:txBody>
        </p:sp>
        <p:sp>
          <p:nvSpPr>
            <p:cNvPr id="53" name="object 29"/>
            <p:cNvSpPr/>
            <p:nvPr/>
          </p:nvSpPr>
          <p:spPr>
            <a:xfrm>
              <a:off x="4685174" y="2997924"/>
              <a:ext cx="3830099" cy="511199"/>
            </a:xfrm>
            <a:custGeom>
              <a:avLst/>
              <a:gdLst/>
              <a:ahLst/>
              <a:cxnLst/>
              <a:rect l="l" t="t" r="r" b="b"/>
              <a:pathLst>
                <a:path w="3830099" h="511199">
                  <a:moveTo>
                    <a:pt x="0" y="0"/>
                  </a:moveTo>
                  <a:lnTo>
                    <a:pt x="3830099" y="0"/>
                  </a:lnTo>
                  <a:lnTo>
                    <a:pt x="3830099" y="511199"/>
                  </a:lnTo>
                  <a:lnTo>
                    <a:pt x="0" y="511199"/>
                  </a:lnTo>
                  <a:lnTo>
                    <a:pt x="0" y="0"/>
                  </a:lnTo>
                  <a:close/>
                </a:path>
              </a:pathLst>
            </a:custGeom>
            <a:solidFill>
              <a:srgbClr val="E7E6E6"/>
            </a:solidFill>
          </p:spPr>
          <p:txBody>
            <a:bodyPr wrap="square" lIns="0" tIns="0" rIns="0" bIns="0" rtlCol="0">
              <a:noAutofit/>
            </a:bodyPr>
            <a:lstStyle/>
            <a:p>
              <a:endParaRPr/>
            </a:p>
          </p:txBody>
        </p:sp>
        <p:sp>
          <p:nvSpPr>
            <p:cNvPr id="54" name="object 30"/>
            <p:cNvSpPr/>
            <p:nvPr/>
          </p:nvSpPr>
          <p:spPr>
            <a:xfrm>
              <a:off x="4685174" y="2997924"/>
              <a:ext cx="3830099" cy="511199"/>
            </a:xfrm>
            <a:custGeom>
              <a:avLst/>
              <a:gdLst/>
              <a:ahLst/>
              <a:cxnLst/>
              <a:rect l="l" t="t" r="r" b="b"/>
              <a:pathLst>
                <a:path w="3830099" h="511199">
                  <a:moveTo>
                    <a:pt x="0" y="0"/>
                  </a:moveTo>
                  <a:lnTo>
                    <a:pt x="3830099" y="0"/>
                  </a:lnTo>
                  <a:lnTo>
                    <a:pt x="3830099" y="511199"/>
                  </a:lnTo>
                  <a:lnTo>
                    <a:pt x="0" y="511199"/>
                  </a:lnTo>
                  <a:lnTo>
                    <a:pt x="0" y="0"/>
                  </a:lnTo>
                  <a:close/>
                </a:path>
              </a:pathLst>
            </a:custGeom>
            <a:ln w="9524">
              <a:solidFill>
                <a:srgbClr val="44546A"/>
              </a:solidFill>
            </a:ln>
          </p:spPr>
          <p:txBody>
            <a:bodyPr wrap="square" lIns="0" tIns="0" rIns="0" bIns="0" rtlCol="0">
              <a:noAutofit/>
            </a:bodyPr>
            <a:lstStyle/>
            <a:p>
              <a:endParaRPr/>
            </a:p>
          </p:txBody>
        </p:sp>
        <p:sp>
          <p:nvSpPr>
            <p:cNvPr id="55" name="object 31"/>
            <p:cNvSpPr/>
            <p:nvPr/>
          </p:nvSpPr>
          <p:spPr>
            <a:xfrm>
              <a:off x="4685174" y="3666599"/>
              <a:ext cx="3830099" cy="511199"/>
            </a:xfrm>
            <a:custGeom>
              <a:avLst/>
              <a:gdLst/>
              <a:ahLst/>
              <a:cxnLst/>
              <a:rect l="l" t="t" r="r" b="b"/>
              <a:pathLst>
                <a:path w="3830099" h="511199">
                  <a:moveTo>
                    <a:pt x="0" y="0"/>
                  </a:moveTo>
                  <a:lnTo>
                    <a:pt x="3830099" y="0"/>
                  </a:lnTo>
                  <a:lnTo>
                    <a:pt x="3830099" y="511199"/>
                  </a:lnTo>
                  <a:lnTo>
                    <a:pt x="0" y="511199"/>
                  </a:lnTo>
                  <a:lnTo>
                    <a:pt x="0" y="0"/>
                  </a:lnTo>
                  <a:close/>
                </a:path>
              </a:pathLst>
            </a:custGeom>
            <a:solidFill>
              <a:srgbClr val="E7E6E6"/>
            </a:solidFill>
          </p:spPr>
          <p:txBody>
            <a:bodyPr wrap="square" lIns="0" tIns="0" rIns="0" bIns="0" rtlCol="0">
              <a:noAutofit/>
            </a:bodyPr>
            <a:lstStyle/>
            <a:p>
              <a:endParaRPr/>
            </a:p>
          </p:txBody>
        </p:sp>
        <p:sp>
          <p:nvSpPr>
            <p:cNvPr id="56" name="object 32"/>
            <p:cNvSpPr/>
            <p:nvPr/>
          </p:nvSpPr>
          <p:spPr>
            <a:xfrm>
              <a:off x="4685174" y="3666599"/>
              <a:ext cx="3830099" cy="511199"/>
            </a:xfrm>
            <a:custGeom>
              <a:avLst/>
              <a:gdLst/>
              <a:ahLst/>
              <a:cxnLst/>
              <a:rect l="l" t="t" r="r" b="b"/>
              <a:pathLst>
                <a:path w="3830099" h="511199">
                  <a:moveTo>
                    <a:pt x="0" y="0"/>
                  </a:moveTo>
                  <a:lnTo>
                    <a:pt x="3830099" y="0"/>
                  </a:lnTo>
                  <a:lnTo>
                    <a:pt x="3830099" y="511199"/>
                  </a:lnTo>
                  <a:lnTo>
                    <a:pt x="0" y="511199"/>
                  </a:lnTo>
                  <a:lnTo>
                    <a:pt x="0" y="0"/>
                  </a:lnTo>
                  <a:close/>
                </a:path>
              </a:pathLst>
            </a:custGeom>
            <a:ln w="9524">
              <a:solidFill>
                <a:srgbClr val="44546A"/>
              </a:solidFill>
            </a:ln>
          </p:spPr>
          <p:txBody>
            <a:bodyPr wrap="square" lIns="0" tIns="0" rIns="0" bIns="0" rtlCol="0">
              <a:noAutofit/>
            </a:bodyPr>
            <a:lstStyle/>
            <a:p>
              <a:endParaRPr/>
            </a:p>
          </p:txBody>
        </p:sp>
        <p:sp>
          <p:nvSpPr>
            <p:cNvPr id="57" name="object 33"/>
            <p:cNvSpPr txBox="1"/>
            <p:nvPr/>
          </p:nvSpPr>
          <p:spPr>
            <a:xfrm>
              <a:off x="4758200" y="2728563"/>
              <a:ext cx="3660775" cy="1410970"/>
            </a:xfrm>
            <a:prstGeom prst="rect">
              <a:avLst/>
            </a:prstGeom>
          </p:spPr>
          <p:txBody>
            <a:bodyPr vert="horz" wrap="square" lIns="0" tIns="0" rIns="0" bIns="0" rtlCol="0">
              <a:noAutofit/>
            </a:bodyPr>
            <a:lstStyle/>
            <a:p>
              <a:pPr marL="12700">
                <a:lnSpc>
                  <a:spcPct val="100000"/>
                </a:lnSpc>
              </a:pPr>
              <a:r>
                <a:rPr spc="-10" dirty="0" smtClean="0">
                  <a:latin typeface="Arial"/>
                  <a:cs typeface="Arial"/>
                </a:rPr>
                <a:t>OP</a:t>
              </a:r>
              <a:r>
                <a:rPr spc="-5" dirty="0" smtClean="0">
                  <a:latin typeface="Arial"/>
                  <a:cs typeface="Arial"/>
                </a:rPr>
                <a:t> </a:t>
              </a:r>
              <a:r>
                <a:rPr spc="-10" dirty="0" smtClean="0">
                  <a:latin typeface="Arial"/>
                  <a:cs typeface="Arial"/>
                </a:rPr>
                <a:t>redirect</a:t>
              </a:r>
              <a:r>
                <a:rPr spc="-5" dirty="0" smtClean="0">
                  <a:latin typeface="Arial"/>
                  <a:cs typeface="Arial"/>
                </a:rPr>
                <a:t> </a:t>
              </a:r>
              <a:r>
                <a:rPr spc="-10" dirty="0" smtClean="0">
                  <a:latin typeface="Arial"/>
                  <a:cs typeface="Arial"/>
                </a:rPr>
                <a:t>the</a:t>
              </a:r>
              <a:r>
                <a:rPr spc="-5" dirty="0" smtClean="0">
                  <a:latin typeface="Arial"/>
                  <a:cs typeface="Arial"/>
                </a:rPr>
                <a:t> </a:t>
              </a:r>
              <a:r>
                <a:rPr spc="0" dirty="0" smtClean="0">
                  <a:latin typeface="Arial"/>
                  <a:cs typeface="Arial"/>
                </a:rPr>
                <a:t>user</a:t>
              </a:r>
              <a:r>
                <a:rPr spc="-5" dirty="0" smtClean="0">
                  <a:latin typeface="Arial"/>
                  <a:cs typeface="Arial"/>
                </a:rPr>
                <a:t> </a:t>
              </a:r>
              <a:r>
                <a:rPr spc="-10" dirty="0" smtClean="0">
                  <a:latin typeface="Arial"/>
                  <a:cs typeface="Arial"/>
                </a:rPr>
                <a:t>to</a:t>
              </a:r>
              <a:r>
                <a:rPr spc="-5" dirty="0" smtClean="0">
                  <a:latin typeface="Arial"/>
                  <a:cs typeface="Arial"/>
                </a:rPr>
                <a:t> </a:t>
              </a:r>
              <a:r>
                <a:rPr spc="-10" dirty="0" smtClean="0">
                  <a:latin typeface="Arial"/>
                  <a:cs typeface="Arial"/>
                </a:rPr>
                <a:t>the</a:t>
              </a:r>
              <a:r>
                <a:rPr spc="-5" dirty="0" smtClean="0">
                  <a:latin typeface="Arial"/>
                  <a:cs typeface="Arial"/>
                </a:rPr>
                <a:t> </a:t>
              </a:r>
              <a:r>
                <a:rPr spc="-10" dirty="0" smtClean="0">
                  <a:latin typeface="Arial"/>
                  <a:cs typeface="Arial"/>
                </a:rPr>
                <a:t>RP’s</a:t>
              </a:r>
              <a:r>
                <a:rPr spc="5" dirty="0" smtClean="0">
                  <a:latin typeface="Arial"/>
                  <a:cs typeface="Arial"/>
                </a:rPr>
                <a:t> </a:t>
              </a:r>
              <a:r>
                <a:rPr b="1" spc="-10" dirty="0" smtClean="0">
                  <a:latin typeface="Arial"/>
                  <a:cs typeface="Arial"/>
                </a:rPr>
                <a:t>redirect_uri</a:t>
              </a:r>
              <a:endParaRPr dirty="0">
                <a:latin typeface="Arial"/>
                <a:cs typeface="Arial"/>
              </a:endParaRPr>
            </a:p>
            <a:p>
              <a:pPr>
                <a:lnSpc>
                  <a:spcPts val="800"/>
                </a:lnSpc>
                <a:spcBef>
                  <a:spcPts val="27"/>
                </a:spcBef>
              </a:pPr>
              <a:endParaRPr sz="1000" dirty="0"/>
            </a:p>
            <a:p>
              <a:pPr marL="12700" marR="12700">
                <a:lnSpc>
                  <a:spcPts val="1650"/>
                </a:lnSpc>
              </a:pPr>
              <a:r>
                <a:rPr spc="-10" dirty="0" smtClean="0">
                  <a:latin typeface="Arial"/>
                  <a:cs typeface="Arial"/>
                </a:rPr>
                <a:t>RP</a:t>
              </a:r>
              <a:r>
                <a:rPr spc="-5" dirty="0" smtClean="0">
                  <a:latin typeface="Arial"/>
                  <a:cs typeface="Arial"/>
                </a:rPr>
                <a:t> </a:t>
              </a:r>
              <a:r>
                <a:rPr spc="0" dirty="0" smtClean="0">
                  <a:latin typeface="Arial"/>
                  <a:cs typeface="Arial"/>
                </a:rPr>
                <a:t>exchange</a:t>
              </a:r>
              <a:r>
                <a:rPr spc="-5" dirty="0" smtClean="0">
                  <a:latin typeface="Arial"/>
                  <a:cs typeface="Arial"/>
                </a:rPr>
                <a:t> </a:t>
              </a:r>
              <a:r>
                <a:rPr spc="-10" dirty="0" smtClean="0">
                  <a:latin typeface="Arial"/>
                  <a:cs typeface="Arial"/>
                </a:rPr>
                <a:t>the</a:t>
              </a:r>
              <a:r>
                <a:rPr spc="-5" dirty="0" smtClean="0">
                  <a:latin typeface="Arial"/>
                  <a:cs typeface="Arial"/>
                </a:rPr>
                <a:t> </a:t>
              </a:r>
              <a:r>
                <a:rPr spc="0" dirty="0" smtClean="0">
                  <a:latin typeface="Arial"/>
                  <a:cs typeface="Arial"/>
                </a:rPr>
                <a:t>code</a:t>
              </a:r>
              <a:r>
                <a:rPr spc="-5" dirty="0" smtClean="0">
                  <a:latin typeface="Arial"/>
                  <a:cs typeface="Arial"/>
                </a:rPr>
                <a:t> </a:t>
              </a:r>
              <a:r>
                <a:rPr spc="-10" dirty="0" smtClean="0">
                  <a:latin typeface="Arial"/>
                  <a:cs typeface="Arial"/>
                </a:rPr>
                <a:t>for</a:t>
              </a:r>
              <a:r>
                <a:rPr spc="-5" dirty="0" smtClean="0">
                  <a:latin typeface="Arial"/>
                  <a:cs typeface="Arial"/>
                </a:rPr>
                <a:t> </a:t>
              </a:r>
              <a:r>
                <a:rPr spc="0" dirty="0" smtClean="0">
                  <a:latin typeface="Arial"/>
                  <a:cs typeface="Arial"/>
                </a:rPr>
                <a:t>an</a:t>
              </a:r>
              <a:r>
                <a:rPr spc="-5" dirty="0" smtClean="0">
                  <a:latin typeface="Arial"/>
                  <a:cs typeface="Arial"/>
                </a:rPr>
                <a:t> </a:t>
              </a:r>
              <a:r>
                <a:rPr spc="-10" dirty="0" smtClean="0">
                  <a:latin typeface="Arial"/>
                  <a:cs typeface="Arial"/>
                </a:rPr>
                <a:t>access_token</a:t>
              </a:r>
              <a:r>
                <a:rPr spc="-5" dirty="0" smtClean="0">
                  <a:latin typeface="Arial"/>
                  <a:cs typeface="Arial"/>
                </a:rPr>
                <a:t> </a:t>
              </a:r>
              <a:r>
                <a:rPr spc="-10" dirty="0" smtClean="0">
                  <a:latin typeface="Arial"/>
                  <a:cs typeface="Arial"/>
                </a:rPr>
                <a:t>at the </a:t>
              </a:r>
              <a:r>
                <a:rPr b="1" spc="-10" dirty="0" smtClean="0">
                  <a:latin typeface="Arial"/>
                  <a:cs typeface="Arial"/>
                </a:rPr>
                <a:t>token_endpoint </a:t>
              </a:r>
              <a:r>
                <a:rPr spc="-10" dirty="0" smtClean="0">
                  <a:latin typeface="Arial"/>
                  <a:cs typeface="Arial"/>
                </a:rPr>
                <a:t>(and</a:t>
              </a:r>
              <a:r>
                <a:rPr spc="-5" dirty="0" smtClean="0">
                  <a:latin typeface="Arial"/>
                  <a:cs typeface="Arial"/>
                </a:rPr>
                <a:t> </a:t>
              </a:r>
              <a:r>
                <a:rPr spc="-10" dirty="0" smtClean="0">
                  <a:latin typeface="Arial"/>
                  <a:cs typeface="Arial"/>
                </a:rPr>
                <a:t>authenticate…)</a:t>
              </a:r>
              <a:endParaRPr dirty="0">
                <a:latin typeface="Arial"/>
                <a:cs typeface="Arial"/>
              </a:endParaRPr>
            </a:p>
            <a:p>
              <a:pPr>
                <a:lnSpc>
                  <a:spcPts val="850"/>
                </a:lnSpc>
                <a:spcBef>
                  <a:spcPts val="35"/>
                </a:spcBef>
              </a:pPr>
              <a:endParaRPr lang="en-US" sz="1050" dirty="0" smtClean="0"/>
            </a:p>
            <a:p>
              <a:pPr>
                <a:lnSpc>
                  <a:spcPts val="850"/>
                </a:lnSpc>
                <a:spcBef>
                  <a:spcPts val="35"/>
                </a:spcBef>
              </a:pPr>
              <a:endParaRPr lang="en-US" sz="1050" dirty="0"/>
            </a:p>
            <a:p>
              <a:pPr>
                <a:lnSpc>
                  <a:spcPts val="850"/>
                </a:lnSpc>
                <a:spcBef>
                  <a:spcPts val="35"/>
                </a:spcBef>
              </a:pPr>
              <a:endParaRPr sz="1050" dirty="0"/>
            </a:p>
            <a:p>
              <a:pPr>
                <a:lnSpc>
                  <a:spcPts val="1000"/>
                </a:lnSpc>
              </a:pPr>
              <a:endParaRPr sz="1100" dirty="0"/>
            </a:p>
            <a:p>
              <a:pPr marL="12700">
                <a:lnSpc>
                  <a:spcPct val="100000"/>
                </a:lnSpc>
              </a:pPr>
              <a:r>
                <a:rPr spc="-10" dirty="0" smtClean="0">
                  <a:latin typeface="Arial"/>
                  <a:cs typeface="Arial"/>
                </a:rPr>
                <a:t>RP</a:t>
              </a:r>
              <a:r>
                <a:rPr spc="-5" dirty="0" smtClean="0">
                  <a:latin typeface="Arial"/>
                  <a:cs typeface="Arial"/>
                </a:rPr>
                <a:t> </a:t>
              </a:r>
              <a:r>
                <a:rPr spc="-10" dirty="0" smtClean="0">
                  <a:latin typeface="Arial"/>
                  <a:cs typeface="Arial"/>
                </a:rPr>
                <a:t>requests</a:t>
              </a:r>
              <a:r>
                <a:rPr spc="-5" dirty="0" smtClean="0">
                  <a:latin typeface="Arial"/>
                  <a:cs typeface="Arial"/>
                </a:rPr>
                <a:t> </a:t>
              </a:r>
              <a:r>
                <a:rPr spc="0" dirty="0" smtClean="0">
                  <a:latin typeface="Arial"/>
                  <a:cs typeface="Arial"/>
                </a:rPr>
                <a:t>user</a:t>
              </a:r>
              <a:r>
                <a:rPr spc="-5" dirty="0" smtClean="0">
                  <a:latin typeface="Arial"/>
                  <a:cs typeface="Arial"/>
                </a:rPr>
                <a:t> </a:t>
              </a:r>
              <a:r>
                <a:rPr spc="0" dirty="0" smtClean="0">
                  <a:latin typeface="Arial"/>
                  <a:cs typeface="Arial"/>
                </a:rPr>
                <a:t>claims</a:t>
              </a:r>
              <a:r>
                <a:rPr spc="-5" dirty="0" smtClean="0">
                  <a:latin typeface="Arial"/>
                  <a:cs typeface="Arial"/>
                </a:rPr>
                <a:t> </a:t>
              </a:r>
              <a:r>
                <a:rPr spc="-10" dirty="0" smtClean="0">
                  <a:latin typeface="Arial"/>
                  <a:cs typeface="Arial"/>
                </a:rPr>
                <a:t>at</a:t>
              </a:r>
              <a:r>
                <a:rPr spc="-5" dirty="0" smtClean="0">
                  <a:latin typeface="Arial"/>
                  <a:cs typeface="Arial"/>
                </a:rPr>
                <a:t> </a:t>
              </a:r>
              <a:r>
                <a:rPr spc="-10" dirty="0" smtClean="0">
                  <a:latin typeface="Arial"/>
                  <a:cs typeface="Arial"/>
                </a:rPr>
                <a:t>the</a:t>
              </a:r>
              <a:r>
                <a:rPr spc="-5" dirty="0" smtClean="0">
                  <a:latin typeface="Arial"/>
                  <a:cs typeface="Arial"/>
                </a:rPr>
                <a:t> </a:t>
              </a:r>
              <a:r>
                <a:rPr spc="-10" dirty="0" smtClean="0">
                  <a:latin typeface="Arial"/>
                  <a:cs typeface="Arial"/>
                </a:rPr>
                <a:t>OP’s</a:t>
              </a:r>
              <a:endParaRPr dirty="0">
                <a:latin typeface="Arial"/>
                <a:cs typeface="Arial"/>
              </a:endParaRPr>
            </a:p>
            <a:p>
              <a:pPr marL="12700">
                <a:lnSpc>
                  <a:spcPts val="1650"/>
                </a:lnSpc>
              </a:pPr>
              <a:r>
                <a:rPr b="1" spc="-10" dirty="0" smtClean="0">
                  <a:latin typeface="Arial"/>
                  <a:cs typeface="Arial"/>
                </a:rPr>
                <a:t>userinfo_endpoint</a:t>
              </a:r>
              <a:endParaRPr dirty="0">
                <a:latin typeface="Arial"/>
                <a:cs typeface="Arial"/>
              </a:endParaRPr>
            </a:p>
          </p:txBody>
        </p:sp>
      </p:grpSp>
      <p:sp>
        <p:nvSpPr>
          <p:cNvPr id="60" name="TextBox 59"/>
          <p:cNvSpPr txBox="1"/>
          <p:nvPr/>
        </p:nvSpPr>
        <p:spPr>
          <a:xfrm>
            <a:off x="2393250" y="6525398"/>
            <a:ext cx="5972341" cy="338554"/>
          </a:xfrm>
          <a:prstGeom prst="rect">
            <a:avLst/>
          </a:prstGeom>
          <a:noFill/>
        </p:spPr>
        <p:txBody>
          <a:bodyPr wrap="none" rtlCol="0">
            <a:spAutoFit/>
          </a:bodyPr>
          <a:lstStyle/>
          <a:p>
            <a:r>
              <a:rPr lang="en-US" sz="1600" i="1" dirty="0" smtClean="0">
                <a:solidFill>
                  <a:srgbClr val="F57A1E"/>
                </a:solidFill>
              </a:rPr>
              <a:t>slide content thanks to </a:t>
            </a:r>
            <a:r>
              <a:rPr lang="en-US" sz="1600" i="1" dirty="0" err="1" smtClean="0">
                <a:solidFill>
                  <a:srgbClr val="F57A1E"/>
                </a:solidFill>
              </a:rPr>
              <a:t>Davide</a:t>
            </a:r>
            <a:r>
              <a:rPr lang="en-US" sz="1600" i="1" dirty="0" smtClean="0">
                <a:solidFill>
                  <a:srgbClr val="F57A1E"/>
                </a:solidFill>
              </a:rPr>
              <a:t> </a:t>
            </a:r>
            <a:r>
              <a:rPr lang="en-US" sz="1600" i="1" dirty="0" err="1" smtClean="0">
                <a:solidFill>
                  <a:srgbClr val="F57A1E"/>
                </a:solidFill>
              </a:rPr>
              <a:t>Vaghetti</a:t>
            </a:r>
            <a:r>
              <a:rPr lang="en-US" sz="1600" i="1" dirty="0" smtClean="0">
                <a:solidFill>
                  <a:srgbClr val="F57A1E"/>
                </a:solidFill>
              </a:rPr>
              <a:t>, GARR, for GN4-2-JRA3-T3.1.A</a:t>
            </a:r>
            <a:endParaRPr lang="en-GB" sz="1600" i="1" dirty="0">
              <a:solidFill>
                <a:srgbClr val="F57A1E"/>
              </a:solidFill>
            </a:endParaRPr>
          </a:p>
        </p:txBody>
      </p:sp>
    </p:spTree>
    <p:extLst>
      <p:ext uri="{BB962C8B-B14F-4D97-AF65-F5344CB8AC3E}">
        <p14:creationId xmlns:p14="http://schemas.microsoft.com/office/powerpoint/2010/main" val="4076973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4</a:t>
            </a:fld>
            <a:endParaRPr lang="en-GB"/>
          </a:p>
        </p:txBody>
      </p:sp>
      <p:sp>
        <p:nvSpPr>
          <p:cNvPr id="4" name="Title 3"/>
          <p:cNvSpPr>
            <a:spLocks noGrp="1"/>
          </p:cNvSpPr>
          <p:nvPr>
            <p:ph type="title"/>
          </p:nvPr>
        </p:nvSpPr>
        <p:spPr/>
        <p:txBody>
          <a:bodyPr/>
          <a:lstStyle/>
          <a:p>
            <a:r>
              <a:rPr lang="en-GB" dirty="0" smtClean="0"/>
              <a:t>Relying on a URL and self-registration of clients is not trusted</a:t>
            </a:r>
            <a:endParaRPr lang="en-GB" dirty="0"/>
          </a:p>
        </p:txBody>
      </p:sp>
      <p:pic>
        <p:nvPicPr>
          <p:cNvPr id="9" name="Content Placeholder 8"/>
          <p:cNvPicPr>
            <a:picLocks noGrp="1" noChangeAspect="1"/>
          </p:cNvPicPr>
          <p:nvPr>
            <p:ph idx="1"/>
          </p:nvPr>
        </p:nvPicPr>
        <p:blipFill>
          <a:blip r:embed="rId2"/>
          <a:stretch>
            <a:fillRect/>
          </a:stretch>
        </p:blipFill>
        <p:spPr>
          <a:xfrm>
            <a:off x="1597255" y="1493651"/>
            <a:ext cx="8254165" cy="4737100"/>
          </a:xfrm>
          <a:prstGeom prst="rect">
            <a:avLst/>
          </a:prstGeom>
        </p:spPr>
      </p:pic>
    </p:spTree>
    <p:extLst>
      <p:ext uri="{BB962C8B-B14F-4D97-AF65-F5344CB8AC3E}">
        <p14:creationId xmlns:p14="http://schemas.microsoft.com/office/powerpoint/2010/main" val="1424502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2378550" y="1439863"/>
            <a:ext cx="7041199" cy="4737100"/>
          </a:xfrm>
          <a:prstGeom prst="rect">
            <a:avLst/>
          </a:prstGeom>
        </p:spPr>
      </p:pic>
      <p:sp>
        <p:nvSpPr>
          <p:cNvPr id="3" name="Slide Number Placeholder 2"/>
          <p:cNvSpPr>
            <a:spLocks noGrp="1"/>
          </p:cNvSpPr>
          <p:nvPr>
            <p:ph type="sldNum" sz="quarter" idx="12"/>
          </p:nvPr>
        </p:nvSpPr>
        <p:spPr/>
        <p:txBody>
          <a:bodyPr/>
          <a:lstStyle/>
          <a:p>
            <a:fld id="{6F576E6A-F32A-4612-884C-86870357C6B4}" type="slidenum">
              <a:rPr lang="en-GB" smtClean="0"/>
              <a:pPr/>
              <a:t>5</a:t>
            </a:fld>
            <a:endParaRPr lang="en-GB"/>
          </a:p>
        </p:txBody>
      </p:sp>
      <p:sp>
        <p:nvSpPr>
          <p:cNvPr id="4" name="Title 3"/>
          <p:cNvSpPr>
            <a:spLocks noGrp="1"/>
          </p:cNvSpPr>
          <p:nvPr>
            <p:ph type="title"/>
          </p:nvPr>
        </p:nvSpPr>
        <p:spPr/>
        <p:txBody>
          <a:bodyPr/>
          <a:lstStyle/>
          <a:p>
            <a:r>
              <a:rPr lang="en-GB" dirty="0" smtClean="0"/>
              <a:t>And registering clients does not scale…</a:t>
            </a:r>
            <a:endParaRPr lang="en-GB" dirty="0"/>
          </a:p>
        </p:txBody>
      </p:sp>
      <p:sp>
        <p:nvSpPr>
          <p:cNvPr id="7" name="TextBox 6"/>
          <p:cNvSpPr txBox="1"/>
          <p:nvPr/>
        </p:nvSpPr>
        <p:spPr>
          <a:xfrm>
            <a:off x="2920455" y="6427650"/>
            <a:ext cx="7147278" cy="369332"/>
          </a:xfrm>
          <a:prstGeom prst="rect">
            <a:avLst/>
          </a:prstGeom>
          <a:noFill/>
        </p:spPr>
        <p:txBody>
          <a:bodyPr wrap="none" rtlCol="0">
            <a:spAutoFit/>
          </a:bodyPr>
          <a:lstStyle/>
          <a:p>
            <a:r>
              <a:rPr lang="en-GB" dirty="0" smtClean="0">
                <a:solidFill>
                  <a:srgbClr val="003F5E"/>
                </a:solidFill>
              </a:rPr>
              <a:t>configuration of a (test) client on the Nikhef institutional OP sso.nikhef.nl</a:t>
            </a:r>
            <a:endParaRPr lang="en-GB" dirty="0">
              <a:solidFill>
                <a:srgbClr val="003F5E"/>
              </a:solidFill>
            </a:endParaRPr>
          </a:p>
        </p:txBody>
      </p:sp>
    </p:spTree>
    <p:extLst>
      <p:ext uri="{BB962C8B-B14F-4D97-AF65-F5344CB8AC3E}">
        <p14:creationId xmlns:p14="http://schemas.microsoft.com/office/powerpoint/2010/main" val="2549352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buNone/>
            </a:pPr>
            <a:r>
              <a:rPr lang="en-GB" sz="2400" b="1" dirty="0">
                <a:solidFill>
                  <a:srgbClr val="F57A1E"/>
                </a:solidFill>
              </a:rPr>
              <a:t>IGTF “RP oriented” OIDC Fed can leverage existing framework</a:t>
            </a:r>
          </a:p>
          <a:p>
            <a:r>
              <a:rPr lang="en-GB" sz="2400" dirty="0"/>
              <a:t>connect RPs from infrastructures that are IGTF members</a:t>
            </a:r>
            <a:br>
              <a:rPr lang="en-GB" sz="2400" dirty="0"/>
            </a:br>
            <a:r>
              <a:rPr lang="en-GB" sz="2400" dirty="0"/>
              <a:t>(EGI, HPCI, OSG, WLCG, GEANT, PRAGMA, PRACE, XSEDE, …)</a:t>
            </a:r>
            <a:br>
              <a:rPr lang="en-GB" sz="2400" dirty="0"/>
            </a:br>
            <a:r>
              <a:rPr lang="en-GB" sz="2400" dirty="0"/>
              <a:t>and new IGTF RP members can join of course!</a:t>
            </a:r>
          </a:p>
          <a:p>
            <a:r>
              <a:rPr lang="en-GB" sz="2400" dirty="0"/>
              <a:t>Accreditation process and membership guidelines in place</a:t>
            </a:r>
          </a:p>
          <a:p>
            <a:r>
              <a:rPr lang="en-GB" sz="2400" dirty="0"/>
              <a:t>OPs in the federation (RI/EI IdP-SP-Proxies) use IGTF APs</a:t>
            </a:r>
            <a:br>
              <a:rPr lang="en-GB" sz="2400" dirty="0"/>
            </a:br>
            <a:r>
              <a:rPr lang="en-GB" sz="2400" dirty="0"/>
              <a:t>and Snctfi framework where needed</a:t>
            </a:r>
          </a:p>
          <a:p>
            <a:r>
              <a:rPr lang="en-GB" sz="2400" dirty="0"/>
              <a:t>RPs in the federation become the responsibility of their member representatives</a:t>
            </a:r>
          </a:p>
          <a:p>
            <a:r>
              <a:rPr lang="en-GB" sz="2400" dirty="0"/>
              <a:t>regional (‘national’) RP groups via their existing authority member</a:t>
            </a:r>
          </a:p>
          <a:p>
            <a:r>
              <a:rPr lang="en-GB" sz="2400" dirty="0" smtClean="0"/>
              <a:t>for </a:t>
            </a:r>
            <a:r>
              <a:rPr lang="en-GB" sz="2400" dirty="0"/>
              <a:t>RP trust (more than today) re-use Sirtfi, WISE, and trust groups</a:t>
            </a:r>
          </a:p>
          <a:p>
            <a:endParaRPr lang="en-GB" sz="2400" dirty="0"/>
          </a:p>
        </p:txBody>
      </p:sp>
      <p:sp>
        <p:nvSpPr>
          <p:cNvPr id="2" name="Title 1"/>
          <p:cNvSpPr>
            <a:spLocks noGrp="1"/>
          </p:cNvSpPr>
          <p:nvPr>
            <p:ph type="title"/>
          </p:nvPr>
        </p:nvSpPr>
        <p:spPr/>
        <p:txBody>
          <a:bodyPr/>
          <a:lstStyle/>
          <a:p>
            <a:r>
              <a:rPr lang="en-US" dirty="0" smtClean="0"/>
              <a:t>OIDC Fed ‘policy’</a:t>
            </a:r>
            <a:endParaRPr lang="en-GB" dirty="0"/>
          </a:p>
        </p:txBody>
      </p:sp>
      <p:sp>
        <p:nvSpPr>
          <p:cNvPr id="3" name="Slide Number Placeholder 2"/>
          <p:cNvSpPr>
            <a:spLocks noGrp="1"/>
          </p:cNvSpPr>
          <p:nvPr>
            <p:ph type="sldNum" sz="quarter" idx="4294967295"/>
          </p:nvPr>
        </p:nvSpPr>
        <p:spPr>
          <a:xfrm>
            <a:off x="11450638" y="6405563"/>
            <a:ext cx="741362" cy="274637"/>
          </a:xfrm>
        </p:spPr>
        <p:txBody>
          <a:bodyPr/>
          <a:lstStyle/>
          <a:p>
            <a:fld id="{86CB4B4D-7CA3-9044-876B-883B54F8677D}" type="slidenum">
              <a:rPr lang="en-GB" smtClean="0"/>
              <a:pPr/>
              <a:t>6</a:t>
            </a:fld>
            <a:endParaRPr lang="en-GB" dirty="0"/>
          </a:p>
        </p:txBody>
      </p:sp>
    </p:spTree>
    <p:extLst>
      <p:ext uri="{BB962C8B-B14F-4D97-AF65-F5344CB8AC3E}">
        <p14:creationId xmlns:p14="http://schemas.microsoft.com/office/powerpoint/2010/main" val="40612925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One option: everything ‘centralised’ at the national level (the FO keeps all the entities)</a:t>
            </a:r>
          </a:p>
          <a:p>
            <a:r>
              <a:rPr lang="en-GB" dirty="0" smtClean="0"/>
              <a:t>Second option: permit hierarchies – the </a:t>
            </a:r>
            <a:r>
              <a:rPr lang="en-GB" dirty="0" err="1" smtClean="0"/>
              <a:t>OIDCfed</a:t>
            </a:r>
            <a:r>
              <a:rPr lang="en-GB" dirty="0" smtClean="0"/>
              <a:t> spec nicely allows that</a:t>
            </a:r>
          </a:p>
          <a:p>
            <a:pPr lvl="1"/>
            <a:r>
              <a:rPr lang="en-GB" dirty="0" smtClean="0"/>
              <a:t>great for e.g. cloud-based services that are provisioned on-demand</a:t>
            </a:r>
          </a:p>
        </p:txBody>
      </p:sp>
      <p:sp>
        <p:nvSpPr>
          <p:cNvPr id="3" name="Slide Number Placeholder 2"/>
          <p:cNvSpPr>
            <a:spLocks noGrp="1"/>
          </p:cNvSpPr>
          <p:nvPr>
            <p:ph type="sldNum" sz="quarter" idx="12"/>
          </p:nvPr>
        </p:nvSpPr>
        <p:spPr/>
        <p:txBody>
          <a:bodyPr/>
          <a:lstStyle/>
          <a:p>
            <a:fld id="{6F576E6A-F32A-4612-884C-86870357C6B4}" type="slidenum">
              <a:rPr lang="en-GB" smtClean="0"/>
              <a:pPr/>
              <a:t>7</a:t>
            </a:fld>
            <a:endParaRPr lang="en-GB"/>
          </a:p>
        </p:txBody>
      </p:sp>
      <p:sp>
        <p:nvSpPr>
          <p:cNvPr id="4" name="Title 3"/>
          <p:cNvSpPr>
            <a:spLocks noGrp="1"/>
          </p:cNvSpPr>
          <p:nvPr>
            <p:ph type="title"/>
          </p:nvPr>
        </p:nvSpPr>
        <p:spPr/>
        <p:txBody>
          <a:bodyPr/>
          <a:lstStyle/>
          <a:p>
            <a:r>
              <a:rPr lang="en-GB" dirty="0" smtClean="0"/>
              <a:t>OIDC federation organisation</a:t>
            </a:r>
            <a:endParaRPr lang="en-GB" dirty="0"/>
          </a:p>
        </p:txBody>
      </p:sp>
      <p:pic>
        <p:nvPicPr>
          <p:cNvPr id="5" name="FederationDepth.pdf" descr="FederationDepth.pdf"/>
          <p:cNvPicPr>
            <a:picLocks noChangeAspect="1"/>
          </p:cNvPicPr>
          <p:nvPr/>
        </p:nvPicPr>
        <p:blipFill>
          <a:blip r:embed="rId2">
            <a:extLst/>
          </a:blip>
          <a:stretch>
            <a:fillRect/>
          </a:stretch>
        </p:blipFill>
        <p:spPr>
          <a:xfrm>
            <a:off x="2011680" y="1524188"/>
            <a:ext cx="8616689" cy="5730205"/>
          </a:xfrm>
          <a:prstGeom prst="rect">
            <a:avLst/>
          </a:prstGeom>
          <a:ln w="12700">
            <a:miter lim="400000"/>
          </a:ln>
        </p:spPr>
      </p:pic>
    </p:spTree>
    <p:extLst>
      <p:ext uri="{BB962C8B-B14F-4D97-AF65-F5344CB8AC3E}">
        <p14:creationId xmlns:p14="http://schemas.microsoft.com/office/powerpoint/2010/main" val="3187361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etadataStatement.pdf" descr="MetadataStatement.pdf"/>
          <p:cNvPicPr>
            <a:picLocks noGrp="1" noChangeAspect="1"/>
          </p:cNvPicPr>
          <p:nvPr>
            <p:ph idx="1"/>
          </p:nvPr>
        </p:nvPicPr>
        <p:blipFill>
          <a:blip r:embed="rId2">
            <a:extLst/>
          </a:blip>
          <a:stretch>
            <a:fillRect/>
          </a:stretch>
        </p:blipFill>
        <p:spPr>
          <a:xfrm>
            <a:off x="2165285" y="1238156"/>
            <a:ext cx="7902448" cy="5255226"/>
          </a:xfrm>
          <a:prstGeom prst="rect">
            <a:avLst/>
          </a:prstGeom>
          <a:ln w="12700">
            <a:miter lim="400000"/>
          </a:ln>
        </p:spPr>
      </p:pic>
      <p:sp>
        <p:nvSpPr>
          <p:cNvPr id="3" name="Slide Number Placeholder 2"/>
          <p:cNvSpPr>
            <a:spLocks noGrp="1"/>
          </p:cNvSpPr>
          <p:nvPr>
            <p:ph type="sldNum" sz="quarter" idx="12"/>
          </p:nvPr>
        </p:nvSpPr>
        <p:spPr/>
        <p:txBody>
          <a:bodyPr/>
          <a:lstStyle/>
          <a:p>
            <a:fld id="{6F576E6A-F32A-4612-884C-86870357C6B4}" type="slidenum">
              <a:rPr lang="en-GB" smtClean="0"/>
              <a:pPr/>
              <a:t>8</a:t>
            </a:fld>
            <a:endParaRPr lang="en-GB"/>
          </a:p>
        </p:txBody>
      </p:sp>
      <p:sp>
        <p:nvSpPr>
          <p:cNvPr id="4" name="Title 3"/>
          <p:cNvSpPr>
            <a:spLocks noGrp="1"/>
          </p:cNvSpPr>
          <p:nvPr>
            <p:ph type="title"/>
          </p:nvPr>
        </p:nvSpPr>
        <p:spPr/>
        <p:txBody>
          <a:bodyPr/>
          <a:lstStyle/>
          <a:p>
            <a:r>
              <a:rPr lang="en-GB" dirty="0" err="1" smtClean="0"/>
              <a:t>OIDCfed</a:t>
            </a:r>
            <a:r>
              <a:rPr lang="en-GB" dirty="0" smtClean="0"/>
              <a:t> is basically signing a tree of entities with extensions</a:t>
            </a:r>
            <a:endParaRPr lang="en-GB" dirty="0"/>
          </a:p>
        </p:txBody>
      </p:sp>
      <p:sp>
        <p:nvSpPr>
          <p:cNvPr id="6" name="TextBox 5"/>
          <p:cNvSpPr txBox="1"/>
          <p:nvPr/>
        </p:nvSpPr>
        <p:spPr>
          <a:xfrm>
            <a:off x="1062318" y="1439863"/>
            <a:ext cx="9999494" cy="369332"/>
          </a:xfrm>
          <a:prstGeom prst="rect">
            <a:avLst/>
          </a:prstGeom>
          <a:noFill/>
        </p:spPr>
        <p:txBody>
          <a:bodyPr wrap="square" rtlCol="0">
            <a:spAutoFit/>
          </a:bodyPr>
          <a:lstStyle/>
          <a:p>
            <a:r>
              <a:rPr lang="en-GB" dirty="0" smtClean="0">
                <a:solidFill>
                  <a:srgbClr val="F57A1E"/>
                </a:solidFill>
              </a:rPr>
              <a:t>we kind-of know building trees and meshed of signed entities work – is this ‘just recast it JSON’ ?</a:t>
            </a:r>
            <a:endParaRPr lang="en-GB" dirty="0">
              <a:solidFill>
                <a:srgbClr val="F57A1E"/>
              </a:solidFill>
            </a:endParaRPr>
          </a:p>
        </p:txBody>
      </p:sp>
    </p:spTree>
    <p:extLst>
      <p:ext uri="{BB962C8B-B14F-4D97-AF65-F5344CB8AC3E}">
        <p14:creationId xmlns:p14="http://schemas.microsoft.com/office/powerpoint/2010/main" val="3739742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 can </a:t>
            </a:r>
            <a:r>
              <a:rPr lang="en-US" dirty="0" smtClean="0"/>
              <a:t>we do without a single one to rule them all?</a:t>
            </a:r>
            <a:endParaRPr lang="en-GB" dirty="0"/>
          </a:p>
        </p:txBody>
      </p:sp>
      <p:sp>
        <p:nvSpPr>
          <p:cNvPr id="6" name="TextBox 5"/>
          <p:cNvSpPr txBox="1"/>
          <p:nvPr/>
        </p:nvSpPr>
        <p:spPr>
          <a:xfrm>
            <a:off x="7611140" y="1752600"/>
            <a:ext cx="4191000"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today the RIs and EIs trust the IGTF trust anchors and </a:t>
            </a:r>
            <a:br>
              <a:rPr lang="en-US" sz="2000" dirty="0" smtClean="0"/>
            </a:br>
            <a:r>
              <a:rPr lang="en-US" sz="2000" i="1" dirty="0" smtClean="0"/>
              <a:t>may (but do rarely) </a:t>
            </a:r>
            <a:r>
              <a:rPr lang="en-US" sz="2000" dirty="0" smtClean="0"/>
              <a:t>add their own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Can the ‘federation’ be the community and import a commonly trusted set?</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Can the IGTF allow devolved registration </a:t>
            </a:r>
            <a:r>
              <a:rPr lang="en-US" sz="2000" i="1" dirty="0" smtClean="0"/>
              <a:t>provided</a:t>
            </a:r>
            <a:r>
              <a:rPr lang="en-US" sz="2000" dirty="0" smtClean="0"/>
              <a:t> that the trusted </a:t>
            </a:r>
            <a:r>
              <a:rPr lang="en-US" sz="2000" dirty="0" err="1" smtClean="0"/>
              <a:t>organisations</a:t>
            </a:r>
            <a:r>
              <a:rPr lang="en-US" sz="2000" dirty="0" smtClean="0"/>
              <a:t> implement the same policy controls </a:t>
            </a:r>
            <a:r>
              <a:rPr lang="en-US" sz="2000" i="1" dirty="0" err="1" smtClean="0"/>
              <a:t>Snctfi</a:t>
            </a:r>
            <a:r>
              <a:rPr lang="en-US" sz="2000" dirty="0" smtClean="0"/>
              <a:t> and the proper </a:t>
            </a:r>
            <a:r>
              <a:rPr lang="en-US" sz="2000" i="1" dirty="0" smtClean="0"/>
              <a:t>Assurance Profiles</a:t>
            </a:r>
            <a:r>
              <a:rPr lang="en-US" sz="2000" dirty="0" smtClean="0"/>
              <a:t>?</a:t>
            </a:r>
            <a:endParaRPr lang="en-GB" sz="2000" i="1" dirty="0"/>
          </a:p>
        </p:txBody>
      </p:sp>
      <p:pic>
        <p:nvPicPr>
          <p:cNvPr id="8" name="Picture 7"/>
          <p:cNvPicPr>
            <a:picLocks noChangeAspect="1"/>
          </p:cNvPicPr>
          <p:nvPr/>
        </p:nvPicPr>
        <p:blipFill>
          <a:blip r:embed="rId2"/>
          <a:stretch>
            <a:fillRect/>
          </a:stretch>
        </p:blipFill>
        <p:spPr>
          <a:xfrm>
            <a:off x="1066800" y="1227844"/>
            <a:ext cx="6008340" cy="5128507"/>
          </a:xfrm>
          <a:prstGeom prst="rect">
            <a:avLst/>
          </a:prstGeom>
        </p:spPr>
      </p:pic>
    </p:spTree>
    <p:extLst>
      <p:ext uri="{BB962C8B-B14F-4D97-AF65-F5344CB8AC3E}">
        <p14:creationId xmlns:p14="http://schemas.microsoft.com/office/powerpoint/2010/main" val="1821276853"/>
      </p:ext>
    </p:extLst>
  </p:cSld>
  <p:clrMapOvr>
    <a:masterClrMapping/>
  </p:clrMapOvr>
  <p:timing>
    <p:tnLst>
      <p:par>
        <p:cTn id="1" dur="indefinite" restart="never" nodeType="tmRoot"/>
      </p:par>
    </p:tnLst>
  </p:timing>
</p:sld>
</file>

<file path=ppt/theme/theme1.xml><?xml version="1.0" encoding="utf-8"?>
<a:theme xmlns:a="http://schemas.openxmlformats.org/drawingml/2006/main" name="GEANT Associ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RC-community-template-16-9-format.potx" id="{AE52D9D6-9D64-47B7-BEDA-75986951F70B}" vid="{0061BA48-699B-4232-B02C-5EF96819DD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5D342B61AA90142A8D5A114AFFAD389" ma:contentTypeVersion="1" ma:contentTypeDescription="Create a new document." ma:contentTypeScope="" ma:versionID="138dd77d572eb9aa87051d9216bdb443">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C07721-32FF-48B6-9D36-E09F4CC3A69A}">
  <ds:schemaRefs>
    <ds:schemaRef ds:uri="http://schemas.microsoft.com/sharepoint/v3/contenttype/forms"/>
  </ds:schemaRefs>
</ds:datastoreItem>
</file>

<file path=customXml/itemProps2.xml><?xml version="1.0" encoding="utf-8"?>
<ds:datastoreItem xmlns:ds="http://schemas.openxmlformats.org/officeDocument/2006/customXml" ds:itemID="{59AA3960-760A-4B61-8C8B-DBF90F37C8C8}">
  <ds:schemaRefs>
    <ds:schemaRef ds:uri="http://www.w3.org/XML/1998/namespace"/>
    <ds:schemaRef ds:uri="http://schemas.microsoft.com/office/infopath/2007/PartnerControls"/>
    <ds:schemaRef ds:uri="http://purl.org/dc/dcmitype/"/>
    <ds:schemaRef ds:uri="http://schemas.openxmlformats.org/package/2006/metadata/core-properties"/>
    <ds:schemaRef ds:uri="http://schemas.microsoft.com/office/2006/metadata/properties"/>
    <ds:schemaRef ds:uri="http://schemas.microsoft.com/office/2006/documentManagement/types"/>
    <ds:schemaRef ds:uri="http://purl.org/dc/terms/"/>
    <ds:schemaRef ds:uri="http://schemas.microsoft.com/sharepoint/v3"/>
    <ds:schemaRef ds:uri="http://purl.org/dc/elements/1.1/"/>
  </ds:schemaRefs>
</ds:datastoreItem>
</file>

<file path=customXml/itemProps3.xml><?xml version="1.0" encoding="utf-8"?>
<ds:datastoreItem xmlns:ds="http://schemas.openxmlformats.org/officeDocument/2006/customXml" ds:itemID="{FF8F0BB2-8848-4E68-80B0-B0624BDBD5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AARC-community-template-16-9-format</Template>
  <TotalTime>1291</TotalTime>
  <Words>512</Words>
  <Application>Microsoft Office PowerPoint</Application>
  <PresentationFormat>Widescreen</PresentationFormat>
  <Paragraphs>101</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Akkurat Std</vt:lpstr>
      <vt:lpstr>Arial</vt:lpstr>
      <vt:lpstr>Calibri</vt:lpstr>
      <vt:lpstr>Courier New</vt:lpstr>
      <vt:lpstr>Verdana</vt:lpstr>
      <vt:lpstr>Wingdings</vt:lpstr>
      <vt:lpstr>GEANT Association</vt:lpstr>
      <vt:lpstr>PowerPoint Presentation</vt:lpstr>
      <vt:lpstr>OIDC Federation use cases for communities</vt:lpstr>
      <vt:lpstr>OIDC: OP and RP needs to know about each other</vt:lpstr>
      <vt:lpstr>Relying on a URL and self-registration of clients is not trusted</vt:lpstr>
      <vt:lpstr>And registering clients does not scale…</vt:lpstr>
      <vt:lpstr>OIDC Fed ‘policy’</vt:lpstr>
      <vt:lpstr>OIDC federation organisation</vt:lpstr>
      <vt:lpstr>OIDCfed is basically signing a tree of entities with extensions</vt:lpstr>
      <vt:lpstr>Or can we do without a single one to rule them all?</vt:lpstr>
      <vt:lpstr>PowerPoint Presentation</vt:lpstr>
      <vt:lpstr>OIDC fed spec changes</vt:lpstr>
      <vt:lpstr>We’re getting there …</vt:lpstr>
      <vt:lpstr>OIDC MDSS service – getting it matching the spec: Rapid evolution!</vt:lpstr>
      <vt:lpstr>Developing and deploying an MDSS service</vt:lpstr>
      <vt:lpstr>and this (kind-of) works</vt:lpstr>
      <vt:lpstr>And getting a list of trusted signed entities </vt:lpstr>
      <vt:lpstr>signing-service?operation=fetch</vt:lpstr>
      <vt:lpstr>Next steps</vt:lpstr>
      <vt:lpstr>PowerPoint Presentation</vt:lpstr>
    </vt:vector>
  </TitlesOfParts>
  <Company>Nikhef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davidg</dc:creator>
  <cp:lastModifiedBy>davidg</cp:lastModifiedBy>
  <cp:revision>16</cp:revision>
  <cp:lastPrinted>2015-05-01T10:30:08Z</cp:lastPrinted>
  <dcterms:created xsi:type="dcterms:W3CDTF">2019-09-19T13:29:21Z</dcterms:created>
  <dcterms:modified xsi:type="dcterms:W3CDTF">2019-09-20T11:14:28Z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0x01010015D342B61AA90142A8D5A114AFFAD389</vt:lpwstr>
  </property>
</Properties>
</file>