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54"/>
  </p:notesMasterIdLst>
  <p:handoutMasterIdLst>
    <p:handoutMasterId r:id="rId55"/>
  </p:handoutMasterIdLst>
  <p:sldIdLst>
    <p:sldId id="567" r:id="rId2"/>
    <p:sldId id="1052" r:id="rId3"/>
    <p:sldId id="1071" r:id="rId4"/>
    <p:sldId id="1067" r:id="rId5"/>
    <p:sldId id="1077" r:id="rId6"/>
    <p:sldId id="1104" r:id="rId7"/>
    <p:sldId id="1064" r:id="rId8"/>
    <p:sldId id="1076" r:id="rId9"/>
    <p:sldId id="1068" r:id="rId10"/>
    <p:sldId id="1098" r:id="rId11"/>
    <p:sldId id="1099" r:id="rId12"/>
    <p:sldId id="1070" r:id="rId13"/>
    <p:sldId id="1091" r:id="rId14"/>
    <p:sldId id="1101" r:id="rId15"/>
    <p:sldId id="1102" r:id="rId16"/>
    <p:sldId id="1103" r:id="rId17"/>
    <p:sldId id="1078" r:id="rId18"/>
    <p:sldId id="1105" r:id="rId19"/>
    <p:sldId id="1090" r:id="rId20"/>
    <p:sldId id="1069" r:id="rId21"/>
    <p:sldId id="1081" r:id="rId22"/>
    <p:sldId id="1092" r:id="rId23"/>
    <p:sldId id="1079" r:id="rId24"/>
    <p:sldId id="1093" r:id="rId25"/>
    <p:sldId id="1084" r:id="rId26"/>
    <p:sldId id="1085" r:id="rId27"/>
    <p:sldId id="1086" r:id="rId28"/>
    <p:sldId id="1087" r:id="rId29"/>
    <p:sldId id="1088" r:id="rId30"/>
    <p:sldId id="1094" r:id="rId31"/>
    <p:sldId id="1089" r:id="rId32"/>
    <p:sldId id="1106" r:id="rId33"/>
    <p:sldId id="1107" r:id="rId34"/>
    <p:sldId id="1108" r:id="rId35"/>
    <p:sldId id="1109" r:id="rId36"/>
    <p:sldId id="1110" r:id="rId37"/>
    <p:sldId id="1111" r:id="rId38"/>
    <p:sldId id="1112" r:id="rId39"/>
    <p:sldId id="1113" r:id="rId40"/>
    <p:sldId id="1117" r:id="rId41"/>
    <p:sldId id="1082" r:id="rId42"/>
    <p:sldId id="1083" r:id="rId43"/>
    <p:sldId id="1072" r:id="rId44"/>
    <p:sldId id="980" r:id="rId45"/>
    <p:sldId id="1019" r:id="rId46"/>
    <p:sldId id="996" r:id="rId47"/>
    <p:sldId id="1003" r:id="rId48"/>
    <p:sldId id="1004" r:id="rId49"/>
    <p:sldId id="1118" r:id="rId50"/>
    <p:sldId id="1119" r:id="rId51"/>
    <p:sldId id="1010" r:id="rId52"/>
    <p:sldId id="1120" r:id="rId53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FF00FF"/>
    <a:srgbClr val="00FF00"/>
    <a:srgbClr val="D1F2FF"/>
    <a:srgbClr val="BFF3FF"/>
    <a:srgbClr val="0000FF"/>
    <a:srgbClr val="400080"/>
    <a:srgbClr val="80FF00"/>
    <a:srgbClr val="CCFF66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5" autoAdjust="0"/>
    <p:restoredTop sz="99880" autoAdjust="0"/>
  </p:normalViewPr>
  <p:slideViewPr>
    <p:cSldViewPr snapToGrid="0">
      <p:cViewPr>
        <p:scale>
          <a:sx n="120" d="100"/>
          <a:sy n="120" d="100"/>
        </p:scale>
        <p:origin x="-440" y="-144"/>
      </p:cViewPr>
      <p:guideLst>
        <p:guide orient="horz" pos="864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84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image" Target="../media/image28.emf"/><Relationship Id="rId2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5/31/16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4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48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15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16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/>
              <a:t>----- Meeting Notes (9/26/13 11:10) -----</a:t>
            </a:r>
          </a:p>
          <a:p>
            <a:r>
              <a:rPr lang="en-US" dirty="0"/>
              <a:t>specify p_T range on left-hand plot</a:t>
            </a:r>
          </a:p>
          <a:p>
            <a:r>
              <a:rPr lang="en-US" dirty="0"/>
              <a:t>specify eta range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EB45-469B-C445-A2A6-597CC1D4FA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8A5D4-C106-3B44-833F-F6948D88D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6856E-079A-7243-9D3B-2823E9335D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2DFF1-6A7E-5841-980E-96BA78821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78B1-1B8B-1E49-8C17-9FA8E6334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6AF53-9C22-8E40-908A-50D959F8CC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10583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166" y="6489700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fld id="{646CCB68-4FAD-1042-A2AE-74D95A5F5F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4833" y="6487583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31997" y="6483346"/>
            <a:ext cx="4470389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QCD Evolution, 2016 Amsterdam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 cap="all" spc="0">
          <a:ln w="0"/>
          <a:solidFill>
            <a:srgbClr val="0000FF"/>
          </a:solidFill>
          <a:effectLst>
            <a:reflection blurRad="12700" stA="50000" endPos="50000" dist="5000" dir="5400000" sy="-100000" rotWithShape="0"/>
          </a:effectLst>
          <a:latin typeface="Comic Sans MS Bold"/>
          <a:ea typeface="+mj-ea"/>
          <a:cs typeface="Comic Sans MS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q"/>
        <a:defRPr sz="2200" b="1" i="0">
          <a:solidFill>
            <a:schemeClr val="tx1"/>
          </a:solidFill>
          <a:latin typeface="Comic Sans MS Bold"/>
          <a:ea typeface="+mn-ea"/>
          <a:cs typeface="Comic Sans MS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Ø"/>
        <a:defRPr sz="2000" b="1" i="0">
          <a:solidFill>
            <a:schemeClr val="tx1"/>
          </a:solidFill>
          <a:latin typeface="Comic Sans MS Bold"/>
          <a:ea typeface="+mn-ea"/>
          <a:cs typeface="Comic Sans MS Bold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10000"/>
        <a:buFont typeface="Courier New"/>
        <a:buChar char="o"/>
        <a:defRPr b="1" i="0">
          <a:solidFill>
            <a:schemeClr val="tx1"/>
          </a:solidFill>
          <a:latin typeface="Comic Sans MS Bold"/>
          <a:ea typeface="+mn-ea"/>
          <a:cs typeface="Comic Sans MS Bold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ü"/>
        <a:defRPr sz="1600" b="1" i="0">
          <a:solidFill>
            <a:schemeClr val="tx1"/>
          </a:solidFill>
          <a:latin typeface="Comic Sans MS Bold"/>
          <a:ea typeface="+mn-ea"/>
          <a:cs typeface="Comic Sans MS Bold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Char char="-"/>
        <a:defRPr sz="1400" b="1" i="0">
          <a:solidFill>
            <a:schemeClr val="tx1"/>
          </a:solidFill>
          <a:latin typeface="Comic Sans MS Bold"/>
          <a:ea typeface="+mn-ea"/>
          <a:cs typeface="Comic Sans MS Bold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gif"/><Relationship Id="rId13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9.png"/><Relationship Id="rId4" Type="http://schemas.openxmlformats.org/officeDocument/2006/relationships/image" Target="../media/image20.gif"/><Relationship Id="rId5" Type="http://schemas.openxmlformats.org/officeDocument/2006/relationships/image" Target="../media/image21.gi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8.emf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31.emf"/><Relationship Id="rId13" Type="http://schemas.openxmlformats.org/officeDocument/2006/relationships/image" Target="../media/image3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32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8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9.wmf"/><Relationship Id="rId8" Type="http://schemas.openxmlformats.org/officeDocument/2006/relationships/image" Target="../media/image33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png"/><Relationship Id="rId8" Type="http://schemas.openxmlformats.org/officeDocument/2006/relationships/image" Target="../media/image4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3.pn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gif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gif"/><Relationship Id="rId12" Type="http://schemas.openxmlformats.org/officeDocument/2006/relationships/image" Target="../media/image2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oleObject" Target="../embeddings/oleObject7.bin"/><Relationship Id="rId8" Type="http://schemas.openxmlformats.org/officeDocument/2006/relationships/image" Target="../media/image51.emf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65.emf"/><Relationship Id="rId7" Type="http://schemas.openxmlformats.org/officeDocument/2006/relationships/image" Target="../media/image68.gif"/><Relationship Id="rId8" Type="http://schemas.openxmlformats.org/officeDocument/2006/relationships/image" Target="../media/image6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gif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100.emf"/><Relationship Id="rId6" Type="http://schemas.openxmlformats.org/officeDocument/2006/relationships/image" Target="../media/image10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gif"/><Relationship Id="rId5" Type="http://schemas.openxmlformats.org/officeDocument/2006/relationships/image" Target="../media/image130.gif"/><Relationship Id="rId6" Type="http://schemas.openxmlformats.org/officeDocument/2006/relationships/image" Target="../media/image131.png"/><Relationship Id="rId7" Type="http://schemas.openxmlformats.org/officeDocument/2006/relationships/image" Target="../media/image132.gif"/><Relationship Id="rId8" Type="http://schemas.openxmlformats.org/officeDocument/2006/relationships/image" Target="../media/image133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" y="232838"/>
            <a:ext cx="9143999" cy="178858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r>
              <a:rPr lang="en-US" sz="2400" dirty="0">
                <a:effectLst/>
              </a:rPr>
              <a:t/>
            </a:r>
            <a:br>
              <a:rPr lang="en-US" sz="2400" dirty="0">
                <a:effectLst/>
              </a:rPr>
            </a:br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r>
              <a:rPr lang="en-US" sz="2400" dirty="0">
                <a:effectLst/>
              </a:rPr>
              <a:t/>
            </a:r>
            <a:br>
              <a:rPr lang="en-US" sz="2400" dirty="0">
                <a:effectLst/>
              </a:rPr>
            </a:br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r>
              <a:rPr lang="en-US" sz="2400" dirty="0" smtClean="0">
                <a:effectLst/>
              </a:rPr>
              <a:t>The </a:t>
            </a:r>
            <a:r>
              <a:rPr lang="en-US" sz="2400" dirty="0">
                <a:effectLst/>
              </a:rPr>
              <a:t>RHIC </a:t>
            </a:r>
            <a:r>
              <a:rPr lang="en-US" sz="2400" dirty="0" smtClean="0">
                <a:effectLst/>
              </a:rPr>
              <a:t>transverse spin physics program</a:t>
            </a:r>
            <a:br>
              <a:rPr lang="en-US" sz="2400" dirty="0" smtClean="0">
                <a:effectLst/>
              </a:rPr>
            </a:br>
            <a:r>
              <a:rPr lang="en-US" sz="2400" dirty="0">
                <a:effectLst/>
              </a:rPr>
              <a:t/>
            </a:r>
            <a:br>
              <a:rPr lang="en-US" sz="2400" dirty="0">
                <a:effectLst/>
              </a:rPr>
            </a:br>
            <a:r>
              <a:rPr lang="en-US" sz="2400" dirty="0" smtClean="0">
                <a:effectLst/>
              </a:rPr>
              <a:t>A crucial STEP to EIC</a:t>
            </a:r>
            <a:br>
              <a:rPr lang="en-US" sz="2400" dirty="0" smtClean="0">
                <a:effectLst/>
              </a:rPr>
            </a:br>
            <a:endParaRPr lang="en-US" sz="230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 bwMode="auto">
          <a:xfrm>
            <a:off x="1250760" y="1771662"/>
            <a:ext cx="7903816" cy="69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800" b="1" i="1" cap="all" spc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E.C. Aschenauer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-7852" y="1825825"/>
            <a:ext cx="3401109" cy="49231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260000">
            <a:off x="10286" y="5722822"/>
            <a:ext cx="1343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arXiv:1602.03922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2589" y="2477769"/>
            <a:ext cx="3048000" cy="44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 rot="1140000">
            <a:off x="3766050" y="6114504"/>
            <a:ext cx="13016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000" dirty="0" err="1" smtClean="0">
                <a:solidFill>
                  <a:schemeClr val="bg1"/>
                </a:solidFill>
              </a:rPr>
              <a:t>arXiv</a:t>
            </a:r>
            <a:r>
              <a:rPr lang="da-DK" sz="1000" dirty="0" smtClean="0">
                <a:solidFill>
                  <a:schemeClr val="bg1"/>
                </a:solidFill>
              </a:rPr>
              <a:t>: 1212.1701</a:t>
            </a:r>
            <a:endParaRPr lang="en-US" sz="1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DY@STAR For 500 </a:t>
            </a:r>
            <a:r>
              <a:rPr lang="en-US" dirty="0" err="1" smtClean="0"/>
              <a:t>G</a:t>
            </a:r>
            <a:r>
              <a:rPr lang="en-US" cap="none" dirty="0" err="1" smtClean="0"/>
              <a:t>e</a:t>
            </a:r>
            <a:r>
              <a:rPr lang="en-US" dirty="0" err="1" smtClean="0"/>
              <a:t>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2" y="1023950"/>
            <a:ext cx="6868583" cy="2513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59836"/>
            <a:ext cx="7002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Kinematics: </a:t>
            </a:r>
          </a:p>
          <a:p>
            <a:r>
              <a:rPr lang="en-US" dirty="0" smtClean="0"/>
              <a:t>DY </a:t>
            </a:r>
            <a:r>
              <a:rPr lang="en-US" dirty="0" err="1" smtClean="0"/>
              <a:t>e+e</a:t>
            </a:r>
            <a:r>
              <a:rPr lang="en-US" dirty="0" smtClean="0"/>
              <a:t>- in 2.5 &lt;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&lt; 4.0        4.0 </a:t>
            </a:r>
            <a:r>
              <a:rPr lang="en-US" dirty="0" err="1" smtClean="0"/>
              <a:t>GeV</a:t>
            </a:r>
            <a:r>
              <a:rPr lang="en-US" dirty="0" smtClean="0"/>
              <a:t> &lt;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e+e</a:t>
            </a:r>
            <a:r>
              <a:rPr lang="en-US" baseline="-25000" dirty="0" smtClean="0"/>
              <a:t>-</a:t>
            </a:r>
            <a:r>
              <a:rPr lang="en-US" dirty="0" smtClean="0"/>
              <a:t> &lt; 9.0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56" y="3637286"/>
            <a:ext cx="3718963" cy="271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42770" y="4363303"/>
            <a:ext cx="1417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2.5 </a:t>
            </a:r>
            <a:r>
              <a:rPr lang="en-US" sz="1400" dirty="0"/>
              <a:t>&lt; </a:t>
            </a:r>
            <a:r>
              <a:rPr lang="en-US" sz="1400" dirty="0">
                <a:latin typeface="Symbol" charset="2"/>
                <a:cs typeface="Symbol" charset="2"/>
              </a:rPr>
              <a:t>h</a:t>
            </a:r>
            <a:r>
              <a:rPr lang="en-US" sz="1400" dirty="0"/>
              <a:t> &lt; 4.0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4480" y="3952240"/>
            <a:ext cx="4404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a </a:t>
            </a:r>
            <a:r>
              <a:rPr lang="en-US" dirty="0" err="1" smtClean="0"/>
              <a:t>postshower</a:t>
            </a:r>
            <a:r>
              <a:rPr lang="en-US" dirty="0" smtClean="0"/>
              <a:t> and </a:t>
            </a:r>
            <a:r>
              <a:rPr lang="en-US" dirty="0" err="1" smtClean="0"/>
              <a:t>preshower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to the FMS 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will be able to measure A</a:t>
            </a:r>
            <a:r>
              <a:rPr lang="en-US" baseline="-25000" dirty="0" smtClean="0"/>
              <a:t>N</a:t>
            </a:r>
            <a:r>
              <a:rPr lang="en-US" dirty="0" smtClean="0"/>
              <a:t> DY</a:t>
            </a:r>
            <a:endParaRPr lang="en-US" dirty="0"/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4231535" y="4802612"/>
            <a:ext cx="677756" cy="2677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0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Suppression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C:\Users\Samuel\Desktop\DY_PICS\b2s_compa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10457" r="1600" b="848"/>
          <a:stretch/>
        </p:blipFill>
        <p:spPr bwMode="auto">
          <a:xfrm>
            <a:off x="21475" y="866417"/>
            <a:ext cx="4315054" cy="29456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6336" y="666750"/>
            <a:ext cx="3462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After analysis </a:t>
            </a:r>
            <a:r>
              <a:rPr lang="en-US" dirty="0">
                <a:solidFill>
                  <a:srgbClr val="0000FF"/>
                </a:solidFill>
              </a:rPr>
              <a:t>2.5 &lt; 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0000FF"/>
                </a:solidFill>
              </a:rPr>
              <a:t> &lt; 4.0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: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" r="8251"/>
          <a:stretch/>
        </p:blipFill>
        <p:spPr bwMode="auto">
          <a:xfrm>
            <a:off x="5016434" y="1044517"/>
            <a:ext cx="2857565" cy="2373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r="7349"/>
          <a:stretch/>
        </p:blipFill>
        <p:spPr bwMode="auto">
          <a:xfrm>
            <a:off x="5380487" y="3963807"/>
            <a:ext cx="2611755" cy="2301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45670" y="730249"/>
            <a:ext cx="243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TMD Evolution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40399" y="3570817"/>
            <a:ext cx="220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TMD Evolution</a:t>
            </a:r>
            <a:endParaRPr lang="en-US" dirty="0"/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90078" y="4389438"/>
            <a:ext cx="677756" cy="2677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760" y="4675294"/>
            <a:ext cx="4436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measure A</a:t>
            </a:r>
            <a:r>
              <a:rPr lang="en-US" baseline="-25000" dirty="0" smtClean="0"/>
              <a:t>N</a:t>
            </a:r>
            <a:r>
              <a:rPr lang="en-US" dirty="0" smtClean="0"/>
              <a:t> for DY to +/- 0.008</a:t>
            </a:r>
          </a:p>
          <a:p>
            <a:r>
              <a:rPr lang="en-US" dirty="0" smtClean="0"/>
              <a:t>in run-17 for ∫</a:t>
            </a:r>
            <a:r>
              <a:rPr lang="en-US" dirty="0" err="1" smtClean="0"/>
              <a:t>L</a:t>
            </a:r>
            <a:r>
              <a:rPr lang="en-US" baseline="-25000" dirty="0" err="1" smtClean="0"/>
              <a:t>del</a:t>
            </a:r>
            <a:r>
              <a:rPr lang="en-US" dirty="0" smtClean="0"/>
              <a:t>=400 pb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9280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Complementary Channel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34533" y="3412056"/>
            <a:ext cx="393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for direct photon production: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4432"/>
            <a:ext cx="284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STAR FMS-</a:t>
            </a:r>
            <a:r>
              <a:rPr lang="en-US" u="sng" dirty="0" err="1" smtClean="0">
                <a:solidFill>
                  <a:srgbClr val="FF00FF"/>
                </a:solidFill>
              </a:rPr>
              <a:t>PreShower</a:t>
            </a:r>
            <a:r>
              <a:rPr lang="en-US" u="sng" dirty="0" smtClean="0">
                <a:solidFill>
                  <a:srgbClr val="FF00FF"/>
                </a:solidFill>
              </a:rPr>
              <a:t>:</a:t>
            </a:r>
            <a:endParaRPr lang="en-US" u="sng" dirty="0">
              <a:solidFill>
                <a:srgbClr val="FF00FF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5" t="12043" r="19972" b="8923"/>
          <a:stretch/>
        </p:blipFill>
        <p:spPr bwMode="auto">
          <a:xfrm>
            <a:off x="100330" y="703570"/>
            <a:ext cx="2363470" cy="2452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projection_200_new(1)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41"/>
          <a:stretch/>
        </p:blipFill>
        <p:spPr>
          <a:xfrm>
            <a:off x="2526968" y="1485889"/>
            <a:ext cx="1906959" cy="1899920"/>
          </a:xfrm>
          <a:prstGeom prst="rect">
            <a:avLst/>
          </a:prstGeom>
        </p:spPr>
      </p:pic>
      <p:pic>
        <p:nvPicPr>
          <p:cNvPr id="13" name="Picture 12" descr="projection_500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2"/>
          <a:stretch/>
        </p:blipFill>
        <p:spPr>
          <a:xfrm>
            <a:off x="4588098" y="1477413"/>
            <a:ext cx="1939268" cy="189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7600" y="706944"/>
            <a:ext cx="5641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3 layer </a:t>
            </a:r>
            <a:r>
              <a:rPr lang="en-US" dirty="0" err="1" smtClean="0">
                <a:effectLst/>
              </a:rPr>
              <a:t>preshower</a:t>
            </a:r>
            <a:r>
              <a:rPr lang="en-US" dirty="0" smtClean="0">
                <a:effectLst/>
              </a:rPr>
              <a:t> in </a:t>
            </a:r>
            <a:r>
              <a:rPr lang="en-US" dirty="0">
                <a:effectLst/>
              </a:rPr>
              <a:t>front of the FMS, </a:t>
            </a:r>
            <a:endParaRPr lang="en-US" dirty="0" smtClean="0">
              <a:effectLst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effectLst/>
              </a:rPr>
              <a:t>distinguish </a:t>
            </a:r>
            <a:r>
              <a:rPr lang="en-US" dirty="0">
                <a:effectLst/>
              </a:rPr>
              <a:t>photons, electrons/positrons </a:t>
            </a:r>
            <a:endParaRPr lang="en-US" dirty="0" smtClean="0">
              <a:effectLst/>
            </a:endParaRPr>
          </a:p>
          <a:p>
            <a:pPr>
              <a:buClr>
                <a:srgbClr val="0000FF"/>
              </a:buClr>
            </a:pP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  and charged hadrons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  <a:sym typeface="Wingdings"/>
              </a:rPr>
              <a:t> installed for RUN-15</a:t>
            </a:r>
            <a:endParaRPr lang="en-US" dirty="0"/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150449" y="3391314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870" y="3877733"/>
            <a:ext cx="741741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sensitive to sign change, but in TWIST-3 formalism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not sensitive to TMD evolution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no sensitivity to sea-quarks; mainly </a:t>
            </a:r>
            <a:r>
              <a:rPr lang="en-US" dirty="0" err="1" smtClean="0"/>
              <a:t>u</a:t>
            </a:r>
            <a:r>
              <a:rPr lang="en-US" baseline="-25000" dirty="0" err="1" smtClean="0"/>
              <a:t>v</a:t>
            </a:r>
            <a:r>
              <a:rPr lang="en-US" dirty="0" smtClean="0"/>
              <a:t> and d</a:t>
            </a:r>
            <a:r>
              <a:rPr lang="en-US" baseline="-25000" dirty="0" smtClean="0"/>
              <a:t>v</a:t>
            </a:r>
            <a:r>
              <a:rPr lang="en-US" dirty="0" smtClean="0"/>
              <a:t> at high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collinear objects but more complicated evolutions than DGLAP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indirect constraint on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</a:t>
            </a:r>
          </a:p>
          <a:p>
            <a:pPr>
              <a:buClr>
                <a:srgbClr val="0000FF"/>
              </a:buClr>
            </a:pPr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338665"/>
              </p:ext>
            </p:extLst>
          </p:nvPr>
        </p:nvGraphicFramePr>
        <p:xfrm>
          <a:off x="4242329" y="5010156"/>
          <a:ext cx="34671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44" name="Equation" r:id="rId6" imgW="3467100" imgH="660400" progId="Equation.DSMT4">
                  <p:embed/>
                </p:oleObj>
              </mc:Choice>
              <mc:Fallback>
                <p:oleObj name="Equation" r:id="rId6" imgW="3467100" imgH="660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42329" y="5010156"/>
                        <a:ext cx="34671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AutoShape 49"/>
          <p:cNvSpPr>
            <a:spLocks noChangeArrowheads="1"/>
          </p:cNvSpPr>
          <p:nvPr/>
        </p:nvSpPr>
        <p:spPr bwMode="auto">
          <a:xfrm>
            <a:off x="489116" y="5804314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32467" y="5689600"/>
            <a:ext cx="6533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Not a replacement for A</a:t>
            </a:r>
            <a:r>
              <a:rPr lang="en-US" baseline="-25000" dirty="0" smtClean="0"/>
              <a:t>N</a:t>
            </a:r>
            <a:r>
              <a:rPr lang="en-US" dirty="0" smtClean="0"/>
              <a:t>(W</a:t>
            </a:r>
            <a:r>
              <a:rPr lang="en-US" baseline="30000" dirty="0" smtClean="0"/>
              <a:t>+/-</a:t>
            </a:r>
            <a:r>
              <a:rPr lang="en-US" dirty="0" smtClean="0"/>
              <a:t>, Z</a:t>
            </a:r>
            <a:r>
              <a:rPr lang="en-US" baseline="30000" dirty="0" smtClean="0"/>
              <a:t>0</a:t>
            </a:r>
            <a:r>
              <a:rPr lang="en-US" dirty="0" smtClean="0"/>
              <a:t>, DY) measurement</a:t>
            </a:r>
          </a:p>
          <a:p>
            <a:pPr algn="ctr"/>
            <a:r>
              <a:rPr lang="en-US" dirty="0" smtClean="0"/>
              <a:t>but an important complementary piece in the puzzle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31997" y="6483346"/>
            <a:ext cx="4470389" cy="368300"/>
          </a:xfrm>
        </p:spPr>
        <p:txBody>
          <a:bodyPr/>
          <a:lstStyle/>
          <a:p>
            <a:r>
              <a:rPr lang="en-US" smtClean="0"/>
              <a:t>QCD Evolution, 2016 Amsterdam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93142" y="548650"/>
            <a:ext cx="3977640" cy="2708910"/>
            <a:chOff x="93142" y="548650"/>
            <a:chExt cx="3977640" cy="2708910"/>
          </a:xfrm>
        </p:grpSpPr>
        <p:pic>
          <p:nvPicPr>
            <p:cNvPr id="15" name="Picture 14" descr="direct_photon_200_a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42" y="548650"/>
              <a:ext cx="3977640" cy="270891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180080" y="1005840"/>
              <a:ext cx="748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2015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70493" y="559220"/>
            <a:ext cx="3977640" cy="2708910"/>
            <a:chOff x="4370493" y="559220"/>
            <a:chExt cx="3977640" cy="2708910"/>
          </a:xfrm>
        </p:grpSpPr>
        <p:pic>
          <p:nvPicPr>
            <p:cNvPr id="16" name="Picture 15" descr="direct_photon_500_t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493" y="559220"/>
              <a:ext cx="3977640" cy="270891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437120" y="1056640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2017</a:t>
              </a:r>
              <a:endParaRPr lang="en-US" dirty="0"/>
            </a:p>
          </p:txBody>
        </p:sp>
      </p:grpSp>
      <p:sp>
        <p:nvSpPr>
          <p:cNvPr id="22" name="Content Placeholder 5"/>
          <p:cNvSpPr txBox="1">
            <a:spLocks/>
          </p:cNvSpPr>
          <p:nvPr/>
        </p:nvSpPr>
        <p:spPr>
          <a:xfrm rot="20520000">
            <a:off x="119309" y="1420140"/>
            <a:ext cx="4703291" cy="151710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12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2023:</a:t>
            </a:r>
          </a:p>
          <a:p>
            <a:pPr marL="0" indent="0" algn="ctr">
              <a:buFont typeface="Wingdings" charset="2"/>
              <a:buNone/>
            </a:pPr>
            <a:r>
              <a:rPr lang="en-US" sz="2000" dirty="0" smtClean="0">
                <a:latin typeface="Comic Sans MS"/>
                <a:cs typeface="Comic Sans MS"/>
              </a:rPr>
              <a:t>reduction of uncertainties by ~3</a:t>
            </a:r>
          </a:p>
          <a:p>
            <a:pPr marL="0" indent="0" algn="ctr">
              <a:buFont typeface="Wingdings" charset="2"/>
              <a:buNone/>
            </a:pPr>
            <a:r>
              <a:rPr lang="en-US" sz="2000" dirty="0" smtClean="0">
                <a:latin typeface="Comic Sans MS"/>
                <a:cs typeface="Comic Sans MS"/>
              </a:rPr>
              <a:t>critical to pin down Twist-3 evolution</a:t>
            </a: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428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7" grpId="0"/>
      <p:bldP spid="19" grpId="0" animBg="1"/>
      <p:bldP spid="20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/>
              <a:t>Jets to access </a:t>
            </a:r>
            <a:r>
              <a:rPr lang="en-US" dirty="0" err="1" smtClean="0"/>
              <a:t>Transversity</a:t>
            </a:r>
            <a:r>
              <a:rPr lang="en-US" dirty="0" smtClean="0"/>
              <a:t> </a:t>
            </a:r>
            <a:r>
              <a:rPr lang="en-US" cap="none" dirty="0" smtClean="0"/>
              <a:t>x</a:t>
            </a:r>
            <a:r>
              <a:rPr lang="en-US" dirty="0" smtClean="0"/>
              <a:t> Collins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82146" y="1822156"/>
            <a:ext cx="2746309" cy="4159245"/>
            <a:chOff x="6509450" y="1689634"/>
            <a:chExt cx="2746309" cy="4159245"/>
          </a:xfrm>
        </p:grpSpPr>
        <p:grpSp>
          <p:nvGrpSpPr>
            <p:cNvPr id="6" name="Group 5"/>
            <p:cNvGrpSpPr/>
            <p:nvPr/>
          </p:nvGrpSpPr>
          <p:grpSpPr>
            <a:xfrm>
              <a:off x="6509450" y="1689634"/>
              <a:ext cx="2746309" cy="4159245"/>
              <a:chOff x="4435381" y="721516"/>
              <a:chExt cx="5032407" cy="5634065"/>
            </a:xfrm>
          </p:grpSpPr>
          <p:grpSp>
            <p:nvGrpSpPr>
              <p:cNvPr id="7" name="Group 47"/>
              <p:cNvGrpSpPr>
                <a:grpSpLocks/>
              </p:cNvGrpSpPr>
              <p:nvPr/>
            </p:nvGrpSpPr>
            <p:grpSpPr bwMode="auto">
              <a:xfrm>
                <a:off x="4672785" y="1092249"/>
                <a:ext cx="4314732" cy="5263332"/>
                <a:chOff x="530225" y="614363"/>
                <a:chExt cx="4124325" cy="5808662"/>
              </a:xfrm>
            </p:grpSpPr>
            <p:sp>
              <p:nvSpPr>
                <p:cNvPr id="21" name="AutoShape 8"/>
                <p:cNvSpPr>
                  <a:spLocks noChangeArrowheads="1"/>
                </p:cNvSpPr>
                <p:nvPr/>
              </p:nvSpPr>
              <p:spPr bwMode="auto">
                <a:xfrm>
                  <a:off x="2116138" y="5919788"/>
                  <a:ext cx="882650" cy="503237"/>
                </a:xfrm>
                <a:prstGeom prst="irregularSeal1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2" name="Group 9"/>
                <p:cNvGrpSpPr>
                  <a:grpSpLocks/>
                </p:cNvGrpSpPr>
                <p:nvPr/>
              </p:nvGrpSpPr>
              <p:grpSpPr bwMode="auto">
                <a:xfrm>
                  <a:off x="2960688" y="6016625"/>
                  <a:ext cx="1693862" cy="320675"/>
                  <a:chOff x="3660" y="2066"/>
                  <a:chExt cx="769" cy="159"/>
                </a:xfrm>
              </p:grpSpPr>
              <p:sp>
                <p:nvSpPr>
                  <p:cNvPr id="45" name="Line 1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660" y="2147"/>
                    <a:ext cx="632" cy="1"/>
                  </a:xfrm>
                  <a:prstGeom prst="line">
                    <a:avLst/>
                  </a:prstGeom>
                  <a:noFill/>
                  <a:ln w="76200">
                    <a:solidFill>
                      <a:srgbClr val="00009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6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4250" y="2066"/>
                    <a:ext cx="179" cy="15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CC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12"/>
                <p:cNvGrpSpPr>
                  <a:grpSpLocks/>
                </p:cNvGrpSpPr>
                <p:nvPr/>
              </p:nvGrpSpPr>
              <p:grpSpPr bwMode="auto">
                <a:xfrm>
                  <a:off x="530225" y="6016625"/>
                  <a:ext cx="1577975" cy="320675"/>
                  <a:chOff x="1348" y="2330"/>
                  <a:chExt cx="717" cy="159"/>
                </a:xfrm>
              </p:grpSpPr>
              <p:sp>
                <p:nvSpPr>
                  <p:cNvPr id="4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1433" y="2411"/>
                    <a:ext cx="632" cy="1"/>
                  </a:xfrm>
                  <a:prstGeom prst="line">
                    <a:avLst/>
                  </a:prstGeom>
                  <a:noFill/>
                  <a:ln w="76200">
                    <a:solidFill>
                      <a:srgbClr val="00009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348" y="2330"/>
                    <a:ext cx="179" cy="15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CC0000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912813" y="4649788"/>
                  <a:ext cx="184150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endParaRPr lang="en-US"/>
                </a:p>
              </p:txBody>
            </p:sp>
            <p:sp>
              <p:nvSpPr>
                <p:cNvPr id="25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193800" y="4441825"/>
                  <a:ext cx="2652713" cy="1247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endParaRPr lang="en-US" sz="1900"/>
                </a:p>
                <a:p>
                  <a:pPr algn="l"/>
                  <a:endParaRPr lang="en-US" sz="1900"/>
                </a:p>
                <a:p>
                  <a:pPr algn="l"/>
                  <a:endParaRPr lang="en-US" sz="1900"/>
                </a:p>
              </p:txBody>
            </p:sp>
            <p:pic>
              <p:nvPicPr>
                <p:cNvPr id="26" name="Picture 31" descr="jet_schematic_seed"/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3800" y="614363"/>
                  <a:ext cx="2652713" cy="3933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Rectangle 32"/>
                <p:cNvSpPr>
                  <a:spLocks noChangeArrowheads="1"/>
                </p:cNvSpPr>
                <p:nvPr/>
              </p:nvSpPr>
              <p:spPr bwMode="auto">
                <a:xfrm>
                  <a:off x="2495550" y="4387850"/>
                  <a:ext cx="184150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endParaRPr lang="en-US"/>
                </a:p>
              </p:txBody>
            </p:sp>
            <p:grpSp>
              <p:nvGrpSpPr>
                <p:cNvPr id="28" name="Group 46"/>
                <p:cNvGrpSpPr>
                  <a:grpSpLocks/>
                </p:cNvGrpSpPr>
                <p:nvPr/>
              </p:nvGrpSpPr>
              <p:grpSpPr bwMode="auto">
                <a:xfrm>
                  <a:off x="2105025" y="4548188"/>
                  <a:ext cx="760413" cy="1339850"/>
                  <a:chOff x="2105384" y="4547563"/>
                  <a:chExt cx="759692" cy="1340946"/>
                </a:xfrm>
              </p:grpSpPr>
              <p:sp>
                <p:nvSpPr>
                  <p:cNvPr id="35" name="Oval 3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354011" y="5262734"/>
                    <a:ext cx="331502" cy="89396"/>
                  </a:xfrm>
                  <a:prstGeom prst="ellipse">
                    <a:avLst/>
                  </a:prstGeom>
                  <a:noFill/>
                  <a:ln w="25400">
                    <a:solidFill>
                      <a:srgbClr val="59271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188260" y="4547563"/>
                    <a:ext cx="663004" cy="178793"/>
                  </a:xfrm>
                  <a:prstGeom prst="ellipse">
                    <a:avLst/>
                  </a:prstGeom>
                  <a:noFill/>
                  <a:ln w="25400">
                    <a:solidFill>
                      <a:srgbClr val="59271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cxnSp>
                <p:nvCxnSpPr>
                  <p:cNvPr id="37" name="AutoShape 3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188260" y="4636960"/>
                    <a:ext cx="333228" cy="1251549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59271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8" name="AutoShape 3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519762" y="4636960"/>
                    <a:ext cx="331502" cy="1251549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59271C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9" name="AutoShape 36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2436886" y="5083941"/>
                    <a:ext cx="82875" cy="80456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0" name="AutoShape 37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2105384" y="4815752"/>
                    <a:ext cx="331502" cy="268189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FFCC00"/>
                    </a:solidFill>
                    <a:round/>
                    <a:headEnd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1" name="AutoShape 3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436886" y="4547563"/>
                    <a:ext cx="82875" cy="53637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FF6600"/>
                    </a:solidFill>
                    <a:round/>
                    <a:headEnd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2" name="AutoShape 39"/>
                  <p:cNvCxnSpPr>
                    <a:cxnSpLocks noChangeShapeType="1"/>
                    <a:endCxn id="36" idx="6"/>
                  </p:cNvCxnSpPr>
                  <p:nvPr/>
                </p:nvCxnSpPr>
                <p:spPr bwMode="auto">
                  <a:xfrm flipV="1">
                    <a:off x="2436886" y="4636960"/>
                    <a:ext cx="428190" cy="268189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FFCC00"/>
                    </a:solidFill>
                    <a:round/>
                    <a:headEnd/>
                    <a:tailEnd type="arrow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29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935288" y="2222500"/>
                  <a:ext cx="414337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</a:t>
                  </a:r>
                  <a:r>
                    <a:rPr lang="en-US" sz="1200" b="1" baseline="30000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</a:t>
                  </a:r>
                  <a:endPara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endParaRPr>
                </a:p>
              </p:txBody>
            </p:sp>
            <p:sp>
              <p:nvSpPr>
                <p:cNvPr id="30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771775" y="3206750"/>
                  <a:ext cx="417513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</a:t>
                  </a:r>
                  <a:r>
                    <a:rPr lang="en-US" sz="1200" b="1" baseline="30000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</a:t>
                  </a:r>
                  <a:endPara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endParaRPr>
                </a:p>
              </p:txBody>
            </p:sp>
            <p:sp>
              <p:nvSpPr>
                <p:cNvPr id="31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2520950" y="2044700"/>
                  <a:ext cx="414338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</a:t>
                  </a:r>
                  <a:r>
                    <a:rPr lang="en-US" sz="1200" b="1" baseline="30000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</a:t>
                  </a:r>
                  <a:endPara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endParaRPr>
                </a:p>
              </p:txBody>
            </p:sp>
            <p:sp>
              <p:nvSpPr>
                <p:cNvPr id="32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358900" y="2044700"/>
                  <a:ext cx="414338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</a:t>
                  </a:r>
                  <a:r>
                    <a:rPr lang="en-US" sz="1200" b="1" baseline="30000">
                      <a:solidFill>
                        <a:srgbClr val="59271C"/>
                      </a:solidFill>
                      <a:latin typeface="Symbol" charset="0"/>
                      <a:sym typeface="Symbol" charset="0"/>
                    </a:rPr>
                    <a:t></a:t>
                  </a:r>
                  <a:endPara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endParaRPr>
                </a:p>
              </p:txBody>
            </p:sp>
            <p:sp>
              <p:nvSpPr>
                <p:cNvPr id="33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2022475" y="2670175"/>
                  <a:ext cx="414338" cy="273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</a:rPr>
                    <a:t>e</a:t>
                  </a:r>
                  <a:r>
                    <a:rPr lang="en-US" sz="1200" b="1" baseline="30000">
                      <a:solidFill>
                        <a:srgbClr val="59271C"/>
                      </a:solidFill>
                    </a:rPr>
                    <a:t>-</a:t>
                  </a:r>
                  <a:endParaRPr lang="en-US" sz="1200" b="1">
                    <a:solidFill>
                      <a:srgbClr val="59271C"/>
                    </a:solidFill>
                  </a:endParaRPr>
                </a:p>
              </p:txBody>
            </p:sp>
            <p:sp>
              <p:nvSpPr>
                <p:cNvPr id="34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2105025" y="2044700"/>
                  <a:ext cx="41592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200" b="1">
                      <a:solidFill>
                        <a:srgbClr val="59271C"/>
                      </a:solidFill>
                    </a:rPr>
                    <a:t>e</a:t>
                  </a:r>
                  <a:r>
                    <a:rPr lang="en-US" sz="1200" b="1" baseline="30000">
                      <a:solidFill>
                        <a:srgbClr val="59271C"/>
                      </a:solidFill>
                    </a:rPr>
                    <a:t>+</a:t>
                  </a:r>
                  <a:endParaRPr lang="en-US" sz="1200" b="1">
                    <a:solidFill>
                      <a:srgbClr val="59271C"/>
                    </a:solidFill>
                  </a:endParaRPr>
                </a:p>
              </p:txBody>
            </p:sp>
          </p:grp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 rot="16200000" flipH="1">
                <a:off x="4146391" y="1589522"/>
                <a:ext cx="10223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latin typeface="Times New Roman" pitchFamily="18" charset="0"/>
                  </a:rPr>
                  <a:t>Detector</a:t>
                </a:r>
              </a:p>
            </p:txBody>
          </p:sp>
          <p:sp>
            <p:nvSpPr>
              <p:cNvPr id="9" name="AutoShape 19"/>
              <p:cNvSpPr>
                <a:spLocks/>
              </p:cNvSpPr>
              <p:nvPr/>
            </p:nvSpPr>
            <p:spPr bwMode="auto">
              <a:xfrm flipH="1">
                <a:off x="8279447" y="1383940"/>
                <a:ext cx="327025" cy="773113"/>
              </a:xfrm>
              <a:prstGeom prst="leftBrace">
                <a:avLst>
                  <a:gd name="adj1" fmla="val 19701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0" name="Text Box 20"/>
              <p:cNvSpPr txBox="1">
                <a:spLocks noChangeArrowheads="1"/>
              </p:cNvSpPr>
              <p:nvPr/>
            </p:nvSpPr>
            <p:spPr bwMode="auto">
              <a:xfrm rot="16200000">
                <a:off x="8364379" y="1556183"/>
                <a:ext cx="9969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pitchFamily="18" charset="0"/>
                  </a:rPr>
                  <a:t>GEANT</a:t>
                </a:r>
              </a:p>
            </p:txBody>
          </p:sp>
          <p:sp>
            <p:nvSpPr>
              <p:cNvPr id="11" name="AutoShape 21"/>
              <p:cNvSpPr>
                <a:spLocks/>
              </p:cNvSpPr>
              <p:nvPr/>
            </p:nvSpPr>
            <p:spPr bwMode="auto">
              <a:xfrm flipH="1">
                <a:off x="8203246" y="2222139"/>
                <a:ext cx="479425" cy="3765195"/>
              </a:xfrm>
              <a:prstGeom prst="leftBrace">
                <a:avLst>
                  <a:gd name="adj1" fmla="val 3708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2" name="Text Box 22"/>
              <p:cNvSpPr txBox="1">
                <a:spLocks noChangeArrowheads="1"/>
              </p:cNvSpPr>
              <p:nvPr/>
            </p:nvSpPr>
            <p:spPr bwMode="auto">
              <a:xfrm rot="16200000">
                <a:off x="8351680" y="3912033"/>
                <a:ext cx="1073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pitchFamily="18" charset="0"/>
                  </a:rPr>
                  <a:t>PYTHIA</a:t>
                </a:r>
              </a:p>
            </p:txBody>
          </p:sp>
          <p:graphicFrame>
            <p:nvGraphicFramePr>
              <p:cNvPr id="13" name="Object 49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49011106"/>
                  </p:ext>
                </p:extLst>
              </p:nvPr>
            </p:nvGraphicFramePr>
            <p:xfrm>
              <a:off x="5303837" y="3596915"/>
              <a:ext cx="1060450" cy="798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2744" name="Equation" r:id="rId4" imgW="520920" imgH="393120" progId="Equation.3">
                      <p:embed/>
                    </p:oleObj>
                  </mc:Choice>
                  <mc:Fallback>
                    <p:oleObj name="Equation" r:id="rId4" imgW="520920" imgH="3931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03837" y="3596915"/>
                            <a:ext cx="1060450" cy="7985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49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1791662"/>
                  </p:ext>
                </p:extLst>
              </p:nvPr>
            </p:nvGraphicFramePr>
            <p:xfrm>
              <a:off x="5570537" y="5043128"/>
              <a:ext cx="569913" cy="395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2745" name="Equation" r:id="rId6" imgW="279279" imgH="165028" progId="Equation.DSMT4">
                      <p:embed/>
                    </p:oleObj>
                  </mc:Choice>
                  <mc:Fallback>
                    <p:oleObj name="Equation" r:id="rId6" imgW="279279" imgH="165028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70537" y="5043128"/>
                            <a:ext cx="569913" cy="395288"/>
                          </a:xfrm>
                          <a:prstGeom prst="rect">
                            <a:avLst/>
                          </a:prstGeom>
                          <a:noFill/>
                          <a:effectLst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Text Box 23"/>
              <p:cNvSpPr txBox="1">
                <a:spLocks noChangeArrowheads="1"/>
              </p:cNvSpPr>
              <p:nvPr/>
            </p:nvSpPr>
            <p:spPr bwMode="auto">
              <a:xfrm>
                <a:off x="4628240" y="721516"/>
                <a:ext cx="4839548" cy="375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Data jets               </a:t>
                </a:r>
                <a:r>
                  <a:rPr lang="en-US" sz="1200" b="1" dirty="0" smtClean="0">
                    <a:solidFill>
                      <a:srgbClr val="FF0000"/>
                    </a:solidFill>
                  </a:rPr>
                  <a:t>MC </a:t>
                </a:r>
                <a:r>
                  <a:rPr lang="en-US" sz="1200" b="1" dirty="0">
                    <a:solidFill>
                      <a:srgbClr val="FF0000"/>
                    </a:solidFill>
                  </a:rPr>
                  <a:t>jets</a:t>
                </a:r>
              </a:p>
            </p:txBody>
          </p:sp>
          <p:sp>
            <p:nvSpPr>
              <p:cNvPr id="16" name="AutoShape 24"/>
              <p:cNvSpPr>
                <a:spLocks/>
              </p:cNvSpPr>
              <p:nvPr/>
            </p:nvSpPr>
            <p:spPr bwMode="auto">
              <a:xfrm rot="10800000" flipH="1">
                <a:off x="4786947" y="2250715"/>
                <a:ext cx="479425" cy="2133600"/>
              </a:xfrm>
              <a:prstGeom prst="leftBrace">
                <a:avLst>
                  <a:gd name="adj1" fmla="val 3708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7" name="Text Box 25"/>
              <p:cNvSpPr txBox="1">
                <a:spLocks noChangeArrowheads="1"/>
              </p:cNvSpPr>
              <p:nvPr/>
            </p:nvSpPr>
            <p:spPr bwMode="auto">
              <a:xfrm rot="16200000" flipH="1">
                <a:off x="4167029" y="3080183"/>
                <a:ext cx="9461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>
                    <a:latin typeface="Times New Roman" pitchFamily="18" charset="0"/>
                  </a:rPr>
                  <a:t>Particle</a:t>
                </a:r>
              </a:p>
            </p:txBody>
          </p:sp>
          <p:sp>
            <p:nvSpPr>
              <p:cNvPr id="18" name="AutoShape 4"/>
              <p:cNvSpPr>
                <a:spLocks/>
              </p:cNvSpPr>
              <p:nvPr/>
            </p:nvSpPr>
            <p:spPr bwMode="auto">
              <a:xfrm rot="10800000" flipH="1">
                <a:off x="4877435" y="1396640"/>
                <a:ext cx="327025" cy="773113"/>
              </a:xfrm>
              <a:prstGeom prst="leftBrace">
                <a:avLst>
                  <a:gd name="adj1" fmla="val 19701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9" name="AutoShape 24"/>
              <p:cNvSpPr>
                <a:spLocks/>
              </p:cNvSpPr>
              <p:nvPr/>
            </p:nvSpPr>
            <p:spPr bwMode="auto">
              <a:xfrm rot="10800000" flipH="1">
                <a:off x="4868489" y="4511473"/>
                <a:ext cx="397883" cy="1388116"/>
              </a:xfrm>
              <a:prstGeom prst="leftBrace">
                <a:avLst>
                  <a:gd name="adj1" fmla="val 3708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auto">
              <a:xfrm rot="16200000" flipH="1">
                <a:off x="3988416" y="5045191"/>
                <a:ext cx="12632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latin typeface="Times New Roman" pitchFamily="18" charset="0"/>
                  </a:rPr>
                  <a:t>Parton</a:t>
                </a:r>
                <a:endParaRPr lang="en-US" b="1" dirty="0">
                  <a:latin typeface="Times New Roman" pitchFamily="18" charset="0"/>
                </a:endParaRPr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 bwMode="auto">
            <a:xfrm>
              <a:off x="7752522" y="2539998"/>
              <a:ext cx="430695" cy="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8016048" y="2230787"/>
              <a:ext cx="340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j</a:t>
              </a:r>
              <a:r>
                <a:rPr lang="en-US" sz="1400" baseline="-25000" dirty="0" err="1" smtClean="0"/>
                <a:t>T</a:t>
              </a:r>
              <a:endParaRPr lang="en-US" sz="1400" baseline="-25000" dirty="0"/>
            </a:p>
          </p:txBody>
        </p:sp>
      </p:grpSp>
      <p:pic>
        <p:nvPicPr>
          <p:cNvPr id="51" name="Picture 50" descr="CollinsCompare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" r="4119"/>
          <a:stretch/>
        </p:blipFill>
        <p:spPr>
          <a:xfrm>
            <a:off x="2668651" y="1318049"/>
            <a:ext cx="4170627" cy="3821145"/>
          </a:xfrm>
          <a:prstGeom prst="rect">
            <a:avLst/>
          </a:prstGeom>
        </p:spPr>
      </p:pic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88946"/>
              </p:ext>
            </p:extLst>
          </p:nvPr>
        </p:nvGraphicFramePr>
        <p:xfrm>
          <a:off x="0" y="621256"/>
          <a:ext cx="3679456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46" name="Equation" r:id="rId9" imgW="3009900" imgH="520700" progId="Equation.3">
                  <p:embed/>
                </p:oleObj>
              </mc:Choice>
              <mc:Fallback>
                <p:oleObj name="Equation" r:id="rId9" imgW="3009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621256"/>
                        <a:ext cx="3679456" cy="636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53"/>
          <p:cNvGrpSpPr/>
          <p:nvPr/>
        </p:nvGrpSpPr>
        <p:grpSpPr>
          <a:xfrm>
            <a:off x="454025" y="559344"/>
            <a:ext cx="3213101" cy="360512"/>
            <a:chOff x="1625600" y="2740026"/>
            <a:chExt cx="3213101" cy="360512"/>
          </a:xfrm>
        </p:grpSpPr>
        <p:sp>
          <p:nvSpPr>
            <p:cNvPr id="55" name="Rectangle 54"/>
            <p:cNvSpPr/>
            <p:nvPr/>
          </p:nvSpPr>
          <p:spPr>
            <a:xfrm>
              <a:off x="1625600" y="2740026"/>
              <a:ext cx="800100" cy="3556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948577" y="2752725"/>
              <a:ext cx="890124" cy="347813"/>
            </a:xfrm>
            <a:prstGeom prst="rect">
              <a:avLst/>
            </a:prstGeom>
            <a:noFill/>
            <a:ln w="38100" cmpd="sng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FF"/>
                </a:solidFill>
              </a:endParaRPr>
            </a:p>
          </p:txBody>
        </p:sp>
      </p:grp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459854"/>
              </p:ext>
            </p:extLst>
          </p:nvPr>
        </p:nvGraphicFramePr>
        <p:xfrm>
          <a:off x="116508" y="1276350"/>
          <a:ext cx="6477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747" name="Equation" r:id="rId11" imgW="647700" imgH="546100" progId="Equation.DSMT4">
                  <p:embed/>
                </p:oleObj>
              </mc:Choice>
              <mc:Fallback>
                <p:oleObj name="Equation" r:id="rId11" imgW="647700" imgH="546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6508" y="1276350"/>
                        <a:ext cx="64770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/>
          <p:nvPr/>
        </p:nvSpPr>
        <p:spPr>
          <a:xfrm>
            <a:off x="2827775" y="4926343"/>
            <a:ext cx="631622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200 vs. 500 </a:t>
            </a:r>
            <a:r>
              <a:rPr lang="en-US" sz="1400" dirty="0" err="1" smtClean="0">
                <a:solidFill>
                  <a:srgbClr val="0000FF"/>
                </a:solidFill>
              </a:rPr>
              <a:t>GeV</a:t>
            </a:r>
            <a:r>
              <a:rPr lang="en-US" sz="1400" dirty="0" smtClean="0">
                <a:solidFill>
                  <a:srgbClr val="0000FF"/>
                </a:solidFill>
              </a:rPr>
              <a:t> Comparison: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These measurements coupled with the interference fragmentation function (IFF) measurements at both 200 and 500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GeV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will provide insight into the evolution and universality of TMD functions.</a:t>
            </a:r>
          </a:p>
          <a:p>
            <a:endParaRPr lang="en-US" sz="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hese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results could lend sensitivity to the size of potential factorization-breaking in Collins in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p+p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400" dirty="0">
                <a:latin typeface="Comic Sans MS"/>
                <a:cs typeface="Comic Sans MS"/>
              </a:rPr>
              <a:t>dependence of the Collins FF on pion transverse momentum (</a:t>
            </a:r>
            <a:r>
              <a:rPr lang="en-US" sz="1400" dirty="0" err="1">
                <a:latin typeface="Comic Sans MS"/>
                <a:cs typeface="Comic Sans MS"/>
              </a:rPr>
              <a:t>j</a:t>
            </a:r>
            <a:r>
              <a:rPr lang="en-US" sz="1400" baseline="-25000" dirty="0" err="1">
                <a:latin typeface="Comic Sans MS"/>
                <a:cs typeface="Comic Sans MS"/>
              </a:rPr>
              <a:t>T</a:t>
            </a:r>
            <a:r>
              <a:rPr lang="en-US" sz="1400" dirty="0" smtClean="0">
                <a:latin typeface="Comic Sans MS"/>
                <a:cs typeface="Comic Sans MS"/>
              </a:rPr>
              <a:t>)</a:t>
            </a:r>
            <a:endParaRPr lang="en-US" sz="1400" dirty="0">
              <a:latin typeface="Comic Sans MS"/>
              <a:cs typeface="Comic Sans MS"/>
            </a:endParaRPr>
          </a:p>
        </p:txBody>
      </p:sp>
      <p:pic>
        <p:nvPicPr>
          <p:cNvPr id="60" name="Picture 59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80" y="1579454"/>
            <a:ext cx="270002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0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9677400" cy="609600"/>
          </a:xfrm>
        </p:spPr>
        <p:txBody>
          <a:bodyPr/>
          <a:lstStyle/>
          <a:p>
            <a:r>
              <a:rPr lang="en-US" sz="2400" dirty="0">
                <a:latin typeface="Comic Sans MS"/>
                <a:cs typeface="Comic Sans MS"/>
              </a:rPr>
              <a:t>Interference Fragmentation Function (IFF</a:t>
            </a:r>
            <a:r>
              <a:rPr lang="en-US" sz="2400" dirty="0" smtClean="0">
                <a:latin typeface="Comic Sans MS"/>
                <a:cs typeface="Comic Sans MS"/>
              </a:rPr>
              <a:t>)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B5D2-1481-BE46-8131-B690E468A04C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angledif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235994"/>
            <a:ext cx="3970497" cy="335907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1" y="1044957"/>
            <a:ext cx="1501745" cy="182029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6" y="1272453"/>
            <a:ext cx="1425899" cy="197199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1" y="1505476"/>
            <a:ext cx="1425899" cy="227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61556"/>
            <a:ext cx="3970497" cy="5929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55173" y="571500"/>
            <a:ext cx="6546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p↑+p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+X    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   </a:t>
            </a:r>
            <a:r>
              <a:rPr lang="en-US" dirty="0" err="1" smtClean="0">
                <a:sym typeface="Wingdings"/>
              </a:rPr>
              <a:t>transversity</a:t>
            </a:r>
            <a:r>
              <a:rPr lang="en-US" dirty="0" smtClean="0">
                <a:sym typeface="Wingdings"/>
              </a:rPr>
              <a:t> x IFF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     survives in collinear framework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04" y="1976617"/>
            <a:ext cx="4327923" cy="3780715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612" y="1178765"/>
            <a:ext cx="3496688" cy="548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-4278" y="5021388"/>
            <a:ext cx="4498006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Significant di-hadron  asymmetries both at √s=200GeV </a:t>
            </a:r>
            <a:r>
              <a:rPr lang="en-US" dirty="0">
                <a:latin typeface="Comic Sans MS"/>
                <a:cs typeface="Comic Sans MS"/>
              </a:rPr>
              <a:t>and √s=500GeV </a:t>
            </a:r>
            <a:endParaRPr lang="en-US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Increasing with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endParaRPr lang="en-US" baseline="-250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Enhancement to asymmetry is seen around </a:t>
            </a:r>
            <a:r>
              <a:rPr lang="en-US" dirty="0" err="1" smtClean="0">
                <a:latin typeface="Comic Sans MS"/>
                <a:cs typeface="Comic Sans MS"/>
              </a:rPr>
              <a:t>ρ</a:t>
            </a:r>
            <a:r>
              <a:rPr lang="en-US" dirty="0" smtClean="0">
                <a:latin typeface="Comic Sans MS"/>
                <a:cs typeface="Comic Sans MS"/>
              </a:rPr>
              <a:t> mass </a:t>
            </a:r>
          </a:p>
        </p:txBody>
      </p:sp>
    </p:spTree>
    <p:extLst>
      <p:ext uri="{BB962C8B-B14F-4D97-AF65-F5344CB8AC3E}">
        <p14:creationId xmlns:p14="http://schemas.microsoft.com/office/powerpoint/2010/main" val="17941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776356" y="708787"/>
            <a:ext cx="5839984" cy="4826001"/>
            <a:chOff x="3167940" y="852721"/>
            <a:chExt cx="5839984" cy="4826001"/>
          </a:xfrm>
        </p:grpSpPr>
        <p:pic>
          <p:nvPicPr>
            <p:cNvPr id="14" name="Picture 13" descr="CollinsLikeZAn_VPDMB.v4.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2" r="9814"/>
            <a:stretch/>
          </p:blipFill>
          <p:spPr>
            <a:xfrm>
              <a:off x="3167940" y="852721"/>
              <a:ext cx="5839984" cy="4826001"/>
            </a:xfrm>
            <a:prstGeom prst="rect">
              <a:avLst/>
            </a:prstGeom>
          </p:spPr>
        </p:pic>
        <p:pic>
          <p:nvPicPr>
            <p:cNvPr id="16" name="Picture 15" descr="starpreli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463" y="3211247"/>
              <a:ext cx="1916000" cy="561626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Collins like </a:t>
            </a:r>
            <a:r>
              <a:rPr lang="en-US" dirty="0" err="1" smtClean="0"/>
              <a:t>AsymmetrY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sy_coll_like_z_xneg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t="36037" r="12528" b="5630"/>
          <a:stretch/>
        </p:blipFill>
        <p:spPr>
          <a:xfrm>
            <a:off x="164358" y="2989225"/>
            <a:ext cx="2266479" cy="24283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7850" y="597827"/>
            <a:ext cx="2550900" cy="2467428"/>
            <a:chOff x="25400" y="2912313"/>
            <a:chExt cx="3859781" cy="3617234"/>
          </a:xfrm>
        </p:grpSpPr>
        <p:pic>
          <p:nvPicPr>
            <p:cNvPr id="8" name="Picture 7" descr="asy_coll_like_z_xpos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1" t="36592" r="12222" b="5815"/>
            <a:stretch/>
          </p:blipFill>
          <p:spPr>
            <a:xfrm>
              <a:off x="25400" y="2912313"/>
              <a:ext cx="3454400" cy="361723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1957" y="4033065"/>
              <a:ext cx="3783224" cy="586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FF"/>
                  </a:solidFill>
                </a:rPr>
                <a:t>Maximized contribution</a:t>
              </a:r>
            </a:p>
            <a:p>
              <a:pPr algn="ctr"/>
              <a:r>
                <a:rPr lang="en-US" sz="1000" b="1" dirty="0" smtClean="0">
                  <a:solidFill>
                    <a:srgbClr val="FF00FF"/>
                  </a:solidFill>
                </a:rPr>
                <a:t>for </a:t>
              </a:r>
              <a:r>
                <a:rPr lang="en-US" sz="1000" dirty="0" smtClean="0">
                  <a:solidFill>
                    <a:srgbClr val="FF00FF"/>
                  </a:solidFill>
                  <a:latin typeface="Times"/>
                  <a:cs typeface="Times"/>
                </a:rPr>
                <a:t>√</a:t>
              </a:r>
              <a:r>
                <a:rPr lang="en-US" sz="1000" i="1" dirty="0" smtClean="0">
                  <a:solidFill>
                    <a:srgbClr val="FF00FF"/>
                  </a:solidFill>
                  <a:latin typeface="Times"/>
                  <a:cs typeface="Times"/>
                </a:rPr>
                <a:t>s</a:t>
              </a:r>
              <a:r>
                <a:rPr lang="en-US" sz="1000" dirty="0" smtClean="0">
                  <a:solidFill>
                    <a:srgbClr val="FF00FF"/>
                  </a:solidFill>
                  <a:latin typeface="Times"/>
                  <a:cs typeface="Times"/>
                </a:rPr>
                <a:t> = 500 </a:t>
              </a:r>
              <a:r>
                <a:rPr lang="en-US" sz="1000" b="1" dirty="0" err="1" smtClean="0">
                  <a:solidFill>
                    <a:srgbClr val="FF00FF"/>
                  </a:solidFill>
                </a:rPr>
                <a:t>GeV</a:t>
              </a:r>
              <a:endParaRPr lang="en-US" sz="1000" b="1" dirty="0">
                <a:solidFill>
                  <a:srgbClr val="FF00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2676" y="5480960"/>
            <a:ext cx="8476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22F31"/>
                </a:solidFill>
              </a:rPr>
              <a:t>Model predictions shown for “maximized” effect, </a:t>
            </a:r>
            <a:endParaRPr lang="en-US" i="1" dirty="0" smtClean="0">
              <a:solidFill>
                <a:srgbClr val="322F31"/>
              </a:solidFill>
            </a:endParaRPr>
          </a:p>
          <a:p>
            <a:pPr algn="ctr"/>
            <a:r>
              <a:rPr lang="en-US" i="1" dirty="0" smtClean="0">
                <a:solidFill>
                  <a:srgbClr val="322F31"/>
                </a:solidFill>
              </a:rPr>
              <a:t>saturated </a:t>
            </a:r>
            <a:r>
              <a:rPr lang="en-US" i="1" dirty="0">
                <a:solidFill>
                  <a:srgbClr val="322F31"/>
                </a:solidFill>
              </a:rPr>
              <a:t>to positivity bound</a:t>
            </a:r>
          </a:p>
          <a:p>
            <a:pPr algn="ctr"/>
            <a:r>
              <a:rPr lang="en-US" b="1" dirty="0" smtClean="0">
                <a:solidFill>
                  <a:srgbClr val="322F31"/>
                </a:solidFill>
              </a:rPr>
              <a:t>Until now, Collins-like asymmetries completely unconstrained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 Sensitive to linearly polarized gluons</a:t>
            </a:r>
            <a:endParaRPr lang="en-US" b="1" i="1" dirty="0" smtClean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305" y="4739854"/>
            <a:ext cx="13846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D’Alesio</a:t>
            </a:r>
            <a:r>
              <a:rPr lang="en-US" sz="1000" dirty="0" smtClean="0"/>
              <a:t> et al.</a:t>
            </a:r>
            <a:endParaRPr lang="en-US" sz="1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771142" y="999913"/>
            <a:ext cx="6362874" cy="2992704"/>
            <a:chOff x="2688595" y="1012613"/>
            <a:chExt cx="6362874" cy="2992704"/>
          </a:xfrm>
        </p:grpSpPr>
        <p:pic>
          <p:nvPicPr>
            <p:cNvPr id="23" name="Picture 22" descr="SiversPtAn_h-1_e-1_VPDMB.v5.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2" r="8050"/>
            <a:stretch/>
          </p:blipFill>
          <p:spPr>
            <a:xfrm>
              <a:off x="2688595" y="1012613"/>
              <a:ext cx="6362874" cy="2992704"/>
            </a:xfrm>
            <a:prstGeom prst="rect">
              <a:avLst/>
            </a:prstGeom>
          </p:spPr>
        </p:pic>
        <p:pic>
          <p:nvPicPr>
            <p:cNvPr id="24" name="Picture 23" descr="starpreli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800" y="2703246"/>
              <a:ext cx="1916000" cy="56162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Comic Sans MS"/>
                <a:cs typeface="Comic Sans MS"/>
              </a:rPr>
              <a:t>“Twist-3 </a:t>
            </a:r>
            <a:r>
              <a:rPr lang="en-US" sz="2400" dirty="0" err="1" smtClean="0">
                <a:latin typeface="Comic Sans MS"/>
                <a:cs typeface="Comic Sans MS"/>
              </a:rPr>
              <a:t>Sivers</a:t>
            </a:r>
            <a:r>
              <a:rPr lang="en-US" sz="2400" dirty="0" smtClean="0">
                <a:latin typeface="Comic Sans MS"/>
                <a:cs typeface="Comic Sans MS"/>
              </a:rPr>
              <a:t>” Through Jets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2529" y="4178300"/>
            <a:ext cx="5229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No sign of sizable azimuthal asymmetry in jet production at √</a:t>
            </a:r>
            <a:r>
              <a:rPr lang="en-US" sz="2000" i="1" dirty="0" smtClean="0">
                <a:latin typeface="Comic Sans MS"/>
                <a:cs typeface="Comic Sans MS"/>
              </a:rPr>
              <a:t>s</a:t>
            </a:r>
            <a:r>
              <a:rPr lang="en-US" sz="2000" dirty="0" smtClean="0">
                <a:latin typeface="Comic Sans MS"/>
                <a:cs typeface="Comic Sans MS"/>
              </a:rPr>
              <a:t> = 500 </a:t>
            </a:r>
            <a:r>
              <a:rPr lang="en-US" sz="2000" dirty="0" err="1" smtClean="0">
                <a:latin typeface="Comic Sans MS"/>
                <a:cs typeface="Comic Sans MS"/>
              </a:rPr>
              <a:t>GeV</a:t>
            </a:r>
            <a:endParaRPr lang="en-US" sz="2000" dirty="0" smtClean="0">
              <a:latin typeface="Comic Sans MS"/>
              <a:cs typeface="Comic Sans MS"/>
            </a:endParaRPr>
          </a:p>
          <a:p>
            <a:pPr algn="ctr"/>
            <a:r>
              <a:rPr lang="en-US" sz="2000" i="1" dirty="0" smtClean="0">
                <a:latin typeface="Comic Sans MS"/>
                <a:cs typeface="Comic Sans MS"/>
              </a:rPr>
              <a:t>Consistent with expectation from inclusive jets, di-jets, and neutral </a:t>
            </a:r>
            <a:r>
              <a:rPr lang="en-US" sz="2000" i="1" dirty="0" err="1" smtClean="0">
                <a:latin typeface="Comic Sans MS"/>
                <a:cs typeface="Comic Sans MS"/>
              </a:rPr>
              <a:t>pions</a:t>
            </a:r>
            <a:r>
              <a:rPr lang="en-US" sz="2000" i="1" dirty="0" smtClean="0">
                <a:latin typeface="Comic Sans MS"/>
                <a:cs typeface="Comic Sans MS"/>
              </a:rPr>
              <a:t> at </a:t>
            </a:r>
            <a:r>
              <a:rPr lang="en-US" sz="2000" dirty="0" smtClean="0">
                <a:latin typeface="Comic Sans MS"/>
                <a:cs typeface="Comic Sans MS"/>
              </a:rPr>
              <a:t>√</a:t>
            </a:r>
            <a:r>
              <a:rPr lang="en-US" sz="2000" i="1" dirty="0" smtClean="0">
                <a:latin typeface="Comic Sans MS"/>
                <a:cs typeface="Comic Sans MS"/>
              </a:rPr>
              <a:t>s </a:t>
            </a:r>
            <a:r>
              <a:rPr lang="en-US" sz="2000" dirty="0" smtClean="0">
                <a:latin typeface="Comic Sans MS"/>
                <a:cs typeface="Comic Sans MS"/>
              </a:rPr>
              <a:t>= 200</a:t>
            </a:r>
            <a:r>
              <a:rPr lang="en-US" sz="2000" i="1" dirty="0" smtClean="0">
                <a:latin typeface="Comic Sans MS"/>
                <a:cs typeface="Comic Sans MS"/>
              </a:rPr>
              <a:t> </a:t>
            </a:r>
            <a:r>
              <a:rPr lang="en-US" sz="2000" i="1" dirty="0" err="1" smtClean="0">
                <a:latin typeface="Comic Sans MS"/>
                <a:cs typeface="Comic Sans MS"/>
              </a:rPr>
              <a:t>GeV</a:t>
            </a:r>
            <a:endParaRPr lang="en-US" sz="2000" i="1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85" y="645588"/>
            <a:ext cx="281305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omic Sans MS"/>
                <a:cs typeface="Comic Sans MS"/>
              </a:rPr>
              <a:t>Asymmetries shown as function of particle-jet </a:t>
            </a:r>
            <a:r>
              <a:rPr lang="en-US" sz="1600" b="1" dirty="0" err="1" smtClean="0">
                <a:latin typeface="Comic Sans MS"/>
                <a:cs typeface="Comic Sans MS"/>
              </a:rPr>
              <a:t>p</a:t>
            </a:r>
            <a:r>
              <a:rPr lang="en-US" sz="1600" b="1" baseline="-25000" dirty="0" err="1" smtClean="0">
                <a:latin typeface="Comic Sans MS"/>
                <a:cs typeface="Comic Sans MS"/>
              </a:rPr>
              <a:t>T</a:t>
            </a:r>
            <a:endParaRPr lang="en-US" sz="1600" b="1" baseline="-25000" dirty="0" smtClean="0">
              <a:latin typeface="Comic Sans MS"/>
              <a:cs typeface="Comic Sans MS"/>
            </a:endParaRPr>
          </a:p>
          <a:p>
            <a:pPr algn="ctr"/>
            <a:r>
              <a:rPr lang="en-US" sz="1600" i="1" dirty="0" smtClean="0">
                <a:latin typeface="Comic Sans MS"/>
                <a:cs typeface="Comic Sans MS"/>
              </a:rPr>
              <a:t>Corresponding </a:t>
            </a:r>
            <a:r>
              <a:rPr lang="en-US" sz="1600" i="1" dirty="0" err="1" smtClean="0">
                <a:latin typeface="Comic Sans MS"/>
                <a:cs typeface="Comic Sans MS"/>
              </a:rPr>
              <a:t>parton</a:t>
            </a:r>
            <a:r>
              <a:rPr lang="en-US" sz="1600" i="1" dirty="0" smtClean="0">
                <a:latin typeface="Comic Sans MS"/>
                <a:cs typeface="Comic Sans MS"/>
              </a:rPr>
              <a:t>-jet </a:t>
            </a:r>
            <a:r>
              <a:rPr lang="en-US" sz="1600" i="1" dirty="0" err="1" smtClean="0">
                <a:latin typeface="Comic Sans MS"/>
                <a:cs typeface="Comic Sans MS"/>
              </a:rPr>
              <a:t>p</a:t>
            </a:r>
            <a:r>
              <a:rPr lang="en-US" sz="1600" i="1" baseline="-25000" dirty="0" err="1" smtClean="0">
                <a:latin typeface="Comic Sans MS"/>
                <a:cs typeface="Comic Sans MS"/>
              </a:rPr>
              <a:t>T</a:t>
            </a:r>
            <a:r>
              <a:rPr lang="en-US" sz="1600" i="1" dirty="0" smtClean="0">
                <a:latin typeface="Comic Sans MS"/>
                <a:cs typeface="Comic Sans MS"/>
              </a:rPr>
              <a:t> lower by 0.6-1.4 </a:t>
            </a:r>
            <a:r>
              <a:rPr lang="en-US" sz="1600" i="1" dirty="0" err="1" smtClean="0">
                <a:latin typeface="Comic Sans MS"/>
                <a:cs typeface="Comic Sans MS"/>
              </a:rPr>
              <a:t>GeV</a:t>
            </a:r>
            <a:endParaRPr lang="en-US" sz="1600" i="1" dirty="0" smtClean="0">
              <a:latin typeface="Comic Sans MS"/>
              <a:cs typeface="Comic Sans MS"/>
            </a:endParaRPr>
          </a:p>
          <a:p>
            <a:pPr algn="ctr"/>
            <a:endParaRPr lang="en-US" sz="1600" dirty="0" smtClean="0">
              <a:latin typeface="Comic Sans MS"/>
              <a:cs typeface="Comic Sans MS"/>
            </a:endParaRP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Horizontal errors include uncertainties from statistics, calorimeter gains, efficiencies, track momentum, and tracking efficiency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100" y="3958773"/>
            <a:ext cx="4356100" cy="2578975"/>
            <a:chOff x="139700" y="3958773"/>
            <a:chExt cx="4356100" cy="2578975"/>
          </a:xfrm>
        </p:grpSpPr>
        <p:grpSp>
          <p:nvGrpSpPr>
            <p:cNvPr id="12" name="Group 11"/>
            <p:cNvGrpSpPr/>
            <p:nvPr/>
          </p:nvGrpSpPr>
          <p:grpSpPr>
            <a:xfrm>
              <a:off x="139700" y="3958773"/>
              <a:ext cx="4356100" cy="2578975"/>
              <a:chOff x="148987" y="3647507"/>
              <a:chExt cx="4697389" cy="29465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48987" y="3647507"/>
                <a:ext cx="4697389" cy="2946512"/>
                <a:chOff x="225187" y="3647507"/>
                <a:chExt cx="4697389" cy="294651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225187" y="3647507"/>
                  <a:ext cx="3974280" cy="2721879"/>
                  <a:chOff x="225187" y="3711008"/>
                  <a:chExt cx="3974280" cy="2721879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225187" y="3711008"/>
                    <a:ext cx="3796480" cy="2721879"/>
                    <a:chOff x="191319" y="3694074"/>
                    <a:chExt cx="3796480" cy="2721879"/>
                  </a:xfrm>
                </p:grpSpPr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1281" t="11438" r="38889" b="7010"/>
                    <a:stretch/>
                  </p:blipFill>
                  <p:spPr>
                    <a:xfrm>
                      <a:off x="191319" y="3797923"/>
                      <a:ext cx="3796480" cy="26180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19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40461" t="2316" b="89909"/>
                    <a:stretch/>
                  </p:blipFill>
                  <p:spPr>
                    <a:xfrm>
                      <a:off x="970571" y="3694074"/>
                      <a:ext cx="2948992" cy="19482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58710" t="85397" r="35686" b="7010"/>
                  <a:stretch/>
                </p:blipFill>
                <p:spPr>
                  <a:xfrm>
                    <a:off x="3843867" y="6189133"/>
                    <a:ext cx="355600" cy="24375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3392894" y="6242380"/>
                  <a:ext cx="1529682" cy="3516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err="1" smtClean="0">
                      <a:latin typeface="Arial"/>
                      <a:cs typeface="Arial"/>
                    </a:rPr>
                    <a:t>p</a:t>
                  </a:r>
                  <a:r>
                    <a:rPr lang="en-US" sz="1400" b="1" baseline="-25000" dirty="0" err="1" smtClean="0">
                      <a:latin typeface="Arial"/>
                      <a:cs typeface="Arial"/>
                    </a:rPr>
                    <a:t>T</a:t>
                  </a:r>
                  <a:r>
                    <a:rPr lang="en-US" sz="1400" b="1" dirty="0" smtClean="0">
                      <a:latin typeface="Arial"/>
                      <a:cs typeface="Arial"/>
                    </a:rPr>
                    <a:t> [</a:t>
                  </a:r>
                  <a:r>
                    <a:rPr lang="en-US" sz="1400" b="1" dirty="0" err="1" smtClean="0">
                      <a:latin typeface="Arial"/>
                      <a:cs typeface="Arial"/>
                    </a:rPr>
                    <a:t>GeV</a:t>
                  </a:r>
                  <a:r>
                    <a:rPr lang="en-US" sz="1400" b="1" dirty="0" smtClean="0">
                      <a:latin typeface="Arial"/>
                      <a:cs typeface="Arial"/>
                    </a:rPr>
                    <a:t>/c]</a:t>
                  </a:r>
                  <a:endParaRPr lang="en-US" sz="1400" b="1" dirty="0">
                    <a:latin typeface="Arial"/>
                    <a:cs typeface="Arial"/>
                  </a:endParaRP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62179" t="18408" r="31283" b="74207"/>
              <a:stretch/>
            </p:blipFill>
            <p:spPr>
              <a:xfrm>
                <a:off x="2455331" y="3974249"/>
                <a:ext cx="414867" cy="23706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/>
            <p:cNvCxnSpPr/>
            <p:nvPr/>
          </p:nvCxnSpPr>
          <p:spPr>
            <a:xfrm flipH="1">
              <a:off x="1401218" y="4169833"/>
              <a:ext cx="2132" cy="1948494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07499" y="4180417"/>
              <a:ext cx="4268" cy="1925210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1409701" y="3333750"/>
            <a:ext cx="2432049" cy="125095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11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Mid-</a:t>
            </a:r>
            <a:r>
              <a:rPr lang="en-US" dirty="0" err="1" smtClean="0"/>
              <a:t>rapidIty</a:t>
            </a:r>
            <a:r>
              <a:rPr lang="en-US" dirty="0" smtClean="0"/>
              <a:t> observables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87917"/>
            <a:ext cx="679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At 200 </a:t>
            </a:r>
            <a:r>
              <a:rPr lang="en-US" u="sng" dirty="0" err="1" smtClean="0"/>
              <a:t>GeV</a:t>
            </a:r>
            <a:r>
              <a:rPr lang="en-US" u="sng" dirty="0" smtClean="0"/>
              <a:t> in </a:t>
            </a:r>
            <a:r>
              <a:rPr lang="en-US" u="sng" dirty="0" smtClean="0"/>
              <a:t>2015&amp;2023 </a:t>
            </a:r>
            <a:r>
              <a:rPr lang="en-US" u="sng" dirty="0" smtClean="0"/>
              <a:t>and 500 </a:t>
            </a:r>
            <a:r>
              <a:rPr lang="en-US" u="sng" dirty="0" err="1" smtClean="0"/>
              <a:t>GeV</a:t>
            </a:r>
            <a:r>
              <a:rPr lang="en-US" u="sng" dirty="0" smtClean="0"/>
              <a:t> in 2017 / </a:t>
            </a:r>
            <a:r>
              <a:rPr lang="en-US" u="sng" dirty="0" smtClean="0"/>
              <a:t>202X</a:t>
            </a:r>
            <a:r>
              <a:rPr lang="en-US" u="sng" dirty="0" smtClean="0">
                <a:sym typeface="Wingdings"/>
              </a:rPr>
              <a:t>:</a:t>
            </a:r>
            <a:endParaRPr lang="en-US" u="sng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764" y="1239838"/>
            <a:ext cx="2794635" cy="2787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467" y="4716878"/>
            <a:ext cx="3280199" cy="209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 r="7806"/>
          <a:stretch/>
        </p:blipFill>
        <p:spPr bwMode="auto">
          <a:xfrm>
            <a:off x="3731788" y="1762971"/>
            <a:ext cx="5088255" cy="3247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082" y="998642"/>
            <a:ext cx="260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Transversity</a:t>
            </a:r>
            <a:r>
              <a:rPr lang="en-US" dirty="0" smtClean="0"/>
              <a:t> x Collins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250" y="3915837"/>
            <a:ext cx="3595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linearly </a:t>
            </a:r>
            <a:r>
              <a:rPr lang="en-US" dirty="0" err="1" smtClean="0"/>
              <a:t>polarised</a:t>
            </a:r>
            <a:r>
              <a:rPr lang="en-US" dirty="0" smtClean="0"/>
              <a:t> gluons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could be a explanation for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the ridge seen in </a:t>
            </a:r>
            <a:r>
              <a:rPr lang="en-US" dirty="0" err="1" smtClean="0">
                <a:sym typeface="Wingdings"/>
              </a:rPr>
              <a:t>pp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sym typeface="Wingdings"/>
              </a:rPr>
              <a:t>pA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49743" y="1449917"/>
            <a:ext cx="414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function through TWIST-3:</a:t>
            </a:r>
            <a:endParaRPr lang="en-US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 rot="20520000">
            <a:off x="313142" y="2499108"/>
            <a:ext cx="8253467" cy="79954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7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more 500 </a:t>
            </a:r>
            <a:r>
              <a:rPr lang="en-US" sz="2400" u="sng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r>
              <a:rPr lang="en-US" sz="2400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 in 202X:</a:t>
            </a:r>
          </a:p>
          <a:p>
            <a:pPr marL="0" indent="0" algn="ctr">
              <a:buFont typeface="Wingdings" charset="2"/>
              <a:buNone/>
            </a:pPr>
            <a:r>
              <a:rPr lang="en-US" sz="2000" dirty="0" smtClean="0">
                <a:latin typeface="Comic Sans MS"/>
                <a:cs typeface="Comic Sans MS"/>
              </a:rPr>
              <a:t>reduction of uncertainties by ~2</a:t>
            </a: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3621088" y="5285730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0413" y="5101166"/>
            <a:ext cx="4055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have high precision data at </a:t>
            </a:r>
          </a:p>
          <a:p>
            <a:r>
              <a:rPr lang="en-US" dirty="0" smtClean="0"/>
              <a:t>different √s 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</a:rPr>
              <a:t>constrain TMD evolution</a:t>
            </a:r>
          </a:p>
          <a:p>
            <a:r>
              <a:rPr lang="en-US" dirty="0" smtClean="0">
                <a:sym typeface="Wingdings"/>
              </a:rPr>
              <a:t> fixed x and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 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different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7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19200" y="2641600"/>
            <a:ext cx="66959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Results at forward </a:t>
            </a:r>
            <a:r>
              <a:rPr lang="en-US" sz="3600" dirty="0" err="1" smtClean="0">
                <a:solidFill>
                  <a:srgbClr val="0000FF"/>
                </a:solidFill>
              </a:rPr>
              <a:t>rapidities</a:t>
            </a:r>
            <a:endParaRPr lang="en-US" sz="3600" dirty="0" smtClean="0">
              <a:solidFill>
                <a:srgbClr val="0000FF"/>
              </a:solidFill>
            </a:endParaRPr>
          </a:p>
          <a:p>
            <a:pPr algn="ctr"/>
            <a:r>
              <a:rPr lang="en-US" sz="3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sz="3600" dirty="0" smtClean="0">
                <a:solidFill>
                  <a:srgbClr val="0000FF"/>
                </a:solidFill>
              </a:rPr>
              <a:t> ≳ 2.5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Data for Inclusive A</a:t>
            </a:r>
            <a:r>
              <a:rPr lang="en-US" baseline="-25000" dirty="0" smtClean="0"/>
              <a:t>N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" y="612131"/>
            <a:ext cx="6217478" cy="2358569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 bwMode="auto">
          <a:xfrm>
            <a:off x="96547" y="-121453"/>
            <a:ext cx="1870419" cy="880182"/>
            <a:chOff x="1776" y="2619"/>
            <a:chExt cx="2318" cy="1026"/>
          </a:xfrm>
        </p:grpSpPr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1776" y="3024"/>
              <a:ext cx="1968" cy="528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2352" y="3072"/>
              <a:ext cx="288" cy="480"/>
              <a:chOff x="4320" y="1488"/>
              <a:chExt cx="288" cy="480"/>
            </a:xfrm>
          </p:grpSpPr>
          <p:sp>
            <p:nvSpPr>
              <p:cNvPr id="19" name="AutoShape 12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86" cy="480"/>
              </a:xfrm>
              <a:prstGeom prst="upArrow">
                <a:avLst>
                  <a:gd name="adj1" fmla="val 50000"/>
                  <a:gd name="adj2" fmla="val 139535"/>
                </a:avLst>
              </a:prstGeom>
              <a:gradFill rotWithShape="0">
                <a:gsLst>
                  <a:gs pos="0">
                    <a:srgbClr val="000000"/>
                  </a:gs>
                  <a:gs pos="50000">
                    <a:srgbClr val="B2B2B2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333399"/>
                </a:solidFill>
                <a:miter lim="800000"/>
                <a:headEnd/>
                <a:tailEnd/>
              </a:ln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20" name="Oval 13"/>
              <p:cNvSpPr>
                <a:spLocks noChangeAspect="1" noChangeArrowheads="1"/>
              </p:cNvSpPr>
              <p:nvPr/>
            </p:nvSpPr>
            <p:spPr bwMode="auto">
              <a:xfrm>
                <a:off x="4320" y="163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3300"/>
                  </a:gs>
                </a:gsLst>
                <a:lin ang="2700000" scaled="1"/>
              </a:gradFill>
              <a:ln w="9525">
                <a:solidFill>
                  <a:srgbClr val="0033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</p:grpSp>
        <p:sp>
          <p:nvSpPr>
            <p:cNvPr id="13" name="Oval 14"/>
            <p:cNvSpPr>
              <a:spLocks noChangeAspect="1" noChangeArrowheads="1"/>
            </p:cNvSpPr>
            <p:nvPr/>
          </p:nvSpPr>
          <p:spPr bwMode="auto">
            <a:xfrm>
              <a:off x="3120" y="3024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3300"/>
                </a:gs>
              </a:gsLst>
              <a:lin ang="2700000" scaled="1"/>
            </a:gra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4" name="AutoShape 15"/>
            <p:cNvSpPr>
              <a:spLocks noChangeAspect="1" noChangeArrowheads="1"/>
            </p:cNvSpPr>
            <p:nvPr/>
          </p:nvSpPr>
          <p:spPr bwMode="auto">
            <a:xfrm>
              <a:off x="2736" y="3120"/>
              <a:ext cx="288" cy="288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V="1">
              <a:off x="2880" y="2928"/>
              <a:ext cx="48" cy="192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2976" y="3360"/>
              <a:ext cx="240" cy="144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2844" y="2619"/>
              <a:ext cx="548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3399"/>
                  </a:solidFill>
                  <a:latin typeface="Calibri" charset="0"/>
                  <a:cs typeface="ＭＳ Ｐゴシック" charset="-128"/>
                </a:rPr>
                <a:t>left</a:t>
              </a: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143" y="3197"/>
              <a:ext cx="951" cy="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3399"/>
                  </a:solidFill>
                  <a:latin typeface="Calibri" charset="0"/>
                  <a:cs typeface="ＭＳ Ｐゴシック" charset="-128"/>
                </a:rPr>
                <a:t>right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96222" y="704362"/>
            <a:ext cx="3068638" cy="1805476"/>
            <a:chOff x="409270" y="4408487"/>
            <a:chExt cx="3068638" cy="1805476"/>
          </a:xfrm>
        </p:grpSpPr>
        <p:sp>
          <p:nvSpPr>
            <p:cNvPr id="21" name="Text Box 38"/>
            <p:cNvSpPr txBox="1">
              <a:spLocks noChangeArrowheads="1"/>
            </p:cNvSpPr>
            <p:nvPr/>
          </p:nvSpPr>
          <p:spPr bwMode="auto">
            <a:xfrm>
              <a:off x="437833" y="4408487"/>
              <a:ext cx="27868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>
                  <a:solidFill>
                    <a:srgbClr val="CC66FF"/>
                  </a:solidFill>
                  <a:latin typeface="Comic Sans MS Bold"/>
                  <a:cs typeface="Comic Sans MS Bold"/>
                </a:rPr>
                <a:t>Single-spin transverse </a:t>
              </a:r>
              <a:r>
                <a:rPr lang="en-US" sz="1400" b="1" dirty="0" err="1">
                  <a:solidFill>
                    <a:srgbClr val="CC66FF"/>
                  </a:solidFill>
                  <a:latin typeface="Comic Sans MS Bold"/>
                  <a:cs typeface="Comic Sans MS Bold"/>
                </a:rPr>
                <a:t>asym</a:t>
              </a:r>
              <a:r>
                <a:rPr lang="en-US" sz="1400" b="1" dirty="0">
                  <a:solidFill>
                    <a:srgbClr val="CC66FF"/>
                  </a:solidFill>
                  <a:latin typeface="Comic Sans MS Bold"/>
                  <a:cs typeface="Comic Sans MS Bold"/>
                </a:rPr>
                <a:t>.</a:t>
              </a:r>
            </a:p>
          </p:txBody>
        </p:sp>
        <p:sp>
          <p:nvSpPr>
            <p:cNvPr id="22" name="Text Box 39"/>
            <p:cNvSpPr txBox="1">
              <a:spLocks noChangeArrowheads="1"/>
            </p:cNvSpPr>
            <p:nvPr/>
          </p:nvSpPr>
          <p:spPr bwMode="auto">
            <a:xfrm>
              <a:off x="445082" y="5396188"/>
              <a:ext cx="292318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400" b="1" dirty="0">
                  <a:latin typeface="Comic Sans MS"/>
                  <a:cs typeface="Comic Sans MS"/>
                </a:rPr>
                <a:t>where </a:t>
              </a:r>
              <a:r>
                <a:rPr lang="en-US" sz="1400" b="1" dirty="0">
                  <a:latin typeface="Comic Sans MS"/>
                  <a:cs typeface="Comic Sans MS"/>
                  <a:sym typeface="Symbol" charset="2"/>
                </a:rPr>
                <a:t> () are defined with </a:t>
              </a:r>
              <a:endParaRPr lang="en-US" sz="1400" b="1" dirty="0" smtClean="0">
                <a:latin typeface="Comic Sans MS"/>
                <a:cs typeface="Comic Sans MS"/>
                <a:sym typeface="Symbol" charset="2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1400" b="1" dirty="0" smtClean="0">
                  <a:latin typeface="Comic Sans MS"/>
                  <a:cs typeface="Comic Sans MS"/>
                  <a:sym typeface="Symbol" charset="2"/>
                </a:rPr>
                <a:t>respect </a:t>
              </a:r>
              <a:r>
                <a:rPr lang="en-US" sz="1400" b="1" dirty="0">
                  <a:latin typeface="Comic Sans MS"/>
                  <a:cs typeface="Comic Sans MS"/>
                  <a:sym typeface="Symbol" charset="2"/>
                </a:rPr>
                <a:t>to reaction </a:t>
              </a:r>
              <a:r>
                <a:rPr lang="en-US" sz="1400" b="1" dirty="0" smtClean="0">
                  <a:latin typeface="Comic Sans MS"/>
                  <a:cs typeface="Comic Sans MS"/>
                  <a:sym typeface="Symbol" charset="2"/>
                </a:rPr>
                <a:t>plane</a:t>
              </a:r>
              <a:endParaRPr lang="en-US" sz="1400" b="1" dirty="0">
                <a:latin typeface="Comic Sans MS"/>
                <a:cs typeface="Comic Sans MS"/>
                <a:sym typeface="Symbol" charset="2"/>
              </a:endParaRPr>
            </a:p>
          </p:txBody>
        </p:sp>
        <p:grpSp>
          <p:nvGrpSpPr>
            <p:cNvPr id="23" name="Group 40"/>
            <p:cNvGrpSpPr>
              <a:grpSpLocks/>
            </p:cNvGrpSpPr>
            <p:nvPr/>
          </p:nvGrpSpPr>
          <p:grpSpPr bwMode="auto">
            <a:xfrm>
              <a:off x="409270" y="4647100"/>
              <a:ext cx="3068638" cy="1566863"/>
              <a:chOff x="3389" y="2388"/>
              <a:chExt cx="1933" cy="987"/>
            </a:xfrm>
            <a:noFill/>
          </p:grpSpPr>
          <p:sp>
            <p:nvSpPr>
              <p:cNvPr id="24" name="Text Box 41"/>
              <p:cNvSpPr txBox="1">
                <a:spLocks noChangeArrowheads="1"/>
              </p:cNvSpPr>
              <p:nvPr/>
            </p:nvSpPr>
            <p:spPr bwMode="auto">
              <a:xfrm>
                <a:off x="4101" y="2388"/>
                <a:ext cx="1214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</a:rPr>
                  <a:t>N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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/</a:t>
                </a:r>
                <a:r>
                  <a:rPr lang="en-US" sz="1400" b="1" i="1" dirty="0">
                    <a:solidFill>
                      <a:srgbClr val="0000FF"/>
                    </a:solidFill>
                    <a:latin typeface="Script MT Bold" pitchFamily="66" charset="0"/>
                  </a:rPr>
                  <a:t>L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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 </a:t>
                </a:r>
                <a:r>
                  <a:rPr lang="en-US" sz="1400" b="1" i="1" dirty="0" err="1">
                    <a:solidFill>
                      <a:srgbClr val="0000FF"/>
                    </a:solidFill>
                    <a:sym typeface="Symbol" charset="2"/>
                  </a:rPr>
                  <a:t>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 N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</a:t>
                </a:r>
                <a:r>
                  <a:rPr lang="en-US" sz="1400" b="1" i="1" dirty="0">
                    <a:solidFill>
                      <a:srgbClr val="0000FF"/>
                    </a:solidFill>
                    <a:sym typeface="Symbol" charset="2"/>
                  </a:rPr>
                  <a:t>/</a:t>
                </a:r>
                <a:r>
                  <a:rPr lang="en-US" sz="1400" b="1" i="1" dirty="0">
                    <a:solidFill>
                      <a:srgbClr val="0000FF"/>
                    </a:solidFill>
                    <a:latin typeface="Script MT Bold" pitchFamily="66" charset="0"/>
                    <a:sym typeface="Symbol" charset="2"/>
                  </a:rPr>
                  <a:t>L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</a:t>
                </a:r>
                <a:endParaRPr lang="en-US" sz="14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Line 42"/>
              <p:cNvSpPr>
                <a:spLocks noChangeShapeType="1"/>
              </p:cNvSpPr>
              <p:nvPr/>
            </p:nvSpPr>
            <p:spPr bwMode="auto">
              <a:xfrm>
                <a:off x="4161" y="2631"/>
                <a:ext cx="89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" name="Line 43"/>
              <p:cNvSpPr>
                <a:spLocks noChangeShapeType="1"/>
              </p:cNvSpPr>
              <p:nvPr/>
            </p:nvSpPr>
            <p:spPr bwMode="auto">
              <a:xfrm>
                <a:off x="3849" y="2631"/>
                <a:ext cx="224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" name="Text Box 44"/>
              <p:cNvSpPr txBox="1">
                <a:spLocks noChangeArrowheads="1"/>
              </p:cNvSpPr>
              <p:nvPr/>
            </p:nvSpPr>
            <p:spPr bwMode="auto">
              <a:xfrm>
                <a:off x="3856" y="2421"/>
                <a:ext cx="209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28" name="Text Box 45"/>
              <p:cNvSpPr txBox="1">
                <a:spLocks noChangeArrowheads="1"/>
              </p:cNvSpPr>
              <p:nvPr/>
            </p:nvSpPr>
            <p:spPr bwMode="auto">
              <a:xfrm>
                <a:off x="3802" y="2597"/>
                <a:ext cx="447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</a:rPr>
                  <a:t>P</a:t>
                </a:r>
                <a:r>
                  <a:rPr lang="en-US" sz="1400" b="1" i="1" baseline="-25000" dirty="0">
                    <a:solidFill>
                      <a:srgbClr val="0000FF"/>
                    </a:solidFill>
                  </a:rPr>
                  <a:t>1</a:t>
                </a:r>
                <a:endParaRPr lang="en-US" sz="14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9" name="Text Box 46"/>
              <p:cNvSpPr txBox="1">
                <a:spLocks noChangeArrowheads="1"/>
              </p:cNvSpPr>
              <p:nvPr/>
            </p:nvSpPr>
            <p:spPr bwMode="auto">
              <a:xfrm>
                <a:off x="3389" y="2488"/>
                <a:ext cx="495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</a:rPr>
                  <a:t>A</a:t>
                </a:r>
                <a:r>
                  <a:rPr lang="en-US" sz="1400" b="1" i="1" baseline="-25000" dirty="0">
                    <a:solidFill>
                      <a:srgbClr val="0000FF"/>
                    </a:solidFill>
                  </a:rPr>
                  <a:t>N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 </a:t>
                </a:r>
                <a:r>
                  <a:rPr lang="en-US" sz="1400" b="1" i="1" dirty="0" err="1">
                    <a:solidFill>
                      <a:srgbClr val="0000FF"/>
                    </a:solidFill>
                    <a:sym typeface="Symbol" charset="2"/>
                  </a:rPr>
                  <a:t></a:t>
                </a:r>
                <a:endParaRPr lang="en-US" sz="14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0" name="Text Box 47"/>
              <p:cNvSpPr txBox="1">
                <a:spLocks noChangeArrowheads="1"/>
              </p:cNvSpPr>
              <p:nvPr/>
            </p:nvSpPr>
            <p:spPr bwMode="auto">
              <a:xfrm>
                <a:off x="4108" y="2619"/>
                <a:ext cx="1214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</a:rPr>
                  <a:t>N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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/</a:t>
                </a:r>
                <a:r>
                  <a:rPr lang="en-US" sz="1400" b="1" i="1" dirty="0">
                    <a:solidFill>
                      <a:srgbClr val="0000FF"/>
                    </a:solidFill>
                    <a:latin typeface="Script MT Bold" pitchFamily="66" charset="0"/>
                  </a:rPr>
                  <a:t>L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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 </a:t>
                </a:r>
                <a:r>
                  <a:rPr lang="en-US" sz="1400" b="1" i="1" dirty="0">
                    <a:solidFill>
                      <a:srgbClr val="0000FF"/>
                    </a:solidFill>
                    <a:sym typeface="Symbol" charset="2"/>
                  </a:rPr>
                  <a:t>+ </a:t>
                </a:r>
                <a:r>
                  <a:rPr lang="en-US" sz="1400" b="1" i="1" dirty="0">
                    <a:solidFill>
                      <a:srgbClr val="0000FF"/>
                    </a:solidFill>
                  </a:rPr>
                  <a:t>N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</a:t>
                </a:r>
                <a:r>
                  <a:rPr lang="en-US" sz="1400" b="1" i="1" dirty="0">
                    <a:solidFill>
                      <a:srgbClr val="0000FF"/>
                    </a:solidFill>
                    <a:sym typeface="Symbol" charset="2"/>
                  </a:rPr>
                  <a:t>/</a:t>
                </a:r>
                <a:r>
                  <a:rPr lang="en-US" sz="1400" b="1" i="1" dirty="0">
                    <a:solidFill>
                      <a:srgbClr val="0000FF"/>
                    </a:solidFill>
                    <a:latin typeface="Script MT Bold" pitchFamily="66" charset="0"/>
                    <a:sym typeface="Symbol" charset="2"/>
                  </a:rPr>
                  <a:t>L</a:t>
                </a:r>
                <a:r>
                  <a:rPr lang="en-US" sz="1400" b="1" baseline="-25000" dirty="0">
                    <a:solidFill>
                      <a:srgbClr val="0000FF"/>
                    </a:solidFill>
                    <a:sym typeface="Symbol" charset="2"/>
                  </a:rPr>
                  <a:t></a:t>
                </a:r>
                <a:endParaRPr lang="en-US" sz="14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1" name="Text Box 48"/>
              <p:cNvSpPr txBox="1">
                <a:spLocks noChangeArrowheads="1"/>
              </p:cNvSpPr>
              <p:nvPr/>
            </p:nvSpPr>
            <p:spPr bwMode="auto">
              <a:xfrm>
                <a:off x="3421" y="3181"/>
                <a:ext cx="1554" cy="19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FF"/>
                    </a:solidFill>
                    <a:latin typeface="Comic Sans MS"/>
                    <a:cs typeface="Comic Sans MS"/>
                    <a:sym typeface="Symbol" charset="2"/>
                  </a:rPr>
                  <a:t>Stat. </a:t>
                </a:r>
                <a:r>
                  <a:rPr lang="en-US" sz="1400" b="1" i="1" dirty="0" err="1">
                    <a:solidFill>
                      <a:srgbClr val="0000FF"/>
                    </a:solidFill>
                    <a:latin typeface="Comic Sans MS"/>
                    <a:cs typeface="Comic Sans MS"/>
                    <a:sym typeface="Symbol" charset="2"/>
                  </a:rPr>
                  <a:t>Unc</a:t>
                </a:r>
                <a:r>
                  <a:rPr lang="en-US" sz="1400" b="1" i="1" dirty="0">
                    <a:solidFill>
                      <a:srgbClr val="0000FF"/>
                    </a:solidFill>
                    <a:latin typeface="Comic Sans MS"/>
                    <a:cs typeface="Comic Sans MS"/>
                    <a:sym typeface="Symbol" charset="2"/>
                  </a:rPr>
                  <a:t>. </a:t>
                </a:r>
                <a:r>
                  <a:rPr lang="en-US" sz="1400" b="1" i="1" dirty="0">
                    <a:solidFill>
                      <a:srgbClr val="0000FF"/>
                    </a:solidFill>
                    <a:sym typeface="Symbol" charset="2"/>
                  </a:rPr>
                  <a:t>~ </a:t>
                </a:r>
                <a:r>
                  <a:rPr lang="en-US" sz="1400" b="1" i="1" dirty="0" smtClean="0">
                    <a:solidFill>
                      <a:srgbClr val="0000FF"/>
                    </a:solidFill>
                    <a:sym typeface="Symbol" charset="2"/>
                  </a:rPr>
                  <a:t>1/(P</a:t>
                </a:r>
                <a:r>
                  <a:rPr lang="en-US" sz="1400" b="1" i="1" baseline="-25000" dirty="0" smtClean="0">
                    <a:solidFill>
                      <a:srgbClr val="0000FF"/>
                    </a:solidFill>
                    <a:sym typeface="Symbol" charset="2"/>
                  </a:rPr>
                  <a:t>1</a:t>
                </a:r>
                <a:r>
                  <a:rPr lang="en-US" sz="1400" b="1" i="1" baseline="38000" dirty="0" smtClean="0">
                    <a:solidFill>
                      <a:srgbClr val="0000FF"/>
                    </a:solidFill>
                    <a:sym typeface="Symbol" charset="2"/>
                  </a:rPr>
                  <a:t> </a:t>
                </a:r>
                <a:r>
                  <a:rPr lang="en-US" sz="1400" b="1" i="1" dirty="0" smtClean="0">
                    <a:solidFill>
                      <a:srgbClr val="0000FF"/>
                    </a:solidFill>
                    <a:sym typeface="Symbol" charset="2"/>
                  </a:rPr>
                  <a:t>√N )</a:t>
                </a:r>
                <a:endParaRPr lang="en-US" sz="1400" b="1" i="1" baseline="38000" dirty="0">
                  <a:solidFill>
                    <a:srgbClr val="0000FF"/>
                  </a:solidFill>
                  <a:sym typeface="Symbol" charset="2"/>
                </a:endParaRPr>
              </a:p>
            </p:txBody>
          </p:sp>
        </p:grpSp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52222"/>
          <a:stretch/>
        </p:blipFill>
        <p:spPr>
          <a:xfrm>
            <a:off x="1255920" y="2988697"/>
            <a:ext cx="3325605" cy="255934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204777" y="2965457"/>
            <a:ext cx="3003480" cy="2953836"/>
            <a:chOff x="4823791" y="1614049"/>
            <a:chExt cx="3003480" cy="2953836"/>
          </a:xfrm>
        </p:grpSpPr>
        <p:grpSp>
          <p:nvGrpSpPr>
            <p:cNvPr id="37" name="Group 36"/>
            <p:cNvGrpSpPr>
              <a:grpSpLocks/>
            </p:cNvGrpSpPr>
            <p:nvPr/>
          </p:nvGrpSpPr>
          <p:grpSpPr bwMode="auto">
            <a:xfrm>
              <a:off x="4823791" y="1614049"/>
              <a:ext cx="3003480" cy="2953836"/>
              <a:chOff x="-561009" y="577120"/>
              <a:chExt cx="3003480" cy="2953836"/>
            </a:xfrm>
          </p:grpSpPr>
          <p:pic>
            <p:nvPicPr>
              <p:cNvPr id="39" name="Picture 7" descr="pp_pi0_sigma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-561009" y="577120"/>
                <a:ext cx="3003480" cy="2953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Text Box 12"/>
              <p:cNvSpPr txBox="1">
                <a:spLocks noChangeArrowheads="1"/>
              </p:cNvSpPr>
              <p:nvPr/>
            </p:nvSpPr>
            <p:spPr bwMode="auto">
              <a:xfrm>
                <a:off x="13184" y="756482"/>
                <a:ext cx="1300093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100" dirty="0">
                    <a:solidFill>
                      <a:srgbClr val="0D0D0D"/>
                    </a:solidFill>
                    <a:latin typeface="Comic Sans MS"/>
                    <a:cs typeface="Comic Sans MS"/>
                  </a:rPr>
                  <a:t>PRL 97, 152302</a:t>
                </a:r>
              </a:p>
            </p:txBody>
          </p:sp>
        </p:grpSp>
        <p:pic>
          <p:nvPicPr>
            <p:cNvPr id="38" name="Picture 37" descr="STAR-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698" y="2428829"/>
              <a:ext cx="740615" cy="35110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40814" y="5346345"/>
            <a:ext cx="3877985" cy="830997"/>
            <a:chOff x="4934901" y="3435814"/>
            <a:chExt cx="3877985" cy="830997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6573963"/>
                </p:ext>
              </p:extLst>
            </p:nvPr>
          </p:nvGraphicFramePr>
          <p:xfrm>
            <a:off x="6917787" y="3507252"/>
            <a:ext cx="10668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0" name="Equation" r:id="rId7" imgW="1066800" imgH="266700" progId="Equation.DSMT4">
                    <p:embed/>
                  </p:oleObj>
                </mc:Choice>
                <mc:Fallback>
                  <p:oleObj name="Equation" r:id="rId7" imgW="10668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917787" y="3507252"/>
                          <a:ext cx="1066800" cy="266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4934901" y="3435814"/>
              <a:ext cx="38779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smtClean="0"/>
                <a:t>strong rise with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 smtClean="0"/>
                <a:t>A</a:t>
              </a:r>
              <a:r>
                <a:rPr lang="en-US" sz="1600" baseline="-25000" dirty="0" smtClean="0"/>
                <a:t>N </a:t>
              </a:r>
              <a:r>
                <a:rPr lang="en-US" sz="1600" dirty="0" smtClean="0"/>
                <a:t>pretty much </a:t>
              </a:r>
              <a:r>
                <a:rPr lang="en-US" sz="1600" dirty="0"/>
                <a:t>i</a:t>
              </a:r>
              <a:r>
                <a:rPr lang="en-US" sz="1600" dirty="0" smtClean="0"/>
                <a:t>ndependent of √s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600" dirty="0"/>
                <a:t>A</a:t>
              </a:r>
              <a:r>
                <a:rPr lang="en-US" sz="1600" baseline="-25000" dirty="0"/>
                <a:t>N</a:t>
              </a:r>
              <a:r>
                <a:rPr lang="en-US" sz="1600" dirty="0"/>
                <a:t>(</a:t>
              </a:r>
              <a:r>
                <a:rPr lang="en-US" sz="1600" dirty="0" smtClean="0">
                  <a:latin typeface="Symbol" charset="2"/>
                  <a:cs typeface="Symbol" charset="2"/>
                </a:rPr>
                <a:t>p</a:t>
              </a:r>
              <a:r>
                <a:rPr lang="en-US" sz="1600" baseline="30000" dirty="0" smtClean="0"/>
                <a:t>0</a:t>
              </a:r>
              <a:r>
                <a:rPr lang="en-US" sz="1600" dirty="0" smtClean="0"/>
                <a:t>) ≠ (A</a:t>
              </a:r>
              <a:r>
                <a:rPr lang="en-US" sz="1600" baseline="-25000" dirty="0" smtClean="0"/>
                <a:t>N</a:t>
              </a:r>
              <a:r>
                <a:rPr lang="en-US" sz="1600" dirty="0" smtClean="0"/>
                <a:t>(</a:t>
              </a:r>
              <a:r>
                <a:rPr lang="en-US" sz="1600" dirty="0" smtClean="0">
                  <a:latin typeface="Symbol" charset="2"/>
                  <a:cs typeface="Symbol" charset="2"/>
                </a:rPr>
                <a:t>p</a:t>
              </a:r>
              <a:r>
                <a:rPr lang="en-US" sz="1600" baseline="30000" dirty="0" smtClean="0"/>
                <a:t>+</a:t>
              </a:r>
              <a:r>
                <a:rPr lang="en-US" sz="1600" dirty="0" smtClean="0"/>
                <a:t>) + </a:t>
              </a:r>
              <a:r>
                <a:rPr lang="en-US" sz="1600" dirty="0"/>
                <a:t>A</a:t>
              </a:r>
              <a:r>
                <a:rPr lang="en-US" sz="1600" baseline="-25000" dirty="0"/>
                <a:t>N</a:t>
              </a:r>
              <a:r>
                <a:rPr lang="en-US" sz="1600" dirty="0"/>
                <a:t>(</a:t>
              </a:r>
              <a:r>
                <a:rPr lang="en-US" sz="1600" dirty="0" smtClean="0">
                  <a:latin typeface="Symbol" charset="2"/>
                  <a:cs typeface="Symbol" charset="2"/>
                </a:rPr>
                <a:t>p</a:t>
              </a:r>
              <a:r>
                <a:rPr lang="en-US" sz="1600" baseline="30000" dirty="0" smtClean="0"/>
                <a:t>-</a:t>
              </a:r>
              <a:r>
                <a:rPr lang="en-US" sz="1600" dirty="0" smtClean="0"/>
                <a:t>))/2</a:t>
              </a:r>
            </a:p>
          </p:txBody>
        </p:sp>
      </p:grpSp>
      <p:sp>
        <p:nvSpPr>
          <p:cNvPr id="33" name="Content Placeholder 5"/>
          <p:cNvSpPr txBox="1">
            <a:spLocks/>
          </p:cNvSpPr>
          <p:nvPr/>
        </p:nvSpPr>
        <p:spPr>
          <a:xfrm rot="20520000">
            <a:off x="304801" y="2521581"/>
            <a:ext cx="8531225" cy="147447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11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12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Underlying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subprocess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responsible for the 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large asymmetries till today not clear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Most popular explanation a TMD</a:t>
            </a: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3887" y="6059658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dependence flat for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&gt; 3.5 </a:t>
            </a:r>
            <a:r>
              <a:rPr lang="en-US" sz="1600" dirty="0" err="1" smtClean="0"/>
              <a:t>GeV</a:t>
            </a:r>
            <a:endParaRPr lang="en-US" sz="1600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338124" y="6286143"/>
            <a:ext cx="5878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cross section can be described by collinear calculation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489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Overarching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0340"/>
            <a:ext cx="9144000" cy="168274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 smtClean="0"/>
              <a:t>Obtain a data set, if combined with future EIC data the </a:t>
            </a:r>
            <a:r>
              <a:rPr lang="en-US" sz="2000" dirty="0"/>
              <a:t>validity and </a:t>
            </a:r>
            <a:r>
              <a:rPr lang="en-US" sz="2000" dirty="0">
                <a:solidFill>
                  <a:srgbClr val="0000FF"/>
                </a:solidFill>
              </a:rPr>
              <a:t>limits of factorization and </a:t>
            </a:r>
            <a:r>
              <a:rPr lang="en-US" sz="2000" dirty="0" smtClean="0">
                <a:solidFill>
                  <a:srgbClr val="0000FF"/>
                </a:solidFill>
              </a:rPr>
              <a:t>universality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can be rigorously tested</a:t>
            </a:r>
          </a:p>
          <a:p>
            <a:pPr marL="0" indent="0" algn="ctr">
              <a:buNone/>
            </a:pPr>
            <a:r>
              <a:rPr lang="en-US" sz="2000" dirty="0" smtClean="0"/>
              <a:t>Challenge theory predictions on evolution for Twist-3 and TMD PDFs and FFs</a:t>
            </a:r>
            <a:endParaRPr lang="en-US" sz="2000" dirty="0"/>
          </a:p>
          <a:p>
            <a:pPr marL="457200" lvl="1" indent="0" algn="ctr">
              <a:buNone/>
            </a:pPr>
            <a:r>
              <a:rPr lang="en-US" dirty="0" smtClean="0"/>
              <a:t>Complete the measurements only doable at a polarized </a:t>
            </a:r>
            <a:r>
              <a:rPr lang="en-US" dirty="0" err="1" smtClean="0"/>
              <a:t>pp</a:t>
            </a:r>
            <a:r>
              <a:rPr lang="en-US" dirty="0" smtClean="0"/>
              <a:t> collider</a:t>
            </a:r>
            <a:endParaRPr lang="en-US" dirty="0"/>
          </a:p>
          <a:p>
            <a:pPr lvl="1"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1433" y="2264829"/>
            <a:ext cx="8201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 separate interaction dependent phenomena from intrinsic properties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UNIVERSALITY</a:t>
            </a:r>
          </a:p>
          <a:p>
            <a:pPr algn="ctr"/>
            <a:r>
              <a:rPr lang="en-US" dirty="0" smtClean="0"/>
              <a:t>different complementary probes are needed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RHIC-</a:t>
            </a:r>
            <a:r>
              <a:rPr lang="en-US" dirty="0" err="1" smtClean="0">
                <a:solidFill>
                  <a:srgbClr val="0000FF"/>
                </a:solidFill>
              </a:rPr>
              <a:t>pp</a:t>
            </a:r>
            <a:r>
              <a:rPr lang="en-US" dirty="0" smtClean="0">
                <a:solidFill>
                  <a:srgbClr val="0000FF"/>
                </a:solidFill>
              </a:rPr>
              <a:t> &amp; </a:t>
            </a:r>
            <a:r>
              <a:rPr lang="en-US" dirty="0" err="1" smtClean="0">
                <a:solidFill>
                  <a:srgbClr val="0000FF"/>
                </a:solidFill>
              </a:rPr>
              <a:t>pA</a:t>
            </a:r>
            <a:r>
              <a:rPr lang="en-US" dirty="0" smtClean="0">
                <a:solidFill>
                  <a:srgbClr val="0000FF"/>
                </a:solidFill>
              </a:rPr>
              <a:t> &lt;-&gt; EIC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59" y="3672425"/>
            <a:ext cx="8686993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WHAT information can RHIC </a:t>
            </a:r>
            <a:r>
              <a:rPr lang="en-US" sz="2000" dirty="0" err="1" smtClean="0">
                <a:solidFill>
                  <a:srgbClr val="0000FF"/>
                </a:solidFill>
              </a:rPr>
              <a:t>pp</a:t>
            </a:r>
            <a:r>
              <a:rPr lang="en-US" sz="2000" dirty="0" smtClean="0">
                <a:solidFill>
                  <a:srgbClr val="0000FF"/>
                </a:solidFill>
              </a:rPr>
              <a:t> provide: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observables sensitive to quarks and gluons over a wide range in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data purely sensitive to observables in the TWIST-3 formalism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different √s  evolution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observables </a:t>
            </a:r>
            <a:r>
              <a:rPr lang="en-US" dirty="0"/>
              <a:t>purely sensitive to observables in the </a:t>
            </a:r>
            <a:r>
              <a:rPr lang="en-US" dirty="0" smtClean="0"/>
              <a:t>TMD formalism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different </a:t>
            </a:r>
            <a:r>
              <a:rPr lang="en-US" dirty="0">
                <a:sym typeface="Wingdings"/>
              </a:rPr>
              <a:t>√s  </a:t>
            </a:r>
            <a:r>
              <a:rPr lang="en-US" dirty="0" smtClean="0">
                <a:sym typeface="Wingdings"/>
              </a:rPr>
              <a:t>different 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at the same </a:t>
            </a:r>
            <a:r>
              <a:rPr lang="en-US" dirty="0" err="1" smtClean="0">
                <a:sym typeface="Wingdings"/>
              </a:rPr>
              <a:t>x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 evolution</a:t>
            </a:r>
            <a:endParaRPr lang="en-US" baseline="-25000" dirty="0"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observables as </a:t>
            </a:r>
            <a:r>
              <a:rPr lang="en-US" dirty="0" err="1" smtClean="0"/>
              <a:t>transversity</a:t>
            </a:r>
            <a:r>
              <a:rPr lang="en-US" dirty="0" smtClean="0"/>
              <a:t> can be accessed also in collinear observables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/>
              <a:t>should help to test factorization breaking</a:t>
            </a:r>
            <a:endParaRPr lang="en-US" dirty="0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-33338" y="3523192"/>
            <a:ext cx="9177338" cy="53975"/>
          </a:xfrm>
          <a:prstGeom prst="rect">
            <a:avLst/>
          </a:prstGeom>
          <a:gradFill rotWithShape="0">
            <a:gsLst>
              <a:gs pos="0">
                <a:srgbClr val="A603AB">
                  <a:alpha val="50000"/>
                </a:srgbClr>
              </a:gs>
              <a:gs pos="12000">
                <a:srgbClr val="E81766">
                  <a:alpha val="56000"/>
                </a:srgbClr>
              </a:gs>
              <a:gs pos="27000">
                <a:srgbClr val="EE3F17">
                  <a:alpha val="63500"/>
                </a:srgbClr>
              </a:gs>
              <a:gs pos="48000">
                <a:srgbClr val="FFFF00">
                  <a:alpha val="74000"/>
                </a:srgbClr>
              </a:gs>
              <a:gs pos="64999">
                <a:srgbClr val="1A8D48">
                  <a:alpha val="82499"/>
                </a:srgbClr>
              </a:gs>
              <a:gs pos="78999">
                <a:srgbClr val="0819FB">
                  <a:alpha val="89499"/>
                </a:srgbClr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/>
              <a:t>Surprises at forward </a:t>
            </a:r>
            <a:r>
              <a:rPr lang="en-US" sz="2800" dirty="0" err="1" smtClean="0"/>
              <a:t>rapidities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QCD Evolution, 2016 Amsterdam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4" y="554981"/>
            <a:ext cx="6548366" cy="510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47778" y="1245612"/>
            <a:ext cx="2579805" cy="40934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 smtClean="0">
                <a:latin typeface="Comic Sans MS"/>
                <a:cs typeface="Comic Sans MS"/>
              </a:rPr>
              <a:t>1</a:t>
            </a:r>
            <a:r>
              <a:rPr lang="en-US" sz="1300" dirty="0">
                <a:latin typeface="Comic Sans MS"/>
                <a:cs typeface="Comic Sans MS"/>
              </a:rPr>
              <a:t>-photon events, which include a large π</a:t>
            </a:r>
            <a:r>
              <a:rPr lang="en-US" sz="1300" baseline="30000" dirty="0">
                <a:latin typeface="Comic Sans MS"/>
                <a:cs typeface="Comic Sans MS"/>
              </a:rPr>
              <a:t>0</a:t>
            </a:r>
            <a:r>
              <a:rPr lang="en-US" sz="1300" dirty="0">
                <a:latin typeface="Comic Sans MS"/>
                <a:cs typeface="Comic Sans MS"/>
              </a:rPr>
              <a:t> contribution in this analysis, are similar to 2-photon </a:t>
            </a:r>
            <a:r>
              <a:rPr lang="en-US" sz="1300" dirty="0" smtClean="0">
                <a:solidFill>
                  <a:srgbClr val="322F31"/>
                </a:solidFill>
                <a:latin typeface="Comic Sans MS"/>
                <a:cs typeface="Comic Sans MS"/>
              </a:rPr>
              <a:t>events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defRPr/>
            </a:pP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defRPr/>
            </a:pP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 smtClean="0">
                <a:solidFill>
                  <a:srgbClr val="3366FF"/>
                </a:solidFill>
                <a:latin typeface="Comic Sans MS"/>
                <a:cs typeface="Comic Sans MS"/>
              </a:rPr>
              <a:t>Three</a:t>
            </a:r>
            <a:r>
              <a:rPr lang="en-US" sz="1300" dirty="0">
                <a:solidFill>
                  <a:srgbClr val="3366FF"/>
                </a:solidFill>
                <a:latin typeface="Comic Sans MS"/>
                <a:cs typeface="Comic Sans MS"/>
              </a:rPr>
              <a:t>-photon jet-like events have a clear non-zero asymmetry, but substantially smaller than that for </a:t>
            </a:r>
            <a:r>
              <a:rPr lang="en-US" sz="1300" dirty="0" smtClean="0">
                <a:solidFill>
                  <a:srgbClr val="3366FF"/>
                </a:solidFill>
                <a:latin typeface="Comic Sans MS"/>
                <a:cs typeface="Comic Sans MS"/>
              </a:rPr>
              <a:t>isolated </a:t>
            </a:r>
            <a:r>
              <a:rPr lang="en-US" sz="13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1300" baseline="30000" dirty="0" smtClean="0">
                <a:solidFill>
                  <a:srgbClr val="3366FF"/>
                </a:solidFill>
                <a:latin typeface="Comic Sans MS"/>
                <a:cs typeface="Comic Sans MS"/>
              </a:rPr>
              <a:t>0</a:t>
            </a:r>
            <a:r>
              <a:rPr lang="en-US" sz="1300" dirty="0">
                <a:solidFill>
                  <a:srgbClr val="3366FF"/>
                </a:solidFill>
                <a:latin typeface="Comic Sans MS"/>
                <a:cs typeface="Comic Sans MS"/>
              </a:rPr>
              <a:t>’</a:t>
            </a:r>
            <a:r>
              <a:rPr lang="en-US" sz="1300" dirty="0" smtClean="0">
                <a:solidFill>
                  <a:srgbClr val="3366FF"/>
                </a:solidFill>
                <a:latin typeface="Comic Sans MS"/>
                <a:cs typeface="Comic Sans MS"/>
              </a:rPr>
              <a:t>s</a:t>
            </a: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endParaRPr lang="en-US" sz="13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>
                <a:solidFill>
                  <a:srgbClr val="FF00FF"/>
                </a:solidFill>
                <a:latin typeface="Comic Sans MS"/>
                <a:cs typeface="Comic Sans MS"/>
              </a:rPr>
              <a:t>A</a:t>
            </a:r>
            <a:r>
              <a:rPr lang="en-US" sz="1300" baseline="-25000" dirty="0">
                <a:solidFill>
                  <a:srgbClr val="FF00FF"/>
                </a:solidFill>
                <a:latin typeface="Comic Sans MS"/>
                <a:cs typeface="Comic Sans MS"/>
              </a:rPr>
              <a:t>N</a:t>
            </a:r>
            <a:r>
              <a:rPr lang="en-US" sz="1300" dirty="0">
                <a:solidFill>
                  <a:srgbClr val="FF00FF"/>
                </a:solidFill>
                <a:latin typeface="Comic Sans MS"/>
                <a:cs typeface="Comic Sans MS"/>
              </a:rPr>
              <a:t> decreases as the event complexity increases (</a:t>
            </a:r>
            <a:r>
              <a:rPr lang="en-US" sz="1300" dirty="0" err="1">
                <a:solidFill>
                  <a:srgbClr val="FF00FF"/>
                </a:solidFill>
                <a:latin typeface="Comic Sans MS"/>
                <a:cs typeface="Comic Sans MS"/>
              </a:rPr>
              <a:t>i.e.</a:t>
            </a:r>
            <a:r>
              <a:rPr lang="en-US" sz="13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,the</a:t>
            </a: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r>
              <a:rPr lang="en-US" sz="1300" dirty="0">
                <a:solidFill>
                  <a:srgbClr val="FF00FF"/>
                </a:solidFill>
                <a:latin typeface="Comic Sans MS"/>
                <a:cs typeface="Comic Sans MS"/>
              </a:rPr>
              <a:t>"</a:t>
            </a:r>
            <a:r>
              <a:rPr lang="en-US" sz="1300" dirty="0" err="1">
                <a:solidFill>
                  <a:srgbClr val="FF00FF"/>
                </a:solidFill>
                <a:latin typeface="Comic Sans MS"/>
                <a:cs typeface="Comic Sans MS"/>
              </a:rPr>
              <a:t>jettiness</a:t>
            </a: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”</a:t>
            </a:r>
            <a:endParaRPr lang="en-US" sz="1300" dirty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A</a:t>
            </a:r>
            <a:r>
              <a:rPr lang="en-US" sz="1300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N</a:t>
            </a:r>
            <a:r>
              <a:rPr lang="en-US" sz="1300" dirty="0" smtClean="0">
                <a:solidFill>
                  <a:srgbClr val="FF00FF"/>
                </a:solidFill>
                <a:latin typeface="Comic Sans MS"/>
                <a:cs typeface="Comic Sans MS"/>
              </a:rPr>
              <a:t> for #photons &gt;5 is similar to that for #photons = 5</a:t>
            </a:r>
            <a:endParaRPr lang="en-US" sz="13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8820" y="566964"/>
            <a:ext cx="5498980" cy="167419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3937375" y="2827615"/>
            <a:ext cx="4743946" cy="224233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09370" y="524234"/>
            <a:ext cx="0" cy="493804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89955" y="5365646"/>
            <a:ext cx="1262786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Jettier events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9531" y="5892620"/>
            <a:ext cx="7736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 smtClean="0">
                <a:latin typeface="Comic Sans MS"/>
                <a:cs typeface="Comic Sans MS"/>
              </a:rPr>
              <a:t>Several other Asymmetries </a:t>
            </a:r>
            <a:r>
              <a:rPr lang="en-US" dirty="0">
                <a:latin typeface="Comic Sans MS"/>
                <a:cs typeface="Comic Sans MS"/>
              </a:rPr>
              <a:t>for jettier events are </a:t>
            </a:r>
            <a:r>
              <a:rPr lang="en-US" dirty="0" smtClean="0">
                <a:latin typeface="Comic Sans MS"/>
                <a:cs typeface="Comic Sans MS"/>
              </a:rPr>
              <a:t>also very small</a:t>
            </a:r>
          </a:p>
        </p:txBody>
      </p:sp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88154" y="5829146"/>
            <a:ext cx="464300" cy="21607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3609" y="1708972"/>
            <a:ext cx="8663137" cy="2523768"/>
            <a:chOff x="-62724" y="1835972"/>
            <a:chExt cx="8663137" cy="2523768"/>
          </a:xfrm>
        </p:grpSpPr>
        <p:sp>
          <p:nvSpPr>
            <p:cNvPr id="17" name="TextBox 16"/>
            <p:cNvSpPr txBox="1"/>
            <p:nvPr/>
          </p:nvSpPr>
          <p:spPr>
            <a:xfrm rot="20700000">
              <a:off x="-62724" y="1835972"/>
              <a:ext cx="8663137" cy="252376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RUN-15</a:t>
              </a:r>
            </a:p>
            <a:p>
              <a:pPr algn="ctr"/>
              <a:endParaRPr lang="en-US" sz="800" dirty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The STAR RP phase-II* will be the key detector component to investigate 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baseline="-25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N</a:t>
              </a:r>
              <a:r>
                <a:rPr lang="en-US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for </a:t>
              </a:r>
              <a:r>
                <a:rPr lang="en-US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0</a:t>
              </a:r>
              <a:r>
                <a:rPr lang="en-US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 is dominated by hard diffraction</a:t>
              </a:r>
            </a:p>
            <a:p>
              <a:pPr algn="ctr"/>
              <a:r>
                <a:rPr lang="en-US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p↑+</a:t>
              </a:r>
              <a:r>
                <a:rPr lang="en-US" dirty="0">
                  <a:solidFill>
                    <a:srgbClr val="322F31"/>
                  </a:solidFill>
                  <a:latin typeface="Comic Sans MS"/>
                  <a:cs typeface="Comic Sans MS"/>
                </a:rPr>
                <a:t>p </a:t>
              </a:r>
              <a:r>
                <a:rPr lang="en-US" dirty="0">
                  <a:solidFill>
                    <a:srgbClr val="322F31"/>
                  </a:solidFill>
                  <a:latin typeface="Comic Sans MS"/>
                  <a:cs typeface="Comic Sans MS"/>
                  <a:sym typeface="Wingdings"/>
                </a:rPr>
                <a:t> </a:t>
              </a:r>
              <a:r>
                <a:rPr lang="en-US" dirty="0">
                  <a:solidFill>
                    <a:srgbClr val="322F31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baseline="30000" dirty="0">
                  <a:solidFill>
                    <a:srgbClr val="322F31"/>
                  </a:solidFill>
                  <a:latin typeface="Comic Sans MS"/>
                  <a:cs typeface="Comic Sans MS"/>
                </a:rPr>
                <a:t>0</a:t>
              </a:r>
              <a:r>
                <a:rPr lang="en-US" dirty="0">
                  <a:solidFill>
                    <a:srgbClr val="322F31"/>
                  </a:solidFill>
                  <a:latin typeface="Comic Sans MS"/>
                  <a:cs typeface="Comic Sans MS"/>
                </a:rPr>
                <a:t>+</a:t>
              </a:r>
              <a:r>
                <a:rPr lang="en-US" baseline="30000" dirty="0">
                  <a:solidFill>
                    <a:srgbClr val="322F31"/>
                  </a:solidFill>
                  <a:latin typeface="Comic Sans MS"/>
                  <a:cs typeface="Comic Sans MS"/>
                </a:rPr>
                <a:t> </a:t>
              </a:r>
              <a:r>
                <a:rPr lang="en-US" dirty="0" err="1">
                  <a:solidFill>
                    <a:srgbClr val="322F31"/>
                  </a:solidFill>
                  <a:latin typeface="Comic Sans MS"/>
                  <a:cs typeface="Comic Sans MS"/>
                </a:rPr>
                <a:t>p</a:t>
              </a:r>
              <a:r>
                <a:rPr lang="en-US" dirty="0" err="1" smtClean="0">
                  <a:solidFill>
                    <a:srgbClr val="322F31"/>
                  </a:solidFill>
                  <a:latin typeface="Comic Sans MS"/>
                  <a:cs typeface="Comic Sans MS"/>
                </a:rPr>
                <a:t>’+X</a:t>
              </a:r>
              <a:r>
                <a:rPr lang="en-US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 </a:t>
              </a:r>
            </a:p>
            <a:p>
              <a:pPr algn="ctr"/>
              <a:endParaRPr lang="en-US" dirty="0">
                <a:solidFill>
                  <a:srgbClr val="322F31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new surprise in spin physics</a:t>
              </a:r>
            </a:p>
            <a:p>
              <a:pPr algn="ctr"/>
              <a:r>
                <a:rPr lang="en-US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asymmetry moderated through 2g (</a:t>
              </a:r>
              <a:r>
                <a:rPr lang="en-US" dirty="0" err="1" smtClean="0">
                  <a:solidFill>
                    <a:srgbClr val="322F31"/>
                  </a:solidFill>
                  <a:latin typeface="Comic Sans MS"/>
                  <a:cs typeface="Comic Sans MS"/>
                </a:rPr>
                <a:t>pomeron</a:t>
              </a:r>
              <a:r>
                <a:rPr lang="en-US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) or 3g exchange</a:t>
              </a:r>
            </a:p>
            <a:p>
              <a:pPr algn="ctr"/>
              <a:r>
                <a:rPr lang="en-US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theory assumption: </a:t>
              </a:r>
              <a:r>
                <a:rPr lang="en-US" dirty="0" err="1" smtClean="0">
                  <a:solidFill>
                    <a:srgbClr val="322F31"/>
                  </a:solidFill>
                  <a:latin typeface="Comic Sans MS"/>
                  <a:cs typeface="Comic Sans MS"/>
                </a:rPr>
                <a:t>pomeron</a:t>
              </a:r>
              <a:r>
                <a:rPr lang="en-US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 no spin effects</a:t>
              </a:r>
            </a:p>
          </p:txBody>
        </p:sp>
        <p:sp>
          <p:nvSpPr>
            <p:cNvPr id="18" name="AutoShape 14"/>
            <p:cNvSpPr>
              <a:spLocks noChangeArrowheads="1"/>
            </p:cNvSpPr>
            <p:nvPr/>
          </p:nvSpPr>
          <p:spPr bwMode="auto">
            <a:xfrm rot="20700000">
              <a:off x="1761902" y="3562344"/>
              <a:ext cx="846678" cy="319199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27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3917" y="0"/>
            <a:ext cx="9577917" cy="609600"/>
          </a:xfrm>
        </p:spPr>
        <p:txBody>
          <a:bodyPr/>
          <a:lstStyle/>
          <a:p>
            <a:r>
              <a:rPr lang="en-US" dirty="0" smtClean="0"/>
              <a:t>Diffraction: A neglected child at RHIC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" y="908048"/>
            <a:ext cx="393382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2921" y="624420"/>
            <a:ext cx="135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Processes: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1583" y="1301750"/>
            <a:ext cx="3857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RP the optimal tool to tag</a:t>
            </a:r>
          </a:p>
          <a:p>
            <a:r>
              <a:rPr lang="en-US" dirty="0" smtClean="0"/>
              <a:t>diffractive processes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05" y="2677047"/>
            <a:ext cx="2520315" cy="2520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2680435"/>
            <a:ext cx="4829175" cy="23202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28083" y="2307167"/>
            <a:ext cx="264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inclusive cross section</a:t>
            </a:r>
            <a:endParaRPr lang="en-US" dirty="0"/>
          </a:p>
        </p:txBody>
      </p:sp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2964921" y="4248563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8740" y="3145135"/>
            <a:ext cx="1775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Pythia-8</a:t>
            </a:r>
          </a:p>
          <a:p>
            <a:pPr algn="ctr"/>
            <a:r>
              <a:rPr lang="en-US" dirty="0" smtClean="0"/>
              <a:t>~20% at least</a:t>
            </a:r>
          </a:p>
          <a:p>
            <a:pPr algn="ctr"/>
            <a:r>
              <a:rPr lang="en-US" dirty="0" smtClean="0"/>
              <a:t>diffractive</a:t>
            </a:r>
            <a:endParaRPr lang="en-US" dirty="0"/>
          </a:p>
        </p:txBody>
      </p:sp>
      <p:sp>
        <p:nvSpPr>
          <p:cNvPr id="15" name="AutoShape 49"/>
          <p:cNvSpPr>
            <a:spLocks noChangeArrowheads="1"/>
          </p:cNvSpPr>
          <p:nvPr/>
        </p:nvSpPr>
        <p:spPr bwMode="auto">
          <a:xfrm>
            <a:off x="312737" y="5364047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1166" y="5429250"/>
            <a:ext cx="6993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more interesting physics opportunities with diffraction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SSA for UPC J/</a:t>
            </a:r>
            <a:r>
              <a:rPr lang="en-US" dirty="0" err="1" smtClean="0">
                <a:sym typeface="Wingdings"/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production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GPDs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err="1" smtClean="0">
                <a:solidFill>
                  <a:srgbClr val="322F31"/>
                </a:solidFill>
                <a:sym typeface="Wingdings"/>
              </a:rPr>
              <a:t>R</a:t>
            </a:r>
            <a:r>
              <a:rPr lang="en-US" baseline="-25000" dirty="0" err="1" smtClean="0">
                <a:solidFill>
                  <a:srgbClr val="322F31"/>
                </a:solidFill>
                <a:sym typeface="Wingdings"/>
              </a:rPr>
              <a:t>pA</a:t>
            </a:r>
            <a:r>
              <a:rPr lang="en-US" dirty="0" smtClean="0">
                <a:solidFill>
                  <a:srgbClr val="322F31"/>
                </a:solidFill>
                <a:sym typeface="Wingdings"/>
              </a:rPr>
              <a:t> for diffractive events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saturation</a:t>
            </a:r>
            <a:endParaRPr lang="en-US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448800" cy="6096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Collins </a:t>
            </a:r>
            <a:r>
              <a:rPr lang="en-US" sz="2400" dirty="0" smtClean="0">
                <a:solidFill>
                  <a:srgbClr val="0000FF"/>
                </a:solidFill>
              </a:rPr>
              <a:t>asymmetries for </a:t>
            </a:r>
            <a:r>
              <a:rPr lang="en-US" sz="2400" cap="none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π</a:t>
            </a:r>
            <a:r>
              <a:rPr lang="en-US" sz="2400" baseline="30000" dirty="0" smtClean="0">
                <a:solidFill>
                  <a:srgbClr val="0000FF"/>
                </a:solidFill>
              </a:rPr>
              <a:t>0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relative to jet axis 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B5D2-1481-BE46-8131-B690E468A04C}" type="slidenum">
              <a:rPr lang="en-US" smtClean="0"/>
              <a:t>22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65564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Total of </a:t>
            </a:r>
            <a:r>
              <a:rPr lang="en-US" b="1" dirty="0" err="1" smtClean="0">
                <a:solidFill>
                  <a:srgbClr val="FF0000"/>
                </a:solidFill>
              </a:rPr>
              <a:t>Sivers</a:t>
            </a:r>
            <a:r>
              <a:rPr lang="en-US" b="1" dirty="0" smtClean="0"/>
              <a:t> and </a:t>
            </a:r>
            <a:r>
              <a:rPr lang="en-US" b="1" dirty="0" smtClean="0">
                <a:solidFill>
                  <a:srgbClr val="0000FF"/>
                </a:solidFill>
              </a:rPr>
              <a:t>Collins </a:t>
            </a:r>
            <a:r>
              <a:rPr lang="en-US" b="1" dirty="0">
                <a:solidFill>
                  <a:srgbClr val="0000FF"/>
                </a:solidFill>
              </a:rPr>
              <a:t>asymmetries </a:t>
            </a:r>
            <a:r>
              <a:rPr lang="en-US" dirty="0"/>
              <a:t>of </a:t>
            </a:r>
            <a:r>
              <a:rPr lang="en-US" dirty="0" err="1">
                <a:solidFill>
                  <a:srgbClr val="FF0000"/>
                </a:solidFill>
              </a:rPr>
              <a:t>EMjet</a:t>
            </a:r>
            <a:r>
              <a:rPr lang="en-US" dirty="0"/>
              <a:t> and </a:t>
            </a:r>
            <a:r>
              <a:rPr lang="en-US" dirty="0">
                <a:solidFill>
                  <a:srgbClr val="0000FF"/>
                </a:solidFill>
              </a:rPr>
              <a:t>π</a:t>
            </a:r>
            <a:r>
              <a:rPr lang="en-US" baseline="30000" dirty="0">
                <a:solidFill>
                  <a:srgbClr val="0000FF"/>
                </a:solidFill>
              </a:rPr>
              <a:t>0</a:t>
            </a:r>
            <a:r>
              <a:rPr lang="en-US" dirty="0">
                <a:solidFill>
                  <a:srgbClr val="0000FF"/>
                </a:solidFill>
              </a:rPr>
              <a:t> relative to jet axis </a:t>
            </a:r>
            <a:r>
              <a:rPr lang="en-US" dirty="0"/>
              <a:t>are found to be insufficient to account for the observed inclusive π</a:t>
            </a:r>
            <a:r>
              <a:rPr lang="en-US" baseline="30000" dirty="0"/>
              <a:t>0</a:t>
            </a:r>
            <a:r>
              <a:rPr lang="en-US" dirty="0"/>
              <a:t> single spin asymmetries.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2359"/>
          <a:stretch/>
        </p:blipFill>
        <p:spPr>
          <a:xfrm>
            <a:off x="489247" y="3272752"/>
            <a:ext cx="3571317" cy="2377440"/>
          </a:xfrm>
          <a:prstGeom prst="rect">
            <a:avLst/>
          </a:prstGeom>
        </p:spPr>
      </p:pic>
      <p:pic>
        <p:nvPicPr>
          <p:cNvPr id="9" name="Picture 8" descr="collinsvsz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 r="6781"/>
          <a:stretch/>
        </p:blipFill>
        <p:spPr>
          <a:xfrm>
            <a:off x="5007293" y="3253740"/>
            <a:ext cx="3356304" cy="2274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07" y="676152"/>
            <a:ext cx="3580813" cy="2476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9400" y="711200"/>
            <a:ext cx="4953000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/>
              <a:t>Calculated A</a:t>
            </a:r>
            <a:r>
              <a:rPr lang="en-US" sz="1600" b="0" baseline="-25000" dirty="0"/>
              <a:t>N</a:t>
            </a:r>
            <a:r>
              <a:rPr lang="en-US" sz="1600" b="0" dirty="0"/>
              <a:t> </a:t>
            </a:r>
            <a:r>
              <a:rPr lang="en-US" sz="1600" b="0" dirty="0" smtClean="0"/>
              <a:t>for jet</a:t>
            </a:r>
            <a:r>
              <a:rPr lang="en-US" sz="1600" b="0" dirty="0"/>
              <a:t>-isolated </a:t>
            </a:r>
            <a:r>
              <a:rPr lang="en-US" sz="1600" b="0" dirty="0" smtClean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 smtClean="0"/>
              <a:t>0</a:t>
            </a:r>
            <a:r>
              <a:rPr lang="en-US" sz="1600" b="0" dirty="0"/>
              <a:t>, </a:t>
            </a:r>
            <a:r>
              <a:rPr lang="en-US" sz="1600" b="0" dirty="0" smtClean="0"/>
              <a:t>background subtracted </a:t>
            </a:r>
            <a:r>
              <a:rPr lang="en-US" sz="1600" b="0" dirty="0"/>
              <a:t>A</a:t>
            </a:r>
            <a:r>
              <a:rPr lang="en-US" sz="1600" b="0" baseline="-25000" dirty="0"/>
              <a:t>N</a:t>
            </a:r>
            <a:r>
              <a:rPr lang="en-US" sz="1600" b="0" dirty="0"/>
              <a:t> for </a:t>
            </a:r>
            <a:r>
              <a:rPr lang="en-US" sz="1600" b="0" dirty="0" smtClean="0"/>
              <a:t>inclusive </a:t>
            </a:r>
            <a:r>
              <a:rPr lang="en-US" sz="1600" b="0" dirty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/>
              <a:t>0</a:t>
            </a:r>
            <a:r>
              <a:rPr lang="en-US" sz="1600" b="0" dirty="0" smtClean="0"/>
              <a:t> </a:t>
            </a:r>
            <a:r>
              <a:rPr lang="en-US" sz="1600" b="0" dirty="0"/>
              <a:t>and </a:t>
            </a:r>
            <a:r>
              <a:rPr lang="en-US" sz="1600" b="0" dirty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/>
              <a:t>0</a:t>
            </a:r>
            <a:r>
              <a:rPr lang="en-US" sz="1600" b="0" dirty="0" smtClean="0"/>
              <a:t> </a:t>
            </a:r>
            <a:r>
              <a:rPr lang="en-US" sz="1600" b="0" dirty="0"/>
              <a:t>in EM-</a:t>
            </a:r>
            <a:r>
              <a:rPr lang="en-US" sz="1600" b="0" dirty="0" smtClean="0"/>
              <a:t>jet</a:t>
            </a:r>
          </a:p>
          <a:p>
            <a:pPr>
              <a:buClr>
                <a:srgbClr val="0000FF"/>
              </a:buClr>
            </a:pPr>
            <a:endParaRPr lang="en-US" sz="800" b="0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/>
              <a:t>Isolation defined by anti-</a:t>
            </a:r>
            <a:r>
              <a:rPr lang="en-US" sz="1600" b="0" dirty="0" err="1" smtClean="0"/>
              <a:t>k</a:t>
            </a:r>
            <a:r>
              <a:rPr lang="en-US" sz="1600" b="0" baseline="-25000" dirty="0" err="1" smtClean="0"/>
              <a:t>T</a:t>
            </a:r>
            <a:r>
              <a:rPr lang="en-US" sz="1600" b="0" dirty="0"/>
              <a:t> </a:t>
            </a:r>
            <a:r>
              <a:rPr lang="en-US" sz="1600" b="0" dirty="0" smtClean="0"/>
              <a:t>jet </a:t>
            </a:r>
            <a:r>
              <a:rPr lang="en-US" sz="1600" b="0" dirty="0"/>
              <a:t>algorithm with </a:t>
            </a:r>
            <a:endParaRPr lang="en-US" sz="1600" b="0" dirty="0" smtClean="0"/>
          </a:p>
          <a:p>
            <a:pPr>
              <a:buClr>
                <a:srgbClr val="0000FF"/>
              </a:buClr>
            </a:pPr>
            <a:r>
              <a:rPr lang="en-US" sz="1600" b="0" dirty="0" smtClean="0"/>
              <a:t>     R </a:t>
            </a:r>
            <a:r>
              <a:rPr lang="en-US" sz="1600" b="0" dirty="0"/>
              <a:t>= </a:t>
            </a:r>
            <a:r>
              <a:rPr lang="en-US" sz="1600" b="0" dirty="0" smtClean="0"/>
              <a:t>0.7</a:t>
            </a:r>
          </a:p>
          <a:p>
            <a:pPr>
              <a:buClr>
                <a:srgbClr val="0000FF"/>
              </a:buClr>
            </a:pPr>
            <a:endParaRPr lang="en-US" sz="800" b="0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/>
              <a:t>Longitudinal </a:t>
            </a:r>
            <a:r>
              <a:rPr lang="en-US" sz="1600" b="0" dirty="0" smtClean="0"/>
              <a:t>momentum fraction </a:t>
            </a:r>
            <a:r>
              <a:rPr lang="en-US" sz="1600" b="0" dirty="0"/>
              <a:t>z</a:t>
            </a:r>
            <a:r>
              <a:rPr lang="en-US" sz="1600" b="0" dirty="0" smtClean="0"/>
              <a:t> </a:t>
            </a:r>
            <a:r>
              <a:rPr lang="en-US" sz="1600" b="0" dirty="0"/>
              <a:t>of </a:t>
            </a:r>
            <a:r>
              <a:rPr lang="en-US" sz="1600" b="0" dirty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/>
              <a:t>0</a:t>
            </a:r>
            <a:r>
              <a:rPr lang="en-US" sz="1600" b="0" dirty="0" smtClean="0"/>
              <a:t> </a:t>
            </a:r>
            <a:r>
              <a:rPr lang="en-US" sz="1600" b="0" dirty="0"/>
              <a:t>is </a:t>
            </a:r>
            <a:r>
              <a:rPr lang="en-US" sz="1600" b="0" dirty="0" smtClean="0"/>
              <a:t>calculated </a:t>
            </a:r>
            <a:r>
              <a:rPr lang="en-US" sz="1600" b="0" dirty="0" err="1" smtClean="0"/>
              <a:t>w.r.t</a:t>
            </a:r>
            <a:r>
              <a:rPr lang="en-US" sz="1600" b="0" dirty="0" smtClean="0"/>
              <a:t> </a:t>
            </a:r>
            <a:r>
              <a:rPr lang="en-US" sz="1600" b="0" dirty="0"/>
              <a:t>the EM-jet as </a:t>
            </a:r>
            <a:r>
              <a:rPr lang="en-US" sz="1600" b="0" dirty="0" smtClean="0"/>
              <a:t>Z</a:t>
            </a:r>
            <a:r>
              <a:rPr lang="en-US" sz="1600" b="0" baseline="-25000" dirty="0" smtClean="0"/>
              <a:t>EM</a:t>
            </a:r>
          </a:p>
          <a:p>
            <a:pPr>
              <a:buClr>
                <a:srgbClr val="0000FF"/>
              </a:buClr>
            </a:pPr>
            <a:endParaRPr lang="en-US" sz="800" b="0" baseline="-25000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/>
              <a:t>Asymmetries of </a:t>
            </a:r>
            <a:r>
              <a:rPr lang="en-US" sz="1600" b="0" dirty="0" smtClean="0"/>
              <a:t>less exclusively </a:t>
            </a:r>
            <a:r>
              <a:rPr lang="en-US" sz="1600" b="0" dirty="0"/>
              <a:t>produced </a:t>
            </a:r>
            <a:r>
              <a:rPr lang="en-US" sz="1600" b="0" dirty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/>
              <a:t>0</a:t>
            </a:r>
            <a:r>
              <a:rPr lang="en-US" sz="1600" b="0" dirty="0" smtClean="0"/>
              <a:t> (</a:t>
            </a:r>
            <a:r>
              <a:rPr lang="en-US" sz="1600" b="0" dirty="0"/>
              <a:t>Z</a:t>
            </a:r>
            <a:r>
              <a:rPr lang="en-US" sz="1600" b="0" baseline="-25000" dirty="0"/>
              <a:t>EM</a:t>
            </a:r>
            <a:r>
              <a:rPr lang="en-US" sz="1600" b="0" dirty="0"/>
              <a:t> &lt; 0.9) is smaller </a:t>
            </a:r>
            <a:r>
              <a:rPr lang="en-US" sz="1600" b="0" dirty="0" smtClean="0"/>
              <a:t>than isolated </a:t>
            </a:r>
            <a:r>
              <a:rPr lang="en-US" sz="1600" b="0" dirty="0">
                <a:latin typeface="Symbol" charset="2"/>
                <a:cs typeface="Symbol" charset="2"/>
              </a:rPr>
              <a:t>p</a:t>
            </a:r>
            <a:r>
              <a:rPr lang="en-US" sz="1600" b="0" baseline="30000" dirty="0"/>
              <a:t>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47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</a:t>
            </a:r>
            <a:r>
              <a:rPr lang="en-US" dirty="0" err="1" smtClean="0"/>
              <a:t>rapidities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87917"/>
            <a:ext cx="662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At 200 </a:t>
            </a:r>
            <a:r>
              <a:rPr lang="en-US" u="sng" dirty="0" err="1" smtClean="0"/>
              <a:t>GeV</a:t>
            </a:r>
            <a:r>
              <a:rPr lang="en-US" u="sng" dirty="0" smtClean="0"/>
              <a:t> in 2023 and 500 </a:t>
            </a:r>
            <a:r>
              <a:rPr lang="en-US" u="sng" dirty="0" err="1" smtClean="0"/>
              <a:t>GeV</a:t>
            </a:r>
            <a:r>
              <a:rPr lang="en-US" u="sng" dirty="0" smtClean="0"/>
              <a:t> in 202X </a:t>
            </a:r>
            <a:r>
              <a:rPr lang="en-US" u="sng" dirty="0" smtClean="0">
                <a:sym typeface="Wingdings"/>
              </a:rPr>
              <a:t> 2021: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500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: access high x and jets at forward </a:t>
            </a:r>
            <a:r>
              <a:rPr lang="en-US" dirty="0" err="1" smtClean="0">
                <a:sym typeface="Wingdings"/>
              </a:rPr>
              <a:t>rapidities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6" y="1654810"/>
            <a:ext cx="6835140" cy="4411980"/>
          </a:xfrm>
          <a:prstGeom prst="rect">
            <a:avLst/>
          </a:prstGeom>
        </p:spPr>
      </p:pic>
      <p:sp>
        <p:nvSpPr>
          <p:cNvPr id="9" name="AutoShape 49"/>
          <p:cNvSpPr>
            <a:spLocks noChangeArrowheads="1"/>
          </p:cNvSpPr>
          <p:nvPr/>
        </p:nvSpPr>
        <p:spPr bwMode="auto">
          <a:xfrm>
            <a:off x="128597" y="6153563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1167" y="1280584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Transversity</a:t>
            </a:r>
            <a:r>
              <a:rPr lang="en-US" dirty="0" smtClean="0">
                <a:solidFill>
                  <a:srgbClr val="0000FF"/>
                </a:solidFill>
              </a:rPr>
              <a:t> x Collins FF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2426" y="6148917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200 </a:t>
            </a:r>
            <a:r>
              <a:rPr lang="en-US" dirty="0" err="1" smtClean="0"/>
              <a:t>GeV</a:t>
            </a:r>
            <a:r>
              <a:rPr lang="en-US" dirty="0" smtClean="0"/>
              <a:t>: A</a:t>
            </a:r>
            <a:r>
              <a:rPr lang="en-US" baseline="-25000" dirty="0" smtClean="0"/>
              <a:t>N </a:t>
            </a:r>
            <a:r>
              <a:rPr lang="en-US" dirty="0" smtClean="0"/>
              <a:t>for charged hadrons </a:t>
            </a:r>
            <a:r>
              <a:rPr lang="en-US" dirty="0" smtClean="0">
                <a:sym typeface="Wingdings"/>
              </a:rPr>
              <a:t> rigid test on Twist-3 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Findings from forward rapidity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B5D2-1481-BE46-8131-B690E468A04C}" type="slidenum">
              <a:rPr lang="en-US" smtClean="0"/>
              <a:t>24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62684"/>
            <a:ext cx="9144000" cy="4252596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800" dirty="0" smtClean="0"/>
              <a:t>A</a:t>
            </a:r>
            <a:r>
              <a:rPr lang="en-US" sz="1800" baseline="-25000" dirty="0" smtClean="0"/>
              <a:t>N</a:t>
            </a:r>
            <a:r>
              <a:rPr lang="en-US" sz="1800" dirty="0" smtClean="0"/>
              <a:t> </a:t>
            </a:r>
            <a:r>
              <a:rPr lang="en-US" sz="1800" dirty="0"/>
              <a:t>decreases as the event complexity increases(i.e., the "</a:t>
            </a:r>
            <a:r>
              <a:rPr lang="en-US" sz="1800" dirty="0" err="1"/>
              <a:t>jettiness</a:t>
            </a:r>
            <a:r>
              <a:rPr lang="en-US" sz="1800" dirty="0"/>
              <a:t>”)</a:t>
            </a:r>
          </a:p>
          <a:p>
            <a:pPr fontAlgn="auto"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800" dirty="0"/>
              <a:t>Isolated π</a:t>
            </a:r>
            <a:r>
              <a:rPr lang="en-US" sz="1800" baseline="30000" dirty="0"/>
              <a:t>0</a:t>
            </a:r>
            <a:r>
              <a:rPr lang="en-US" sz="1800" dirty="0"/>
              <a:t> asymmetries are smaller when there is a correlated EM-jet at mid-rapidity</a:t>
            </a:r>
            <a:r>
              <a:rPr lang="en-US" sz="1800" dirty="0" smtClean="0"/>
              <a:t>.</a:t>
            </a:r>
          </a:p>
          <a:p>
            <a:pPr fontAlgn="auto">
              <a:spcAft>
                <a:spcPts val="0"/>
              </a:spcAft>
              <a:buFont typeface="Wingdings" charset="2"/>
              <a:buChar char="²"/>
              <a:defRPr/>
            </a:pPr>
            <a:r>
              <a:rPr lang="en-US" sz="1800" dirty="0" smtClean="0"/>
              <a:t>A</a:t>
            </a:r>
            <a:r>
              <a:rPr lang="en-US" sz="1800" baseline="-25000" dirty="0" smtClean="0"/>
              <a:t>N</a:t>
            </a:r>
            <a:r>
              <a:rPr lang="en-US" sz="1800" dirty="0" smtClean="0"/>
              <a:t> of forward jets are small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1800" dirty="0"/>
              <a:t> </a:t>
            </a:r>
            <a:r>
              <a:rPr lang="en-US" sz="1800" dirty="0" smtClean="0"/>
              <a:t>  </a:t>
            </a:r>
            <a:r>
              <a:rPr lang="en-US" sz="1800" dirty="0" smtClean="0">
                <a:sym typeface="Wingdings"/>
              </a:rPr>
              <a:t> cancellation of u and d </a:t>
            </a:r>
            <a:r>
              <a:rPr lang="en-US" sz="1800" dirty="0" err="1" smtClean="0">
                <a:sym typeface="Wingdings"/>
              </a:rPr>
              <a:t>Sivers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TMD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800" dirty="0" smtClean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 </a:t>
            </a:r>
            <a:endParaRPr lang="en-US" sz="1800" dirty="0"/>
          </a:p>
          <a:p>
            <a:pPr marL="0" indent="0">
              <a:buNone/>
              <a:defRPr/>
            </a:pPr>
            <a:r>
              <a:rPr lang="en-US" sz="1800" dirty="0" smtClean="0">
                <a:solidFill>
                  <a:srgbClr val="0000FF"/>
                </a:solidFill>
              </a:rPr>
              <a:t>         </a:t>
            </a:r>
            <a:r>
              <a:rPr lang="en-US" sz="1800" dirty="0" smtClean="0"/>
              <a:t>Total </a:t>
            </a:r>
            <a:r>
              <a:rPr lang="en-US" sz="1800" dirty="0"/>
              <a:t>of </a:t>
            </a:r>
            <a:r>
              <a:rPr lang="en-US" sz="1800" b="1" dirty="0" err="1"/>
              <a:t>Sivers</a:t>
            </a:r>
            <a:r>
              <a:rPr lang="en-US" sz="1800" b="1" dirty="0"/>
              <a:t> and </a:t>
            </a:r>
            <a:r>
              <a:rPr lang="en-US" sz="1800" b="1" dirty="0">
                <a:solidFill>
                  <a:srgbClr val="0000FF"/>
                </a:solidFill>
              </a:rPr>
              <a:t>Collins asymmetries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of </a:t>
            </a:r>
            <a:r>
              <a:rPr lang="en-US" sz="1800" b="1" dirty="0" err="1"/>
              <a:t>EMjet</a:t>
            </a:r>
            <a:r>
              <a:rPr lang="en-US" sz="1800" b="1" dirty="0"/>
              <a:t> and </a:t>
            </a:r>
            <a:r>
              <a:rPr lang="en-US" sz="1800" b="1" dirty="0">
                <a:solidFill>
                  <a:srgbClr val="0000FF"/>
                </a:solidFill>
              </a:rPr>
              <a:t>π</a:t>
            </a:r>
            <a:r>
              <a:rPr lang="en-US" sz="1800" b="1" baseline="30000" dirty="0">
                <a:solidFill>
                  <a:srgbClr val="0000FF"/>
                </a:solidFill>
              </a:rPr>
              <a:t>0</a:t>
            </a:r>
            <a:r>
              <a:rPr lang="en-US" sz="1800" b="1" dirty="0">
                <a:solidFill>
                  <a:srgbClr val="0000FF"/>
                </a:solidFill>
              </a:rPr>
              <a:t> relative to jet </a:t>
            </a:r>
            <a:endParaRPr lang="en-US" sz="1800" b="1" dirty="0" smtClean="0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        </a:t>
            </a:r>
            <a:r>
              <a:rPr lang="en-US" sz="1800" b="1" dirty="0" smtClean="0">
                <a:solidFill>
                  <a:srgbClr val="0000FF"/>
                </a:solidFill>
              </a:rPr>
              <a:t>axis</a:t>
            </a:r>
            <a:r>
              <a:rPr lang="en-US" sz="1800" dirty="0" smtClean="0"/>
              <a:t> </a:t>
            </a:r>
            <a:r>
              <a:rPr lang="en-US" sz="1800" dirty="0"/>
              <a:t>are found to be insufficient to account for the observed inclusive </a:t>
            </a:r>
            <a:endParaRPr lang="en-US" sz="1800" dirty="0" smtClean="0"/>
          </a:p>
          <a:p>
            <a:pPr marL="0" indent="0">
              <a:buNone/>
              <a:defRPr/>
            </a:pPr>
            <a:r>
              <a:rPr lang="en-US" sz="1800" dirty="0"/>
              <a:t> </a:t>
            </a:r>
            <a:r>
              <a:rPr lang="en-US" sz="1800" dirty="0" smtClean="0"/>
              <a:t>        π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 </a:t>
            </a:r>
            <a:r>
              <a:rPr lang="en-US" sz="1800" dirty="0"/>
              <a:t>single spin asymmetries</a:t>
            </a:r>
            <a:r>
              <a:rPr lang="en-US" sz="1800" dirty="0" smtClean="0"/>
              <a:t>.</a:t>
            </a:r>
          </a:p>
          <a:p>
            <a:pPr marL="0" indent="0">
              <a:buNone/>
              <a:defRPr/>
            </a:pPr>
            <a:endParaRPr lang="en-US" sz="800" dirty="0"/>
          </a:p>
          <a:p>
            <a:pPr marL="0" indent="0">
              <a:buNone/>
              <a:defRPr/>
            </a:pPr>
            <a:r>
              <a:rPr lang="en-US" sz="1800" dirty="0" smtClean="0">
                <a:solidFill>
                  <a:srgbClr val="0000FF"/>
                </a:solidFill>
              </a:rPr>
              <a:t>         These </a:t>
            </a:r>
            <a:r>
              <a:rPr lang="en-US" sz="1800" dirty="0">
                <a:solidFill>
                  <a:srgbClr val="0000FF"/>
                </a:solidFill>
              </a:rPr>
              <a:t>dependences raise serious question about how much of the </a:t>
            </a:r>
          </a:p>
          <a:p>
            <a:pPr marL="0" indent="0">
              <a:buNone/>
              <a:defRPr/>
            </a:pPr>
            <a:r>
              <a:rPr lang="en-US" sz="1800" dirty="0">
                <a:solidFill>
                  <a:srgbClr val="0000FF"/>
                </a:solidFill>
              </a:rPr>
              <a:t>         large forward π</a:t>
            </a:r>
            <a:r>
              <a:rPr lang="en-US" sz="1800" baseline="30000" dirty="0">
                <a:solidFill>
                  <a:srgbClr val="0000FF"/>
                </a:solidFill>
              </a:rPr>
              <a:t>0</a:t>
            </a:r>
            <a:r>
              <a:rPr lang="en-US" sz="1800" dirty="0">
                <a:solidFill>
                  <a:srgbClr val="0000FF"/>
                </a:solidFill>
              </a:rPr>
              <a:t> A</a:t>
            </a:r>
            <a:r>
              <a:rPr lang="en-US" sz="1800" baseline="-25000" dirty="0">
                <a:solidFill>
                  <a:srgbClr val="0000FF"/>
                </a:solidFill>
              </a:rPr>
              <a:t>N</a:t>
            </a:r>
            <a:r>
              <a:rPr lang="en-US" sz="1800" dirty="0">
                <a:solidFill>
                  <a:srgbClr val="0000FF"/>
                </a:solidFill>
              </a:rPr>
              <a:t> have 2 </a:t>
            </a:r>
            <a:r>
              <a:rPr lang="en-US" sz="1800" dirty="0">
                <a:solidFill>
                  <a:srgbClr val="0000FF"/>
                </a:solidFill>
                <a:sym typeface="Wingdings" pitchFamily="2" charset="2"/>
              </a:rPr>
              <a:t> 2 </a:t>
            </a:r>
            <a:r>
              <a:rPr lang="en-US" sz="1800" dirty="0" err="1">
                <a:solidFill>
                  <a:srgbClr val="0000FF"/>
                </a:solidFill>
                <a:sym typeface="Wingdings" pitchFamily="2" charset="2"/>
              </a:rPr>
              <a:t>parton</a:t>
            </a:r>
            <a:r>
              <a:rPr lang="en-US" sz="1800" dirty="0">
                <a:solidFill>
                  <a:srgbClr val="0000FF"/>
                </a:solidFill>
                <a:sym typeface="Wingdings" pitchFamily="2" charset="2"/>
              </a:rPr>
              <a:t> scattering as underlying </a:t>
            </a:r>
          </a:p>
          <a:p>
            <a:pPr marL="0" indent="0">
              <a:buNone/>
              <a:defRPr/>
            </a:pPr>
            <a:r>
              <a:rPr lang="en-US" sz="1800" dirty="0">
                <a:solidFill>
                  <a:srgbClr val="0000FF"/>
                </a:solidFill>
                <a:sym typeface="Wingdings" pitchFamily="2" charset="2"/>
              </a:rPr>
              <a:t>         process (diffractive events?).</a:t>
            </a:r>
          </a:p>
          <a:p>
            <a:pPr>
              <a:buFont typeface="Wingdings" charset="2"/>
              <a:buChar char="²"/>
              <a:defRPr/>
            </a:pPr>
            <a:endParaRPr lang="en-US" sz="1800" b="1" dirty="0">
              <a:solidFill>
                <a:srgbClr val="0000FF"/>
              </a:solidFill>
              <a:sym typeface="Wingdings" pitchFamily="2" charset="2"/>
            </a:endParaRPr>
          </a:p>
          <a:p>
            <a:endParaRPr lang="en-US" sz="1800" dirty="0"/>
          </a:p>
        </p:txBody>
      </p:sp>
      <p:sp>
        <p:nvSpPr>
          <p:cNvPr id="8" name="AutoShape 49"/>
          <p:cNvSpPr>
            <a:spLocks noChangeArrowheads="1"/>
          </p:cNvSpPr>
          <p:nvPr/>
        </p:nvSpPr>
        <p:spPr bwMode="auto">
          <a:xfrm>
            <a:off x="159380" y="4348718"/>
            <a:ext cx="701674" cy="4184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AutoShape 49"/>
          <p:cNvSpPr>
            <a:spLocks noChangeArrowheads="1"/>
          </p:cNvSpPr>
          <p:nvPr/>
        </p:nvSpPr>
        <p:spPr bwMode="auto">
          <a:xfrm>
            <a:off x="139060" y="3180318"/>
            <a:ext cx="701674" cy="4184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7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TMD</a:t>
            </a:r>
            <a:r>
              <a:rPr lang="en-US" cap="none" dirty="0" smtClean="0"/>
              <a:t>s</a:t>
            </a:r>
            <a:r>
              <a:rPr lang="en-US" dirty="0" smtClean="0"/>
              <a:t> in </a:t>
            </a:r>
            <a:r>
              <a:rPr lang="en-US" cap="none" dirty="0" err="1" smtClean="0"/>
              <a:t>p</a:t>
            </a:r>
            <a:r>
              <a:rPr lang="en-US" dirty="0" err="1" smtClean="0"/>
              <a:t>A</a:t>
            </a:r>
            <a:r>
              <a:rPr lang="en-US" dirty="0" smtClean="0"/>
              <a:t> @ RHIC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 descr="proton_nucleus_collision-h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t="25463" r="21058" b="28858"/>
          <a:stretch/>
        </p:blipFill>
        <p:spPr>
          <a:xfrm>
            <a:off x="2099204" y="1197297"/>
            <a:ext cx="4942417" cy="3132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713457"/>
            <a:ext cx="769954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cs typeface="Comic Sans MS Bold"/>
              </a:rPr>
              <a:t>RHIC’s unique opportunities</a:t>
            </a:r>
            <a:endParaRPr lang="en-US" sz="2800" dirty="0">
              <a:solidFill>
                <a:srgbClr val="0000FF"/>
              </a:solidFill>
              <a:latin typeface="Comic Sans MS Bold"/>
              <a:cs typeface="Comic Sans MS Bold"/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sz="2400" dirty="0" err="1" smtClean="0">
                <a:solidFill>
                  <a:srgbClr val="0000FF"/>
                </a:solidFill>
                <a:latin typeface="Comic Sans MS Bold"/>
                <a:cs typeface="Comic Sans MS Bold"/>
              </a:rPr>
              <a:t>polarised</a:t>
            </a:r>
            <a:r>
              <a:rPr lang="en-US" sz="2400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 p↑(</a:t>
            </a:r>
            <a:r>
              <a:rPr lang="en-US" sz="2400" dirty="0" err="1" smtClean="0">
                <a:solidFill>
                  <a:srgbClr val="0000FF"/>
                </a:solidFill>
                <a:latin typeface="Comic Sans MS Bold"/>
                <a:cs typeface="Comic Sans MS Bold"/>
              </a:rPr>
              <a:t>d,He</a:t>
            </a:r>
            <a:r>
              <a:rPr lang="en-US" sz="2400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) A</a:t>
            </a:r>
            <a:r>
              <a:rPr lang="en-US" sz="20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2400" dirty="0" smtClean="0">
                <a:latin typeface="Comic Sans MS"/>
                <a:cs typeface="Comic Sans MS"/>
                <a:sym typeface="Wingdings"/>
              </a:rPr>
              <a:t>(Au, C, Cu, …)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A-scan unique to RHIC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Energy scan to separate different underlying mechanisms</a:t>
            </a:r>
          </a:p>
        </p:txBody>
      </p:sp>
    </p:spTree>
    <p:extLst>
      <p:ext uri="{BB962C8B-B14F-4D97-AF65-F5344CB8AC3E}">
        <p14:creationId xmlns:p14="http://schemas.microsoft.com/office/powerpoint/2010/main" val="6121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Saturation Through Spin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8" descr="xQ2data_schematic_combo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/>
          <a:stretch/>
        </p:blipFill>
        <p:spPr>
          <a:xfrm>
            <a:off x="-10568" y="448485"/>
            <a:ext cx="3547666" cy="2933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27511" y="899593"/>
            <a:ext cx="49423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Very unique RHIC possibility </a:t>
            </a:r>
            <a:r>
              <a:rPr lang="en-US" dirty="0" err="1" smtClean="0"/>
              <a:t>p</a:t>
            </a:r>
            <a:r>
              <a:rPr lang="en-US" baseline="30000" dirty="0" err="1"/>
              <a:t>↑</a:t>
            </a:r>
            <a:r>
              <a:rPr lang="en-US" dirty="0" err="1" smtClean="0"/>
              <a:t>A</a:t>
            </a:r>
            <a:endParaRPr lang="en-US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Gluon saturation signature in transverse 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single spin asymmetries A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Suppression is enhanced in nuclei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Suppression of A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p</a:t>
            </a:r>
            <a:r>
              <a:rPr lang="en-US" baseline="30000" dirty="0" err="1"/>
              <a:t>↑</a:t>
            </a:r>
            <a:r>
              <a:rPr lang="en-US" dirty="0" err="1"/>
              <a:t>A</a:t>
            </a:r>
            <a:r>
              <a:rPr lang="en-US" dirty="0"/>
              <a:t> </a:t>
            </a:r>
            <a:r>
              <a:rPr lang="en-US" dirty="0" smtClean="0"/>
              <a:t>provides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sensitivity to Q</a:t>
            </a:r>
            <a:r>
              <a:rPr lang="en-US" baseline="-25000" dirty="0" smtClean="0"/>
              <a:t>s</a:t>
            </a:r>
            <a:r>
              <a:rPr lang="en-US" dirty="0" smtClean="0"/>
              <a:t>.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sz="1400" dirty="0"/>
              <a:t>arXiv:</a:t>
            </a:r>
            <a:r>
              <a:rPr lang="en-US" sz="1400" dirty="0" smtClean="0"/>
              <a:t>1106.1375 &amp; </a:t>
            </a:r>
            <a:r>
              <a:rPr lang="en-US" sz="1400" dirty="0"/>
              <a:t>arXiv:</a:t>
            </a:r>
            <a:r>
              <a:rPr lang="en-US" sz="1400" dirty="0" smtClean="0"/>
              <a:t>1201.5890</a:t>
            </a:r>
            <a:endParaRPr lang="en-US" sz="1400" dirty="0"/>
          </a:p>
        </p:txBody>
      </p:sp>
      <p:pic>
        <p:nvPicPr>
          <p:cNvPr id="10" name="Picture 9" descr="sat.xQ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-10574" y="3481917"/>
            <a:ext cx="3620822" cy="340783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097369"/>
              </p:ext>
            </p:extLst>
          </p:nvPr>
        </p:nvGraphicFramePr>
        <p:xfrm>
          <a:off x="4516973" y="2055284"/>
          <a:ext cx="1112119" cy="32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7" name="Equation" r:id="rId5" imgW="736600" imgH="215900" progId="Equation.DSMT4">
                  <p:embed/>
                </p:oleObj>
              </mc:Choice>
              <mc:Fallback>
                <p:oleObj name="Equation" r:id="rId5" imgW="7366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6973" y="2055284"/>
                        <a:ext cx="1112119" cy="3259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pic>
        <p:nvPicPr>
          <p:cNvPr id="11" name="Picture 3" descr="C:\Users\keyser\Documents\RHIC\STAR\Documents\figs\project_full_ANsat_2015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3539" y="3793336"/>
            <a:ext cx="5089259" cy="30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own Arrow 20"/>
          <p:cNvSpPr/>
          <p:nvPr/>
        </p:nvSpPr>
        <p:spPr>
          <a:xfrm>
            <a:off x="8587264" y="4816910"/>
            <a:ext cx="400110" cy="457200"/>
          </a:xfrm>
          <a:prstGeom prst="downArrow">
            <a:avLst>
              <a:gd name="adj1" fmla="val 50000"/>
              <a:gd name="adj2" fmla="val 6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86944" y="4445012"/>
            <a:ext cx="572392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p+p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62954" y="5274733"/>
            <a:ext cx="681046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p+Al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27314" y="6115050"/>
            <a:ext cx="737852" cy="369332"/>
          </a:xfrm>
          <a:prstGeom prst="rect">
            <a:avLst/>
          </a:prstGeom>
          <a:solidFill>
            <a:srgbClr val="FFCC66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p+Au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8623248" y="5646644"/>
            <a:ext cx="400110" cy="457200"/>
          </a:xfrm>
          <a:prstGeom prst="downArrow">
            <a:avLst>
              <a:gd name="adj1" fmla="val 50000"/>
              <a:gd name="adj2" fmla="val 6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at.xQ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0" y="467787"/>
            <a:ext cx="3620822" cy="34078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233176" y="3636522"/>
            <a:ext cx="4499391" cy="2823553"/>
            <a:chOff x="-228929" y="449259"/>
            <a:chExt cx="4917345" cy="2963646"/>
          </a:xfrm>
        </p:grpSpPr>
        <p:grpSp>
          <p:nvGrpSpPr>
            <p:cNvPr id="20" name="Group 19"/>
            <p:cNvGrpSpPr/>
            <p:nvPr/>
          </p:nvGrpSpPr>
          <p:grpSpPr>
            <a:xfrm>
              <a:off x="-228929" y="449259"/>
              <a:ext cx="4917345" cy="2963646"/>
              <a:chOff x="-239512" y="449259"/>
              <a:chExt cx="4917345" cy="2963646"/>
            </a:xfrm>
          </p:grpSpPr>
          <p:pic>
            <p:nvPicPr>
              <p:cNvPr id="27" name="Content Placeholder 3" descr="ANrad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065" r="-6065"/>
              <a:stretch>
                <a:fillRect/>
              </a:stretch>
            </p:blipFill>
            <p:spPr>
              <a:xfrm>
                <a:off x="-239512" y="708555"/>
                <a:ext cx="4917345" cy="2704350"/>
              </a:xfrm>
              <a:prstGeom prst="rect">
                <a:avLst/>
              </a:prstGeom>
            </p:spPr>
          </p:pic>
          <p:cxnSp>
            <p:nvCxnSpPr>
              <p:cNvPr id="28" name="Straight Arrow Connector 27"/>
              <p:cNvCxnSpPr/>
              <p:nvPr/>
            </p:nvCxnSpPr>
            <p:spPr bwMode="auto">
              <a:xfrm flipV="1">
                <a:off x="1274234" y="2465916"/>
                <a:ext cx="419099" cy="20531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1591730" y="2216152"/>
                <a:ext cx="10116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r=1.4fm</a:t>
                </a:r>
                <a:endParaRPr lang="en-US" sz="1600" dirty="0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 bwMode="auto">
              <a:xfrm flipV="1">
                <a:off x="1511301" y="2772834"/>
                <a:ext cx="838199" cy="32596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1" name="TextBox 30"/>
              <p:cNvSpPr txBox="1"/>
              <p:nvPr/>
            </p:nvSpPr>
            <p:spPr>
              <a:xfrm>
                <a:off x="2273297" y="2516720"/>
                <a:ext cx="797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r=2fm</a:t>
                </a:r>
                <a:endParaRPr lang="en-US" sz="16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3100" y="449259"/>
                <a:ext cx="42393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strong suppression of </a:t>
                </a:r>
                <a:r>
                  <a:rPr lang="en-US" sz="1400" dirty="0" err="1"/>
                  <a:t>odderon</a:t>
                </a:r>
                <a:r>
                  <a:rPr lang="en-US" sz="1400" dirty="0"/>
                  <a:t> STSA </a:t>
                </a:r>
                <a:r>
                  <a:rPr lang="en-US" sz="1400" dirty="0" smtClean="0"/>
                  <a:t>in </a:t>
                </a:r>
                <a:r>
                  <a:rPr lang="en-US" sz="1400" dirty="0"/>
                  <a:t>nuclei.</a:t>
                </a: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 bwMode="auto">
            <a:xfrm flipV="1">
              <a:off x="1284817" y="1676401"/>
              <a:ext cx="285750" cy="2010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1475317" y="1422404"/>
              <a:ext cx="7974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r=1fm</a:t>
              </a:r>
              <a:endParaRPr lang="en-US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80254" y="4201583"/>
            <a:ext cx="12922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Q</a:t>
            </a:r>
            <a:r>
              <a:rPr lang="en-US" sz="1400" baseline="-25000" dirty="0" err="1" smtClean="0"/>
              <a:t>s</a:t>
            </a:r>
            <a:r>
              <a:rPr lang="en-US" sz="1400" baseline="30000" dirty="0" err="1" smtClean="0"/>
              <a:t>p</a:t>
            </a:r>
            <a:r>
              <a:rPr lang="en-US" sz="1400" dirty="0" smtClean="0"/>
              <a:t>=1.0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084487" y="4565648"/>
            <a:ext cx="1292274" cy="30777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Q</a:t>
            </a:r>
            <a:r>
              <a:rPr lang="en-US" sz="1400" baseline="-25000" dirty="0" err="1" smtClean="0"/>
              <a:t>s</a:t>
            </a:r>
            <a:r>
              <a:rPr lang="en-US" sz="1400" baseline="30000" dirty="0" err="1" smtClean="0"/>
              <a:t>p</a:t>
            </a:r>
            <a:r>
              <a:rPr lang="en-US" sz="1400" dirty="0" smtClean="0"/>
              <a:t>=0.8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620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22" grpId="0" animBg="1"/>
      <p:bldP spid="23" grpId="0" animBg="1"/>
      <p:bldP spid="24" grpId="0" animBg="1"/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results from </a:t>
            </a:r>
            <a:r>
              <a:rPr lang="en-US" cap="none" dirty="0" err="1" smtClean="0"/>
              <a:t>p</a:t>
            </a:r>
            <a:r>
              <a:rPr lang="en-US" cap="none" baseline="30000" dirty="0" err="1" smtClean="0"/>
              <a:t>↑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80" y="563219"/>
            <a:ext cx="5912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STAR Run-15: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/>
              <a:t>data for </a:t>
            </a:r>
            <a:r>
              <a:rPr lang="en-US" dirty="0" err="1"/>
              <a:t>p</a:t>
            </a:r>
            <a:r>
              <a:rPr lang="en-US" baseline="30000" dirty="0" err="1"/>
              <a:t>↑</a:t>
            </a:r>
            <a:r>
              <a:rPr lang="en-US" dirty="0" err="1"/>
              <a:t>p</a:t>
            </a:r>
            <a:r>
              <a:rPr lang="en-US" dirty="0"/>
              <a:t>, </a:t>
            </a:r>
            <a:r>
              <a:rPr lang="en-US" dirty="0" err="1"/>
              <a:t>p</a:t>
            </a:r>
            <a:r>
              <a:rPr lang="en-US" baseline="30000" dirty="0" err="1"/>
              <a:t>↑</a:t>
            </a:r>
            <a:r>
              <a:rPr lang="en-US" dirty="0" err="1"/>
              <a:t>Au</a:t>
            </a:r>
            <a:r>
              <a:rPr lang="en-US" dirty="0"/>
              <a:t> and </a:t>
            </a:r>
            <a:r>
              <a:rPr lang="en-US" dirty="0" err="1"/>
              <a:t>p</a:t>
            </a:r>
            <a:r>
              <a:rPr lang="en-US" baseline="30000" dirty="0" err="1"/>
              <a:t>↑</a:t>
            </a:r>
            <a:r>
              <a:rPr lang="en-US" dirty="0" err="1" smtClean="0"/>
              <a:t>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322F31"/>
                </a:solidFill>
              </a:rPr>
              <a:t>at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/>
              <a:t>2.8 &lt;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&lt; </a:t>
            </a:r>
            <a:r>
              <a:rPr lang="en-US" dirty="0" smtClean="0"/>
              <a:t>4.0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7" y="1378230"/>
            <a:ext cx="3489325" cy="125028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985177" y="1299264"/>
            <a:ext cx="4800600" cy="1315720"/>
            <a:chOff x="9525" y="3077265"/>
            <a:chExt cx="4800600" cy="1315720"/>
          </a:xfrm>
        </p:grpSpPr>
        <p:grpSp>
          <p:nvGrpSpPr>
            <p:cNvPr id="11" name="Group 10"/>
            <p:cNvGrpSpPr/>
            <p:nvPr/>
          </p:nvGrpSpPr>
          <p:grpSpPr>
            <a:xfrm>
              <a:off x="9525" y="3077265"/>
              <a:ext cx="4800600" cy="1315720"/>
              <a:chOff x="9525" y="3077265"/>
              <a:chExt cx="4800600" cy="131572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25" y="3077265"/>
                <a:ext cx="4800600" cy="131572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463826" y="3578089"/>
                <a:ext cx="231913" cy="9938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871302" y="3290964"/>
              <a:ext cx="970250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0" dirty="0" smtClean="0">
                  <a:effectLst/>
                  <a:latin typeface="Symbol" charset="2"/>
                  <a:cs typeface="Symbol" charset="2"/>
                </a:rPr>
                <a:t>p</a:t>
              </a:r>
              <a:r>
                <a:rPr lang="en-US" sz="1000" b="0" baseline="30000" dirty="0" smtClean="0">
                  <a:effectLst/>
                  <a:latin typeface="Times New Roman"/>
                  <a:cs typeface="Times New Roman"/>
                </a:rPr>
                <a:t>0</a:t>
              </a:r>
              <a:r>
                <a:rPr lang="en-US" sz="1000" b="0" dirty="0" smtClean="0">
                  <a:effectLst/>
                  <a:latin typeface="Times New Roman"/>
                  <a:cs typeface="Times New Roman"/>
                </a:rPr>
                <a:t> to </a:t>
              </a:r>
            </a:p>
            <a:p>
              <a:r>
                <a:rPr lang="en-US" sz="1000" b="0" dirty="0" smtClean="0">
                  <a:effectLst/>
                  <a:latin typeface="Times New Roman"/>
                  <a:cs typeface="Times New Roman"/>
                </a:rPr>
                <a:t>forward meson </a:t>
              </a:r>
            </a:p>
            <a:p>
              <a:r>
                <a:rPr lang="en-US" sz="1000" b="0" dirty="0" smtClean="0">
                  <a:effectLst/>
                  <a:latin typeface="Times New Roman"/>
                  <a:cs typeface="Times New Roman"/>
                </a:rPr>
                <a:t>spectrometer</a:t>
              </a:r>
              <a:endParaRPr lang="en-US" sz="1000" b="0" dirty="0">
                <a:effectLst/>
                <a:latin typeface="Times New Roman"/>
                <a:cs typeface="Times New Roman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8704" r="7172"/>
          <a:stretch/>
        </p:blipFill>
        <p:spPr>
          <a:xfrm>
            <a:off x="382127" y="3357222"/>
            <a:ext cx="2765736" cy="34853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9178" r="6619"/>
          <a:stretch/>
        </p:blipFill>
        <p:spPr>
          <a:xfrm>
            <a:off x="5630610" y="3732696"/>
            <a:ext cx="3032479" cy="31253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79911" y="2584178"/>
            <a:ext cx="255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cluster distribution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90907" y="2749835"/>
            <a:ext cx="513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pp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32524" y="2742555"/>
            <a:ext cx="734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pAu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97785" y="4505739"/>
            <a:ext cx="24518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0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:</a:t>
            </a:r>
          </a:p>
          <a:p>
            <a:r>
              <a:rPr lang="el-GR" sz="1600" b="0" dirty="0"/>
              <a:t>0.25 &lt; x</a:t>
            </a:r>
            <a:r>
              <a:rPr lang="el-GR" sz="1600" b="0" baseline="-25000" dirty="0"/>
              <a:t>F</a:t>
            </a:r>
            <a:r>
              <a:rPr lang="el-GR" sz="1600" b="0" dirty="0"/>
              <a:t>(π</a:t>
            </a:r>
            <a:r>
              <a:rPr lang="el-GR" sz="1600" b="0" baseline="30000" dirty="0"/>
              <a:t>0</a:t>
            </a:r>
            <a:r>
              <a:rPr lang="el-GR" sz="1600" b="0" dirty="0"/>
              <a:t>) &lt; 0.35</a:t>
            </a:r>
          </a:p>
          <a:p>
            <a:r>
              <a:rPr lang="el-GR" sz="1600" b="0" dirty="0"/>
              <a:t>3.55 &lt; p</a:t>
            </a:r>
            <a:r>
              <a:rPr lang="el-GR" sz="1600" b="0" baseline="-25000" dirty="0"/>
              <a:t>T</a:t>
            </a:r>
            <a:r>
              <a:rPr lang="el-GR" sz="1600" b="0" dirty="0"/>
              <a:t>(π</a:t>
            </a:r>
            <a:r>
              <a:rPr lang="el-GR" sz="1600" b="0" baseline="30000" dirty="0"/>
              <a:t>0</a:t>
            </a:r>
            <a:r>
              <a:rPr lang="el-GR" sz="1600" b="0" dirty="0"/>
              <a:t>) &lt; 4.05 </a:t>
            </a:r>
            <a:r>
              <a:rPr lang="el-GR" sz="1600" b="0" dirty="0" smtClean="0"/>
              <a:t>GeV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131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results from </a:t>
            </a:r>
            <a:r>
              <a:rPr lang="en-US" cap="none" dirty="0" err="1"/>
              <a:t>p</a:t>
            </a:r>
            <a:r>
              <a:rPr lang="en-US" cap="none" baseline="30000" dirty="0" err="1"/>
              <a:t>↑</a:t>
            </a:r>
            <a:r>
              <a:rPr lang="en-US" dirty="0" err="1"/>
              <a:t>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8" y="570669"/>
            <a:ext cx="7703820" cy="52654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5"/>
          <p:cNvSpPr txBox="1">
            <a:spLocks/>
          </p:cNvSpPr>
          <p:nvPr/>
        </p:nvSpPr>
        <p:spPr>
          <a:xfrm rot="21000000">
            <a:off x="443680" y="2050437"/>
            <a:ext cx="8253467" cy="153409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5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dirty="0" smtClean="0">
                <a:latin typeface="Comic Sans MS"/>
                <a:cs typeface="Comic Sans MS"/>
              </a:rPr>
              <a:t>suppression only expected</a:t>
            </a:r>
          </a:p>
          <a:p>
            <a:pPr algn="ctr">
              <a:buFont typeface="Wingdings" charset="0"/>
              <a:buChar char="à"/>
            </a:pPr>
            <a:r>
              <a:rPr lang="en-US" sz="2400" dirty="0" smtClean="0">
                <a:latin typeface="Comic Sans MS"/>
                <a:cs typeface="Comic Sans MS"/>
                <a:sym typeface="Wingdings"/>
              </a:rPr>
              <a:t>if main underlying process of A</a:t>
            </a:r>
            <a:r>
              <a:rPr lang="en-US" sz="2400" baseline="-25000" dirty="0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sz="2400" dirty="0" smtClean="0">
                <a:latin typeface="Comic Sans MS"/>
                <a:cs typeface="Comic Sans MS"/>
                <a:sym typeface="Wingdings"/>
              </a:rPr>
              <a:t> is of 22 nature </a:t>
            </a:r>
          </a:p>
          <a:p>
            <a:pPr algn="ctr">
              <a:buFont typeface="Wingdings" charset="0"/>
              <a:buChar char="à"/>
            </a:pPr>
            <a:r>
              <a:rPr lang="en-US" sz="2400" dirty="0" smtClean="0">
                <a:latin typeface="Comic Sans MS"/>
                <a:cs typeface="Comic Sans MS"/>
                <a:sym typeface="Wingdings"/>
              </a:rPr>
              <a:t>remember A</a:t>
            </a:r>
            <a:r>
              <a:rPr lang="en-US" sz="2400" baseline="-25000" dirty="0" smtClean="0">
                <a:latin typeface="Comic Sans MS"/>
                <a:cs typeface="Comic Sans MS"/>
                <a:sym typeface="Wingdings"/>
              </a:rPr>
              <a:t>N </a:t>
            </a:r>
            <a:r>
              <a:rPr lang="en-US" sz="2400" dirty="0" err="1" smtClean="0">
                <a:latin typeface="Comic Sans MS"/>
                <a:cs typeface="Comic Sans MS"/>
                <a:sym typeface="Wingdings"/>
              </a:rPr>
              <a:t>pp</a:t>
            </a:r>
            <a:r>
              <a:rPr lang="en-US" sz="2400" dirty="0" smtClean="0">
                <a:latin typeface="Comic Sans MS"/>
                <a:cs typeface="Comic Sans MS"/>
                <a:sym typeface="Wingdings"/>
              </a:rPr>
              <a:t> 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0" indent="0" algn="ctr">
              <a:buFont typeface="Wingdings" charset="2"/>
              <a:buNone/>
            </a:pPr>
            <a:endParaRPr lang="en-US" sz="2400" dirty="0" smtClean="0">
              <a:solidFill>
                <a:schemeClr val="bg2"/>
              </a:solidFill>
              <a:latin typeface="Comic Sans MS"/>
              <a:cs typeface="Comic Sans MS"/>
            </a:endParaRPr>
          </a:p>
        </p:txBody>
      </p:sp>
      <p:sp>
        <p:nvSpPr>
          <p:cNvPr id="8" name="AutoShape 49"/>
          <p:cNvSpPr>
            <a:spLocks noChangeArrowheads="1"/>
          </p:cNvSpPr>
          <p:nvPr/>
        </p:nvSpPr>
        <p:spPr bwMode="auto">
          <a:xfrm>
            <a:off x="275893" y="5773929"/>
            <a:ext cx="541324" cy="432506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7653" y="5753656"/>
            <a:ext cx="73991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only minimal suppression </a:t>
            </a:r>
          </a:p>
          <a:p>
            <a:r>
              <a:rPr lang="en-US" sz="1600" b="0" dirty="0" smtClean="0"/>
              <a:t>Shaded bands represent</a:t>
            </a:r>
            <a:r>
              <a:rPr lang="en-US" sz="1600" b="0" dirty="0"/>
              <a:t> </a:t>
            </a:r>
            <a:r>
              <a:rPr lang="en-US" sz="1600" b="0" dirty="0" smtClean="0"/>
              <a:t>systematic</a:t>
            </a:r>
            <a:r>
              <a:rPr lang="en-US" sz="1600" b="0" dirty="0"/>
              <a:t> </a:t>
            </a:r>
            <a:r>
              <a:rPr lang="en-US" sz="1600" b="0" dirty="0" smtClean="0"/>
              <a:t>uncertainty, dominated by dependence </a:t>
            </a:r>
            <a:r>
              <a:rPr lang="en-US" sz="1600" b="0" dirty="0"/>
              <a:t>of </a:t>
            </a:r>
            <a:r>
              <a:rPr lang="en-US" sz="1600" b="0" dirty="0" smtClean="0"/>
              <a:t>A</a:t>
            </a:r>
            <a:r>
              <a:rPr lang="en-US" sz="1600" b="0" baseline="-25000" dirty="0" smtClean="0"/>
              <a:t>N</a:t>
            </a:r>
            <a:r>
              <a:rPr lang="en-US" sz="1600" b="0" dirty="0" smtClean="0"/>
              <a:t> on </a:t>
            </a:r>
            <a:r>
              <a:rPr lang="en-US" sz="1600" b="0" dirty="0"/>
              <a:t>observed </a:t>
            </a:r>
            <a:r>
              <a:rPr lang="en-US" sz="1600" b="0" dirty="0" smtClean="0"/>
              <a:t>BBC multiplicity </a:t>
            </a:r>
            <a:r>
              <a:rPr lang="en-US" sz="1600" b="0" dirty="0" smtClean="0">
                <a:sym typeface="Wingdings"/>
              </a:rPr>
              <a:t> central vs. peripheral collisions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65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609600"/>
          </a:xfrm>
        </p:spPr>
        <p:txBody>
          <a:bodyPr/>
          <a:lstStyle/>
          <a:p>
            <a:r>
              <a:rPr lang="en-US" b="1" dirty="0" smtClean="0"/>
              <a:t>nuclear modification of TMD</a:t>
            </a:r>
            <a:r>
              <a:rPr lang="en-US" b="1" cap="none" dirty="0" smtClean="0"/>
              <a:t>s</a:t>
            </a:r>
            <a:endParaRPr lang="en-US" b="1" cap="non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" name="Picture 9" descr="ColPAuProj2017.v0.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 r="2676"/>
          <a:stretch/>
        </p:blipFill>
        <p:spPr>
          <a:xfrm>
            <a:off x="1042502" y="1166755"/>
            <a:ext cx="7008191" cy="5415170"/>
          </a:xfrm>
          <a:prstGeom prst="rect">
            <a:avLst/>
          </a:prstGeom>
        </p:spPr>
      </p:pic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297980" y="616625"/>
            <a:ext cx="541324" cy="432506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5565" y="563217"/>
            <a:ext cx="7280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Collins FF in </a:t>
            </a:r>
            <a:r>
              <a:rPr lang="en-US" dirty="0" err="1" smtClean="0">
                <a:solidFill>
                  <a:srgbClr val="0000FF"/>
                </a:solidFill>
              </a:rPr>
              <a:t>pAu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First study of a nuclear modification of a spin observable ever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3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polarized </a:t>
            </a:r>
            <a:r>
              <a:rPr lang="en-US" cap="none" dirty="0" err="1" smtClean="0"/>
              <a:t>pp</a:t>
            </a:r>
            <a:r>
              <a:rPr lang="en-US" dirty="0" smtClean="0"/>
              <a:t> tell us</a:t>
            </a:r>
            <a:endParaRPr lang="en-US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844233"/>
            <a:ext cx="7196137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1691" y="5916085"/>
            <a:ext cx="593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Focus on physics with transversely polarized beams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1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coming and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0335"/>
            <a:ext cx="9144000" cy="2539998"/>
          </a:xfrm>
        </p:spPr>
        <p:txBody>
          <a:bodyPr/>
          <a:lstStyle/>
          <a:p>
            <a:r>
              <a:rPr lang="en-US" sz="2000" dirty="0" smtClean="0"/>
              <a:t>Running to have really high statistics data sets: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lvl="1" indent="0">
              <a:spcBef>
                <a:spcPts val="0"/>
              </a:spcBef>
            </a:pPr>
            <a:r>
              <a:rPr lang="en-US" sz="1800" dirty="0" smtClean="0"/>
              <a:t>2017: 12 weeks (400 pb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) transverse polarized </a:t>
            </a:r>
            <a:r>
              <a:rPr lang="en-US" sz="1800" dirty="0" err="1" smtClean="0"/>
              <a:t>p+p</a:t>
            </a:r>
            <a:r>
              <a:rPr lang="en-US" sz="1800" dirty="0" smtClean="0"/>
              <a:t> @ √s= 500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pPr marL="0" lvl="1" indent="0">
              <a:spcBef>
                <a:spcPts val="0"/>
              </a:spcBef>
              <a:buNone/>
            </a:pPr>
            <a:endParaRPr lang="en-US" sz="800" dirty="0" smtClean="0"/>
          </a:p>
          <a:p>
            <a:pPr marL="0" lvl="1" indent="0">
              <a:spcBef>
                <a:spcPts val="0"/>
              </a:spcBef>
            </a:pPr>
            <a:r>
              <a:rPr lang="en-US" sz="1800" dirty="0" smtClean="0"/>
              <a:t>2023: 8 weeks (300 </a:t>
            </a:r>
            <a:r>
              <a:rPr lang="en-US" sz="1800" dirty="0"/>
              <a:t>pb</a:t>
            </a:r>
            <a:r>
              <a:rPr lang="en-US" sz="1800" baseline="30000" dirty="0"/>
              <a:t>-1</a:t>
            </a:r>
            <a:r>
              <a:rPr lang="en-US" sz="1800" dirty="0"/>
              <a:t>) transverse polarized </a:t>
            </a:r>
            <a:r>
              <a:rPr lang="en-US" sz="1800" dirty="0" err="1"/>
              <a:t>p+</a:t>
            </a:r>
            <a:r>
              <a:rPr lang="en-US" sz="1800" dirty="0" err="1" smtClean="0"/>
              <a:t>p</a:t>
            </a:r>
            <a:r>
              <a:rPr lang="en-US" sz="1800" dirty="0" smtClean="0"/>
              <a:t> @ √</a:t>
            </a:r>
            <a:r>
              <a:rPr lang="en-US" sz="1800" dirty="0"/>
              <a:t>s= </a:t>
            </a:r>
            <a:r>
              <a:rPr lang="en-US" sz="1800" dirty="0" smtClean="0"/>
              <a:t>200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pPr marL="0" lvl="1" indent="0">
              <a:spcBef>
                <a:spcPts val="0"/>
              </a:spcBef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  8 </a:t>
            </a:r>
            <a:r>
              <a:rPr lang="en-US" sz="1800" dirty="0"/>
              <a:t>weeks </a:t>
            </a:r>
            <a:r>
              <a:rPr lang="en-US" sz="1800" dirty="0" smtClean="0"/>
              <a:t>transverse </a:t>
            </a:r>
            <a:r>
              <a:rPr lang="en-US" sz="1800" dirty="0"/>
              <a:t>polarized </a:t>
            </a:r>
            <a:r>
              <a:rPr lang="en-US" sz="1800" dirty="0" err="1"/>
              <a:t>p</a:t>
            </a:r>
            <a:r>
              <a:rPr lang="en-US" sz="1800" dirty="0" err="1" smtClean="0"/>
              <a:t>+Au</a:t>
            </a:r>
            <a:r>
              <a:rPr lang="en-US" sz="1800" dirty="0" smtClean="0"/>
              <a:t> and </a:t>
            </a:r>
            <a:r>
              <a:rPr lang="en-US" sz="1800" dirty="0" err="1" smtClean="0"/>
              <a:t>p+Al</a:t>
            </a:r>
            <a:r>
              <a:rPr lang="en-US" sz="1800" dirty="0" smtClean="0"/>
              <a:t> each 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   @</a:t>
            </a:r>
            <a:r>
              <a:rPr lang="en-US" sz="1800" dirty="0"/>
              <a:t> </a:t>
            </a:r>
            <a:r>
              <a:rPr lang="en-US" sz="1800" dirty="0" smtClean="0"/>
              <a:t>√</a:t>
            </a:r>
            <a:r>
              <a:rPr lang="en-US" sz="1800" dirty="0"/>
              <a:t>s= 200 </a:t>
            </a:r>
            <a:r>
              <a:rPr lang="en-US" sz="1800" dirty="0" err="1" smtClean="0"/>
              <a:t>GeV</a:t>
            </a:r>
            <a:r>
              <a:rPr lang="en-US" sz="1800" dirty="0" smtClean="0"/>
              <a:t> (1.8 pb</a:t>
            </a:r>
            <a:r>
              <a:rPr lang="en-US" sz="1800" baseline="30000" dirty="0" smtClean="0"/>
              <a:t>-1 </a:t>
            </a:r>
            <a:r>
              <a:rPr lang="en-US" sz="1800" dirty="0" smtClean="0"/>
              <a:t>/</a:t>
            </a:r>
            <a:r>
              <a:rPr lang="en-US" sz="1800" baseline="30000" dirty="0" smtClean="0"/>
              <a:t> </a:t>
            </a:r>
            <a:r>
              <a:rPr lang="en-US" sz="1800" dirty="0" smtClean="0"/>
              <a:t>12.6 </a:t>
            </a:r>
            <a:r>
              <a:rPr lang="en-US" sz="1800" dirty="0"/>
              <a:t>pb</a:t>
            </a:r>
            <a:r>
              <a:rPr lang="en-US" sz="1800" baseline="30000" dirty="0"/>
              <a:t>-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)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sz="800" dirty="0" smtClean="0"/>
          </a:p>
          <a:p>
            <a:pPr marL="0" lvl="1" indent="0">
              <a:spcBef>
                <a:spcPts val="0"/>
              </a:spcBef>
            </a:pPr>
            <a:r>
              <a:rPr lang="en-US" sz="1800" dirty="0" smtClean="0"/>
              <a:t>202X: transverse and longitudinal polarized </a:t>
            </a:r>
            <a:r>
              <a:rPr lang="en-US" sz="1800" dirty="0" err="1"/>
              <a:t>p+p</a:t>
            </a:r>
            <a:r>
              <a:rPr lang="en-US" sz="1800" dirty="0"/>
              <a:t> </a:t>
            </a:r>
            <a:r>
              <a:rPr lang="en-US" sz="1800" dirty="0" smtClean="0"/>
              <a:t>@ √</a:t>
            </a:r>
            <a:r>
              <a:rPr lang="en-US" sz="1800" dirty="0"/>
              <a:t>s= 500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pPr marL="0" lvl="1" indent="0">
              <a:spcBef>
                <a:spcPts val="0"/>
              </a:spcBef>
              <a:buNone/>
            </a:pPr>
            <a:r>
              <a:rPr lang="en-US" sz="1800" dirty="0" smtClean="0"/>
              <a:t>           10 weeks each (2x 1.1 fb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) </a:t>
            </a:r>
          </a:p>
          <a:p>
            <a:pPr lvl="1"/>
            <a:endParaRPr lang="en-US" sz="700" dirty="0"/>
          </a:p>
          <a:p>
            <a:pPr marL="457200" lvl="1" indent="0">
              <a:buNone/>
            </a:pPr>
            <a:r>
              <a:rPr lang="en-US" sz="1800" dirty="0" smtClean="0"/>
              <a:t>  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3020485"/>
            <a:ext cx="9144000" cy="259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endParaRPr lang="en-US" sz="700" dirty="0" smtClean="0"/>
          </a:p>
          <a:p>
            <a:r>
              <a:rPr lang="en-US" sz="2000" dirty="0" smtClean="0"/>
              <a:t>Hardware:</a:t>
            </a:r>
          </a:p>
          <a:p>
            <a:pPr lvl="1"/>
            <a:r>
              <a:rPr lang="en-US" sz="1800" dirty="0" smtClean="0"/>
              <a:t>wide acceptance mid-rapidity detector with good PID </a:t>
            </a:r>
            <a:r>
              <a:rPr lang="en-US" sz="1800" dirty="0" smtClean="0">
                <a:sym typeface="Wingdings"/>
              </a:rPr>
              <a:t> STAR </a:t>
            </a:r>
            <a:endParaRPr lang="en-US" sz="1800" dirty="0" smtClean="0"/>
          </a:p>
          <a:p>
            <a:pPr lvl="1"/>
            <a:r>
              <a:rPr lang="en-US" sz="1800" dirty="0" smtClean="0"/>
              <a:t>forward </a:t>
            </a:r>
            <a:r>
              <a:rPr lang="en-US" sz="1800" dirty="0" err="1" smtClean="0"/>
              <a:t>rapidities</a:t>
            </a:r>
            <a:r>
              <a:rPr lang="en-US" sz="1800" dirty="0" smtClean="0"/>
              <a:t> (4.5 &gt; </a:t>
            </a:r>
            <a:r>
              <a:rPr lang="en-US" sz="1800" dirty="0" smtClean="0">
                <a:latin typeface="Symbol" charset="2"/>
                <a:cs typeface="Symbol" charset="2"/>
              </a:rPr>
              <a:t>h</a:t>
            </a:r>
            <a:r>
              <a:rPr lang="en-US" sz="1800" dirty="0" smtClean="0"/>
              <a:t> &gt; </a:t>
            </a:r>
            <a:r>
              <a:rPr lang="en-US" sz="1800" dirty="0"/>
              <a:t>1</a:t>
            </a:r>
            <a:r>
              <a:rPr lang="en-US" sz="1800" dirty="0" smtClean="0"/>
              <a:t>) </a:t>
            </a:r>
            <a:r>
              <a:rPr lang="en-US" sz="1800" dirty="0" err="1" smtClean="0"/>
              <a:t>Ecal</a:t>
            </a:r>
            <a:r>
              <a:rPr lang="en-US" sz="1800" dirty="0" smtClean="0"/>
              <a:t> + </a:t>
            </a:r>
            <a:r>
              <a:rPr lang="en-US" sz="1800" dirty="0" err="1" smtClean="0"/>
              <a:t>HCal</a:t>
            </a:r>
            <a:r>
              <a:rPr lang="en-US" sz="1800" dirty="0" smtClean="0"/>
              <a:t> + charge identification</a:t>
            </a:r>
          </a:p>
          <a:p>
            <a:pPr lvl="1">
              <a:buFont typeface="Wingdings" charset="0"/>
              <a:buChar char="à"/>
            </a:pPr>
            <a:r>
              <a:rPr lang="en-US" sz="1800" dirty="0" smtClean="0">
                <a:sym typeface="Wingdings"/>
              </a:rPr>
              <a:t>both STAR and </a:t>
            </a:r>
            <a:r>
              <a:rPr lang="en-US" sz="1800" dirty="0" err="1" smtClean="0">
                <a:sym typeface="Wingdings"/>
              </a:rPr>
              <a:t>sPHENIX</a:t>
            </a:r>
            <a:r>
              <a:rPr lang="en-US" sz="1800" dirty="0" smtClean="0">
                <a:sym typeface="Wingdings"/>
              </a:rPr>
              <a:t> have dedicated upgrades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rgbClr val="0000FF"/>
                </a:solidFill>
              </a:rPr>
              <a:t>For details see:</a:t>
            </a:r>
          </a:p>
          <a:p>
            <a:pPr lvl="1">
              <a:buFont typeface="Wingdings" charset="0"/>
              <a:buChar char="à"/>
            </a:pPr>
            <a:r>
              <a:rPr lang="en-US" sz="1800" dirty="0" smtClean="0">
                <a:sym typeface="Wingdings"/>
              </a:rPr>
              <a:t>RHIC </a:t>
            </a:r>
            <a:r>
              <a:rPr lang="en-US" sz="1800" dirty="0">
                <a:sym typeface="Wingdings"/>
              </a:rPr>
              <a:t>Cold QCD Plan</a:t>
            </a:r>
          </a:p>
          <a:p>
            <a:pPr lvl="1">
              <a:buFont typeface="Wingdings" charset="0"/>
              <a:buChar char="à"/>
            </a:pPr>
            <a:r>
              <a:rPr lang="en-US" sz="1800" dirty="0" smtClean="0">
                <a:sym typeface="Wingdings"/>
              </a:rPr>
              <a:t>https</a:t>
            </a:r>
            <a:r>
              <a:rPr lang="en-US" sz="1800" dirty="0">
                <a:sym typeface="Wingdings"/>
              </a:rPr>
              <a:t>://</a:t>
            </a:r>
            <a:r>
              <a:rPr lang="en-US" sz="1800" dirty="0" err="1">
                <a:sym typeface="Wingdings"/>
              </a:rPr>
              <a:t>drupal.star.bnl.gov</a:t>
            </a:r>
            <a:r>
              <a:rPr lang="en-US" sz="1800" dirty="0">
                <a:sym typeface="Wingdings"/>
              </a:rPr>
              <a:t>/STAR/system/files/FCS_FTS-proposal_20160119_final_0.pdf</a:t>
            </a:r>
            <a:endParaRPr lang="en-US" sz="1800" dirty="0"/>
          </a:p>
          <a:p>
            <a:pPr lvl="1">
              <a:buFont typeface="Wingdings" charset="0"/>
              <a:buChar char="à"/>
            </a:pPr>
            <a:endParaRPr lang="en-US" sz="1800" dirty="0" smtClean="0"/>
          </a:p>
          <a:p>
            <a:pPr marL="457200" lvl="1" indent="0">
              <a:buFont typeface="Wingdings" charset="2"/>
              <a:buNone/>
            </a:pPr>
            <a:r>
              <a:rPr lang="en-US" sz="1800" dirty="0" smtClean="0"/>
              <a:t> 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517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Rhic</a:t>
            </a:r>
            <a:r>
              <a:rPr lang="en-US" dirty="0" smtClean="0"/>
              <a:t> Forward upgrade plans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22" y="599135"/>
            <a:ext cx="2846176" cy="267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6608"/>
            <a:ext cx="2351617" cy="1288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348" y="3814831"/>
            <a:ext cx="3277911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Ecal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dirty="0" smtClean="0"/>
              <a:t>reuse PHENIX </a:t>
            </a:r>
            <a:r>
              <a:rPr lang="en-US" dirty="0" err="1" smtClean="0"/>
              <a:t>Ecal</a:t>
            </a:r>
            <a:endParaRPr lang="en-US" dirty="0" smtClean="0"/>
          </a:p>
          <a:p>
            <a:endParaRPr lang="en-US" sz="800" dirty="0"/>
          </a:p>
          <a:p>
            <a:r>
              <a:rPr lang="en-US" dirty="0" err="1" smtClean="0">
                <a:solidFill>
                  <a:srgbClr val="0000FF"/>
                </a:solidFill>
              </a:rPr>
              <a:t>Hcal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dirty="0" smtClean="0"/>
              <a:t>design </a:t>
            </a:r>
            <a:r>
              <a:rPr lang="en-US" dirty="0" err="1" smtClean="0"/>
              <a:t>ala</a:t>
            </a:r>
            <a:endParaRPr lang="en-US" dirty="0" smtClean="0"/>
          </a:p>
          <a:p>
            <a:r>
              <a:rPr lang="en-US" dirty="0" smtClean="0"/>
              <a:t>STAR </a:t>
            </a:r>
            <a:r>
              <a:rPr lang="en-US" dirty="0" err="1" smtClean="0"/>
              <a:t>fHCal</a:t>
            </a:r>
            <a:r>
              <a:rPr lang="en-US" dirty="0" smtClean="0"/>
              <a:t> and EIC </a:t>
            </a:r>
            <a:r>
              <a:rPr lang="en-US" dirty="0" err="1" smtClean="0"/>
              <a:t>fHCal</a:t>
            </a:r>
            <a:endParaRPr lang="en-US" dirty="0" smtClean="0"/>
          </a:p>
          <a:p>
            <a:endParaRPr lang="en-US" sz="800" dirty="0"/>
          </a:p>
          <a:p>
            <a:r>
              <a:rPr lang="en-US" dirty="0" smtClean="0">
                <a:solidFill>
                  <a:srgbClr val="0000FF"/>
                </a:solidFill>
              </a:rPr>
              <a:t>Tracking:</a:t>
            </a:r>
          </a:p>
          <a:p>
            <a:r>
              <a:rPr lang="en-US" dirty="0" smtClean="0"/>
              <a:t>4-6 Si strip-disks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302001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to existing STAR at rapidity </a:t>
            </a:r>
          </a:p>
          <a:p>
            <a:r>
              <a:rPr lang="en-US" dirty="0" smtClean="0"/>
              <a:t>2.5 &lt;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&lt; 4.5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/>
          <a:stretch/>
        </p:blipFill>
        <p:spPr>
          <a:xfrm>
            <a:off x="4570412" y="670944"/>
            <a:ext cx="4573587" cy="28629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0277" y="3529311"/>
            <a:ext cx="6100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addition to the central detector </a:t>
            </a:r>
          </a:p>
          <a:p>
            <a:r>
              <a:rPr lang="en-US" dirty="0" smtClean="0"/>
              <a:t>upgrade, </a:t>
            </a:r>
            <a:r>
              <a:rPr lang="en-US" dirty="0" err="1" smtClean="0"/>
              <a:t>sPHENIX</a:t>
            </a:r>
            <a:r>
              <a:rPr lang="en-US" dirty="0" smtClean="0"/>
              <a:t> has a plan for a </a:t>
            </a:r>
          </a:p>
          <a:p>
            <a:r>
              <a:rPr lang="en-US" dirty="0" smtClean="0"/>
              <a:t>forward arm 1 &lt;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&lt; 4.5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33525" y="4363199"/>
            <a:ext cx="3342269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Ecal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dirty="0" smtClean="0"/>
              <a:t>reuse PHENIX </a:t>
            </a:r>
            <a:r>
              <a:rPr lang="en-US" dirty="0" err="1" smtClean="0"/>
              <a:t>Ecal</a:t>
            </a:r>
            <a:endParaRPr lang="en-US" dirty="0" smtClean="0"/>
          </a:p>
          <a:p>
            <a:endParaRPr lang="en-US" sz="800" dirty="0"/>
          </a:p>
          <a:p>
            <a:r>
              <a:rPr lang="en-US" dirty="0" err="1" smtClean="0">
                <a:solidFill>
                  <a:srgbClr val="0000FF"/>
                </a:solidFill>
              </a:rPr>
              <a:t>Hcal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dirty="0" smtClean="0"/>
              <a:t>follow design ideas from</a:t>
            </a:r>
          </a:p>
          <a:p>
            <a:r>
              <a:rPr lang="en-US" dirty="0" smtClean="0"/>
              <a:t>STAR </a:t>
            </a:r>
            <a:r>
              <a:rPr lang="en-US" dirty="0" err="1" smtClean="0"/>
              <a:t>fHCal</a:t>
            </a:r>
            <a:r>
              <a:rPr lang="en-US" dirty="0" smtClean="0"/>
              <a:t> and EIC </a:t>
            </a:r>
            <a:r>
              <a:rPr lang="en-US" dirty="0" err="1" smtClean="0"/>
              <a:t>fHCal</a:t>
            </a:r>
            <a:endParaRPr lang="en-US" dirty="0" smtClean="0"/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Tracking:</a:t>
            </a:r>
          </a:p>
          <a:p>
            <a:r>
              <a:rPr lang="en-US" dirty="0" smtClean="0"/>
              <a:t>3 stations of GEM Trackers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Bild 6" descr="wahrsager_glaskugel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934" y="874713"/>
            <a:ext cx="7707688" cy="511427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36720" y="2468880"/>
            <a:ext cx="82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EIC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measure </a:t>
            </a:r>
            <a:r>
              <a:rPr lang="en-US" cap="none" dirty="0" err="1" smtClean="0"/>
              <a:t>k</a:t>
            </a:r>
            <a:r>
              <a:rPr lang="en-US" baseline="-25000" dirty="0" err="1" smtClean="0"/>
              <a:t>t</a:t>
            </a:r>
            <a:endParaRPr lang="en-US" cap="none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0446" y="585317"/>
            <a:ext cx="76995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4 different contributions to the 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of a hadron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:</a:t>
            </a:r>
            <a:r>
              <a:rPr lang="en-US" baseline="-25000" dirty="0" smtClean="0"/>
              <a:t> </a:t>
            </a:r>
            <a:r>
              <a:rPr lang="en-US" dirty="0" smtClean="0"/>
              <a:t>non-</a:t>
            </a:r>
            <a:r>
              <a:rPr lang="en-US" dirty="0" err="1" smtClean="0"/>
              <a:t>pertubative</a:t>
            </a:r>
            <a:r>
              <a:rPr lang="en-US" dirty="0" smtClean="0"/>
              <a:t>; very often called “intrinsic”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err="1"/>
              <a:t>k</a:t>
            </a:r>
            <a:r>
              <a:rPr lang="en-US" baseline="-25000" dirty="0" err="1"/>
              <a:t>t</a:t>
            </a:r>
            <a:r>
              <a:rPr lang="en-US" baseline="30000" dirty="0" err="1"/>
              <a:t>PS</a:t>
            </a:r>
            <a:r>
              <a:rPr lang="en-US" dirty="0"/>
              <a:t>: from </a:t>
            </a:r>
            <a:r>
              <a:rPr lang="en-US" dirty="0" err="1"/>
              <a:t>parton</a:t>
            </a:r>
            <a:r>
              <a:rPr lang="en-US" dirty="0"/>
              <a:t> showers </a:t>
            </a:r>
            <a:r>
              <a:rPr lang="en-US" dirty="0">
                <a:sym typeface="Wingdings"/>
              </a:rPr>
              <a:t> connection to </a:t>
            </a:r>
            <a:r>
              <a:rPr lang="en-US" dirty="0" err="1">
                <a:sym typeface="Wingdings"/>
              </a:rPr>
              <a:t>softfactors</a:t>
            </a:r>
            <a:r>
              <a:rPr lang="en-US" dirty="0">
                <a:sym typeface="Wingdings"/>
              </a:rPr>
              <a:t> in </a:t>
            </a:r>
            <a:r>
              <a:rPr lang="en-US" dirty="0" smtClean="0">
                <a:sym typeface="Wingdings"/>
              </a:rPr>
              <a:t>TMDs</a:t>
            </a:r>
            <a:endParaRPr lang="en-US" dirty="0" smtClean="0"/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frag</a:t>
            </a:r>
            <a:r>
              <a:rPr lang="en-US" dirty="0" smtClean="0"/>
              <a:t>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contribution from the fragmentation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hard</a:t>
            </a:r>
            <a:r>
              <a:rPr lang="en-US" baseline="-25000" dirty="0" smtClean="0"/>
              <a:t> </a:t>
            </a:r>
            <a:r>
              <a:rPr lang="en-US" dirty="0" smtClean="0"/>
              <a:t>:</a:t>
            </a:r>
            <a:r>
              <a:rPr lang="en-US" baseline="-25000" dirty="0" smtClean="0"/>
              <a:t> </a:t>
            </a:r>
            <a:r>
              <a:rPr lang="en-US" dirty="0" smtClean="0"/>
              <a:t>from hard QCD scattering (QCDC, PGF, …)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4227"/>
            <a:ext cx="4672496" cy="40239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782" y="2164522"/>
            <a:ext cx="289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Running of effective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1392" y="4030870"/>
            <a:ext cx="454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 order to relate </a:t>
            </a:r>
            <a:r>
              <a:rPr lang="en-US" dirty="0" err="1">
                <a:solidFill>
                  <a:srgbClr val="0000FF"/>
                </a:solidFill>
              </a:rPr>
              <a:t>k</a:t>
            </a:r>
            <a:r>
              <a:rPr lang="en-US" baseline="-25000" dirty="0" err="1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to fundamentals </a:t>
            </a:r>
            <a:r>
              <a:rPr lang="en-US" dirty="0">
                <a:solidFill>
                  <a:srgbClr val="0000FF"/>
                </a:solidFill>
              </a:rPr>
              <a:t>like </a:t>
            </a:r>
            <a:r>
              <a:rPr lang="en-US" dirty="0" smtClean="0">
                <a:solidFill>
                  <a:srgbClr val="0000FF"/>
                </a:solidFill>
              </a:rPr>
              <a:t>Q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, we must </a:t>
            </a:r>
            <a:r>
              <a:rPr lang="en-US" dirty="0">
                <a:solidFill>
                  <a:srgbClr val="0000FF"/>
                </a:solidFill>
              </a:rPr>
              <a:t>actually measure </a:t>
            </a:r>
            <a:r>
              <a:rPr lang="en-US" dirty="0" err="1">
                <a:solidFill>
                  <a:srgbClr val="0000FF"/>
                </a:solidFill>
              </a:rPr>
              <a:t>k</a:t>
            </a:r>
            <a:r>
              <a:rPr lang="en-US" baseline="-25000" dirty="0" err="1">
                <a:solidFill>
                  <a:srgbClr val="0000FF"/>
                </a:solidFill>
              </a:rPr>
              <a:t>T</a:t>
            </a:r>
            <a:endParaRPr lang="en-US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Solution: &lt;p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2</a:t>
            </a:r>
            <a:r>
              <a:rPr lang="en-US" dirty="0" smtClean="0"/>
              <a:t>&gt; vs.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0449"/>
          <a:stretch/>
        </p:blipFill>
        <p:spPr>
          <a:xfrm>
            <a:off x="4567856" y="1002876"/>
            <a:ext cx="4476750" cy="2848942"/>
          </a:xfrm>
          <a:prstGeom prst="rect">
            <a:avLst/>
          </a:prstGeom>
        </p:spPr>
      </p:pic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4434415" y="4086520"/>
            <a:ext cx="673653" cy="36374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100000">
                <a:srgbClr val="0000FF"/>
              </a:gs>
              <a:gs pos="0">
                <a:srgbClr val="0000FF">
                  <a:alpha val="64000"/>
                </a:srgbClr>
              </a:gs>
              <a:gs pos="53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4810" y="4002327"/>
            <a:ext cx="4222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&gt;0: “struck” </a:t>
            </a:r>
            <a:r>
              <a:rPr lang="en-US" dirty="0" err="1" smtClean="0"/>
              <a:t>parton</a:t>
            </a:r>
            <a:r>
              <a:rPr lang="en-US" dirty="0"/>
              <a:t> </a:t>
            </a:r>
            <a:r>
              <a:rPr lang="en-US" dirty="0" smtClean="0"/>
              <a:t>hemisphere</a:t>
            </a:r>
          </a:p>
          <a:p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&lt;0 “target remnant” hemisphere</a:t>
            </a:r>
          </a:p>
          <a:p>
            <a:r>
              <a:rPr lang="en-US" dirty="0" smtClean="0"/>
              <a:t>sensitive to intrinsic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err="1" smtClean="0"/>
              <a:t>s</a:t>
            </a:r>
            <a:r>
              <a:rPr lang="en-US" dirty="0" smtClean="0"/>
              <a:t> (initial + fragmentation)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880"/>
            <a:ext cx="4680585" cy="316992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16789" y="5267737"/>
            <a:ext cx="4619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Detector Requirements @ EIC:</a:t>
            </a:r>
          </a:p>
          <a:p>
            <a:r>
              <a:rPr lang="en-US" dirty="0"/>
              <a:t>Measure p (or E) &amp; charge to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 of 5</a:t>
            </a:r>
          </a:p>
          <a:p>
            <a:r>
              <a:rPr lang="en-US" dirty="0"/>
              <a:t>+ Roman Pots for very forward protons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9"/>
          <a:stretch/>
        </p:blipFill>
        <p:spPr>
          <a:xfrm>
            <a:off x="0" y="3688080"/>
            <a:ext cx="4487333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9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know Now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036"/>
            <a:ext cx="9144000" cy="4650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4781" y="3313057"/>
            <a:ext cx="274982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&lt;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 = 1/b from fit</a:t>
            </a:r>
          </a:p>
          <a:p>
            <a:r>
              <a:rPr lang="en-US" dirty="0" err="1" smtClean="0"/>
              <a:t>x</a:t>
            </a:r>
            <a:r>
              <a:rPr lang="en-US" baseline="-25000" dirty="0" err="1" smtClean="0"/>
              <a:t>L</a:t>
            </a:r>
            <a:r>
              <a:rPr lang="en-US" dirty="0" smtClean="0"/>
              <a:t>=</a:t>
            </a:r>
            <a:r>
              <a:rPr lang="en-US" dirty="0" err="1" smtClean="0"/>
              <a:t>p</a:t>
            </a:r>
            <a:r>
              <a:rPr lang="en-US" baseline="-25000" dirty="0" err="1" smtClean="0"/>
              <a:t>z</a:t>
            </a:r>
            <a:r>
              <a:rPr lang="en-US" dirty="0" smtClean="0"/>
              <a:t>/</a:t>
            </a:r>
            <a:r>
              <a:rPr lang="en-US" dirty="0" err="1" smtClean="0"/>
              <a:t>p</a:t>
            </a:r>
            <a:r>
              <a:rPr lang="en-US" baseline="-25000" dirty="0" err="1" smtClean="0"/>
              <a:t>zbeam</a:t>
            </a:r>
            <a:r>
              <a:rPr lang="en-US" dirty="0" smtClean="0"/>
              <a:t> ~ </a:t>
            </a:r>
            <a:r>
              <a:rPr lang="en-US" dirty="0" smtClean="0">
                <a:solidFill>
                  <a:srgbClr val="0000FF"/>
                </a:solidFill>
              </a:rPr>
              <a:t>-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baseline="-25000" dirty="0" err="1" smtClean="0">
                <a:solidFill>
                  <a:srgbClr val="0000FF"/>
                </a:solidFill>
              </a:rPr>
              <a:t>F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endParaRPr lang="en-US" baseline="-25000" dirty="0"/>
          </a:p>
          <a:p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231913" y="651565"/>
            <a:ext cx="6675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do have high precision data from Zeus at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F</a:t>
            </a:r>
            <a:r>
              <a:rPr lang="en-US" dirty="0" smtClean="0"/>
              <a:t> &lt; -0.2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7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model this in </a:t>
            </a:r>
            <a:r>
              <a:rPr lang="en-US" dirty="0" err="1" smtClean="0"/>
              <a:t>pythia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748"/>
            <a:ext cx="9144000" cy="506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Fragmentation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intrinsic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endParaRPr 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980"/>
          <a:stretch/>
        </p:blipFill>
        <p:spPr>
          <a:xfrm>
            <a:off x="0" y="773049"/>
            <a:ext cx="9144000" cy="4863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51334" y="5665308"/>
            <a:ext cx="9394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Having </a:t>
            </a:r>
            <a:r>
              <a:rPr lang="en-US" dirty="0">
                <a:solidFill>
                  <a:srgbClr val="0000FF"/>
                </a:solidFill>
              </a:rPr>
              <a:t>fragmentation 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decreasing </a:t>
            </a:r>
            <a:r>
              <a:rPr lang="en-US" dirty="0">
                <a:solidFill>
                  <a:srgbClr val="0000FF"/>
                </a:solidFill>
              </a:rPr>
              <a:t>with W is weirder than </a:t>
            </a:r>
            <a:r>
              <a:rPr lang="en-US" dirty="0" err="1">
                <a:solidFill>
                  <a:srgbClr val="0000FF"/>
                </a:solidFill>
              </a:rPr>
              <a:t>k</a:t>
            </a:r>
            <a:r>
              <a:rPr lang="en-US" baseline="-25000" dirty="0" err="1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 decreasing with </a:t>
            </a:r>
            <a:r>
              <a:rPr lang="en-US" dirty="0" smtClean="0">
                <a:solidFill>
                  <a:srgbClr val="0000FF"/>
                </a:solidFill>
              </a:rPr>
              <a:t>W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EMC data (ZPC 36 (1987) 527 can give an first idea about the W-dependence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Accessing gluon dynamics in DIS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8" y="2169361"/>
            <a:ext cx="33147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大括号 7"/>
          <p:cNvSpPr/>
          <p:nvPr/>
        </p:nvSpPr>
        <p:spPr>
          <a:xfrm>
            <a:off x="4139952" y="3417530"/>
            <a:ext cx="288032" cy="1056087"/>
          </a:xfrm>
          <a:prstGeom prst="rightBrac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7" y="3356806"/>
            <a:ext cx="3384601" cy="119311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Gluon information can be extracted with the hadron pairs /di-jet from the quark-antiquark jet.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4501" y="111954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How to access the gluon information in DIS collisions?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8806" y="1093640"/>
            <a:ext cx="41571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Tag photon-gluon fusion events.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Find back-to-back hadron pairs/ di-jets from the quark-antiquark jet.</a:t>
            </a:r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Reconstruct the gluon dynamics with the hadron pair / di-jet information.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44909" y="4927930"/>
            <a:ext cx="2465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Back-to-back limit:</a:t>
            </a:r>
          </a:p>
          <a:p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’ =|</a:t>
            </a:r>
            <a:r>
              <a:rPr lang="en-US" b="1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h1</a:t>
            </a:r>
            <a:r>
              <a:rPr lang="en-US" dirty="0" smtClean="0"/>
              <a:t>-</a:t>
            </a:r>
            <a:r>
              <a:rPr lang="en-US" b="1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h2</a:t>
            </a:r>
            <a:r>
              <a:rPr lang="en-US" dirty="0" smtClean="0"/>
              <a:t>|/2 </a:t>
            </a:r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’ = |</a:t>
            </a:r>
            <a:r>
              <a:rPr lang="en-US" b="1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h1</a:t>
            </a:r>
            <a:r>
              <a:rPr lang="en-US" dirty="0" smtClean="0"/>
              <a:t>+</a:t>
            </a:r>
            <a:r>
              <a:rPr lang="en-US" b="1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h2</a:t>
            </a:r>
            <a:r>
              <a:rPr lang="en-US" dirty="0" smtClean="0"/>
              <a:t>| </a:t>
            </a:r>
          </a:p>
          <a:p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’ &lt;&lt; P</a:t>
            </a:r>
            <a:r>
              <a:rPr lang="en-US" baseline="-25000" dirty="0" smtClean="0"/>
              <a:t>T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13043" y="3313044"/>
            <a:ext cx="56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h1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3321878" y="4161184"/>
            <a:ext cx="56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h2</a:t>
            </a:r>
            <a:endParaRPr lang="en-US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77" y="3613723"/>
            <a:ext cx="3540449" cy="301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Theoretical framework to estimate the gluon initiated single spin asymmetry</a:t>
            </a:r>
            <a:endParaRPr lang="en-US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3" y="1561706"/>
            <a:ext cx="695103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0853" y="1010849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TMD factorization with the back-to-back limit: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1836" y="1060761"/>
            <a:ext cx="2345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PRD </a:t>
            </a:r>
            <a:r>
              <a:rPr lang="en-US" sz="1200" dirty="0"/>
              <a:t>83, 105005 (2011</a:t>
            </a:r>
            <a:r>
              <a:rPr lang="en-US" sz="1200" dirty="0" smtClean="0"/>
              <a:t>)</a:t>
            </a:r>
          </a:p>
        </p:txBody>
      </p:sp>
      <p:sp>
        <p:nvSpPr>
          <p:cNvPr id="5" name="椭圆 4"/>
          <p:cNvSpPr/>
          <p:nvPr/>
        </p:nvSpPr>
        <p:spPr>
          <a:xfrm>
            <a:off x="5791757" y="1561706"/>
            <a:ext cx="1296144" cy="6732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2" y="3099081"/>
            <a:ext cx="3293688" cy="52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1157" y="2667033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Single spin asymmetry (SSA):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5" y="3675145"/>
            <a:ext cx="3798813" cy="54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3" y="4218780"/>
            <a:ext cx="2643559" cy="49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3" y="4710898"/>
            <a:ext cx="2028626" cy="5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604170" y="5976182"/>
            <a:ext cx="18206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JHEP 09, 119 (2015)</a:t>
            </a:r>
            <a:endParaRPr lang="en-US" sz="1100" dirty="0"/>
          </a:p>
        </p:txBody>
      </p:sp>
      <p:sp>
        <p:nvSpPr>
          <p:cNvPr id="6" name="右箭头 5"/>
          <p:cNvSpPr/>
          <p:nvPr/>
        </p:nvSpPr>
        <p:spPr>
          <a:xfrm rot="10800000">
            <a:off x="4080432" y="4323217"/>
            <a:ext cx="991245" cy="246059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4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71477" y="4738929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 use the RHIC A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 data constrained fits for gluon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function.</a:t>
            </a:r>
            <a:endParaRPr lang="en-US" sz="1600" dirty="0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72" y="3292566"/>
            <a:ext cx="3057356" cy="3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0240" y="0"/>
            <a:ext cx="9794240" cy="609600"/>
          </a:xfrm>
        </p:spPr>
        <p:txBody>
          <a:bodyPr/>
          <a:lstStyle/>
          <a:p>
            <a:r>
              <a:rPr lang="en-US" sz="2700" dirty="0" smtClean="0"/>
              <a:t>A</a:t>
            </a:r>
            <a:r>
              <a:rPr lang="en-US" sz="2700" baseline="-25000" dirty="0" smtClean="0"/>
              <a:t>N</a:t>
            </a:r>
            <a:r>
              <a:rPr lang="en-US" sz="2700" dirty="0" smtClean="0"/>
              <a:t>: How to get to THE underlying Physics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2244" y="1561736"/>
            <a:ext cx="3137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SIVERS/</a:t>
            </a:r>
            <a:r>
              <a:rPr lang="en-US" sz="2800" b="1" dirty="0" smtClean="0">
                <a:solidFill>
                  <a:srgbClr val="008040"/>
                </a:solidFill>
                <a:latin typeface="Comic Sans MS"/>
                <a:cs typeface="Comic Sans MS"/>
              </a:rPr>
              <a:t>Twist-3</a:t>
            </a:r>
            <a:endParaRPr lang="en-US" sz="2800" b="1" dirty="0">
              <a:solidFill>
                <a:srgbClr val="00804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8662" y="1536339"/>
            <a:ext cx="3262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Collins Mechanism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0867" y="1481707"/>
            <a:ext cx="8724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16307" y="1206524"/>
            <a:ext cx="22860" cy="2192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0587" y="2129848"/>
            <a:ext cx="374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8040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for </a:t>
            </a:r>
            <a:r>
              <a:rPr lang="en-US" dirty="0">
                <a:latin typeface="Comic Sans MS"/>
                <a:cs typeface="Comic Sans MS"/>
              </a:rPr>
              <a:t>jets, direct </a:t>
            </a:r>
            <a:r>
              <a:rPr lang="en-US" dirty="0" smtClean="0">
                <a:latin typeface="Comic Sans MS"/>
                <a:cs typeface="Comic Sans MS"/>
              </a:rPr>
              <a:t>photons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 </a:t>
            </a:r>
            <a:r>
              <a:rPr lang="en-US" b="1" dirty="0">
                <a:latin typeface="Comic Sans MS"/>
                <a:cs typeface="Comic Sans MS"/>
              </a:rPr>
              <a:t>for heavy </a:t>
            </a:r>
            <a:r>
              <a:rPr lang="en-US" b="1" dirty="0" err="1">
                <a:latin typeface="Comic Sans MS"/>
                <a:cs typeface="Comic Sans MS"/>
              </a:rPr>
              <a:t>flavour</a:t>
            </a: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gluon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  <a:sym typeface="Wingdings"/>
              </a:rPr>
              <a:t>A</a:t>
            </a:r>
            <a:r>
              <a:rPr lang="en-US" baseline="-25000" dirty="0">
                <a:latin typeface="Comic Sans MS"/>
                <a:cs typeface="Comic Sans MS"/>
                <a:sym typeface="Wingdings"/>
              </a:rPr>
              <a:t>N</a:t>
            </a:r>
            <a:r>
              <a:rPr lang="en-US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for </a:t>
            </a:r>
            <a:r>
              <a:rPr lang="en-US" dirty="0">
                <a:latin typeface="Comic Sans MS"/>
                <a:cs typeface="Comic Sans MS"/>
                <a:sym typeface="Wingdings"/>
              </a:rPr>
              <a:t>W</a:t>
            </a:r>
            <a:r>
              <a:rPr lang="en-US" baseline="30000" dirty="0">
                <a:latin typeface="Comic Sans MS"/>
                <a:cs typeface="Comic Sans MS"/>
                <a:sym typeface="Wingdings"/>
              </a:rPr>
              <a:t>+/-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Z</a:t>
            </a:r>
            <a:r>
              <a:rPr lang="en-US" baseline="30000" dirty="0">
                <a:latin typeface="Comic Sans MS"/>
                <a:cs typeface="Comic Sans MS"/>
                <a:sym typeface="Wingdings"/>
              </a:rPr>
              <a:t>0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DY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8547" y="2066773"/>
            <a:ext cx="457048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</a:rPr>
              <a:t>asymmetry in jet fragmentation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Symbol" charset="2"/>
                <a:cs typeface="Symbol" charset="2"/>
              </a:rPr>
              <a:t>p</a:t>
            </a:r>
            <a:r>
              <a:rPr lang="en-US" sz="1600" b="1" baseline="30000" dirty="0" smtClean="0">
                <a:latin typeface="Comic Sans MS"/>
                <a:cs typeface="Comic Sans MS"/>
              </a:rPr>
              <a:t>+/-</a:t>
            </a:r>
            <a:r>
              <a:rPr lang="en-US" sz="1600" b="1" dirty="0" smtClean="0">
                <a:latin typeface="Symbol" charset="2"/>
                <a:cs typeface="Symbol" charset="2"/>
              </a:rPr>
              <a:t>p</a:t>
            </a:r>
            <a:r>
              <a:rPr lang="en-US" sz="1600" b="1" baseline="30000" dirty="0" smtClean="0">
                <a:latin typeface="Comic Sans MS"/>
                <a:cs typeface="Comic Sans MS"/>
              </a:rPr>
              <a:t>0</a:t>
            </a:r>
            <a:r>
              <a:rPr lang="en-US" sz="1600" b="1" dirty="0" smtClean="0">
                <a:latin typeface="Comic Sans MS"/>
                <a:cs typeface="Comic Sans MS"/>
              </a:rPr>
              <a:t> azimuthal distribution in jets</a:t>
            </a:r>
            <a:endParaRPr lang="en-US" sz="1600" b="1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cs typeface="Comic Sans MS"/>
              </a:rPr>
              <a:t>Interference fragmentation function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A</a:t>
            </a:r>
            <a:r>
              <a:rPr lang="en-US" sz="1600" baseline="-25000" dirty="0" smtClean="0">
                <a:latin typeface="Comic Sans MS"/>
                <a:cs typeface="Comic Sans MS"/>
              </a:rPr>
              <a:t>N</a:t>
            </a:r>
            <a:r>
              <a:rPr lang="en-US" sz="1600" dirty="0" smtClean="0">
                <a:latin typeface="Comic Sans MS"/>
                <a:cs typeface="Comic Sans MS"/>
              </a:rPr>
              <a:t> for </a:t>
            </a:r>
            <a:r>
              <a:rPr lang="en-US" sz="1600" dirty="0" err="1" smtClean="0">
                <a:latin typeface="Comic Sans MS"/>
                <a:cs typeface="Comic Sans MS"/>
              </a:rPr>
              <a:t>pions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</a:p>
          <a:p>
            <a:pPr>
              <a:buClr>
                <a:srgbClr val="008000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 </a:t>
            </a:r>
            <a:r>
              <a:rPr lang="en-US" sz="1600" dirty="0" smtClean="0">
                <a:solidFill>
                  <a:srgbClr val="008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Comic Sans MS"/>
                <a:cs typeface="Comic Sans MS"/>
              </a:rPr>
              <a:t>Novel Twist-3 FF Mechanisms</a:t>
            </a:r>
          </a:p>
          <a:p>
            <a:pPr>
              <a:buClr>
                <a:srgbClr val="008000"/>
              </a:buClr>
            </a:pPr>
            <a:endParaRPr lang="en-US" sz="1600" b="1" dirty="0" smtClean="0">
              <a:latin typeface="Comic Sans MS"/>
              <a:cs typeface="Comic Sans M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0" y="5221924"/>
            <a:ext cx="420158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Sensitive to </a:t>
            </a:r>
            <a:r>
              <a:rPr lang="en-US" dirty="0" smtClean="0"/>
              <a:t>correlations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proton </a:t>
            </a:r>
            <a:r>
              <a:rPr lang="en-US" b="1" dirty="0"/>
              <a:t>spin</a:t>
            </a:r>
            <a:r>
              <a:rPr lang="en-US" dirty="0"/>
              <a:t> –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err="1" smtClean="0"/>
              <a:t>parton</a:t>
            </a:r>
            <a:r>
              <a:rPr lang="en-US" dirty="0" smtClean="0"/>
              <a:t> </a:t>
            </a:r>
            <a:r>
              <a:rPr lang="en-US" b="1" dirty="0"/>
              <a:t>transverse </a:t>
            </a:r>
            <a:r>
              <a:rPr lang="en-US" b="1" dirty="0" smtClean="0"/>
              <a:t>motion</a:t>
            </a:r>
          </a:p>
          <a:p>
            <a:pPr>
              <a:spcBef>
                <a:spcPts val="0"/>
              </a:spcBef>
            </a:pPr>
            <a:endParaRPr lang="en-US" sz="8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not universal between SIDIS &amp; </a:t>
            </a:r>
            <a:r>
              <a:rPr lang="en-US" dirty="0" err="1" smtClean="0"/>
              <a:t>pp</a:t>
            </a:r>
            <a:endParaRPr lang="en-US" dirty="0"/>
          </a:p>
        </p:txBody>
      </p:sp>
      <p:sp>
        <p:nvSpPr>
          <p:cNvPr id="61" name="Text Box 59"/>
          <p:cNvSpPr txBox="1">
            <a:spLocks noChangeArrowheads="1"/>
          </p:cNvSpPr>
          <p:nvPr/>
        </p:nvSpPr>
        <p:spPr bwMode="auto">
          <a:xfrm>
            <a:off x="4359275" y="5333104"/>
            <a:ext cx="4603744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322F31"/>
                </a:solidFill>
              </a:rPr>
              <a:t>Sensitive </a:t>
            </a:r>
            <a:r>
              <a:rPr lang="en-US" dirty="0" smtClean="0">
                <a:solidFill>
                  <a:srgbClr val="322F31"/>
                </a:solidFill>
              </a:rPr>
              <a:t>to </a:t>
            </a:r>
          </a:p>
          <a:p>
            <a:pPr>
              <a:spcBef>
                <a:spcPts val="0"/>
              </a:spcBef>
            </a:pPr>
            <a:r>
              <a:rPr lang="en-US" b="1" dirty="0" err="1" smtClean="0">
                <a:solidFill>
                  <a:srgbClr val="322F31"/>
                </a:solidFill>
              </a:rPr>
              <a:t>transversity</a:t>
            </a:r>
            <a:r>
              <a:rPr lang="en-US" b="1" dirty="0" smtClean="0">
                <a:solidFill>
                  <a:srgbClr val="322F31"/>
                </a:solidFill>
              </a:rPr>
              <a:t> x spin-dependent FF</a:t>
            </a:r>
          </a:p>
          <a:p>
            <a:pPr>
              <a:spcBef>
                <a:spcPts val="0"/>
              </a:spcBef>
            </a:pPr>
            <a:endParaRPr lang="en-US" sz="800" dirty="0">
              <a:solidFill>
                <a:srgbClr val="322F3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/>
              <a:t>universal between SIDIS &amp; </a:t>
            </a:r>
            <a:r>
              <a:rPr lang="en-US" dirty="0" err="1" smtClean="0"/>
              <a:t>pp</a:t>
            </a:r>
            <a:r>
              <a:rPr lang="en-US" dirty="0" smtClean="0"/>
              <a:t> &amp; </a:t>
            </a:r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en-US" b="1" dirty="0">
              <a:solidFill>
                <a:srgbClr val="322F31"/>
              </a:solidFill>
            </a:endParaRPr>
          </a:p>
        </p:txBody>
      </p:sp>
      <p:sp>
        <p:nvSpPr>
          <p:cNvPr id="77" name="Text Box 25"/>
          <p:cNvSpPr txBox="1">
            <a:spLocks noChangeArrowheads="1"/>
          </p:cNvSpPr>
          <p:nvPr/>
        </p:nvSpPr>
        <p:spPr bwMode="auto">
          <a:xfrm>
            <a:off x="307448" y="3798672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S</a:t>
            </a:r>
            <a:r>
              <a:rPr lang="en-US" sz="2000" b="1" baseline="-25000" dirty="0">
                <a:solidFill>
                  <a:srgbClr val="FF0000"/>
                </a:solidFill>
              </a:rPr>
              <a:t>P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2908" y="3889693"/>
            <a:ext cx="4046537" cy="2662238"/>
            <a:chOff x="273580" y="3308889"/>
            <a:chExt cx="4046537" cy="2662238"/>
          </a:xfrm>
        </p:grpSpPr>
        <p:sp>
          <p:nvSpPr>
            <p:cNvPr id="75" name="Line 23"/>
            <p:cNvSpPr>
              <a:spLocks noChangeShapeType="1"/>
            </p:cNvSpPr>
            <p:nvPr/>
          </p:nvSpPr>
          <p:spPr bwMode="auto">
            <a:xfrm>
              <a:off x="273580" y="3613689"/>
              <a:ext cx="1371600" cy="609600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24"/>
            <p:cNvSpPr>
              <a:spLocks noChangeShapeType="1"/>
            </p:cNvSpPr>
            <p:nvPr/>
          </p:nvSpPr>
          <p:spPr bwMode="auto">
            <a:xfrm flipV="1">
              <a:off x="578380" y="3461289"/>
              <a:ext cx="0" cy="533400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26"/>
            <p:cNvSpPr>
              <a:spLocks noChangeShapeType="1"/>
            </p:cNvSpPr>
            <p:nvPr/>
          </p:nvSpPr>
          <p:spPr bwMode="auto">
            <a:xfrm flipV="1">
              <a:off x="276755" y="3597814"/>
              <a:ext cx="685800" cy="30480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 Box 27"/>
            <p:cNvSpPr txBox="1">
              <a:spLocks noChangeArrowheads="1"/>
            </p:cNvSpPr>
            <p:nvPr/>
          </p:nvSpPr>
          <p:spPr bwMode="auto">
            <a:xfrm>
              <a:off x="883180" y="3308889"/>
              <a:ext cx="609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6600"/>
                  </a:solidFill>
                </a:rPr>
                <a:t>k</a:t>
              </a:r>
              <a:r>
                <a:rPr lang="en-US" sz="2000" b="1" baseline="-25000">
                  <a:solidFill>
                    <a:srgbClr val="006600"/>
                  </a:solidFill>
                </a:rPr>
                <a:t>T,q</a:t>
              </a:r>
              <a:endParaRPr lang="en-US" sz="2000" b="1">
                <a:solidFill>
                  <a:srgbClr val="006600"/>
                </a:solidFill>
              </a:endParaRPr>
            </a:p>
          </p:txBody>
        </p:sp>
        <p:sp>
          <p:nvSpPr>
            <p:cNvPr id="80" name="Line 28"/>
            <p:cNvSpPr>
              <a:spLocks noChangeShapeType="1"/>
            </p:cNvSpPr>
            <p:nvPr/>
          </p:nvSpPr>
          <p:spPr bwMode="auto">
            <a:xfrm>
              <a:off x="3016780" y="4299489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29"/>
            <p:cNvSpPr>
              <a:spLocks noChangeShapeType="1"/>
            </p:cNvSpPr>
            <p:nvPr/>
          </p:nvSpPr>
          <p:spPr bwMode="auto">
            <a:xfrm>
              <a:off x="1645180" y="4223289"/>
              <a:ext cx="1600200" cy="304800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30"/>
            <p:cNvSpPr>
              <a:spLocks noChangeShapeType="1"/>
            </p:cNvSpPr>
            <p:nvPr/>
          </p:nvSpPr>
          <p:spPr bwMode="auto">
            <a:xfrm>
              <a:off x="3245380" y="4528089"/>
              <a:ext cx="1074737" cy="841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31"/>
            <p:cNvSpPr>
              <a:spLocks noChangeShapeType="1"/>
            </p:cNvSpPr>
            <p:nvPr/>
          </p:nvSpPr>
          <p:spPr bwMode="auto">
            <a:xfrm rot="2215248" flipV="1">
              <a:off x="3253317" y="4496339"/>
              <a:ext cx="984250" cy="3746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32"/>
            <p:cNvSpPr>
              <a:spLocks noChangeShapeType="1"/>
            </p:cNvSpPr>
            <p:nvPr/>
          </p:nvSpPr>
          <p:spPr bwMode="auto">
            <a:xfrm rot="1381992">
              <a:off x="1518180" y="4534439"/>
              <a:ext cx="1600200" cy="304800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33"/>
            <p:cNvSpPr>
              <a:spLocks noChangeShapeType="1"/>
            </p:cNvSpPr>
            <p:nvPr/>
          </p:nvSpPr>
          <p:spPr bwMode="auto">
            <a:xfrm rot="1381992">
              <a:off x="2934230" y="5348827"/>
              <a:ext cx="1074737" cy="841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34"/>
            <p:cNvSpPr>
              <a:spLocks noChangeShapeType="1"/>
            </p:cNvSpPr>
            <p:nvPr/>
          </p:nvSpPr>
          <p:spPr bwMode="auto">
            <a:xfrm rot="3597241" flipV="1">
              <a:off x="2902480" y="5291677"/>
              <a:ext cx="984250" cy="3746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35"/>
            <p:cNvSpPr>
              <a:spLocks noChangeShapeType="1"/>
            </p:cNvSpPr>
            <p:nvPr/>
          </p:nvSpPr>
          <p:spPr bwMode="auto">
            <a:xfrm rot="10800000">
              <a:off x="1645180" y="4223289"/>
              <a:ext cx="129540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Text Box 36"/>
            <p:cNvSpPr txBox="1">
              <a:spLocks noChangeArrowheads="1"/>
            </p:cNvSpPr>
            <p:nvPr/>
          </p:nvSpPr>
          <p:spPr bwMode="auto">
            <a:xfrm>
              <a:off x="654580" y="3861339"/>
              <a:ext cx="3397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89" name="Text Box 37"/>
            <p:cNvSpPr txBox="1">
              <a:spLocks noChangeArrowheads="1"/>
            </p:cNvSpPr>
            <p:nvPr/>
          </p:nvSpPr>
          <p:spPr bwMode="auto">
            <a:xfrm>
              <a:off x="2864380" y="4528089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p</a:t>
              </a:r>
            </a:p>
          </p:txBody>
        </p:sp>
      </p:grpSp>
      <p:sp>
        <p:nvSpPr>
          <p:cNvPr id="62" name="AutoShape 49"/>
          <p:cNvSpPr>
            <a:spLocks noChangeArrowheads="1"/>
          </p:cNvSpPr>
          <p:nvPr/>
        </p:nvSpPr>
        <p:spPr bwMode="auto">
          <a:xfrm>
            <a:off x="1364509" y="551374"/>
            <a:ext cx="701674" cy="4184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40325" y="588063"/>
            <a:ext cx="6419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FF"/>
                </a:solidFill>
              </a:rPr>
              <a:t>measure less inclusive </a:t>
            </a:r>
            <a:r>
              <a:rPr lang="en-US" sz="2000" dirty="0" smtClean="0">
                <a:solidFill>
                  <a:srgbClr val="FF00FF"/>
                </a:solidFill>
                <a:sym typeface="Wingdings"/>
              </a:rPr>
              <a:t> not only A</a:t>
            </a:r>
            <a:r>
              <a:rPr lang="en-US" sz="2000" baseline="-25000" dirty="0" smtClean="0">
                <a:solidFill>
                  <a:srgbClr val="FF00FF"/>
                </a:solidFill>
                <a:sym typeface="Wingdings"/>
              </a:rPr>
              <a:t>N</a:t>
            </a:r>
            <a:r>
              <a:rPr lang="en-US" sz="2000" dirty="0" smtClean="0">
                <a:solidFill>
                  <a:srgbClr val="FF00FF"/>
                </a:solidFill>
                <a:sym typeface="Wingdings"/>
              </a:rPr>
              <a:t> for hadrons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98049" y="994467"/>
            <a:ext cx="2380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Initial State </a:t>
            </a:r>
            <a:endParaRPr lang="en-US" sz="2800" b="1" dirty="0">
              <a:solidFill>
                <a:srgbClr val="008040"/>
              </a:solidFill>
              <a:latin typeface="Comic Sans MS"/>
              <a:cs typeface="Comic Sans M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81615" y="935200"/>
            <a:ext cx="213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Final State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4930563" y="3319460"/>
            <a:ext cx="4216400" cy="2572538"/>
            <a:chOff x="4442883" y="2963860"/>
            <a:chExt cx="4216400" cy="2572538"/>
          </a:xfrm>
        </p:grpSpPr>
        <p:sp>
          <p:nvSpPr>
            <p:cNvPr id="67" name="Line 42"/>
            <p:cNvSpPr>
              <a:spLocks noChangeShapeType="1"/>
            </p:cNvSpPr>
            <p:nvPr/>
          </p:nvSpPr>
          <p:spPr bwMode="auto">
            <a:xfrm>
              <a:off x="4442883" y="3497260"/>
              <a:ext cx="1371600" cy="609600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43"/>
            <p:cNvSpPr>
              <a:spLocks noChangeShapeType="1"/>
            </p:cNvSpPr>
            <p:nvPr/>
          </p:nvSpPr>
          <p:spPr bwMode="auto">
            <a:xfrm flipV="1">
              <a:off x="4747683" y="3344860"/>
              <a:ext cx="0" cy="533400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 Box 44"/>
            <p:cNvSpPr txBox="1">
              <a:spLocks noChangeArrowheads="1"/>
            </p:cNvSpPr>
            <p:nvPr/>
          </p:nvSpPr>
          <p:spPr bwMode="auto">
            <a:xfrm>
              <a:off x="4519083" y="2963860"/>
              <a:ext cx="609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</a:rPr>
                <a:t>S</a:t>
              </a:r>
              <a:r>
                <a:rPr lang="en-US" sz="2000" b="1" baseline="-25000">
                  <a:solidFill>
                    <a:srgbClr val="FF0000"/>
                  </a:solidFill>
                </a:rPr>
                <a:t>P</a:t>
              </a:r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70" name="Line 45"/>
            <p:cNvSpPr>
              <a:spLocks noChangeShapeType="1"/>
            </p:cNvSpPr>
            <p:nvPr/>
          </p:nvSpPr>
          <p:spPr bwMode="auto">
            <a:xfrm rot="20678397" flipV="1">
              <a:off x="7521363" y="4330380"/>
              <a:ext cx="685800" cy="30480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46"/>
            <p:cNvSpPr>
              <a:spLocks noChangeShapeType="1"/>
            </p:cNvSpPr>
            <p:nvPr/>
          </p:nvSpPr>
          <p:spPr bwMode="auto">
            <a:xfrm>
              <a:off x="7186083" y="418306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47"/>
            <p:cNvSpPr>
              <a:spLocks noChangeShapeType="1"/>
            </p:cNvSpPr>
            <p:nvPr/>
          </p:nvSpPr>
          <p:spPr bwMode="auto">
            <a:xfrm>
              <a:off x="5814483" y="4106860"/>
              <a:ext cx="1600200" cy="304800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>
              <a:off x="7414683" y="4411660"/>
              <a:ext cx="1074738" cy="841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 rot="2215248" flipV="1">
              <a:off x="7422621" y="4379910"/>
              <a:ext cx="984250" cy="3746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50"/>
            <p:cNvSpPr>
              <a:spLocks noChangeShapeType="1"/>
            </p:cNvSpPr>
            <p:nvPr/>
          </p:nvSpPr>
          <p:spPr bwMode="auto">
            <a:xfrm rot="1381992">
              <a:off x="5687483" y="4418010"/>
              <a:ext cx="1600200" cy="304800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51"/>
            <p:cNvSpPr>
              <a:spLocks noChangeShapeType="1"/>
            </p:cNvSpPr>
            <p:nvPr/>
          </p:nvSpPr>
          <p:spPr bwMode="auto">
            <a:xfrm rot="1381992">
              <a:off x="7103533" y="5232398"/>
              <a:ext cx="1074738" cy="841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52"/>
            <p:cNvSpPr>
              <a:spLocks noChangeShapeType="1"/>
            </p:cNvSpPr>
            <p:nvPr/>
          </p:nvSpPr>
          <p:spPr bwMode="auto">
            <a:xfrm rot="3597241" flipV="1">
              <a:off x="7268200" y="4789993"/>
              <a:ext cx="768963" cy="72384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53"/>
            <p:cNvSpPr>
              <a:spLocks noChangeShapeType="1"/>
            </p:cNvSpPr>
            <p:nvPr/>
          </p:nvSpPr>
          <p:spPr bwMode="auto">
            <a:xfrm rot="10800000">
              <a:off x="5814483" y="4106860"/>
              <a:ext cx="129540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 Box 54"/>
            <p:cNvSpPr txBox="1">
              <a:spLocks noChangeArrowheads="1"/>
            </p:cNvSpPr>
            <p:nvPr/>
          </p:nvSpPr>
          <p:spPr bwMode="auto">
            <a:xfrm>
              <a:off x="4823883" y="3744910"/>
              <a:ext cx="3397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95" name="Text Box 55"/>
            <p:cNvSpPr txBox="1">
              <a:spLocks noChangeArrowheads="1"/>
            </p:cNvSpPr>
            <p:nvPr/>
          </p:nvSpPr>
          <p:spPr bwMode="auto">
            <a:xfrm>
              <a:off x="7033683" y="4411660"/>
              <a:ext cx="228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p</a:t>
              </a:r>
            </a:p>
          </p:txBody>
        </p:sp>
        <p:sp>
          <p:nvSpPr>
            <p:cNvPr id="96" name="Line 56"/>
            <p:cNvSpPr>
              <a:spLocks noChangeShapeType="1"/>
            </p:cNvSpPr>
            <p:nvPr/>
          </p:nvSpPr>
          <p:spPr bwMode="auto">
            <a:xfrm flipV="1">
              <a:off x="6954308" y="3984940"/>
              <a:ext cx="0" cy="533400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Text Box 57"/>
            <p:cNvSpPr txBox="1">
              <a:spLocks noChangeArrowheads="1"/>
            </p:cNvSpPr>
            <p:nvPr/>
          </p:nvSpPr>
          <p:spPr bwMode="auto">
            <a:xfrm>
              <a:off x="6728883" y="3659820"/>
              <a:ext cx="4572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</a:rPr>
                <a:t>S</a:t>
              </a:r>
              <a:r>
                <a:rPr lang="en-US" sz="2000" b="1" baseline="-25000">
                  <a:solidFill>
                    <a:srgbClr val="FF0000"/>
                  </a:solidFill>
                </a:rPr>
                <a:t>q</a:t>
              </a:r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98" name="Text Box 58"/>
            <p:cNvSpPr txBox="1">
              <a:spLocks noChangeArrowheads="1"/>
            </p:cNvSpPr>
            <p:nvPr/>
          </p:nvSpPr>
          <p:spPr bwMode="auto">
            <a:xfrm>
              <a:off x="8049683" y="3944300"/>
              <a:ext cx="609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6600"/>
                  </a:solidFill>
                </a:rPr>
                <a:t>k</a:t>
              </a:r>
              <a:r>
                <a:rPr lang="en-US" sz="2000" b="1" baseline="-25000">
                  <a:solidFill>
                    <a:srgbClr val="006600"/>
                  </a:solidFill>
                </a:rPr>
                <a:t>T,</a:t>
              </a:r>
              <a:r>
                <a:rPr lang="el-GR" sz="2000" b="1" baseline="-25000">
                  <a:solidFill>
                    <a:srgbClr val="006600"/>
                  </a:solidFill>
                  <a:latin typeface="Times New Roman" charset="0"/>
                  <a:cs typeface="Times New Roman" charset="0"/>
                </a:rPr>
                <a:t>π</a:t>
              </a:r>
              <a:endParaRPr lang="en-US" sz="2000" b="1">
                <a:solidFill>
                  <a:srgbClr val="006600"/>
                </a:solidFill>
              </a:endParaRPr>
            </a:p>
          </p:txBody>
        </p:sp>
      </p:grp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742661"/>
              </p:ext>
            </p:extLst>
          </p:nvPr>
        </p:nvGraphicFramePr>
        <p:xfrm>
          <a:off x="582084" y="3274999"/>
          <a:ext cx="33655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18" name="Equation" r:id="rId3" imgW="3365500" imgH="596900" progId="Equation.DSMT4">
                  <p:embed/>
                </p:oleObj>
              </mc:Choice>
              <mc:Fallback>
                <p:oleObj name="Equation" r:id="rId3" imgW="33655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084" y="3274999"/>
                        <a:ext cx="33655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AutoShape 49"/>
          <p:cNvSpPr>
            <a:spLocks noChangeArrowheads="1"/>
          </p:cNvSpPr>
          <p:nvPr/>
        </p:nvSpPr>
        <p:spPr bwMode="auto">
          <a:xfrm>
            <a:off x="0" y="3105156"/>
            <a:ext cx="656167" cy="281512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rgbClr val="008000"/>
              </a:gs>
              <a:gs pos="50000">
                <a:srgbClr val="00FF00"/>
              </a:gs>
              <a:gs pos="100000">
                <a:srgbClr val="0080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85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77334" y="3037421"/>
            <a:ext cx="19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related 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61" grpId="0"/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8" y="2808284"/>
            <a:ext cx="4269317" cy="317765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projections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0404"/>
            <a:ext cx="3257826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Event sample summary:</a:t>
            </a:r>
          </a:p>
          <a:p>
            <a:r>
              <a:rPr lang="en-US" sz="1600" dirty="0" err="1" smtClean="0"/>
              <a:t>ep</a:t>
            </a:r>
            <a:r>
              <a:rPr lang="en-US" sz="1600" dirty="0" smtClean="0"/>
              <a:t>: 20x250 GeV  </a:t>
            </a:r>
          </a:p>
          <a:p>
            <a:r>
              <a:rPr lang="en-US" sz="1600" dirty="0"/>
              <a:t>√s = 141 </a:t>
            </a:r>
            <a:r>
              <a:rPr lang="en-US" sz="1600" dirty="0" smtClean="0"/>
              <a:t>GeV</a:t>
            </a:r>
          </a:p>
          <a:p>
            <a:r>
              <a:rPr lang="en-US" sz="1600" dirty="0" smtClean="0"/>
              <a:t>0.01&lt;y&lt;0.95</a:t>
            </a:r>
          </a:p>
          <a:p>
            <a:r>
              <a:rPr lang="en-US" sz="1600" dirty="0" smtClean="0"/>
              <a:t>1&lt;Q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&lt;20 GeV</a:t>
            </a:r>
            <a:r>
              <a:rPr lang="en-US" sz="1600" baseline="30000" dirty="0" smtClean="0"/>
              <a:t>2</a:t>
            </a:r>
          </a:p>
          <a:p>
            <a:endParaRPr lang="en-US" sz="800" baseline="30000" dirty="0" smtClean="0"/>
          </a:p>
          <a:p>
            <a:r>
              <a:rPr lang="el-GR" sz="1600" dirty="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σ</a:t>
            </a:r>
            <a:r>
              <a:rPr lang="en-US" sz="1600" baseline="-25000" dirty="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tot </a:t>
            </a:r>
            <a:r>
              <a:rPr lang="en-US" sz="1600" dirty="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= 562.5 </a:t>
            </a:r>
            <a:r>
              <a:rPr lang="en-US" sz="1600" dirty="0" err="1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nb</a:t>
            </a:r>
            <a:r>
              <a:rPr lang="en-US" sz="1600" dirty="0" smtClean="0">
                <a:ea typeface="Arial Unicode MS" panose="020B0604020202020204" pitchFamily="34" charset="-122"/>
                <a:cs typeface="Arial Unicode MS" panose="020B0604020202020204" pitchFamily="34" charset="-122"/>
              </a:rPr>
              <a:t> (all events)</a:t>
            </a:r>
          </a:p>
          <a:p>
            <a:r>
              <a:rPr lang="el-GR" sz="1600" dirty="0" smtClean="0">
                <a:solidFill>
                  <a:schemeClr val="tx2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σ</a:t>
            </a:r>
            <a:r>
              <a:rPr lang="en-US" sz="1600" baseline="-25000" dirty="0" err="1" smtClean="0">
                <a:solidFill>
                  <a:schemeClr val="tx2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dihadron</a:t>
            </a:r>
            <a:r>
              <a:rPr lang="en-US" sz="1600" dirty="0" smtClean="0">
                <a:solidFill>
                  <a:schemeClr val="tx2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= 0.61 </a:t>
            </a:r>
            <a:r>
              <a:rPr lang="en-US" sz="1600" dirty="0" err="1" smtClean="0">
                <a:solidFill>
                  <a:schemeClr val="tx2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nb</a:t>
            </a:r>
            <a:r>
              <a:rPr lang="en-US" sz="1600" dirty="0" smtClean="0">
                <a:solidFill>
                  <a:schemeClr val="tx2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1506" y="637654"/>
            <a:ext cx="3216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dihadron</a:t>
            </a:r>
            <a:r>
              <a:rPr lang="en-US" sz="1600" dirty="0" smtClean="0">
                <a:solidFill>
                  <a:srgbClr val="0000FF"/>
                </a:solidFill>
              </a:rPr>
              <a:t> cuts: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Charged hadron pairs</a:t>
            </a:r>
          </a:p>
          <a:p>
            <a:r>
              <a:rPr lang="en-US" sz="1600" dirty="0" smtClean="0">
                <a:solidFill>
                  <a:srgbClr val="FF00FF"/>
                </a:solidFill>
              </a:rPr>
              <a:t>Acceptance; </a:t>
            </a:r>
            <a:r>
              <a:rPr lang="en-US" sz="1600" dirty="0" smtClean="0">
                <a:solidFill>
                  <a:schemeClr val="tx2"/>
                </a:solidFill>
              </a:rPr>
              <a:t>|</a:t>
            </a:r>
            <a:r>
              <a:rPr lang="en-US" sz="16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h</a:t>
            </a:r>
            <a:r>
              <a:rPr lang="en-US" sz="1600" dirty="0" smtClean="0">
                <a:solidFill>
                  <a:schemeClr val="tx2"/>
                </a:solidFill>
              </a:rPr>
              <a:t>|&lt;4.5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z&gt;0.1, </a:t>
            </a:r>
            <a:r>
              <a:rPr lang="en-US" sz="1600" dirty="0" err="1" smtClean="0">
                <a:solidFill>
                  <a:schemeClr val="tx2"/>
                </a:solidFill>
              </a:rPr>
              <a:t>p</a:t>
            </a:r>
            <a:r>
              <a:rPr lang="en-US" sz="1600" baseline="-25000" dirty="0" err="1" smtClean="0">
                <a:solidFill>
                  <a:schemeClr val="tx2"/>
                </a:solidFill>
              </a:rPr>
              <a:t>T</a:t>
            </a:r>
            <a:r>
              <a:rPr lang="en-US" sz="1600" dirty="0" smtClean="0">
                <a:solidFill>
                  <a:schemeClr val="tx2"/>
                </a:solidFill>
              </a:rPr>
              <a:t>&gt;1.7 </a:t>
            </a:r>
            <a:r>
              <a:rPr lang="en-US" sz="1600" dirty="0" err="1" smtClean="0">
                <a:solidFill>
                  <a:schemeClr val="tx2"/>
                </a:solidFill>
              </a:rPr>
              <a:t>GeV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rgbClr val="FF00FF"/>
                </a:solidFill>
              </a:rPr>
              <a:t>Correlation limit: </a:t>
            </a:r>
            <a:r>
              <a:rPr lang="en-US" sz="1600" dirty="0" err="1" smtClean="0">
                <a:solidFill>
                  <a:schemeClr val="tx2"/>
                </a:solidFill>
              </a:rPr>
              <a:t>k</a:t>
            </a:r>
            <a:r>
              <a:rPr lang="en-US" sz="1600" baseline="-25000" dirty="0" err="1" smtClean="0">
                <a:solidFill>
                  <a:schemeClr val="tx2"/>
                </a:solidFill>
              </a:rPr>
              <a:t>T</a:t>
            </a:r>
            <a:r>
              <a:rPr lang="en-US" sz="1600" dirty="0">
                <a:solidFill>
                  <a:schemeClr val="tx2"/>
                </a:solidFill>
              </a:rPr>
              <a:t>’ &lt; </a:t>
            </a:r>
            <a:r>
              <a:rPr lang="en-US" sz="1600" dirty="0" smtClean="0">
                <a:solidFill>
                  <a:schemeClr val="tx2"/>
                </a:solidFill>
              </a:rPr>
              <a:t>0.7 P</a:t>
            </a:r>
            <a:r>
              <a:rPr lang="en-US" sz="1600" baseline="-25000" dirty="0" smtClean="0">
                <a:solidFill>
                  <a:schemeClr val="tx2"/>
                </a:solidFill>
              </a:rPr>
              <a:t>T</a:t>
            </a:r>
            <a:r>
              <a:rPr lang="en-US" sz="1600" dirty="0" smtClean="0">
                <a:solidFill>
                  <a:schemeClr val="tx2"/>
                </a:solidFill>
              </a:rPr>
              <a:t>’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80% PGF 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err="1" smtClean="0">
                <a:solidFill>
                  <a:schemeClr val="tx2"/>
                </a:solidFill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600" dirty="0" err="1" smtClean="0">
                <a:solidFill>
                  <a:schemeClr val="tx2"/>
                </a:solidFill>
                <a:sym typeface="Wingdings"/>
              </a:rPr>
              <a:t>A</a:t>
            </a:r>
            <a:r>
              <a:rPr lang="en-US" sz="1600" baseline="-25000" dirty="0" err="1" smtClean="0">
                <a:solidFill>
                  <a:schemeClr val="tx2"/>
                </a:solidFill>
                <a:sym typeface="Wingdings"/>
              </a:rPr>
              <a:t>UT</a:t>
            </a:r>
            <a:r>
              <a:rPr lang="en-US" sz="1600" dirty="0" smtClean="0">
                <a:solidFill>
                  <a:schemeClr val="tx2"/>
                </a:solidFill>
                <a:sym typeface="Wingdings"/>
              </a:rPr>
              <a:t> ~ 6.4 10</a:t>
            </a:r>
            <a:r>
              <a:rPr lang="en-US" sz="1600" baseline="30000" dirty="0" smtClean="0">
                <a:solidFill>
                  <a:schemeClr val="tx2"/>
                </a:solidFill>
                <a:sym typeface="Wingdings"/>
              </a:rPr>
              <a:t>-4</a:t>
            </a:r>
            <a:endParaRPr lang="en-US" sz="1600" baseline="30000" dirty="0">
              <a:solidFill>
                <a:schemeClr val="tx2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46" y="2816325"/>
            <a:ext cx="4271121" cy="320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79205" y="2410753"/>
            <a:ext cx="395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Quark </a:t>
            </a:r>
            <a:r>
              <a:rPr lang="en-US" sz="1400" dirty="0" err="1">
                <a:solidFill>
                  <a:srgbClr val="0000FF"/>
                </a:solidFill>
              </a:rPr>
              <a:t>Sivers</a:t>
            </a:r>
            <a:r>
              <a:rPr lang="en-US" sz="1400" dirty="0">
                <a:solidFill>
                  <a:srgbClr val="0000FF"/>
                </a:solidFill>
              </a:rPr>
              <a:t> function </a:t>
            </a:r>
            <a:r>
              <a:rPr lang="en-US" sz="1400" dirty="0" smtClean="0">
                <a:solidFill>
                  <a:srgbClr val="0000FF"/>
                </a:solidFill>
              </a:rPr>
              <a:t>included according </a:t>
            </a:r>
            <a:r>
              <a:rPr lang="en-US" sz="1400" dirty="0">
                <a:solidFill>
                  <a:srgbClr val="0000FF"/>
                </a:solidFill>
              </a:rPr>
              <a:t>to the weight of QCDC cross section.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7583" y="5968258"/>
            <a:ext cx="833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Together with well understood quark </a:t>
            </a:r>
            <a:r>
              <a:rPr lang="en-US" dirty="0" err="1" smtClean="0">
                <a:solidFill>
                  <a:srgbClr val="0000FF"/>
                </a:solidFill>
              </a:rPr>
              <a:t>Sivers</a:t>
            </a:r>
            <a:r>
              <a:rPr lang="en-US" dirty="0" smtClean="0">
                <a:solidFill>
                  <a:srgbClr val="0000FF"/>
                </a:solidFill>
              </a:rPr>
              <a:t> function,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gluon </a:t>
            </a:r>
            <a:r>
              <a:rPr lang="en-US" dirty="0" err="1" smtClean="0">
                <a:solidFill>
                  <a:srgbClr val="0000FF"/>
                </a:solidFill>
              </a:rPr>
              <a:t>Sivers</a:t>
            </a:r>
            <a:r>
              <a:rPr lang="en-US" dirty="0" smtClean="0">
                <a:solidFill>
                  <a:srgbClr val="0000FF"/>
                </a:solidFill>
              </a:rPr>
              <a:t> sign and behavior can be extracted at an EIC.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8497" y="3140957"/>
            <a:ext cx="1424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∫L = 100 fb</a:t>
            </a:r>
            <a:r>
              <a:rPr lang="en-US" sz="1400" baseline="30000" dirty="0" smtClean="0"/>
              <a:t>-1</a:t>
            </a:r>
          </a:p>
          <a:p>
            <a:r>
              <a:rPr lang="en-US" sz="1400" dirty="0" smtClean="0"/>
              <a:t>P=70%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20700000">
            <a:off x="1593134" y="2983502"/>
            <a:ext cx="5609228" cy="101566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chemeClr val="bg1">
                <a:lumMod val="50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marL="0" indent="0" algn="ctr">
              <a:buNone/>
              <a:defRPr/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Di-Charm Mesons are golden to tag on PGF</a:t>
            </a:r>
          </a:p>
          <a:p>
            <a:pPr marL="0" indent="0" algn="ctr">
              <a:buNone/>
              <a:defRPr/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But will be luminosity challenged</a:t>
            </a:r>
          </a:p>
          <a:p>
            <a:pPr algn="ctr">
              <a:defRPr/>
            </a:pPr>
            <a:r>
              <a:rPr lang="en-US" sz="2000" dirty="0" err="1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2000" dirty="0" err="1">
                <a:solidFill>
                  <a:srgbClr val="0000FF"/>
                </a:solidFill>
                <a:sym typeface="Wingdings"/>
              </a:rPr>
              <a:t>A</a:t>
            </a:r>
            <a:r>
              <a:rPr lang="en-US" sz="2000" baseline="-25000" dirty="0" err="1">
                <a:solidFill>
                  <a:srgbClr val="0000FF"/>
                </a:solidFill>
                <a:sym typeface="Wingdings"/>
              </a:rPr>
              <a:t>UT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 ~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2.8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10</a:t>
            </a:r>
            <a:r>
              <a:rPr lang="en-US" sz="20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en-US" sz="2000" baseline="30000" dirty="0">
                <a:solidFill>
                  <a:srgbClr val="0000FF"/>
                </a:solidFill>
                <a:sym typeface="Wingdings"/>
              </a:rPr>
              <a:t>2</a:t>
            </a:r>
            <a:endParaRPr lang="en-US" sz="2000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 descr="Tower_Bridge,London_Getting_Opened_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" t="16012" r="9722" b="7760"/>
          <a:stretch/>
        </p:blipFill>
        <p:spPr>
          <a:xfrm>
            <a:off x="677330" y="2010809"/>
            <a:ext cx="7799918" cy="48471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4165" y="1947300"/>
            <a:ext cx="9190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80FF00"/>
                </a:solidFill>
              </a:rPr>
              <a:t>EIC</a:t>
            </a:r>
            <a:endParaRPr lang="en-US" sz="3200" dirty="0">
              <a:solidFill>
                <a:srgbClr val="80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665" y="1883802"/>
            <a:ext cx="25869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</a:rPr>
              <a:t>RHIC </a:t>
            </a:r>
            <a:r>
              <a:rPr lang="en-US" sz="3200" dirty="0" err="1" smtClean="0">
                <a:solidFill>
                  <a:srgbClr val="FF00FF"/>
                </a:solidFill>
              </a:rPr>
              <a:t>pp</a:t>
            </a:r>
            <a:r>
              <a:rPr lang="en-US" sz="3200" dirty="0" smtClean="0">
                <a:solidFill>
                  <a:srgbClr val="FF00FF"/>
                </a:solidFill>
              </a:rPr>
              <a:t>/</a:t>
            </a:r>
            <a:r>
              <a:rPr lang="en-US" sz="3200" dirty="0" err="1" smtClean="0">
                <a:solidFill>
                  <a:srgbClr val="FF00FF"/>
                </a:solidFill>
              </a:rPr>
              <a:t>pA</a:t>
            </a:r>
            <a:endParaRPr lang="en-US" sz="3200" dirty="0">
              <a:solidFill>
                <a:srgbClr val="FF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1247" y="4116890"/>
            <a:ext cx="1622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universality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factorization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evolution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3492" y="433918"/>
            <a:ext cx="9304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Unique program to </a:t>
            </a:r>
            <a:r>
              <a:rPr lang="en-US" dirty="0"/>
              <a:t>RHIC </a:t>
            </a:r>
            <a:r>
              <a:rPr lang="en-US" dirty="0" err="1"/>
              <a:t>pp</a:t>
            </a:r>
            <a:r>
              <a:rPr lang="en-US" dirty="0"/>
              <a:t>/</a:t>
            </a:r>
            <a:r>
              <a:rPr lang="en-US" dirty="0" err="1"/>
              <a:t>pA</a:t>
            </a:r>
            <a:r>
              <a:rPr lang="en-US" dirty="0"/>
              <a:t> </a:t>
            </a:r>
            <a:r>
              <a:rPr lang="en-US" dirty="0" smtClean="0"/>
              <a:t>addressing several fundamental questions in QCD</a:t>
            </a:r>
          </a:p>
          <a:p>
            <a:pPr algn="ctr"/>
            <a:r>
              <a:rPr lang="en-US" dirty="0" smtClean="0"/>
              <a:t>and </a:t>
            </a:r>
          </a:p>
          <a:p>
            <a:pPr algn="ctr"/>
            <a:r>
              <a:rPr lang="en-US" dirty="0">
                <a:effectLst/>
              </a:rPr>
              <a:t>essential to fully realize the scientific promise of the </a:t>
            </a:r>
            <a:r>
              <a:rPr lang="en-US" dirty="0" smtClean="0">
                <a:effectLst/>
              </a:rPr>
              <a:t>EIC</a:t>
            </a:r>
          </a:p>
        </p:txBody>
      </p:sp>
    </p:spTree>
    <p:extLst>
      <p:ext uri="{BB962C8B-B14F-4D97-AF65-F5344CB8AC3E}">
        <p14:creationId xmlns:p14="http://schemas.microsoft.com/office/powerpoint/2010/main" val="333102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134"/>
            <a:ext cx="9144000" cy="61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2" y="3432106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cap="none" dirty="0" err="1" smtClean="0"/>
              <a:t>ep</a:t>
            </a:r>
            <a:r>
              <a:rPr lang="en-US" dirty="0" smtClean="0"/>
              <a:t> </a:t>
            </a:r>
            <a:r>
              <a:rPr lang="en-US" dirty="0" err="1" smtClean="0"/>
              <a:t>tO</a:t>
            </a:r>
            <a:r>
              <a:rPr lang="en-US" dirty="0" smtClean="0"/>
              <a:t> </a:t>
            </a:r>
            <a:r>
              <a:rPr lang="en-US" cap="none" dirty="0" err="1" smtClean="0"/>
              <a:t>pp</a:t>
            </a:r>
            <a:r>
              <a:rPr lang="en-US" dirty="0" smtClean="0"/>
              <a:t> to </a:t>
            </a:r>
            <a:r>
              <a:rPr lang="en-US" cap="none" dirty="0" smtClean="0">
                <a:latin typeface="Symbol" charset="2"/>
                <a:cs typeface="Symbol" charset="2"/>
              </a:rPr>
              <a:t>g </a:t>
            </a:r>
            <a:r>
              <a:rPr lang="en-US" cap="none" dirty="0" smtClean="0"/>
              <a:t>p</a:t>
            </a:r>
            <a:r>
              <a:rPr lang="en-US" dirty="0" smtClean="0"/>
              <a:t>/A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774700"/>
            <a:ext cx="2984500" cy="217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855980"/>
            <a:ext cx="61595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Get quasi-real photon from one proton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Ensure dominance of g from one identified proton 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by selecting </a:t>
            </a:r>
            <a:r>
              <a:rPr lang="en-US" sz="1600" dirty="0" smtClean="0">
                <a:solidFill>
                  <a:srgbClr val="CC66FF"/>
                </a:solidFill>
                <a:latin typeface="Comic Sans MS"/>
                <a:cs typeface="Comic Sans MS"/>
              </a:rPr>
              <a:t>very</a:t>
            </a:r>
            <a:r>
              <a:rPr lang="en-US" sz="1600" dirty="0" smtClean="0">
                <a:latin typeface="Comic Sans MS"/>
                <a:cs typeface="Comic Sans MS"/>
              </a:rPr>
              <a:t> small t</a:t>
            </a:r>
            <a:r>
              <a:rPr lang="en-US" sz="1600" baseline="-25000" dirty="0" smtClean="0">
                <a:latin typeface="Comic Sans MS"/>
                <a:cs typeface="Comic Sans MS"/>
              </a:rPr>
              <a:t>1</a:t>
            </a:r>
            <a:r>
              <a:rPr lang="en-US" sz="1600" dirty="0" smtClean="0">
                <a:latin typeface="Comic Sans MS"/>
                <a:cs typeface="Comic Sans MS"/>
              </a:rPr>
              <a:t>, </a:t>
            </a:r>
            <a:r>
              <a:rPr lang="en-US" sz="1600" dirty="0">
                <a:latin typeface="Comic Sans MS"/>
                <a:cs typeface="Comic Sans MS"/>
              </a:rPr>
              <a:t>w</a:t>
            </a:r>
            <a:r>
              <a:rPr lang="en-US" sz="1600" dirty="0" smtClean="0">
                <a:latin typeface="Comic Sans MS"/>
                <a:cs typeface="Comic Sans MS"/>
              </a:rPr>
              <a:t>hile t</a:t>
            </a:r>
            <a:r>
              <a:rPr lang="en-US" sz="1600" baseline="-25000" dirty="0" smtClean="0">
                <a:latin typeface="Comic Sans MS"/>
                <a:cs typeface="Comic Sans MS"/>
              </a:rPr>
              <a:t>2</a:t>
            </a:r>
            <a:r>
              <a:rPr lang="en-US" sz="1600" dirty="0" smtClean="0">
                <a:latin typeface="Comic Sans MS"/>
                <a:cs typeface="Comic Sans MS"/>
              </a:rPr>
              <a:t> of “typical </a:t>
            </a:r>
            <a:r>
              <a:rPr lang="en-US" sz="1600" dirty="0" err="1" smtClean="0">
                <a:latin typeface="Comic Sans MS"/>
                <a:cs typeface="Comic Sans MS"/>
              </a:rPr>
              <a:t>hadronic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size”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small t</a:t>
            </a:r>
            <a:r>
              <a:rPr lang="en-US" sz="1600" baseline="-25000" dirty="0" smtClean="0">
                <a:latin typeface="Comic Sans MS"/>
                <a:cs typeface="Comic Sans MS"/>
              </a:rPr>
              <a:t>1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 large impact parameter b (UPC)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Final state lepton pair 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timelike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compton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scattering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err="1" smtClean="0">
                <a:latin typeface="Comic Sans MS"/>
                <a:cs typeface="Comic Sans MS"/>
              </a:rPr>
              <a:t>timelike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Compton scattering: detailed access to GPDs</a:t>
            </a:r>
          </a:p>
          <a:p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including </a:t>
            </a:r>
            <a:r>
              <a:rPr lang="en-US" sz="1600" dirty="0" err="1" smtClean="0">
                <a:latin typeface="Comic Sans MS"/>
                <a:cs typeface="Comic Sans MS"/>
              </a:rPr>
              <a:t>E</a:t>
            </a:r>
            <a:r>
              <a:rPr lang="en-US" sz="1600" baseline="30000" dirty="0" err="1" smtClean="0">
                <a:latin typeface="Comic Sans MS"/>
                <a:cs typeface="Comic Sans MS"/>
              </a:rPr>
              <a:t>q</a:t>
            </a:r>
            <a:r>
              <a:rPr lang="en-US" sz="1600" baseline="30000" dirty="0" smtClean="0">
                <a:latin typeface="Comic Sans MS"/>
                <a:cs typeface="Comic Sans MS"/>
              </a:rPr>
              <a:t>/g  </a:t>
            </a:r>
            <a:r>
              <a:rPr lang="en-US" sz="1600" dirty="0" smtClean="0">
                <a:latin typeface="Comic Sans MS"/>
                <a:cs typeface="Comic Sans MS"/>
              </a:rPr>
              <a:t>if </a:t>
            </a:r>
            <a:r>
              <a:rPr lang="en-US" sz="1600" dirty="0">
                <a:latin typeface="Comic Sans MS"/>
                <a:cs typeface="Comic Sans MS"/>
              </a:rPr>
              <a:t>have </a:t>
            </a:r>
            <a:r>
              <a:rPr lang="en-US" sz="1600" dirty="0" err="1">
                <a:latin typeface="Comic Sans MS"/>
                <a:cs typeface="Comic Sans MS"/>
              </a:rPr>
              <a:t>transv</a:t>
            </a:r>
            <a:r>
              <a:rPr lang="en-US" sz="1600" dirty="0">
                <a:latin typeface="Comic Sans MS"/>
                <a:cs typeface="Comic Sans MS"/>
              </a:rPr>
              <a:t>. target pol</a:t>
            </a:r>
            <a:r>
              <a:rPr lang="en-US" sz="1600" dirty="0" smtClean="0">
                <a:latin typeface="Comic Sans MS"/>
                <a:cs typeface="Comic Sans MS"/>
              </a:rPr>
              <a:t>.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Challenging to suppress all backgrounds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3400" y="3276600"/>
            <a:ext cx="59811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Final state lepton pair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not from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* but from 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Done already in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AuAu</a:t>
            </a:r>
            <a:endParaRPr lang="en-US" sz="1600" dirty="0" smtClean="0">
              <a:latin typeface="Comic Sans MS"/>
              <a:cs typeface="Comic Sans MS"/>
              <a:sym typeface="Wingdings"/>
            </a:endParaRP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Estimates for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Lucida Grande"/>
                <a:ea typeface="Lucida Grande"/>
                <a:cs typeface="Lucida Grande"/>
                <a:sym typeface="Wingdings"/>
              </a:rPr>
              <a:t>     (</a:t>
            </a:r>
            <a:r>
              <a:rPr lang="en-US" sz="1600" dirty="0" err="1" smtClean="0">
                <a:latin typeface="Comic Sans MS"/>
                <a:cs typeface="Comic Sans MS"/>
              </a:rPr>
              <a:t>hep</a:t>
            </a:r>
            <a:r>
              <a:rPr lang="en-US" sz="1600" dirty="0" err="1">
                <a:latin typeface="Comic Sans MS"/>
                <a:cs typeface="Comic Sans MS"/>
              </a:rPr>
              <a:t>-ph</a:t>
            </a:r>
            <a:r>
              <a:rPr lang="en-US" sz="1600" dirty="0">
                <a:latin typeface="Comic Sans MS"/>
                <a:cs typeface="Comic Sans MS"/>
              </a:rPr>
              <a:t>/</a:t>
            </a:r>
            <a:r>
              <a:rPr lang="en-US" sz="1600" dirty="0" smtClean="0">
                <a:latin typeface="Comic Sans MS"/>
                <a:cs typeface="Comic Sans MS"/>
              </a:rPr>
              <a:t>0310223)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transverse target spin </a:t>
            </a:r>
            <a:r>
              <a:rPr lang="en-US" sz="1600" dirty="0" smtClean="0">
                <a:latin typeface="Comic Sans MS"/>
                <a:cs typeface="Comic Sans MS"/>
              </a:rPr>
              <a:t>asymmetry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smtClean="0">
                <a:latin typeface="Comic Sans MS"/>
                <a:cs typeface="Comic Sans MS"/>
              </a:rPr>
              <a:t>calculable with GPDs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information on </a:t>
            </a:r>
            <a:r>
              <a:rPr lang="en-US" sz="1600" dirty="0" err="1">
                <a:latin typeface="Comic Sans MS"/>
                <a:cs typeface="Comic Sans MS"/>
              </a:rPr>
              <a:t>helicity</a:t>
            </a:r>
            <a:r>
              <a:rPr lang="en-US" sz="1600" dirty="0" smtClean="0">
                <a:latin typeface="Comic Sans MS"/>
                <a:cs typeface="Comic Sans MS"/>
              </a:rPr>
              <a:t>-flip </a:t>
            </a:r>
            <a:r>
              <a:rPr lang="en-US" sz="1600" dirty="0">
                <a:latin typeface="Comic Sans MS"/>
                <a:cs typeface="Comic Sans MS"/>
              </a:rPr>
              <a:t>distribution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</a:rPr>
              <a:t>E</a:t>
            </a:r>
            <a:r>
              <a:rPr lang="en-US" sz="1600" dirty="0">
                <a:latin typeface="Comic Sans MS"/>
                <a:cs typeface="Comic Sans MS"/>
              </a:rPr>
              <a:t> for </a:t>
            </a:r>
            <a:r>
              <a:rPr lang="en-US" sz="1600" dirty="0" smtClean="0">
                <a:latin typeface="Comic Sans MS"/>
                <a:cs typeface="Comic Sans MS"/>
              </a:rPr>
              <a:t>gluons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golden measurement for </a:t>
            </a:r>
            <a:r>
              <a:rPr lang="en-US" sz="1600" dirty="0" err="1" smtClean="0">
                <a:latin typeface="Comic Sans MS"/>
                <a:cs typeface="Comic Sans MS"/>
              </a:rPr>
              <a:t>eRHIC</a:t>
            </a:r>
            <a:endParaRPr lang="en-US" sz="1600" dirty="0">
              <a:latin typeface="Comic Sans MS"/>
              <a:cs typeface="Comic Sans M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93013"/>
              </p:ext>
            </p:extLst>
          </p:nvPr>
        </p:nvGraphicFramePr>
        <p:xfrm>
          <a:off x="3752850" y="4418013"/>
          <a:ext cx="4318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67" name="Equation" r:id="rId4" imgW="4318000" imgH="774700" progId="Equation.DSMT4">
                  <p:embed/>
                </p:oleObj>
              </mc:Choice>
              <mc:Fallback>
                <p:oleObj name="Equation" r:id="rId4" imgW="4318000" imgH="774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52850" y="4418013"/>
                        <a:ext cx="43180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9860" y="5896094"/>
            <a:ext cx="446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Gain in statistics doing polarized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p↑A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901" y="3276600"/>
            <a:ext cx="2919857" cy="2234692"/>
            <a:chOff x="88901" y="3276600"/>
            <a:chExt cx="2919857" cy="22346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01" y="3276600"/>
              <a:ext cx="2919857" cy="223469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1737360" y="3921760"/>
              <a:ext cx="416560" cy="14224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153920" y="3737094"/>
              <a:ext cx="438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Z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737360" y="4755079"/>
              <a:ext cx="49784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3600" y="4631572"/>
              <a:ext cx="447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cap="none" dirty="0" err="1"/>
              <a:t>ep</a:t>
            </a:r>
            <a:r>
              <a:rPr lang="en-US" dirty="0"/>
              <a:t> </a:t>
            </a:r>
            <a:r>
              <a:rPr lang="en-US" dirty="0" err="1"/>
              <a:t>tO</a:t>
            </a:r>
            <a:r>
              <a:rPr lang="en-US" dirty="0"/>
              <a:t> </a:t>
            </a:r>
            <a:r>
              <a:rPr lang="en-US" cap="none" dirty="0" err="1"/>
              <a:t>pp</a:t>
            </a:r>
            <a:r>
              <a:rPr lang="en-US" dirty="0"/>
              <a:t> to </a:t>
            </a:r>
            <a:r>
              <a:rPr lang="en-US" cap="none" dirty="0">
                <a:latin typeface="Symbol" charset="2"/>
                <a:cs typeface="Symbol" charset="2"/>
              </a:rPr>
              <a:t>g </a:t>
            </a:r>
            <a:r>
              <a:rPr lang="en-US" cap="none" dirty="0"/>
              <a:t>p</a:t>
            </a:r>
            <a:r>
              <a:rPr lang="en-US" dirty="0"/>
              <a:t>/A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34" y="992397"/>
            <a:ext cx="2286000" cy="155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6416" y="1013565"/>
            <a:ext cx="2286000" cy="155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0" y="4935855"/>
            <a:ext cx="2298065" cy="155829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84" y="4925272"/>
            <a:ext cx="2298065" cy="15582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750" y="596900"/>
            <a:ext cx="165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UPC in </a:t>
            </a:r>
            <a:r>
              <a:rPr lang="en-US" dirty="0" err="1" smtClean="0">
                <a:solidFill>
                  <a:srgbClr val="0000FF"/>
                </a:solidFill>
              </a:rPr>
              <a:t>p+Au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698751"/>
            <a:ext cx="90973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smtClean="0">
                <a:solidFill>
                  <a:srgbClr val="0000FF"/>
                </a:solidFill>
                <a:effectLst/>
              </a:rPr>
              <a:t>Cuts:</a:t>
            </a:r>
          </a:p>
          <a:p>
            <a:pPr marL="285750" lvl="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effectLst/>
              </a:rPr>
              <a:t>no </a:t>
            </a:r>
            <a:r>
              <a:rPr lang="en-US" dirty="0">
                <a:effectLst/>
              </a:rPr>
              <a:t>hit in the RP phasing the Au-beam (-</a:t>
            </a:r>
            <a:r>
              <a:rPr lang="en-US" i="1" dirty="0">
                <a:effectLst/>
              </a:rPr>
              <a:t>t</a:t>
            </a:r>
            <a:r>
              <a:rPr lang="en-US" dirty="0">
                <a:effectLst/>
              </a:rPr>
              <a:t> &gt; -0.016 GeV</a:t>
            </a:r>
            <a:r>
              <a:rPr lang="en-US" baseline="30000" dirty="0">
                <a:effectLst/>
              </a:rPr>
              <a:t>2</a:t>
            </a:r>
            <a:r>
              <a:rPr lang="en-US" dirty="0">
                <a:effectLst/>
              </a:rPr>
              <a:t>) or in the ZDC </a:t>
            </a:r>
          </a:p>
          <a:p>
            <a:pPr marL="285750" lvl="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effectLst/>
              </a:rPr>
              <a:t>detecting the scattered proton in the RP (-0.016 &gt; -</a:t>
            </a:r>
            <a:r>
              <a:rPr lang="en-US" i="1" dirty="0">
                <a:effectLst/>
              </a:rPr>
              <a:t>t</a:t>
            </a:r>
            <a:r>
              <a:rPr lang="en-US" dirty="0">
                <a:effectLst/>
              </a:rPr>
              <a:t> &gt; -0.2 GeV</a:t>
            </a:r>
            <a:r>
              <a:rPr lang="en-US" baseline="30000" dirty="0">
                <a:effectLst/>
              </a:rPr>
              <a:t>2</a:t>
            </a:r>
            <a:r>
              <a:rPr lang="en-US" dirty="0">
                <a:effectLst/>
              </a:rPr>
              <a:t>) </a:t>
            </a:r>
          </a:p>
          <a:p>
            <a:pPr marL="285750" lvl="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effectLst/>
              </a:rPr>
              <a:t>both J/</a:t>
            </a:r>
            <a:r>
              <a:rPr lang="en-US" dirty="0">
                <a:effectLst/>
                <a:sym typeface="Symbol"/>
              </a:rPr>
              <a:t></a:t>
            </a:r>
            <a:r>
              <a:rPr lang="en-US" dirty="0">
                <a:effectLst/>
              </a:rPr>
              <a:t> decay leptons are in -1 &lt; h &lt; 4 </a:t>
            </a:r>
          </a:p>
          <a:p>
            <a:pPr marL="285750" lvl="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effectLst/>
              </a:rPr>
              <a:t>cut on the </a:t>
            </a:r>
            <a:r>
              <a:rPr lang="en-US" i="1" dirty="0">
                <a:effectLst/>
              </a:rPr>
              <a:t>pt</a:t>
            </a:r>
            <a:r>
              <a:rPr lang="en-US" baseline="30000" dirty="0">
                <a:effectLst/>
              </a:rPr>
              <a:t>2</a:t>
            </a:r>
            <a:r>
              <a:rPr lang="en-US" dirty="0">
                <a:effectLst/>
              </a:rPr>
              <a:t> of the scattered Au, calculated as the </a:t>
            </a:r>
            <a:r>
              <a:rPr lang="en-US" i="1" dirty="0">
                <a:effectLst/>
              </a:rPr>
              <a:t>pt</a:t>
            </a:r>
            <a:r>
              <a:rPr lang="en-US" baseline="30000" dirty="0">
                <a:effectLst/>
              </a:rPr>
              <a:t>2</a:t>
            </a:r>
            <a:r>
              <a:rPr lang="en-US" dirty="0">
                <a:effectLst/>
              </a:rPr>
              <a:t> of the vector sum </a:t>
            </a:r>
            <a:endParaRPr lang="en-US" dirty="0" smtClean="0">
              <a:effectLst/>
            </a:endParaRPr>
          </a:p>
          <a:p>
            <a:pPr lvl="0">
              <a:buClr>
                <a:srgbClr val="0000FF"/>
              </a:buClr>
            </a:pPr>
            <a:r>
              <a:rPr lang="en-US" dirty="0" smtClean="0">
                <a:effectLst/>
              </a:rPr>
              <a:t>   of </a:t>
            </a:r>
            <a:r>
              <a:rPr lang="en-US" dirty="0">
                <a:effectLst/>
              </a:rPr>
              <a:t>the proton measured in the RP and the J/</a:t>
            </a:r>
            <a:r>
              <a:rPr lang="en-US" dirty="0">
                <a:effectLst/>
                <a:sym typeface="Symbol"/>
              </a:rPr>
              <a:t></a:t>
            </a:r>
            <a:r>
              <a:rPr lang="en-US" dirty="0">
                <a:effectLst/>
              </a:rPr>
              <a:t> to be less then 0.02 </a:t>
            </a:r>
            <a:r>
              <a:rPr lang="en-US" dirty="0" smtClean="0">
                <a:effectLst/>
              </a:rPr>
              <a:t>GeV</a:t>
            </a:r>
            <a:r>
              <a:rPr lang="en-US" baseline="30000" dirty="0" smtClean="0">
                <a:effectLst/>
              </a:rPr>
              <a:t>2</a:t>
            </a:r>
          </a:p>
          <a:p>
            <a:pPr lvl="0">
              <a:buClr>
                <a:srgbClr val="0000FF"/>
              </a:buClr>
            </a:pPr>
            <a:r>
              <a:rPr lang="en-US" dirty="0" smtClean="0">
                <a:solidFill>
                  <a:srgbClr val="0000FF"/>
                </a:solidFill>
                <a:effectLst/>
                <a:sym typeface="Wingdings"/>
              </a:rPr>
              <a:t> 7k J/</a:t>
            </a:r>
            <a:r>
              <a:rPr lang="en-US" dirty="0">
                <a:solidFill>
                  <a:srgbClr val="0000FF"/>
                </a:solidFill>
                <a:effectLst/>
                <a:sym typeface="Symbol"/>
              </a:rPr>
              <a:t></a:t>
            </a:r>
            <a:endParaRPr lang="en-US" dirty="0">
              <a:solidFill>
                <a:srgbClr val="0000FF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5072594" y="1048421"/>
            <a:ext cx="462489" cy="27449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9749" y="1068917"/>
            <a:ext cx="283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Required:</a:t>
            </a:r>
          </a:p>
          <a:p>
            <a:r>
              <a:rPr lang="en-US" dirty="0" smtClean="0"/>
              <a:t>2015 </a:t>
            </a:r>
            <a:r>
              <a:rPr lang="en-US" dirty="0" err="1" smtClean="0"/>
              <a:t>p+A</a:t>
            </a:r>
            <a:r>
              <a:rPr lang="en-US" dirty="0" smtClean="0"/>
              <a:t> 300 nb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RP-Phase II*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0" y="896739"/>
            <a:ext cx="8367117" cy="19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lIns="64291" tIns="32146" rIns="64291" bIns="32146"/>
          <a:lstStyle/>
          <a:p>
            <a:r>
              <a:rPr lang="en-US" dirty="0"/>
              <a:t>Forward Proton Tagging </a:t>
            </a:r>
            <a:r>
              <a:rPr lang="en-US" dirty="0" smtClean="0"/>
              <a:t>Upgrade</a:t>
            </a:r>
            <a:endParaRPr lang="en-US" dirty="0"/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0" y="3100912"/>
            <a:ext cx="9144000" cy="32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351" bIns="0" anchor="ctr"/>
          <a:lstStyle/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Verdana" charset="0"/>
              </a:rPr>
              <a:t>   Follow PAC recommendation to develop a solution to run pp2pp@STAR with </a:t>
            </a:r>
          </a:p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Verdana" charset="0"/>
              </a:rPr>
              <a:t>   std. physics data taking 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No special </a:t>
            </a:r>
            <a:r>
              <a:rPr lang="en-US" dirty="0">
                <a:solidFill>
                  <a:srgbClr val="FF00FF"/>
                </a:solidFill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* running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any more</a:t>
            </a:r>
            <a:endParaRPr lang="en-US" dirty="0" smtClean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Verdana" charset="0"/>
            </a:endParaRPr>
          </a:p>
          <a:p>
            <a:pPr marL="320351" indent="-285750">
              <a:spcBef>
                <a:spcPts val="615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b="1" dirty="0" smtClean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</a:rPr>
              <a:t>should cover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</a:rPr>
              <a:t>wide range in t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RPs at 15m &amp; 17m</a:t>
            </a:r>
            <a:endParaRPr lang="en-US" b="1" dirty="0">
              <a:latin typeface="Comic Sans MS"/>
              <a:ea typeface="ＭＳ Ｐゴシック" charset="0"/>
              <a:cs typeface="Comic Sans MS"/>
            </a:endParaRPr>
          </a:p>
          <a:p>
            <a:pPr marL="320351" indent="-285750">
              <a:spcBef>
                <a:spcPts val="501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b="1" dirty="0">
                <a:latin typeface="Comic Sans MS"/>
                <a:ea typeface="ＭＳ Ｐゴシック" charset="0"/>
                <a:cs typeface="Comic Sans MS"/>
                <a:sym typeface="Verdana" charset="0"/>
              </a:rPr>
              <a:t>Staged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  <a:sym typeface="Verdana" charset="0"/>
              </a:rPr>
              <a:t>implementation</a:t>
            </a:r>
            <a:endParaRPr lang="en-US" sz="2400" b="1" dirty="0">
              <a:latin typeface="Comic Sans MS"/>
              <a:ea typeface="ＭＳ Ｐゴシック" charset="0"/>
              <a:cs typeface="Comic Sans MS"/>
            </a:endParaRP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Phase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I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(currently installed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):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low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-t coverage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Phase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II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proposed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)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: for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larger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-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t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coverage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1</a:t>
            </a:r>
            <a:r>
              <a:rPr lang="en-US" sz="1600" baseline="300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st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step reuse Phase I RP at new location only in y 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full phase-II: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new bigger acceptance RPs &amp; add RP in x-direction</a:t>
            </a:r>
          </a:p>
          <a:p>
            <a:pPr marL="1234751" lvl="2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</a:rPr>
              <a:t>full coverage in </a:t>
            </a:r>
            <a:r>
              <a:rPr lang="en-US" sz="1600" dirty="0" err="1">
                <a:latin typeface="Comic Sans MS"/>
                <a:cs typeface="Comic Sans MS"/>
                <a:sym typeface="Symbol" charset="0"/>
              </a:rPr>
              <a:t>φ</a:t>
            </a:r>
            <a:r>
              <a:rPr lang="en-US" sz="1600" dirty="0">
                <a:latin typeface="Comic Sans MS"/>
                <a:cs typeface="Comic Sans MS"/>
              </a:rPr>
              <a:t> not possible due to machine constraints </a:t>
            </a:r>
            <a:endParaRPr lang="en-US" sz="1600" b="1" dirty="0" smtClean="0">
              <a:latin typeface="Comic Sans MS"/>
              <a:ea typeface="ＭＳ Ｐゴシック" charset="0"/>
              <a:cs typeface="Comic Sans MS"/>
              <a:sym typeface="Wingdings"/>
            </a:endParaRPr>
          </a:p>
          <a:p>
            <a:pPr marL="32035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Good acceptance also for spectator protons from</a:t>
            </a:r>
          </a:p>
          <a:p>
            <a:pPr marL="34601">
              <a:spcBef>
                <a:spcPts val="422"/>
              </a:spcBef>
              <a:buClr>
                <a:srgbClr val="0000FF"/>
              </a:buClr>
            </a:pPr>
            <a:r>
              <a:rPr lang="en-US" b="1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</a:rPr>
              <a:t>  deuterium and He-3 collisions</a:t>
            </a:r>
          </a:p>
          <a:p>
            <a:pPr marL="32035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endParaRPr lang="en-US" sz="1600" b="1" dirty="0" smtClean="0"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097860" y="846711"/>
            <a:ext cx="1095419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15-17m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7548934" y="706384"/>
            <a:ext cx="1066745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 dirty="0">
                <a:ea typeface="ＭＳ Ｐゴシック" charset="0"/>
                <a:cs typeface="Gill Sans" charset="0"/>
              </a:rPr>
              <a:t>at 55-58m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880" y="3320203"/>
            <a:ext cx="1722120" cy="15798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81545" y="4956532"/>
            <a:ext cx="1862455" cy="1901468"/>
            <a:chOff x="7281545" y="3577167"/>
            <a:chExt cx="1862455" cy="19014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1545" y="3785090"/>
              <a:ext cx="1862455" cy="16935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61270" y="3577167"/>
              <a:ext cx="1173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full Phase-II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556105" y="3244679"/>
            <a:ext cx="15722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Phase-II: 1</a:t>
            </a:r>
            <a:r>
              <a:rPr lang="en-US" sz="1200" baseline="30000" dirty="0" smtClean="0">
                <a:solidFill>
                  <a:srgbClr val="0000FF"/>
                </a:solidFill>
              </a:rPr>
              <a:t>st</a:t>
            </a:r>
            <a:r>
              <a:rPr lang="en-US" sz="1200" dirty="0" smtClean="0">
                <a:solidFill>
                  <a:srgbClr val="0000FF"/>
                </a:solidFill>
              </a:rPr>
              <a:t> step</a:t>
            </a:r>
            <a:endParaRPr lang="en-US" sz="1200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8167" y="2348044"/>
            <a:ext cx="7545918" cy="4508369"/>
            <a:chOff x="148166" y="2168127"/>
            <a:chExt cx="7545918" cy="4508369"/>
          </a:xfrm>
        </p:grpSpPr>
        <p:grpSp>
          <p:nvGrpSpPr>
            <p:cNvPr id="11" name="Group 10"/>
            <p:cNvGrpSpPr/>
            <p:nvPr/>
          </p:nvGrpSpPr>
          <p:grpSpPr>
            <a:xfrm>
              <a:off x="148166" y="2168127"/>
              <a:ext cx="5870848" cy="4508369"/>
              <a:chOff x="0" y="2148547"/>
              <a:chExt cx="5870848" cy="450836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148547"/>
                <a:ext cx="5870848" cy="4508369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100665" y="4730744"/>
                <a:ext cx="10466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st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step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 bwMode="auto">
            <a:xfrm>
              <a:off x="4191001" y="5408085"/>
              <a:ext cx="3503083" cy="28575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2681817" y="3788833"/>
              <a:ext cx="4811183" cy="1126067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1700766"/>
            <a:ext cx="2866430" cy="25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85" y="1701881"/>
            <a:ext cx="286196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22" y="1657233"/>
            <a:ext cx="2857500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71120" y="29632"/>
            <a:ext cx="9047480" cy="609264"/>
          </a:xfrm>
          <a:ln/>
        </p:spPr>
        <p:txBody>
          <a:bodyPr lIns="64291" tIns="32146" rIns="64291" bIns="32146"/>
          <a:lstStyle/>
          <a:p>
            <a:r>
              <a:rPr lang="ja-JP" altLang="en-US" sz="4000" dirty="0">
                <a:latin typeface="Arial"/>
              </a:rPr>
              <a:t>“</a:t>
            </a:r>
            <a:r>
              <a:rPr lang="en-US" sz="2800" dirty="0"/>
              <a:t>Spectator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 proton from deuteron with the current RHIC optics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467142"/>
            <a:ext cx="9144000" cy="1473200"/>
          </a:xfrm>
          <a:ln/>
        </p:spPr>
        <p:txBody>
          <a:bodyPr lIns="64291" tIns="32146" rIns="64291" bIns="32146">
            <a:normAutofit/>
          </a:bodyPr>
          <a:lstStyle/>
          <a:p>
            <a:pPr marL="625056"/>
            <a:r>
              <a:rPr lang="en-US" sz="1800" dirty="0"/>
              <a:t>Rigidity (</a:t>
            </a:r>
            <a:r>
              <a:rPr lang="en-US" sz="1800" dirty="0" err="1"/>
              <a:t>d:p</a:t>
            </a:r>
            <a:r>
              <a:rPr lang="en-US" sz="1800" dirty="0"/>
              <a:t> =2:1)</a:t>
            </a:r>
          </a:p>
          <a:p>
            <a:pPr marL="625056">
              <a:spcBef>
                <a:spcPts val="1107"/>
              </a:spcBef>
            </a:pPr>
            <a:r>
              <a:rPr lang="en-US" sz="1800" dirty="0"/>
              <a:t>The same RP configuration with the current RHIC optics (at z ~ 15m between DX and D0)</a:t>
            </a:r>
          </a:p>
          <a:p>
            <a:pPr marL="625056">
              <a:spcBef>
                <a:spcPts val="1107"/>
              </a:spcBef>
            </a:pPr>
            <a:r>
              <a:rPr lang="en-US" sz="1800" dirty="0" smtClean="0">
                <a:solidFill>
                  <a:srgbClr val="0000FF"/>
                </a:solidFill>
              </a:rPr>
              <a:t>needs full PHASE-II RP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4038" name="Rectangle 6"/>
          <p:cNvSpPr>
            <a:spLocks/>
          </p:cNvSpPr>
          <p:nvPr/>
        </p:nvSpPr>
        <p:spPr bwMode="auto">
          <a:xfrm>
            <a:off x="6367984" y="1433901"/>
            <a:ext cx="1688300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mic Sans MS"/>
                <a:ea typeface="ＭＳ Ｐゴシック" charset="0"/>
                <a:cs typeface="Comic Sans MS"/>
              </a:rPr>
              <a:t>Accepted in RP</a:t>
            </a:r>
          </a:p>
        </p:txBody>
      </p:sp>
      <p:sp>
        <p:nvSpPr>
          <p:cNvPr id="44039" name="Rectangle 7"/>
          <p:cNvSpPr>
            <a:spLocks/>
          </p:cNvSpPr>
          <p:nvPr/>
        </p:nvSpPr>
        <p:spPr bwMode="auto">
          <a:xfrm>
            <a:off x="3022700" y="1433901"/>
            <a:ext cx="1952608" cy="276999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Passed DX aperture</a:t>
            </a:r>
          </a:p>
        </p:txBody>
      </p:sp>
      <p:sp>
        <p:nvSpPr>
          <p:cNvPr id="44040" name="Rectangle 8"/>
          <p:cNvSpPr>
            <a:spLocks/>
          </p:cNvSpPr>
          <p:nvPr/>
        </p:nvSpPr>
        <p:spPr bwMode="auto">
          <a:xfrm>
            <a:off x="815951" y="1433901"/>
            <a:ext cx="1114037" cy="276999"/>
          </a:xfrm>
          <a:prstGeom prst="rect">
            <a:avLst/>
          </a:prstGeom>
          <a:solidFill>
            <a:srgbClr val="8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generated</a:t>
            </a:r>
          </a:p>
        </p:txBody>
      </p: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4771599" y="195217"/>
            <a:ext cx="1714326" cy="714375"/>
            <a:chOff x="0" y="0"/>
            <a:chExt cx="1840" cy="672"/>
          </a:xfrm>
        </p:grpSpPr>
        <p:sp>
          <p:nvSpPr>
            <p:cNvPr id="44041" name="Oval 9"/>
            <p:cNvSpPr>
              <a:spLocks/>
            </p:cNvSpPr>
            <p:nvPr/>
          </p:nvSpPr>
          <p:spPr bwMode="auto">
            <a:xfrm>
              <a:off x="32" y="32"/>
              <a:ext cx="1776" cy="60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4042" name="Picture 1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40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841917"/>
            <a:ext cx="148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Study: JH Lee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acintosh HD:Users:jhlee:Desktop:he3_acc_compare_at_15m_phase2_phase2a.pd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6173512" y="2979273"/>
            <a:ext cx="2672080" cy="277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045" y="3231874"/>
            <a:ext cx="2768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683" y="3035865"/>
            <a:ext cx="2570480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0" y="29632"/>
            <a:ext cx="9880600" cy="609264"/>
          </a:xfrm>
          <a:ln/>
        </p:spPr>
        <p:txBody>
          <a:bodyPr lIns="64291" tIns="32146" rIns="64291" bIns="32146"/>
          <a:lstStyle/>
          <a:p>
            <a:r>
              <a:rPr lang="en-US" sz="2600" dirty="0"/>
              <a:t>Spectator proton from </a:t>
            </a:r>
            <a:r>
              <a:rPr lang="en-US" sz="2600" baseline="32000" dirty="0"/>
              <a:t>3</a:t>
            </a:r>
            <a:r>
              <a:rPr lang="en-US" sz="2600" dirty="0"/>
              <a:t>He with the current RHIC optics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853906"/>
            <a:ext cx="9118600" cy="626427"/>
          </a:xfrm>
          <a:ln/>
        </p:spPr>
        <p:txBody>
          <a:bodyPr lIns="64291" tIns="32146" rIns="64291" bIns="32146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 smtClean="0"/>
              <a:t> The </a:t>
            </a:r>
            <a:r>
              <a:rPr lang="en-US" sz="1600" dirty="0"/>
              <a:t>same RP configuration with the current RHIC optics (at z ~ 15m between </a:t>
            </a:r>
            <a:r>
              <a:rPr lang="en-US" sz="1600" dirty="0" smtClean="0"/>
              <a:t>DX-D0</a:t>
            </a:r>
            <a:r>
              <a:rPr lang="en-US" sz="1600" dirty="0"/>
              <a:t>)</a:t>
            </a:r>
          </a:p>
          <a:p>
            <a:pPr marL="0" indent="0">
              <a:spcBef>
                <a:spcPts val="0"/>
              </a:spcBef>
            </a:pP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Acceptance </a:t>
            </a:r>
            <a:r>
              <a:rPr lang="en-US" sz="1600" dirty="0">
                <a:solidFill>
                  <a:srgbClr val="0000FF"/>
                </a:solidFill>
              </a:rPr>
              <a:t>~ </a:t>
            </a:r>
            <a:r>
              <a:rPr lang="en-US" sz="1600" dirty="0" smtClean="0">
                <a:solidFill>
                  <a:srgbClr val="0000FF"/>
                </a:solidFill>
              </a:rPr>
              <a:t>92% with full PHASE-II RP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3014" name="Rectangle 6"/>
          <p:cNvSpPr>
            <a:spLocks/>
          </p:cNvSpPr>
          <p:nvPr/>
        </p:nvSpPr>
        <p:spPr bwMode="auto">
          <a:xfrm>
            <a:off x="6713860" y="3012995"/>
            <a:ext cx="1688300" cy="276999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Accepted in RP</a:t>
            </a: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3479900" y="3134468"/>
            <a:ext cx="2234837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Passed DX aperture</a:t>
            </a:r>
          </a:p>
        </p:txBody>
      </p:sp>
      <p:sp>
        <p:nvSpPr>
          <p:cNvPr id="43016" name="Rectangle 8"/>
          <p:cNvSpPr>
            <a:spLocks/>
          </p:cNvSpPr>
          <p:nvPr/>
        </p:nvSpPr>
        <p:spPr bwMode="auto">
          <a:xfrm>
            <a:off x="1019151" y="3134468"/>
            <a:ext cx="1114037" cy="276999"/>
          </a:xfrm>
          <a:prstGeom prst="rect">
            <a:avLst/>
          </a:prstGeom>
          <a:solidFill>
            <a:srgbClr val="8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generated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" y="638896"/>
            <a:ext cx="3660834" cy="242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788569" y="997069"/>
            <a:ext cx="3953351" cy="831732"/>
          </a:xfrm>
          <a:prstGeom prst="rect">
            <a:avLst/>
          </a:prstGeom>
          <a:ln/>
        </p:spPr>
        <p:txBody>
          <a:bodyPr lIns="64291" tIns="32146" rIns="64291" bIns="32146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rgbClr val="CC66FF"/>
              </a:buClr>
              <a:buSzPct val="95000"/>
              <a:buFont typeface="Wingdings" charset="2"/>
              <a:buChar char="q"/>
              <a:defRPr kumimoji="0" sz="20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rgbClr val="CC66FF"/>
              </a:buClr>
              <a:buSzPct val="90000"/>
              <a:buFont typeface="Wingdings" charset="2"/>
              <a:buChar char="u"/>
              <a:defRPr kumimoji="0" sz="18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SzPct val="150000"/>
              <a:buFont typeface="Wingdings" charset="2"/>
              <a:buChar char="§"/>
              <a:defRPr kumimoji="0" sz="16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²"/>
              <a:defRPr kumimoji="0" sz="14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ü"/>
              <a:defRPr kumimoji="0" sz="12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FF"/>
              </a:buClr>
            </a:pPr>
            <a:r>
              <a:rPr lang="en-US" sz="1500" dirty="0" smtClean="0"/>
              <a:t> Momentum smearing mainly due </a:t>
            </a:r>
          </a:p>
          <a:p>
            <a:pPr marL="0" indent="0">
              <a:spcBef>
                <a:spcPts val="0"/>
              </a:spcBef>
              <a:buClr>
                <a:srgbClr val="0000FF"/>
              </a:buClr>
              <a:buNone/>
            </a:pPr>
            <a:r>
              <a:rPr lang="en-US" sz="1500" dirty="0"/>
              <a:t> </a:t>
            </a:r>
            <a:r>
              <a:rPr lang="en-US" sz="1500" dirty="0" smtClean="0"/>
              <a:t>  to Fermi motion + Lorentz boost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340468" y="1680141"/>
            <a:ext cx="9211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Angle [rad]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94711" y="2597835"/>
            <a:ext cx="148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Study: JH Lee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Confronting simulation with Data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11" y="2920565"/>
            <a:ext cx="3486637" cy="252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90" y="2897315"/>
            <a:ext cx="3486637" cy="254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6231" y="256052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0&lt;</a:t>
            </a:r>
            <a:r>
              <a:rPr lang="el-GR" dirty="0" smtClean="0"/>
              <a:t>η</a:t>
            </a:r>
            <a:r>
              <a:rPr lang="en-US" dirty="0" smtClean="0"/>
              <a:t>*&lt;1.5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46671" y="256052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1.5&lt;</a:t>
            </a:r>
            <a:r>
              <a:rPr lang="el-GR" dirty="0" smtClean="0"/>
              <a:t>η</a:t>
            </a:r>
            <a:r>
              <a:rPr lang="en-US" dirty="0" smtClean="0"/>
              <a:t>*&lt;5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7849" y="899927"/>
            <a:ext cx="3175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Tune PYTHIA with HERA charged hadron density distribution measurement.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0413" y="915820"/>
            <a:ext cx="4164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Kinematics:</a:t>
            </a:r>
          </a:p>
          <a:p>
            <a:r>
              <a:rPr lang="en-US" dirty="0" err="1" smtClean="0"/>
              <a:t>ep</a:t>
            </a:r>
            <a:r>
              <a:rPr lang="en-US" dirty="0" smtClean="0"/>
              <a:t>: 27.6 GeV x 920 GeV</a:t>
            </a:r>
          </a:p>
          <a:p>
            <a:r>
              <a:rPr lang="en-US" dirty="0" smtClean="0"/>
              <a:t>5&lt;Q</a:t>
            </a:r>
            <a:r>
              <a:rPr lang="en-US" baseline="30000" dirty="0" smtClean="0"/>
              <a:t>2</a:t>
            </a:r>
            <a:r>
              <a:rPr lang="en-US" dirty="0" smtClean="0"/>
              <a:t>&lt;10, 0.0005&lt;</a:t>
            </a:r>
            <a:r>
              <a:rPr lang="en-US" dirty="0" err="1" smtClean="0"/>
              <a:t>x</a:t>
            </a:r>
            <a:r>
              <a:rPr lang="en-US" baseline="-25000" dirty="0" err="1" smtClean="0"/>
              <a:t>Bj</a:t>
            </a:r>
            <a:r>
              <a:rPr lang="en-US" dirty="0" smtClean="0"/>
              <a:t>&lt;0.002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*, </a:t>
            </a:r>
            <a:r>
              <a:rPr lang="el-GR" dirty="0"/>
              <a:t>η</a:t>
            </a:r>
            <a:r>
              <a:rPr lang="en-US" dirty="0" smtClean="0"/>
              <a:t>* defined in gamma-hadron center of mass frame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674" y="5493672"/>
            <a:ext cx="421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Data: EPJC 73, 2406 (2013)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0413" y="5507090"/>
            <a:ext cx="441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H1 charged particle density data reasonably described by simulations.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Rhic</a:t>
            </a:r>
            <a:r>
              <a:rPr lang="en-US" dirty="0" smtClean="0"/>
              <a:t> has unique kinematics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 descr="x-q2-tm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54" y="770934"/>
            <a:ext cx="6631517" cy="4732398"/>
          </a:xfrm>
          <a:prstGeom prst="rect">
            <a:avLst/>
          </a:prstGeom>
        </p:spPr>
      </p:pic>
      <p:sp>
        <p:nvSpPr>
          <p:cNvPr id="9" name="AutoShape 49"/>
          <p:cNvSpPr>
            <a:spLocks noChangeArrowheads="1"/>
          </p:cNvSpPr>
          <p:nvPr/>
        </p:nvSpPr>
        <p:spPr bwMode="auto">
          <a:xfrm>
            <a:off x="115993" y="5172129"/>
            <a:ext cx="949325" cy="52849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4832" y="5386909"/>
            <a:ext cx="7658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Till today TMDs come only from fixed target low scale, high x </a:t>
            </a:r>
          </a:p>
          <a:p>
            <a:r>
              <a:rPr lang="en-US" dirty="0" smtClean="0"/>
              <a:t>measurements</a:t>
            </a:r>
            <a:r>
              <a:rPr lang="en-US" dirty="0"/>
              <a:t> </a:t>
            </a:r>
            <a:r>
              <a:rPr lang="en-US" dirty="0" smtClean="0"/>
              <a:t>should establish concept at high √s and different x</a:t>
            </a:r>
          </a:p>
          <a:p>
            <a:pPr algn="ctr"/>
            <a:r>
              <a:rPr lang="en-US" dirty="0" smtClean="0">
                <a:sym typeface="Wingdings"/>
              </a:rPr>
              <a:t>                    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polarised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pp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at RHIC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6" y="381000"/>
            <a:ext cx="8636000" cy="6477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6014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90" y="903149"/>
            <a:ext cx="3195638" cy="233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2888734"/>
            <a:ext cx="3494246" cy="2373154"/>
            <a:chOff x="4807637" y="878821"/>
            <a:chExt cx="3494246" cy="23731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637" y="878821"/>
              <a:ext cx="3494246" cy="2373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63930" y="1154381"/>
              <a:ext cx="16561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Large z prefers forward rapidity</a:t>
              </a:r>
              <a:endParaRPr lang="en-US" sz="110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Kinematic cuts and di-hadron pair selection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38116"/>
            <a:ext cx="419470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Event sample summary:</a:t>
            </a:r>
          </a:p>
          <a:p>
            <a:r>
              <a:rPr lang="en-US" sz="1600" dirty="0" err="1" smtClean="0"/>
              <a:t>ep</a:t>
            </a:r>
            <a:r>
              <a:rPr lang="en-US" sz="1600" dirty="0" smtClean="0"/>
              <a:t>: 20x250 GeV  </a:t>
            </a:r>
          </a:p>
          <a:p>
            <a:r>
              <a:rPr lang="en-US" sz="1600" dirty="0" smtClean="0"/>
              <a:t>√s = 141 GeV</a:t>
            </a:r>
          </a:p>
          <a:p>
            <a:r>
              <a:rPr lang="en-US" sz="1600" dirty="0" smtClean="0"/>
              <a:t>0.01&lt;y&lt;0.95</a:t>
            </a:r>
          </a:p>
          <a:p>
            <a:r>
              <a:rPr lang="en-US" sz="1600" dirty="0" smtClean="0"/>
              <a:t>1&lt;Q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&lt;20 GeV</a:t>
            </a:r>
            <a:r>
              <a:rPr lang="en-US" sz="1600" baseline="30000" dirty="0" smtClean="0"/>
              <a:t>2</a:t>
            </a:r>
          </a:p>
          <a:p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&gt;1.7 </a:t>
            </a:r>
            <a:r>
              <a:rPr lang="en-US" sz="1600" dirty="0" err="1"/>
              <a:t>GeV</a:t>
            </a:r>
            <a:r>
              <a:rPr lang="en-US" sz="1600" dirty="0"/>
              <a:t>, </a:t>
            </a:r>
            <a:r>
              <a:rPr lang="en-US" sz="1600" dirty="0" err="1"/>
              <a:t>z</a:t>
            </a:r>
            <a:r>
              <a:rPr lang="en-US" sz="1600" baseline="-25000" dirty="0" err="1"/>
              <a:t>h</a:t>
            </a:r>
            <a:r>
              <a:rPr lang="en-US" sz="1600" dirty="0"/>
              <a:t>&gt;</a:t>
            </a:r>
            <a:r>
              <a:rPr lang="en-US" sz="1600" dirty="0" smtClean="0"/>
              <a:t>0.1</a:t>
            </a:r>
            <a:endParaRPr lang="en-US" sz="1600" dirty="0"/>
          </a:p>
          <a:p>
            <a:r>
              <a:rPr lang="en-US" sz="1600" dirty="0" smtClean="0">
                <a:solidFill>
                  <a:srgbClr val="FF00FF"/>
                </a:solidFill>
              </a:rPr>
              <a:t>acceptance:</a:t>
            </a:r>
            <a:r>
              <a:rPr lang="en-US" sz="1600" dirty="0" smtClean="0"/>
              <a:t> |</a:t>
            </a:r>
            <a:r>
              <a:rPr lang="el-GR" sz="1600" dirty="0"/>
              <a:t>η</a:t>
            </a:r>
            <a:r>
              <a:rPr lang="en-US" sz="1600" dirty="0"/>
              <a:t>|&lt;</a:t>
            </a:r>
            <a:r>
              <a:rPr lang="en-US" sz="1600" dirty="0" smtClean="0"/>
              <a:t>4.5</a:t>
            </a:r>
          </a:p>
          <a:p>
            <a:r>
              <a:rPr lang="en-US" sz="1600" dirty="0" smtClean="0">
                <a:solidFill>
                  <a:srgbClr val="FF00FF"/>
                </a:solidFill>
              </a:rPr>
              <a:t>Back</a:t>
            </a:r>
            <a:r>
              <a:rPr lang="en-US" sz="1600" dirty="0">
                <a:solidFill>
                  <a:srgbClr val="FF00FF"/>
                </a:solidFill>
              </a:rPr>
              <a:t>-to-back limit: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err="1" smtClean="0"/>
              <a:t>k</a:t>
            </a:r>
            <a:r>
              <a:rPr lang="en-US" sz="1600" baseline="-25000" dirty="0" err="1" smtClean="0"/>
              <a:t>T</a:t>
            </a:r>
            <a:r>
              <a:rPr lang="en-US" sz="1600" dirty="0"/>
              <a:t>’ &lt; </a:t>
            </a:r>
            <a:r>
              <a:rPr lang="en-US" sz="1600" dirty="0" smtClean="0"/>
              <a:t>0.7 P</a:t>
            </a:r>
            <a:r>
              <a:rPr lang="en-US" sz="1600" baseline="-25000" dirty="0" smtClean="0"/>
              <a:t>T</a:t>
            </a:r>
            <a:r>
              <a:rPr lang="en-US" sz="1600" dirty="0" smtClean="0"/>
              <a:t>’</a:t>
            </a:r>
            <a:endParaRPr lang="en-US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735" y="914193"/>
            <a:ext cx="3164205" cy="232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30446" y="716131"/>
            <a:ext cx="5218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p</a:t>
            </a:r>
            <a:r>
              <a:rPr lang="en-US" sz="1400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1400" dirty="0" smtClean="0">
                <a:solidFill>
                  <a:srgbClr val="0000FF"/>
                </a:solidFill>
              </a:rPr>
              <a:t>&gt;1.7 effectively enhances the gluon initiated process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0" name="右箭头 5"/>
          <p:cNvSpPr/>
          <p:nvPr/>
        </p:nvSpPr>
        <p:spPr>
          <a:xfrm rot="10800000" flipH="1">
            <a:off x="5324986" y="1761129"/>
            <a:ext cx="902844" cy="259827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004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826232" y="3626841"/>
            <a:ext cx="3499974" cy="2352527"/>
            <a:chOff x="395536" y="4388841"/>
            <a:chExt cx="3499974" cy="2352527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388841"/>
              <a:ext cx="3499974" cy="235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065695" y="5856823"/>
              <a:ext cx="2037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Pair correlations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329835" y="4118880"/>
            <a:ext cx="3127534" cy="2597515"/>
            <a:chOff x="4644008" y="1545749"/>
            <a:chExt cx="3127534" cy="2597515"/>
          </a:xfrm>
        </p:grpSpPr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827736"/>
              <a:ext cx="3127534" cy="2315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087555" y="1950567"/>
              <a:ext cx="2388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&lt;</a:t>
              </a:r>
              <a:r>
                <a:rPr lang="en-US" sz="1400" dirty="0" err="1" smtClean="0"/>
                <a:t>x</a:t>
              </a:r>
              <a:r>
                <a:rPr lang="en-US" sz="1400" baseline="-25000" dirty="0" err="1" smtClean="0"/>
                <a:t>g</a:t>
              </a:r>
              <a:r>
                <a:rPr lang="en-US" sz="1400" dirty="0" smtClean="0"/>
                <a:t>&gt;=0.062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71989" y="1545749"/>
              <a:ext cx="2792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x</a:t>
              </a:r>
              <a:r>
                <a:rPr lang="en-US" baseline="-25000" dirty="0" err="1" smtClean="0"/>
                <a:t>g</a:t>
              </a:r>
              <a:r>
                <a:rPr lang="en-US" dirty="0" smtClean="0"/>
                <a:t> probed by the pairs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67288" y="4232683"/>
            <a:ext cx="3054618" cy="2625317"/>
            <a:chOff x="4757742" y="4067780"/>
            <a:chExt cx="3054618" cy="2625317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7742" y="4267217"/>
              <a:ext cx="3054618" cy="242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接连接符 6"/>
            <p:cNvCxnSpPr/>
            <p:nvPr/>
          </p:nvCxnSpPr>
          <p:spPr>
            <a:xfrm flipV="1">
              <a:off x="5148064" y="4532857"/>
              <a:ext cx="0" cy="1800200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9"/>
            <p:cNvCxnSpPr/>
            <p:nvPr/>
          </p:nvCxnSpPr>
          <p:spPr>
            <a:xfrm flipV="1">
              <a:off x="7423185" y="4532857"/>
              <a:ext cx="0" cy="1800200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8"/>
            <p:cNvCxnSpPr/>
            <p:nvPr/>
          </p:nvCxnSpPr>
          <p:spPr>
            <a:xfrm flipH="1">
              <a:off x="5148064" y="4676873"/>
              <a:ext cx="504056" cy="0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574819" y="4490436"/>
              <a:ext cx="13681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</a:t>
              </a:r>
              <a:r>
                <a:rPr lang="en-US" sz="1600" dirty="0" smtClean="0"/>
                <a:t>cceptance</a:t>
              </a:r>
              <a:endParaRPr lang="en-US" sz="1600" dirty="0"/>
            </a:p>
          </p:txBody>
        </p:sp>
        <p:cxnSp>
          <p:nvCxnSpPr>
            <p:cNvPr id="18" name="直接箭头连接符 13"/>
            <p:cNvCxnSpPr/>
            <p:nvPr/>
          </p:nvCxnSpPr>
          <p:spPr>
            <a:xfrm>
              <a:off x="6804248" y="4692842"/>
              <a:ext cx="618937" cy="6393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38246" y="4067780"/>
              <a:ext cx="2858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Hadron pair distribution </a:t>
              </a:r>
              <a:endParaRPr lang="en-US" dirty="0"/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2020+: </a:t>
            </a:r>
            <a:r>
              <a:rPr lang="en-US" dirty="0" err="1" smtClean="0"/>
              <a:t>Dy</a:t>
            </a:r>
            <a:r>
              <a:rPr lang="en-US" dirty="0" smtClean="0"/>
              <a:t> in </a:t>
            </a:r>
            <a:r>
              <a:rPr lang="en-US" cap="none" dirty="0" err="1" smtClean="0"/>
              <a:t>p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9"/>
          <a:stretch/>
        </p:blipFill>
        <p:spPr bwMode="auto">
          <a:xfrm>
            <a:off x="92710" y="1372318"/>
            <a:ext cx="2037080" cy="1911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42"/>
          <a:stretch/>
        </p:blipFill>
        <p:spPr bwMode="auto">
          <a:xfrm>
            <a:off x="2141532" y="1382900"/>
            <a:ext cx="2066925" cy="1911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admin\Downloads\plots_for_pppA_Loi\4bbkgred.gi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9"/>
          <a:stretch/>
        </p:blipFill>
        <p:spPr bwMode="auto">
          <a:xfrm>
            <a:off x="34925" y="3335444"/>
            <a:ext cx="2822575" cy="224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admin\Downloads\plots_for_pppA_Loi\4bbkgredpower.gi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7"/>
          <a:stretch/>
        </p:blipFill>
        <p:spPr bwMode="auto">
          <a:xfrm>
            <a:off x="3040273" y="3339889"/>
            <a:ext cx="2978785" cy="2226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486833"/>
            <a:ext cx="6789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Physics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Access to sea and valence quarks in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DY-h correlations </a:t>
            </a:r>
            <a:r>
              <a:rPr lang="en-US" sz="1600" dirty="0" smtClean="0">
                <a:sym typeface="Wingdings"/>
              </a:rPr>
              <a:t> saturation </a:t>
            </a:r>
            <a:r>
              <a:rPr lang="en-US" sz="1600" dirty="0" err="1" smtClean="0">
                <a:sym typeface="Wingdings"/>
              </a:rPr>
              <a:t>Stasto</a:t>
            </a:r>
            <a:r>
              <a:rPr lang="en-US" sz="1600" dirty="0" smtClean="0">
                <a:sym typeface="Wingdings"/>
              </a:rPr>
              <a:t> et al. </a:t>
            </a:r>
            <a:r>
              <a:rPr lang="en-US" sz="1600" dirty="0" err="1" smtClean="0">
                <a:sym typeface="Wingdings"/>
              </a:rPr>
              <a:t>arXiv</a:t>
            </a:r>
            <a:r>
              <a:rPr lang="en-US" sz="1600" dirty="0" smtClean="0">
                <a:sym typeface="Wingdings"/>
              </a:rPr>
              <a:t> 1204.4861 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02167" y="2745315"/>
            <a:ext cx="9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2.5&lt;</a:t>
            </a:r>
            <a:r>
              <a:rPr lang="en-US" sz="1200" dirty="0" smtClean="0">
                <a:latin typeface="Symbol" charset="2"/>
                <a:cs typeface="Symbol" charset="2"/>
              </a:rPr>
              <a:t>h</a:t>
            </a:r>
            <a:r>
              <a:rPr lang="en-US" sz="1200" dirty="0" smtClean="0"/>
              <a:t>&lt;4.0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459566" y="2745315"/>
            <a:ext cx="9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2.5&lt;</a:t>
            </a:r>
            <a:r>
              <a:rPr lang="en-US" sz="1200" dirty="0" smtClean="0">
                <a:latin typeface="Symbol" charset="2"/>
                <a:cs typeface="Symbol" charset="2"/>
              </a:rPr>
              <a:t>h</a:t>
            </a:r>
            <a:r>
              <a:rPr lang="en-US" sz="1200" dirty="0" smtClean="0"/>
              <a:t>&lt;4.0</a:t>
            </a:r>
            <a:endParaRPr lang="en-US" sz="1200" dirty="0"/>
          </a:p>
        </p:txBody>
      </p:sp>
      <p:sp>
        <p:nvSpPr>
          <p:cNvPr id="17" name="AutoShape 49"/>
          <p:cNvSpPr>
            <a:spLocks noChangeArrowheads="1"/>
          </p:cNvSpPr>
          <p:nvPr/>
        </p:nvSpPr>
        <p:spPr bwMode="auto">
          <a:xfrm>
            <a:off x="6462350" y="1509609"/>
            <a:ext cx="543818" cy="31072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5250" y="1841500"/>
            <a:ext cx="27393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very challenging </a:t>
            </a:r>
          </a:p>
          <a:p>
            <a:r>
              <a:rPr lang="en-US" sz="1600" dirty="0" smtClean="0"/>
              <a:t>need big bkg. suppression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FCS + FTS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2.5 pb</a:t>
            </a:r>
            <a:r>
              <a:rPr lang="en-US" sz="1600" baseline="30000" dirty="0" smtClean="0">
                <a:sym typeface="Wingdings"/>
              </a:rPr>
              <a:t>-1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err="1" smtClean="0">
                <a:sym typeface="Wingdings"/>
              </a:rPr>
              <a:t>p+Au</a:t>
            </a:r>
            <a:endParaRPr lang="en-US" sz="16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4260851" y="1524273"/>
            <a:ext cx="2139982" cy="1682720"/>
            <a:chOff x="4260851" y="1524273"/>
            <a:chExt cx="2139982" cy="168272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60851" y="1524273"/>
              <a:ext cx="2139982" cy="1682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460997" y="2190754"/>
              <a:ext cx="9132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200 </a:t>
              </a:r>
              <a:r>
                <a:rPr lang="en-US" sz="1000" dirty="0" err="1" smtClean="0"/>
                <a:t>GeV</a:t>
              </a:r>
              <a:r>
                <a:rPr lang="en-US" sz="1000" dirty="0" smtClean="0"/>
                <a:t> </a:t>
              </a:r>
              <a:r>
                <a:rPr lang="en-US" sz="1000" dirty="0" err="1" smtClean="0"/>
                <a:t>pp</a:t>
              </a:r>
              <a:endParaRPr lang="en-US" sz="1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pic>
        <p:nvPicPr>
          <p:cNvPr id="10" name="Picture 9" descr="C:\Users\admin\Downloads\plots_for_pppA_Loi\bkgrederr_half_4bnopt.gif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1"/>
          <a:stretch/>
        </p:blipFill>
        <p:spPr bwMode="auto">
          <a:xfrm>
            <a:off x="785284" y="4631053"/>
            <a:ext cx="3003550" cy="2226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admin\Downloads\plots_for_pppA_Loi\rsigbkg_4bnopt.gif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1"/>
          <a:stretch/>
        </p:blipFill>
        <p:spPr bwMode="auto">
          <a:xfrm>
            <a:off x="3915833" y="4631055"/>
            <a:ext cx="3003550" cy="2226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97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Estimates of gluon SSA at an EIC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5" y="2488974"/>
            <a:ext cx="3709077" cy="281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10" y="2502311"/>
            <a:ext cx="3727653" cy="279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389" y="916293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Kinematics:</a:t>
            </a:r>
          </a:p>
          <a:p>
            <a:r>
              <a:rPr lang="en-US" dirty="0" smtClean="0"/>
              <a:t>W = 100 GeV</a:t>
            </a:r>
          </a:p>
          <a:p>
            <a:r>
              <a:rPr lang="en-US" dirty="0" smtClean="0"/>
              <a:t>Q</a:t>
            </a:r>
            <a:r>
              <a:rPr lang="en-US" baseline="30000" dirty="0" smtClean="0"/>
              <a:t>2 </a:t>
            </a:r>
            <a:r>
              <a:rPr lang="en-US" dirty="0" smtClean="0"/>
              <a:t>= 4 GeV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z</a:t>
            </a:r>
            <a:r>
              <a:rPr lang="en-US" baseline="-25000" dirty="0" smtClean="0"/>
              <a:t>h1 </a:t>
            </a:r>
            <a:r>
              <a:rPr lang="en-US" dirty="0" smtClean="0"/>
              <a:t>= z</a:t>
            </a:r>
            <a:r>
              <a:rPr lang="en-US" baseline="-25000" dirty="0" smtClean="0"/>
              <a:t>h2 </a:t>
            </a:r>
            <a:r>
              <a:rPr lang="en-US" dirty="0" smtClean="0"/>
              <a:t>= 0.3</a:t>
            </a:r>
          </a:p>
          <a:p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’ &gt; 4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921" y="4004274"/>
            <a:ext cx="2379385" cy="33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29" y="5266536"/>
            <a:ext cx="1419369" cy="29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96374" y="1247591"/>
            <a:ext cx="4353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Gluon </a:t>
            </a:r>
            <a:r>
              <a:rPr lang="en-US" sz="1600" dirty="0" err="1" smtClean="0"/>
              <a:t>Sivers</a:t>
            </a:r>
            <a:r>
              <a:rPr lang="en-US" sz="1600" dirty="0" smtClean="0"/>
              <a:t> results in the single spin asymmetry depending on azimuthal angle between </a:t>
            </a:r>
            <a:r>
              <a:rPr lang="en-US" sz="1600" dirty="0" err="1" smtClean="0"/>
              <a:t>dihadron</a:t>
            </a:r>
            <a:r>
              <a:rPr lang="en-US" sz="1600" dirty="0" smtClean="0"/>
              <a:t> total momentum </a:t>
            </a:r>
            <a:r>
              <a:rPr lang="en-US" sz="1600" dirty="0" err="1" smtClean="0"/>
              <a:t>k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’ and spin direction.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082258" y="5693639"/>
            <a:ext cx="698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The gluon </a:t>
            </a:r>
            <a:r>
              <a:rPr lang="en-US" dirty="0" err="1" smtClean="0">
                <a:solidFill>
                  <a:srgbClr val="0000FF"/>
                </a:solidFill>
              </a:rPr>
              <a:t>Sivers</a:t>
            </a:r>
            <a:r>
              <a:rPr lang="en-US" dirty="0" smtClean="0">
                <a:solidFill>
                  <a:srgbClr val="0000FF"/>
                </a:solidFill>
              </a:rPr>
              <a:t> sign is positive based on </a:t>
            </a:r>
            <a:r>
              <a:rPr lang="en-US" dirty="0" err="1" smtClean="0">
                <a:solidFill>
                  <a:srgbClr val="0000FF"/>
                </a:solidFill>
              </a:rPr>
              <a:t>D’Alesio</a:t>
            </a:r>
            <a:r>
              <a:rPr lang="en-US" dirty="0" smtClean="0">
                <a:solidFill>
                  <a:srgbClr val="0000FF"/>
                </a:solidFill>
              </a:rPr>
              <a:t> fits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Larger asymmetry observed for larger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’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5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98863" y="3094087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Results at mid rapidity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600" dirty="0" smtClean="0"/>
              <a:t>Visualize Color interactions in QCD.</a:t>
            </a:r>
            <a:endParaRPr lang="en-US" sz="2600" dirty="0"/>
          </a:p>
        </p:txBody>
      </p:sp>
      <p:sp>
        <p:nvSpPr>
          <p:cNvPr id="2355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F47-C6DD-A04E-B29D-1DE275AF352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285509" y="1458173"/>
            <a:ext cx="18293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DIS: 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-scattering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attractive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856492" y="1456230"/>
            <a:ext cx="19960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qqbar-anhilation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repulsive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15414" y="1687049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 smtClean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22337" y="4340406"/>
            <a:ext cx="5550042" cy="58477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(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DY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or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W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or </a:t>
            </a:r>
            <a:r>
              <a:rPr lang="en-US" dirty="0" smtClean="0">
                <a:latin typeface="Comic Sans MS"/>
                <a:cs typeface="Comic Sans MS"/>
              </a:rPr>
              <a:t>Sivers</a:t>
            </a:r>
            <a:r>
              <a:rPr lang="en-US" baseline="-25000" dirty="0" smtClean="0">
                <a:latin typeface="Comic Sans MS"/>
                <a:cs typeface="Comic Sans MS"/>
              </a:rPr>
              <a:t>Z0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r>
              <a:rPr lang="en-US" baseline="-25000" dirty="0" smtClean="0">
                <a:latin typeface="Comic Sans MS"/>
                <a:cs typeface="Comic Sans MS"/>
              </a:rPr>
              <a:t> 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9521" y="762000"/>
            <a:ext cx="832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easure non-universality of </a:t>
            </a:r>
            <a:r>
              <a:rPr lang="en-US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sivers</a:t>
            </a:r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-function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Evolution, 2016 Amsterdam</a:t>
            </a:r>
            <a:endParaRPr lang="en-US"/>
          </a:p>
        </p:txBody>
      </p:sp>
      <p:sp>
        <p:nvSpPr>
          <p:cNvPr id="38" name="AutoShape 49"/>
          <p:cNvSpPr>
            <a:spLocks noChangeArrowheads="1"/>
          </p:cNvSpPr>
          <p:nvPr/>
        </p:nvSpPr>
        <p:spPr bwMode="auto">
          <a:xfrm>
            <a:off x="625783" y="5530680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7915" y="5428324"/>
            <a:ext cx="629872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 dirty="0" smtClean="0">
                <a:solidFill>
                  <a:srgbClr val="0000FF"/>
                </a:solidFill>
              </a:rPr>
              <a:t>ll three observables can be approached</a:t>
            </a:r>
          </a:p>
          <a:p>
            <a:pPr algn="ctr"/>
            <a:r>
              <a:rPr lang="en-US" sz="2400" dirty="0" smtClean="0">
                <a:solidFill>
                  <a:srgbClr val="FF00FF"/>
                </a:solidFill>
              </a:rPr>
              <a:t>at 500 </a:t>
            </a:r>
            <a:r>
              <a:rPr lang="en-US" sz="2400" dirty="0" err="1" smtClean="0">
                <a:solidFill>
                  <a:srgbClr val="FF00FF"/>
                </a:solidFill>
              </a:rPr>
              <a:t>GeV</a:t>
            </a:r>
            <a:r>
              <a:rPr lang="en-US" sz="2400" dirty="0" smtClean="0">
                <a:solidFill>
                  <a:srgbClr val="FF00FF"/>
                </a:solidFill>
              </a:rPr>
              <a:t> at STAR</a:t>
            </a:r>
          </a:p>
          <a:p>
            <a:pPr algn="ctr"/>
            <a:r>
              <a:rPr lang="en-US" sz="2400" dirty="0" smtClean="0"/>
              <a:t>only way to access HP13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9434" y="4981533"/>
            <a:ext cx="803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FF"/>
                </a:solidFill>
              </a:rPr>
              <a:t>A</a:t>
            </a:r>
            <a:r>
              <a:rPr lang="en-US" baseline="-25000" dirty="0" smtClean="0">
                <a:solidFill>
                  <a:srgbClr val="FF00FF"/>
                </a:solidFill>
              </a:rPr>
              <a:t>N</a:t>
            </a:r>
            <a:r>
              <a:rPr lang="en-US" dirty="0" smtClean="0">
                <a:solidFill>
                  <a:srgbClr val="FF00FF"/>
                </a:solidFill>
              </a:rPr>
              <a:t>(direct photon) measures the sign change in the Twist-3 formalism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1" y="2421466"/>
            <a:ext cx="4639733" cy="187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0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_PaperFig_AsymAmpSqrt_chi2Fit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7737" r="4198" b="3453"/>
          <a:stretch/>
        </p:blipFill>
        <p:spPr>
          <a:xfrm>
            <a:off x="914400" y="2048104"/>
            <a:ext cx="6766560" cy="3789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Results: </a:t>
            </a:r>
            <a:r>
              <a:rPr lang="en-US" dirty="0"/>
              <a:t>A</a:t>
            </a:r>
            <a:r>
              <a:rPr lang="en-US" baseline="-25000" dirty="0"/>
              <a:t>N</a:t>
            </a:r>
            <a:r>
              <a:rPr lang="en-US" baseline="30000" dirty="0"/>
              <a:t>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73660" y="5627212"/>
            <a:ext cx="949325" cy="52849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0640" y="5789524"/>
            <a:ext cx="713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Asymmetry favors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sign change and small evolution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58800"/>
            <a:ext cx="90332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Results based on 2011 25 pb</a:t>
            </a:r>
            <a:r>
              <a:rPr lang="en-US" sz="2000" baseline="30000" dirty="0" smtClean="0"/>
              <a:t>-1 </a:t>
            </a:r>
            <a:r>
              <a:rPr lang="en-US" sz="2000" dirty="0" smtClean="0"/>
              <a:t>transversely </a:t>
            </a:r>
            <a:r>
              <a:rPr lang="en-US" sz="2000" dirty="0" err="1" smtClean="0"/>
              <a:t>polarised</a:t>
            </a:r>
            <a:r>
              <a:rPr lang="en-US" sz="2000" dirty="0" smtClean="0"/>
              <a:t> 500 </a:t>
            </a:r>
            <a:r>
              <a:rPr lang="en-US" sz="2000" dirty="0" err="1" smtClean="0"/>
              <a:t>GeV</a:t>
            </a:r>
            <a:r>
              <a:rPr lang="en-US" sz="2000" dirty="0" smtClean="0"/>
              <a:t> data</a:t>
            </a:r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   </a:t>
            </a:r>
            <a:r>
              <a:rPr lang="en-US" sz="2000" dirty="0" smtClean="0">
                <a:sym typeface="Wingdings"/>
              </a:rPr>
              <a:t> published in PRL arXiv:</a:t>
            </a:r>
            <a:r>
              <a:rPr lang="en-US" sz="2000" u="sng" dirty="0"/>
              <a:t>1511.06003</a:t>
            </a:r>
            <a:r>
              <a:rPr lang="en-US" sz="2000" dirty="0" smtClean="0">
                <a:sym typeface="Wingdings"/>
              </a:rPr>
              <a:t> </a:t>
            </a:r>
            <a:endParaRPr lang="en-US" sz="2000" dirty="0" smtClean="0"/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y and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for fully reconstructed </a:t>
            </a:r>
            <a:r>
              <a:rPr lang="en-US" sz="2000" dirty="0" err="1" smtClean="0"/>
              <a:t>Ws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recoil combined with MC</a:t>
            </a:r>
          </a:p>
          <a:p>
            <a:pPr>
              <a:buClr>
                <a:srgbClr val="0000FF"/>
              </a:buClr>
            </a:pPr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method used at Fermi-Lab and LHC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7669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 in RUN-17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Evolution, 2016 Amsterdam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57195"/>
            <a:ext cx="839204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ssumptions: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integrated delivered luminosity of 400 pb</a:t>
            </a:r>
            <a:r>
              <a:rPr lang="en-US" baseline="30000" dirty="0" smtClean="0"/>
              <a:t>-1 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13 weeks transversely polarized </a:t>
            </a:r>
            <a:r>
              <a:rPr lang="en-US" dirty="0" err="1" smtClean="0">
                <a:sym typeface="Wingdings"/>
              </a:rPr>
              <a:t>p+p</a:t>
            </a:r>
            <a:r>
              <a:rPr lang="en-US" dirty="0" smtClean="0">
                <a:sym typeface="Wingdings"/>
              </a:rPr>
              <a:t> at 510 </a:t>
            </a:r>
            <a:r>
              <a:rPr lang="en-US" dirty="0" err="1" smtClean="0">
                <a:sym typeface="Wingdings"/>
              </a:rPr>
              <a:t>GeV</a:t>
            </a:r>
            <a:endParaRPr lang="en-US" dirty="0" smtClean="0"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only STAR operational &amp; dynamic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* through out the fill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smoothed </a:t>
            </a:r>
            <a:r>
              <a:rPr lang="en-US" dirty="0" err="1" smtClean="0">
                <a:sym typeface="Wingdings"/>
              </a:rPr>
              <a:t>lumi</a:t>
            </a:r>
            <a:r>
              <a:rPr lang="en-US" dirty="0" smtClean="0">
                <a:sym typeface="Wingdings"/>
              </a:rPr>
              <a:t>-decay during fills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reduced pileup effects in TPC  high W reconstruction efficiency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1" r="4174" b="3473"/>
          <a:stretch/>
        </p:blipFill>
        <p:spPr>
          <a:xfrm>
            <a:off x="194733" y="2487327"/>
            <a:ext cx="5799667" cy="3202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8069" r="7306" b="2821"/>
          <a:stretch/>
        </p:blipFill>
        <p:spPr>
          <a:xfrm>
            <a:off x="6227990" y="2518833"/>
            <a:ext cx="2824951" cy="3185583"/>
          </a:xfrm>
          <a:prstGeom prst="rect">
            <a:avLst/>
          </a:prstGeom>
        </p:spPr>
      </p:pic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617317" y="5983643"/>
            <a:ext cx="932083" cy="27322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252" y="5706529"/>
            <a:ext cx="6906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Will provide data to constrain TMD evolution</a:t>
            </a:r>
          </a:p>
          <a:p>
            <a:pPr algn="ctr"/>
            <a:r>
              <a:rPr lang="en-US" dirty="0" smtClean="0"/>
              <a:t>                                          sea-quark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endParaRPr lang="en-US" dirty="0" smtClean="0"/>
          </a:p>
          <a:p>
            <a:pPr algn="ctr"/>
            <a:r>
              <a:rPr lang="en-US" dirty="0" smtClean="0"/>
              <a:t>             test sign-change if TMD evolution ÷ ~5 or less</a:t>
            </a:r>
          </a:p>
        </p:txBody>
      </p:sp>
    </p:spTree>
    <p:extLst>
      <p:ext uri="{BB962C8B-B14F-4D97-AF65-F5344CB8AC3E}">
        <p14:creationId xmlns:p14="http://schemas.microsoft.com/office/powerpoint/2010/main" val="183168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69646</TotalTime>
  <Words>4100</Words>
  <Application>Microsoft Macintosh PowerPoint</Application>
  <PresentationFormat>On-screen Show (4:3)</PresentationFormat>
  <Paragraphs>703</Paragraphs>
  <Slides>52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Blank Presentation</vt:lpstr>
      <vt:lpstr>Equation</vt:lpstr>
      <vt:lpstr>     The RHIC transverse spin physics program  A crucial STEP to EIC </vt:lpstr>
      <vt:lpstr>Overarching Goals</vt:lpstr>
      <vt:lpstr>What can polarized pp tell us</vt:lpstr>
      <vt:lpstr>AN: How to get to THE underlying Physics</vt:lpstr>
      <vt:lpstr>Rhic has unique kinematics</vt:lpstr>
      <vt:lpstr>PowerPoint Presentation</vt:lpstr>
      <vt:lpstr>Visualize Color interactions in QCD.</vt:lpstr>
      <vt:lpstr>First Results: ANW</vt:lpstr>
      <vt:lpstr>What can we DO in RUN-17 </vt:lpstr>
      <vt:lpstr>DY@STAR For 500 GeV</vt:lpstr>
      <vt:lpstr>Background Suppression</vt:lpstr>
      <vt:lpstr>Complementary Channel</vt:lpstr>
      <vt:lpstr>Jets to access Transversity x Collins</vt:lpstr>
      <vt:lpstr>Interference Fragmentation Function (IFF)</vt:lpstr>
      <vt:lpstr>Collins like AsymmetrY</vt:lpstr>
      <vt:lpstr>“Twist-3 Sivers” Through Jets</vt:lpstr>
      <vt:lpstr>Mid-rapidIty observables</vt:lpstr>
      <vt:lpstr>PowerPoint Presentation</vt:lpstr>
      <vt:lpstr>World Data for Inclusive AN</vt:lpstr>
      <vt:lpstr>Surprises at forward rapidities </vt:lpstr>
      <vt:lpstr>Diffraction: A neglected child at RHIC</vt:lpstr>
      <vt:lpstr>Collins asymmetries for π0 relative to jet axis  </vt:lpstr>
      <vt:lpstr>Forward rapidities</vt:lpstr>
      <vt:lpstr>Findings from forward rapidity</vt:lpstr>
      <vt:lpstr>TMDs in pA @ RHIC</vt:lpstr>
      <vt:lpstr>Studying Saturation Through Spin</vt:lpstr>
      <vt:lpstr>First results from p↑A</vt:lpstr>
      <vt:lpstr>First results from p↑A</vt:lpstr>
      <vt:lpstr>nuclear modification of TMDs</vt:lpstr>
      <vt:lpstr>What is coming and needed</vt:lpstr>
      <vt:lpstr>Rhic Forward upgrade plans</vt:lpstr>
      <vt:lpstr>Outlook</vt:lpstr>
      <vt:lpstr>Can we measure kt</vt:lpstr>
      <vt:lpstr>Possible Solution: &lt;pt2&gt; vs. xf</vt:lpstr>
      <vt:lpstr>What do we know Now</vt:lpstr>
      <vt:lpstr>Can we model this in pythia?</vt:lpstr>
      <vt:lpstr>Fragmentation pT vs intrinsic kT</vt:lpstr>
      <vt:lpstr>Accessing gluon dynamics in DIS</vt:lpstr>
      <vt:lpstr>Theoretical framework to estimate the gluon initiated single spin asymmetry</vt:lpstr>
      <vt:lpstr>Statistical projections</vt:lpstr>
      <vt:lpstr>Summary</vt:lpstr>
      <vt:lpstr>Summary</vt:lpstr>
      <vt:lpstr>PowerPoint Presentation</vt:lpstr>
      <vt:lpstr>From ep tO pp to g p/A</vt:lpstr>
      <vt:lpstr>From ep tO pp to g p/A</vt:lpstr>
      <vt:lpstr>Forward Proton Tagging Upgrade</vt:lpstr>
      <vt:lpstr>“Spectator” proton from deuteron with the current RHIC optics</vt:lpstr>
      <vt:lpstr>Spectator proton from 3He with the current RHIC optics</vt:lpstr>
      <vt:lpstr>Confronting simulation with Data</vt:lpstr>
      <vt:lpstr>Kinematic cuts and di-hadron pair selection</vt:lpstr>
      <vt:lpstr>2020+: Dy in pA</vt:lpstr>
      <vt:lpstr>Estimates of gluon SSA at an EIC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elke-caroline aschenauer</cp:lastModifiedBy>
  <cp:revision>1825</cp:revision>
  <cp:lastPrinted>2010-06-10T01:25:59Z</cp:lastPrinted>
  <dcterms:created xsi:type="dcterms:W3CDTF">2011-04-06T15:13:11Z</dcterms:created>
  <dcterms:modified xsi:type="dcterms:W3CDTF">2016-05-31T06:37:17Z</dcterms:modified>
</cp:coreProperties>
</file>