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8"/>
  </p:notesMasterIdLst>
  <p:sldIdLst>
    <p:sldId id="481" r:id="rId2"/>
    <p:sldId id="501" r:id="rId3"/>
    <p:sldId id="544" r:id="rId4"/>
    <p:sldId id="537" r:id="rId5"/>
    <p:sldId id="540" r:id="rId6"/>
    <p:sldId id="559" r:id="rId7"/>
    <p:sldId id="558" r:id="rId8"/>
    <p:sldId id="560" r:id="rId9"/>
    <p:sldId id="561" r:id="rId10"/>
    <p:sldId id="562" r:id="rId11"/>
    <p:sldId id="541" r:id="rId12"/>
    <p:sldId id="546" r:id="rId13"/>
    <p:sldId id="557" r:id="rId14"/>
    <p:sldId id="564" r:id="rId15"/>
    <p:sldId id="563" r:id="rId16"/>
    <p:sldId id="566" r:id="rId17"/>
    <p:sldId id="567" r:id="rId18"/>
    <p:sldId id="565" r:id="rId19"/>
    <p:sldId id="556" r:id="rId20"/>
    <p:sldId id="547" r:id="rId21"/>
    <p:sldId id="548" r:id="rId22"/>
    <p:sldId id="568" r:id="rId23"/>
    <p:sldId id="571" r:id="rId24"/>
    <p:sldId id="549" r:id="rId25"/>
    <p:sldId id="569" r:id="rId26"/>
    <p:sldId id="589" r:id="rId27"/>
    <p:sldId id="584" r:id="rId28"/>
    <p:sldId id="587" r:id="rId29"/>
    <p:sldId id="585" r:id="rId30"/>
    <p:sldId id="588" r:id="rId31"/>
    <p:sldId id="570" r:id="rId32"/>
    <p:sldId id="572" r:id="rId33"/>
    <p:sldId id="573" r:id="rId34"/>
    <p:sldId id="574" r:id="rId35"/>
    <p:sldId id="575" r:id="rId36"/>
    <p:sldId id="576" r:id="rId37"/>
    <p:sldId id="577" r:id="rId38"/>
    <p:sldId id="578" r:id="rId39"/>
    <p:sldId id="579" r:id="rId40"/>
    <p:sldId id="580" r:id="rId41"/>
    <p:sldId id="582" r:id="rId42"/>
    <p:sldId id="581" r:id="rId43"/>
    <p:sldId id="583" r:id="rId44"/>
    <p:sldId id="590" r:id="rId45"/>
    <p:sldId id="545" r:id="rId46"/>
    <p:sldId id="502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012A"/>
    <a:srgbClr val="6F0128"/>
    <a:srgbClr val="6F2801"/>
    <a:srgbClr val="6E0223"/>
    <a:srgbClr val="800229"/>
    <a:srgbClr val="670121"/>
    <a:srgbClr val="790126"/>
    <a:srgbClr val="7E0240"/>
    <a:srgbClr val="800000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071" autoAdjust="0"/>
  </p:normalViewPr>
  <p:slideViewPr>
    <p:cSldViewPr>
      <p:cViewPr varScale="1">
        <p:scale>
          <a:sx n="69" d="100"/>
          <a:sy n="69" d="100"/>
        </p:scale>
        <p:origin x="-13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0A589-A843-42BC-AF55-72CDF2722784}" type="datetimeFigureOut">
              <a:rPr lang="fr-FR" smtClean="0"/>
              <a:pPr/>
              <a:t>28/05/2016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91FEE-D672-4141-98A7-0B945BAB3C4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7906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28/05/2016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0.png"/><Relationship Id="rId7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82.jpe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6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6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8.png"/><Relationship Id="rId7" Type="http://schemas.openxmlformats.org/officeDocument/2006/relationships/image" Target="../media/image6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9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6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6.png"/><Relationship Id="rId7" Type="http://schemas.openxmlformats.org/officeDocument/2006/relationships/image" Target="../media/image6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101.png"/><Relationship Id="rId4" Type="http://schemas.openxmlformats.org/officeDocument/2006/relationships/image" Target="../media/image107.pn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74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74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74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microsoft.com/office/2007/relationships/hdphoto" Target="../media/hdphoto1.wdp"/><Relationship Id="rId5" Type="http://schemas.openxmlformats.org/officeDocument/2006/relationships/image" Target="../media/image111.pn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82.jpe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65.png"/><Relationship Id="rId4" Type="http://schemas.openxmlformats.org/officeDocument/2006/relationships/image" Target="../media/image82.jpeg"/><Relationship Id="rId9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6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32.png"/><Relationship Id="rId7" Type="http://schemas.openxmlformats.org/officeDocument/2006/relationships/image" Target="../media/image6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7.png"/><Relationship Id="rId4" Type="http://schemas.openxmlformats.org/officeDocument/2006/relationships/image" Target="../media/image133.pn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82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.png"/><Relationship Id="rId18" Type="http://schemas.openxmlformats.org/officeDocument/2006/relationships/image" Target="../media/image23.png"/><Relationship Id="rId3" Type="http://schemas.openxmlformats.org/officeDocument/2006/relationships/image" Target="../media/image20.png"/><Relationship Id="rId21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17" Type="http://schemas.openxmlformats.org/officeDocument/2006/relationships/image" Target="../media/image22.png"/><Relationship Id="rId2" Type="http://schemas.openxmlformats.org/officeDocument/2006/relationships/image" Target="../media/image19.png"/><Relationship Id="rId16" Type="http://schemas.openxmlformats.org/officeDocument/2006/relationships/image" Target="../media/image10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23" Type="http://schemas.openxmlformats.org/officeDocument/2006/relationships/image" Target="../media/image28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8.png"/><Relationship Id="rId22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48.png"/><Relationship Id="rId5" Type="http://schemas.openxmlformats.org/officeDocument/2006/relationships/image" Target="../media/image145.png"/><Relationship Id="rId10" Type="http://schemas.openxmlformats.org/officeDocument/2006/relationships/image" Target="../media/image82.jpeg"/><Relationship Id="rId4" Type="http://schemas.openxmlformats.org/officeDocument/2006/relationships/image" Target="../media/image144.png"/><Relationship Id="rId9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50.png"/><Relationship Id="rId7" Type="http://schemas.openxmlformats.org/officeDocument/2006/relationships/image" Target="../media/image6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4.png"/><Relationship Id="rId7" Type="http://schemas.openxmlformats.org/officeDocument/2006/relationships/image" Target="../media/image82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58.png"/><Relationship Id="rId4" Type="http://schemas.openxmlformats.org/officeDocument/2006/relationships/image" Target="../media/image155.png"/><Relationship Id="rId9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60.png"/><Relationship Id="rId7" Type="http://schemas.openxmlformats.org/officeDocument/2006/relationships/image" Target="../media/image6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492896"/>
            <a:ext cx="9144000" cy="16557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55" name="Titre 1"/>
          <p:cNvSpPr txBox="1">
            <a:spLocks/>
          </p:cNvSpPr>
          <p:nvPr/>
        </p:nvSpPr>
        <p:spPr bwMode="auto">
          <a:xfrm>
            <a:off x="228600" y="2581796"/>
            <a:ext cx="8763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Transverse phase-</a:t>
            </a:r>
            <a:r>
              <a:rPr lang="fr-FR" sz="36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endParaRPr lang="fr-FR" sz="36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fr-FR" sz="3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and </a:t>
            </a:r>
            <a:r>
              <a:rPr lang="fr-FR" sz="36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its</a:t>
            </a:r>
            <a:r>
              <a:rPr lang="fr-FR" sz="3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multipole</a:t>
            </a:r>
            <a:r>
              <a:rPr lang="fr-FR" sz="3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decomposition</a:t>
            </a:r>
            <a:endParaRPr lang="fr-FR" sz="3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6" name="Titre 1"/>
          <p:cNvSpPr txBox="1">
            <a:spLocks/>
          </p:cNvSpPr>
          <p:nvPr/>
        </p:nvSpPr>
        <p:spPr bwMode="auto">
          <a:xfrm>
            <a:off x="1547664" y="6353175"/>
            <a:ext cx="604867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May 30,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Nikhef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, Amsterdam, The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Netherland</a:t>
            </a:r>
            <a:endParaRPr lang="fr-FR" sz="12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Text Box 86"/>
          <p:cNvSpPr txBox="1">
            <a:spLocks noChangeArrowheads="1"/>
          </p:cNvSpPr>
          <p:nvPr/>
        </p:nvSpPr>
        <p:spPr bwMode="auto">
          <a:xfrm>
            <a:off x="4716016" y="4148460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Pasquini, PRD93 (2016)]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 bwMode="auto">
          <a:xfrm>
            <a:off x="5580112" y="4158000"/>
            <a:ext cx="936104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fr-FR" sz="1100" b="1" dirty="0" err="1" smtClean="0">
                <a:latin typeface="Tahoma" pitchFamily="34" charset="0"/>
                <a:cs typeface="Tahoma" pitchFamily="34" charset="0"/>
              </a:rPr>
              <a:t>Based</a:t>
            </a:r>
            <a:r>
              <a:rPr lang="fr-FR" sz="1100" b="1" dirty="0" smtClean="0">
                <a:latin typeface="Tahoma" pitchFamily="34" charset="0"/>
                <a:cs typeface="Tahoma" pitchFamily="34" charset="0"/>
              </a:rPr>
              <a:t> on :</a:t>
            </a:r>
            <a:endParaRPr lang="fr-FR" sz="11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3276600" y="4551710"/>
            <a:ext cx="2663825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Cédric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Lorcé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20" name="Sous-titre 2"/>
          <p:cNvSpPr>
            <a:spLocks noGrp="1"/>
          </p:cNvSpPr>
          <p:nvPr>
            <p:ph type="subTitle" idx="1"/>
          </p:nvPr>
        </p:nvSpPr>
        <p:spPr>
          <a:xfrm>
            <a:off x="3276278" y="5301010"/>
            <a:ext cx="1223714" cy="3602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CPHT</a:t>
            </a:r>
            <a:endParaRPr lang="fr-FR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7" name="Picture 22" descr="http://www.studyramagrandesecoles.com/fckEditor/upload/Logo%20Ecole%20polytechnique%20horizontal%20jpeg%20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5" y="5157192"/>
            <a:ext cx="159267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PRE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31143"/>
            <a:ext cx="4238625" cy="80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7903"/>
            <a:ext cx="2062943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6312"/>
            <a:ext cx="48117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604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Phase-space distributions</a:t>
            </a:r>
          </a:p>
        </p:txBody>
      </p:sp>
      <p:sp>
        <p:nvSpPr>
          <p:cNvPr id="25605" name="Espace réservé du contenu 2"/>
          <p:cNvSpPr txBox="1">
            <a:spLocks/>
          </p:cNvSpPr>
          <p:nvPr/>
        </p:nvSpPr>
        <p:spPr bwMode="auto">
          <a:xfrm>
            <a:off x="598488" y="836712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Quark Wigner </a:t>
            </a:r>
            <a:r>
              <a:rPr lang="fr-FR" altLang="fr-FR" sz="1400" b="1" dirty="0" err="1">
                <a:latin typeface="Tahoma" pitchFamily="34" charset="0"/>
                <a:cs typeface="Tahoma" pitchFamily="34" charset="0"/>
              </a:rPr>
              <a:t>operator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6" name="Espace réservé du contenu 2"/>
          <p:cNvSpPr txBox="1">
            <a:spLocks/>
          </p:cNvSpPr>
          <p:nvPr/>
        </p:nvSpPr>
        <p:spPr bwMode="auto">
          <a:xfrm>
            <a:off x="598488" y="2360712"/>
            <a:ext cx="57737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Non-</a:t>
            </a:r>
            <a:r>
              <a:rPr lang="fr-FR" altLang="fr-FR" sz="1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relativistic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phase-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distribution</a:t>
            </a:r>
          </a:p>
        </p:txBody>
      </p:sp>
      <p:sp>
        <p:nvSpPr>
          <p:cNvPr id="25607" name="Text Box 86"/>
          <p:cNvSpPr txBox="1">
            <a:spLocks noChangeArrowheads="1"/>
          </p:cNvSpPr>
          <p:nvPr/>
        </p:nvSpPr>
        <p:spPr bwMode="auto">
          <a:xfrm>
            <a:off x="6212904" y="2368650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[Ji (2003)]</a:t>
            </a:r>
          </a:p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Belitsky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Ji, Yuan (2004)]</a:t>
            </a:r>
          </a:p>
        </p:txBody>
      </p:sp>
      <p:sp>
        <p:nvSpPr>
          <p:cNvPr id="25608" name="Text Box 86"/>
          <p:cNvSpPr txBox="1">
            <a:spLocks noChangeArrowheads="1"/>
          </p:cNvSpPr>
          <p:nvPr/>
        </p:nvSpPr>
        <p:spPr bwMode="auto">
          <a:xfrm>
            <a:off x="4765104" y="4039741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PRD84 (2011) 014015]</a:t>
            </a:r>
          </a:p>
          <a:p>
            <a:pPr algn="r" eaLnBrk="1" hangingPunct="1"/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Pasquini, 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Xiong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Yuan, PRD85 (2012) 114006]</a:t>
            </a:r>
          </a:p>
        </p:txBody>
      </p:sp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640" b="47906"/>
          <a:stretch>
            <a:fillRect/>
          </a:stretch>
        </p:blipFill>
        <p:spPr bwMode="auto">
          <a:xfrm>
            <a:off x="2005013" y="2970312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094"/>
          <a:stretch>
            <a:fillRect/>
          </a:stretch>
        </p:blipFill>
        <p:spPr bwMode="auto">
          <a:xfrm>
            <a:off x="2005013" y="4662041"/>
            <a:ext cx="6529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41"/>
          <p:cNvSpPr txBox="1">
            <a:spLocks noChangeArrowheads="1"/>
          </p:cNvSpPr>
          <p:nvPr/>
        </p:nvSpPr>
        <p:spPr bwMode="auto">
          <a:xfrm>
            <a:off x="2233613" y="3402112"/>
            <a:ext cx="1295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3+3D</a:t>
            </a:r>
          </a:p>
        </p:txBody>
      </p:sp>
      <p:sp>
        <p:nvSpPr>
          <p:cNvPr id="111" name="Accolade ouvrante 110"/>
          <p:cNvSpPr/>
          <p:nvPr/>
        </p:nvSpPr>
        <p:spPr>
          <a:xfrm rot="16200000">
            <a:off x="6808787" y="3492054"/>
            <a:ext cx="174625" cy="3276600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5613" name="Group 58"/>
          <p:cNvGrpSpPr>
            <a:grpSpLocks/>
          </p:cNvGrpSpPr>
          <p:nvPr/>
        </p:nvGrpSpPr>
        <p:grpSpPr bwMode="auto">
          <a:xfrm>
            <a:off x="6508750" y="5271641"/>
            <a:ext cx="830263" cy="276225"/>
            <a:chOff x="4027" y="768"/>
            <a:chExt cx="576" cy="231"/>
          </a:xfrm>
        </p:grpSpPr>
        <p:sp>
          <p:nvSpPr>
            <p:cNvPr id="25622" name="Rectangle 20"/>
            <p:cNvSpPr>
              <a:spLocks noChangeArrowheads="1"/>
            </p:cNvSpPr>
            <p:nvPr/>
          </p:nvSpPr>
          <p:spPr bwMode="auto">
            <a:xfrm>
              <a:off x="4042" y="783"/>
              <a:ext cx="544" cy="193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5623" name="Text Box 21"/>
            <p:cNvSpPr txBox="1">
              <a:spLocks noChangeArrowheads="1"/>
            </p:cNvSpPr>
            <p:nvPr/>
          </p:nvSpPr>
          <p:spPr bwMode="auto">
            <a:xfrm>
              <a:off x="4027" y="768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altLang="fr-FR" sz="1200">
                  <a:latin typeface="Tahoma" pitchFamily="34" charset="0"/>
                  <a:cs typeface="Tahoma" pitchFamily="34" charset="0"/>
                </a:rPr>
                <a:t>GTMDs</a:t>
              </a:r>
            </a:p>
          </p:txBody>
        </p:sp>
      </p:grpSp>
      <p:pic>
        <p:nvPicPr>
          <p:cNvPr id="256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80" t="29858" r="64983" b="56165"/>
          <a:stretch>
            <a:fillRect/>
          </a:stretch>
        </p:blipFill>
        <p:spPr bwMode="auto">
          <a:xfrm>
            <a:off x="7113588" y="1627287"/>
            <a:ext cx="2174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5" name="Groupe 43"/>
          <p:cNvGrpSpPr>
            <a:grpSpLocks noChangeAspect="1"/>
          </p:cNvGrpSpPr>
          <p:nvPr/>
        </p:nvGrpSpPr>
        <p:grpSpPr bwMode="auto">
          <a:xfrm>
            <a:off x="304800" y="4509641"/>
            <a:ext cx="1479550" cy="1501775"/>
            <a:chOff x="228600" y="3429000"/>
            <a:chExt cx="1844675" cy="1871663"/>
          </a:xfrm>
        </p:grpSpPr>
        <p:pic>
          <p:nvPicPr>
            <p:cNvPr id="25618" name="Picture 5" descr="E:\Physique\Talks\QCD_EVOLUTION2012\Wigne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9000"/>
              <a:ext cx="1776413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9" name="Picture 6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766" r="47266" b="6572"/>
            <a:stretch>
              <a:fillRect/>
            </a:stretch>
          </p:blipFill>
          <p:spPr bwMode="auto">
            <a:xfrm>
              <a:off x="990600" y="3725863"/>
              <a:ext cx="179388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0" name="Picture 5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0882" b="6572"/>
            <a:stretch>
              <a:fillRect/>
            </a:stretch>
          </p:blipFill>
          <p:spPr bwMode="auto">
            <a:xfrm>
              <a:off x="1066800" y="4105275"/>
              <a:ext cx="142875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Picture 6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75" y="3886200"/>
              <a:ext cx="5461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16" name="Text Box 41"/>
          <p:cNvSpPr txBox="1">
            <a:spLocks noChangeArrowheads="1"/>
          </p:cNvSpPr>
          <p:nvPr/>
        </p:nvSpPr>
        <p:spPr bwMode="auto">
          <a:xfrm>
            <a:off x="914400" y="5482779"/>
            <a:ext cx="1295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2+3D</a:t>
            </a:r>
          </a:p>
        </p:txBody>
      </p:sp>
      <p:sp>
        <p:nvSpPr>
          <p:cNvPr id="25617" name="Espace réservé du contenu 2"/>
          <p:cNvSpPr txBox="1">
            <a:spLocks/>
          </p:cNvSpPr>
          <p:nvPr/>
        </p:nvSpPr>
        <p:spPr bwMode="auto">
          <a:xfrm>
            <a:off x="598488" y="4030216"/>
            <a:ext cx="476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Relativistic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phase-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distribution</a:t>
            </a:r>
          </a:p>
        </p:txBody>
      </p:sp>
    </p:spTree>
    <p:extLst>
      <p:ext uri="{BB962C8B-B14F-4D97-AF65-F5344CB8AC3E}">
        <p14:creationId xmlns="" xmlns:p14="http://schemas.microsoft.com/office/powerpoint/2010/main" val="40159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6312"/>
            <a:ext cx="48117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604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Phase-space distributions</a:t>
            </a:r>
          </a:p>
        </p:txBody>
      </p:sp>
      <p:sp>
        <p:nvSpPr>
          <p:cNvPr id="25605" name="Espace réservé du contenu 2"/>
          <p:cNvSpPr txBox="1">
            <a:spLocks/>
          </p:cNvSpPr>
          <p:nvPr/>
        </p:nvSpPr>
        <p:spPr bwMode="auto">
          <a:xfrm>
            <a:off x="598488" y="836712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Quark Wigner </a:t>
            </a:r>
            <a:r>
              <a:rPr lang="fr-FR" altLang="fr-FR" sz="1400" b="1" dirty="0" err="1">
                <a:latin typeface="Tahoma" pitchFamily="34" charset="0"/>
                <a:cs typeface="Tahoma" pitchFamily="34" charset="0"/>
              </a:rPr>
              <a:t>operator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7" name="Text Box 86"/>
          <p:cNvSpPr txBox="1">
            <a:spLocks noChangeArrowheads="1"/>
          </p:cNvSpPr>
          <p:nvPr/>
        </p:nvSpPr>
        <p:spPr bwMode="auto">
          <a:xfrm>
            <a:off x="6212904" y="2368650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[Ji (2003)]</a:t>
            </a:r>
          </a:p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Belitsky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Ji, Yuan (2004)]</a:t>
            </a:r>
          </a:p>
        </p:txBody>
      </p:sp>
      <p:sp>
        <p:nvSpPr>
          <p:cNvPr id="25608" name="Text Box 86"/>
          <p:cNvSpPr txBox="1">
            <a:spLocks noChangeArrowheads="1"/>
          </p:cNvSpPr>
          <p:nvPr/>
        </p:nvSpPr>
        <p:spPr bwMode="auto">
          <a:xfrm>
            <a:off x="4765104" y="4039741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PRD84 (2011) 014015]</a:t>
            </a:r>
          </a:p>
          <a:p>
            <a:pPr algn="r" eaLnBrk="1" hangingPunct="1"/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Pasquini, 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Xiong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Yuan, PRD85 (2012) 114006]</a:t>
            </a:r>
          </a:p>
        </p:txBody>
      </p:sp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640" b="47906"/>
          <a:stretch>
            <a:fillRect/>
          </a:stretch>
        </p:blipFill>
        <p:spPr bwMode="auto">
          <a:xfrm>
            <a:off x="2005013" y="2970312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094"/>
          <a:stretch>
            <a:fillRect/>
          </a:stretch>
        </p:blipFill>
        <p:spPr bwMode="auto">
          <a:xfrm>
            <a:off x="2005013" y="4662041"/>
            <a:ext cx="6529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41"/>
          <p:cNvSpPr txBox="1">
            <a:spLocks noChangeArrowheads="1"/>
          </p:cNvSpPr>
          <p:nvPr/>
        </p:nvSpPr>
        <p:spPr bwMode="auto">
          <a:xfrm>
            <a:off x="2233613" y="3402112"/>
            <a:ext cx="1295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3+3D</a:t>
            </a:r>
          </a:p>
        </p:txBody>
      </p:sp>
      <p:sp>
        <p:nvSpPr>
          <p:cNvPr id="111" name="Accolade ouvrante 110"/>
          <p:cNvSpPr/>
          <p:nvPr/>
        </p:nvSpPr>
        <p:spPr>
          <a:xfrm rot="16200000">
            <a:off x="6808787" y="3492054"/>
            <a:ext cx="174625" cy="3276600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5613" name="Group 58"/>
          <p:cNvGrpSpPr>
            <a:grpSpLocks/>
          </p:cNvGrpSpPr>
          <p:nvPr/>
        </p:nvGrpSpPr>
        <p:grpSpPr bwMode="auto">
          <a:xfrm>
            <a:off x="6508750" y="5271641"/>
            <a:ext cx="830263" cy="276225"/>
            <a:chOff x="4027" y="768"/>
            <a:chExt cx="576" cy="231"/>
          </a:xfrm>
        </p:grpSpPr>
        <p:sp>
          <p:nvSpPr>
            <p:cNvPr id="25622" name="Rectangle 20"/>
            <p:cNvSpPr>
              <a:spLocks noChangeArrowheads="1"/>
            </p:cNvSpPr>
            <p:nvPr/>
          </p:nvSpPr>
          <p:spPr bwMode="auto">
            <a:xfrm>
              <a:off x="4042" y="783"/>
              <a:ext cx="544" cy="193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5623" name="Text Box 21"/>
            <p:cNvSpPr txBox="1">
              <a:spLocks noChangeArrowheads="1"/>
            </p:cNvSpPr>
            <p:nvPr/>
          </p:nvSpPr>
          <p:spPr bwMode="auto">
            <a:xfrm>
              <a:off x="4027" y="768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altLang="fr-FR" sz="1200">
                  <a:latin typeface="Tahoma" pitchFamily="34" charset="0"/>
                  <a:cs typeface="Tahoma" pitchFamily="34" charset="0"/>
                </a:rPr>
                <a:t>GTMDs</a:t>
              </a:r>
            </a:p>
          </p:txBody>
        </p:sp>
      </p:grpSp>
      <p:pic>
        <p:nvPicPr>
          <p:cNvPr id="256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80" t="29858" r="64983" b="56165"/>
          <a:stretch>
            <a:fillRect/>
          </a:stretch>
        </p:blipFill>
        <p:spPr bwMode="auto">
          <a:xfrm>
            <a:off x="7113588" y="1627287"/>
            <a:ext cx="2174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5" name="Groupe 43"/>
          <p:cNvGrpSpPr>
            <a:grpSpLocks noChangeAspect="1"/>
          </p:cNvGrpSpPr>
          <p:nvPr/>
        </p:nvGrpSpPr>
        <p:grpSpPr bwMode="auto">
          <a:xfrm>
            <a:off x="304800" y="4509641"/>
            <a:ext cx="1479550" cy="1501775"/>
            <a:chOff x="228600" y="3429000"/>
            <a:chExt cx="1844675" cy="1871663"/>
          </a:xfrm>
        </p:grpSpPr>
        <p:pic>
          <p:nvPicPr>
            <p:cNvPr id="25618" name="Picture 5" descr="E:\Physique\Talks\QCD_EVOLUTION2012\Wigne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9000"/>
              <a:ext cx="1776413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9" name="Picture 6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766" r="47266" b="6572"/>
            <a:stretch>
              <a:fillRect/>
            </a:stretch>
          </p:blipFill>
          <p:spPr bwMode="auto">
            <a:xfrm>
              <a:off x="990600" y="3725863"/>
              <a:ext cx="179388" cy="1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0" name="Picture 5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0882" b="6572"/>
            <a:stretch>
              <a:fillRect/>
            </a:stretch>
          </p:blipFill>
          <p:spPr bwMode="auto">
            <a:xfrm>
              <a:off x="1066800" y="4105275"/>
              <a:ext cx="142875" cy="1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Picture 6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75" y="3886200"/>
              <a:ext cx="5461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16" name="Text Box 41"/>
          <p:cNvSpPr txBox="1">
            <a:spLocks noChangeArrowheads="1"/>
          </p:cNvSpPr>
          <p:nvPr/>
        </p:nvSpPr>
        <p:spPr bwMode="auto">
          <a:xfrm>
            <a:off x="914400" y="5482779"/>
            <a:ext cx="1295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2+3D</a:t>
            </a:r>
          </a:p>
        </p:txBody>
      </p:sp>
      <p:sp>
        <p:nvSpPr>
          <p:cNvPr id="24" name="Text Box 86"/>
          <p:cNvSpPr txBox="1">
            <a:spLocks noChangeArrowheads="1"/>
          </p:cNvSpPr>
          <p:nvPr/>
        </p:nvSpPr>
        <p:spPr bwMode="auto">
          <a:xfrm>
            <a:off x="4765104" y="5877272"/>
            <a:ext cx="434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[</a:t>
            </a:r>
            <a:r>
              <a:rPr lang="fr-BE" altLang="fr-FR" sz="1200" b="1" dirty="0" err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Echevarria</a:t>
            </a:r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altLang="fr-FR" sz="1200" b="1" i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et al.</a:t>
            </a:r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arXiv:1602.06953]</a:t>
            </a:r>
            <a:endParaRPr lang="fr-BE" altLang="fr-FR" sz="1200" b="1" dirty="0">
              <a:solidFill>
                <a:srgbClr val="008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 bwMode="auto">
          <a:xfrm>
            <a:off x="3707904" y="5885929"/>
            <a:ext cx="3353710" cy="2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200" b="1" dirty="0" err="1" smtClean="0">
                <a:latin typeface="Tahoma" pitchFamily="34" charset="0"/>
                <a:cs typeface="Tahoma" pitchFamily="34" charset="0"/>
              </a:rPr>
              <a:t>pQCD</a:t>
            </a:r>
            <a:r>
              <a:rPr lang="fr-FR" altLang="fr-FR" sz="1200" b="1" dirty="0" smtClean="0">
                <a:latin typeface="Tahoma" pitchFamily="34" charset="0"/>
                <a:cs typeface="Tahoma" pitchFamily="34" charset="0"/>
              </a:rPr>
              <a:t>-consistent </a:t>
            </a:r>
            <a:r>
              <a:rPr lang="fr-FR" altLang="fr-FR" sz="1200" b="1" dirty="0" err="1" smtClean="0">
                <a:latin typeface="Tahoma" pitchFamily="34" charset="0"/>
                <a:cs typeface="Tahoma" pitchFamily="34" charset="0"/>
              </a:rPr>
              <a:t>definition</a:t>
            </a:r>
            <a:r>
              <a:rPr lang="fr-FR" altLang="fr-FR" sz="1200" b="1" dirty="0" smtClean="0">
                <a:latin typeface="Tahoma" pitchFamily="34" charset="0"/>
                <a:cs typeface="Tahoma" pitchFamily="34" charset="0"/>
              </a:rPr>
              <a:t> :</a:t>
            </a:r>
            <a:endParaRPr lang="fr-FR" altLang="fr-FR" sz="12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 bwMode="auto">
          <a:xfrm>
            <a:off x="5466762" y="6184994"/>
            <a:ext cx="3353710" cy="26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200" b="1" i="1" dirty="0" err="1">
                <a:solidFill>
                  <a:schemeClr val="accent5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fr-FR" altLang="fr-FR" sz="1200" b="1" i="1" dirty="0" err="1" smtClean="0">
                <a:solidFill>
                  <a:schemeClr val="accent5"/>
                </a:solidFill>
                <a:latin typeface="Tahoma" pitchFamily="34" charset="0"/>
                <a:cs typeface="Tahoma" pitchFamily="34" charset="0"/>
              </a:rPr>
              <a:t>ee</a:t>
            </a:r>
            <a:r>
              <a:rPr lang="fr-FR" altLang="fr-FR" sz="1200" b="1" i="1" dirty="0" smtClean="0">
                <a:solidFill>
                  <a:schemeClr val="accent5"/>
                </a:solidFill>
                <a:latin typeface="Tahoma" pitchFamily="34" charset="0"/>
                <a:cs typeface="Tahoma" pitchFamily="34" charset="0"/>
              </a:rPr>
              <a:t> M. </a:t>
            </a:r>
            <a:r>
              <a:rPr lang="fr-FR" altLang="fr-FR" sz="1200" b="1" i="1" dirty="0" err="1" smtClean="0">
                <a:solidFill>
                  <a:schemeClr val="accent5"/>
                </a:solidFill>
                <a:latin typeface="Tahoma" pitchFamily="34" charset="0"/>
                <a:cs typeface="Tahoma" pitchFamily="34" charset="0"/>
              </a:rPr>
              <a:t>Echevarria’s</a:t>
            </a:r>
            <a:r>
              <a:rPr lang="fr-FR" altLang="fr-FR" sz="1200" b="1" i="1" dirty="0" smtClean="0">
                <a:solidFill>
                  <a:schemeClr val="accent5"/>
                </a:solidFill>
                <a:latin typeface="Tahoma" pitchFamily="34" charset="0"/>
                <a:cs typeface="Tahoma" pitchFamily="34" charset="0"/>
              </a:rPr>
              <a:t> talk on Thursday</a:t>
            </a:r>
            <a:endParaRPr lang="fr-FR" altLang="fr-FR" sz="1200" b="1" i="1" dirty="0">
              <a:solidFill>
                <a:schemeClr val="accent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 bwMode="auto">
          <a:xfrm>
            <a:off x="598488" y="2360712"/>
            <a:ext cx="57737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Non-</a:t>
            </a:r>
            <a:r>
              <a:rPr lang="fr-FR" altLang="fr-FR" sz="1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relativistic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phase-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distribution</a:t>
            </a:r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 bwMode="auto">
          <a:xfrm>
            <a:off x="598488" y="4030216"/>
            <a:ext cx="476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Relativistic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phase-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distribution</a:t>
            </a:r>
          </a:p>
        </p:txBody>
      </p:sp>
    </p:spTree>
    <p:extLst>
      <p:ext uri="{BB962C8B-B14F-4D97-AF65-F5344CB8AC3E}">
        <p14:creationId xmlns="" xmlns:p14="http://schemas.microsoft.com/office/powerpoint/2010/main" val="32537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26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physical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content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97600" y="1196752"/>
            <a:ext cx="807885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of a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correlator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is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not unique                     </a:t>
            </a:r>
            <a:r>
              <a:rPr lang="fr-FR" sz="1400" b="1" dirty="0" err="1">
                <a:latin typeface="Tahoma" pitchFamily="34" charset="0"/>
                <a:cs typeface="Tahoma" pitchFamily="34" charset="0"/>
              </a:rPr>
              <a:t>u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nclear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physical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content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Flèche vers le bas 13"/>
          <p:cNvSpPr/>
          <p:nvPr/>
        </p:nvSpPr>
        <p:spPr>
          <a:xfrm rot="-5400000">
            <a:off x="5169672" y="1072800"/>
            <a:ext cx="100800" cy="576064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804"/>
          <a:stretch/>
        </p:blipFill>
        <p:spPr bwMode="auto">
          <a:xfrm>
            <a:off x="5776255" y="1735200"/>
            <a:ext cx="32363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r="50000"/>
          <a:stretch/>
        </p:blipFill>
        <p:spPr bwMode="auto">
          <a:xfrm>
            <a:off x="6099888" y="1736767"/>
            <a:ext cx="421481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79" r="23429" b="-12745"/>
          <a:stretch/>
        </p:blipFill>
        <p:spPr bwMode="auto">
          <a:xfrm>
            <a:off x="6523240" y="1735200"/>
            <a:ext cx="35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921"/>
          <a:stretch/>
        </p:blipFill>
        <p:spPr bwMode="auto">
          <a:xfrm>
            <a:off x="6894040" y="1736767"/>
            <a:ext cx="3048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contenu 2"/>
          <p:cNvSpPr txBox="1">
            <a:spLocks/>
          </p:cNvSpPr>
          <p:nvPr/>
        </p:nvSpPr>
        <p:spPr bwMode="auto">
          <a:xfrm>
            <a:off x="1692000" y="1730152"/>
            <a:ext cx="67816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What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do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we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learn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about the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nucleon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structure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from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… ?</a:t>
            </a:r>
            <a:endParaRPr lang="fr-FR" sz="1200" b="1" baseline="-250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51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97600" y="1196752"/>
            <a:ext cx="807885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of a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correlator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is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not unique                     </a:t>
            </a:r>
            <a:r>
              <a:rPr lang="fr-FR" sz="1400" b="1" dirty="0" err="1">
                <a:latin typeface="Tahoma" pitchFamily="34" charset="0"/>
                <a:cs typeface="Tahoma" pitchFamily="34" charset="0"/>
              </a:rPr>
              <a:t>u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nclear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physical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content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4" name="Espace réservé du contenu 2"/>
          <p:cNvSpPr txBox="1">
            <a:spLocks/>
          </p:cNvSpPr>
          <p:nvPr/>
        </p:nvSpPr>
        <p:spPr bwMode="auto">
          <a:xfrm>
            <a:off x="597600" y="2636912"/>
            <a:ext cx="386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Example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: LF charge distribution</a:t>
            </a:r>
            <a:endParaRPr lang="fr-FR" sz="14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58578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15" y="2682000"/>
            <a:ext cx="6572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804"/>
          <a:stretch/>
        </p:blipFill>
        <p:spPr bwMode="auto">
          <a:xfrm>
            <a:off x="5776255" y="1735200"/>
            <a:ext cx="32363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r="50000"/>
          <a:stretch/>
        </p:blipFill>
        <p:spPr bwMode="auto">
          <a:xfrm>
            <a:off x="6099888" y="1736767"/>
            <a:ext cx="421481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79" r="23429" b="-12745"/>
          <a:stretch/>
        </p:blipFill>
        <p:spPr bwMode="auto">
          <a:xfrm>
            <a:off x="6523240" y="1735200"/>
            <a:ext cx="35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921"/>
          <a:stretch/>
        </p:blipFill>
        <p:spPr bwMode="auto">
          <a:xfrm>
            <a:off x="6894040" y="1736767"/>
            <a:ext cx="3048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ce réservé du contenu 2"/>
          <p:cNvSpPr txBox="1">
            <a:spLocks/>
          </p:cNvSpPr>
          <p:nvPr/>
        </p:nvSpPr>
        <p:spPr bwMode="auto">
          <a:xfrm>
            <a:off x="1692000" y="1730152"/>
            <a:ext cx="67816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What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do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we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learn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about the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nucleon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structure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from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… ?</a:t>
            </a:r>
            <a:endParaRPr lang="fr-FR" sz="12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5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physical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content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Flèche vers le bas 14"/>
          <p:cNvSpPr/>
          <p:nvPr/>
        </p:nvSpPr>
        <p:spPr>
          <a:xfrm rot="-5400000">
            <a:off x="5169672" y="1072800"/>
            <a:ext cx="100800" cy="576064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753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97600" y="1196752"/>
            <a:ext cx="807885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of a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correlator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is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not unique                     </a:t>
            </a:r>
            <a:r>
              <a:rPr lang="fr-FR" sz="1400" b="1" dirty="0" err="1">
                <a:latin typeface="Tahoma" pitchFamily="34" charset="0"/>
                <a:cs typeface="Tahoma" pitchFamily="34" charset="0"/>
              </a:rPr>
              <a:t>u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nclear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physical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content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45" name="Picture 24" descr="monopol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33" t="13333" r="13333" b="13333"/>
          <a:stretch>
            <a:fillRect/>
          </a:stretch>
        </p:blipFill>
        <p:spPr bwMode="auto">
          <a:xfrm>
            <a:off x="4297616" y="4231146"/>
            <a:ext cx="967412" cy="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" name="Espace réservé du contenu 2"/>
          <p:cNvSpPr txBox="1">
            <a:spLocks/>
          </p:cNvSpPr>
          <p:nvPr/>
        </p:nvSpPr>
        <p:spPr bwMode="auto">
          <a:xfrm>
            <a:off x="597600" y="2636912"/>
            <a:ext cx="386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Example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: LF charge distribution</a:t>
            </a:r>
            <a:endParaRPr 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5" name="Accolade ouvrante 254"/>
          <p:cNvSpPr/>
          <p:nvPr/>
        </p:nvSpPr>
        <p:spPr>
          <a:xfrm rot="16200000">
            <a:off x="4792938" y="3322526"/>
            <a:ext cx="87313" cy="864000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60" name="Connecteur droit avec flèche 259"/>
          <p:cNvCxnSpPr/>
          <p:nvPr/>
        </p:nvCxnSpPr>
        <p:spPr>
          <a:xfrm>
            <a:off x="4773772" y="4714238"/>
            <a:ext cx="632636" cy="0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avec flèche 260"/>
          <p:cNvCxnSpPr/>
          <p:nvPr/>
        </p:nvCxnSpPr>
        <p:spPr>
          <a:xfrm rot="-5400000">
            <a:off x="4465004" y="4393838"/>
            <a:ext cx="632636" cy="0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58578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" name="Espace réservé du contenu 2"/>
          <p:cNvSpPr txBox="1">
            <a:spLocks/>
          </p:cNvSpPr>
          <p:nvPr/>
        </p:nvSpPr>
        <p:spPr bwMode="auto">
          <a:xfrm>
            <a:off x="4067944" y="5343526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 dirty="0" smtClean="0">
                <a:latin typeface="Tahoma" pitchFamily="34" charset="0"/>
                <a:cs typeface="Tahoma" pitchFamily="34" charset="0"/>
              </a:rPr>
              <a:t>Monopole</a:t>
            </a:r>
            <a:endParaRPr lang="fr-FR" altLang="fr-FR" sz="10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2732" y="5801059"/>
            <a:ext cx="297180" cy="15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15" y="2682000"/>
            <a:ext cx="6572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" name="Espace réservé du contenu 2"/>
          <p:cNvSpPr txBox="1">
            <a:spLocks/>
          </p:cNvSpPr>
          <p:nvPr/>
        </p:nvSpPr>
        <p:spPr bwMode="auto">
          <a:xfrm>
            <a:off x="1905357" y="4560168"/>
            <a:ext cx="1800200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Transverse plane</a:t>
            </a:r>
            <a:endParaRPr lang="fr-FR" sz="12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5085"/>
          <a:stretch/>
        </p:blipFill>
        <p:spPr bwMode="auto">
          <a:xfrm>
            <a:off x="5322272" y="4779625"/>
            <a:ext cx="15165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10"/>
          <a:stretch/>
        </p:blipFill>
        <p:spPr bwMode="auto">
          <a:xfrm>
            <a:off x="4596159" y="4024800"/>
            <a:ext cx="145895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2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physical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content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Flèche vers le bas 22"/>
          <p:cNvSpPr/>
          <p:nvPr/>
        </p:nvSpPr>
        <p:spPr>
          <a:xfrm rot="-5400000">
            <a:off x="5169672" y="1072800"/>
            <a:ext cx="100800" cy="576064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804"/>
          <a:stretch/>
        </p:blipFill>
        <p:spPr bwMode="auto">
          <a:xfrm>
            <a:off x="5776255" y="1735200"/>
            <a:ext cx="32363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r="50000"/>
          <a:stretch/>
        </p:blipFill>
        <p:spPr bwMode="auto">
          <a:xfrm>
            <a:off x="6099888" y="1736767"/>
            <a:ext cx="421481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79" r="23429" b="-12745"/>
          <a:stretch/>
        </p:blipFill>
        <p:spPr bwMode="auto">
          <a:xfrm>
            <a:off x="6523240" y="1735200"/>
            <a:ext cx="35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921"/>
          <a:stretch/>
        </p:blipFill>
        <p:spPr bwMode="auto">
          <a:xfrm>
            <a:off x="6894040" y="1736767"/>
            <a:ext cx="3048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space réservé du contenu 2"/>
          <p:cNvSpPr txBox="1">
            <a:spLocks/>
          </p:cNvSpPr>
          <p:nvPr/>
        </p:nvSpPr>
        <p:spPr bwMode="auto">
          <a:xfrm>
            <a:off x="1692000" y="1730152"/>
            <a:ext cx="67816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What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do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we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learn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about the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nucleon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structure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from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… ?</a:t>
            </a:r>
            <a:endParaRPr lang="fr-FR" sz="1200" b="1" baseline="-250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7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9" descr="dipole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38" t="4410" r="15538" b="4410"/>
          <a:stretch>
            <a:fillRect/>
          </a:stretch>
        </p:blipFill>
        <p:spPr bwMode="auto">
          <a:xfrm rot="20040000">
            <a:off x="5780894" y="4229374"/>
            <a:ext cx="727389" cy="9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97600" y="1196752"/>
            <a:ext cx="807885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of a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correlator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is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not unique                     </a:t>
            </a:r>
            <a:r>
              <a:rPr lang="fr-FR" sz="1400" b="1" dirty="0" err="1">
                <a:latin typeface="Tahoma" pitchFamily="34" charset="0"/>
                <a:cs typeface="Tahoma" pitchFamily="34" charset="0"/>
              </a:rPr>
              <a:t>u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nclear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physical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content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45" name="Picture 24" descr="monopo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33" t="13333" r="13333" b="13333"/>
          <a:stretch>
            <a:fillRect/>
          </a:stretch>
        </p:blipFill>
        <p:spPr bwMode="auto">
          <a:xfrm>
            <a:off x="4297616" y="4231146"/>
            <a:ext cx="967412" cy="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" name="Espace réservé du contenu 2"/>
          <p:cNvSpPr txBox="1">
            <a:spLocks/>
          </p:cNvSpPr>
          <p:nvPr/>
        </p:nvSpPr>
        <p:spPr bwMode="auto">
          <a:xfrm>
            <a:off x="597600" y="2636912"/>
            <a:ext cx="386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Example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: LF charge distribution</a:t>
            </a:r>
            <a:endParaRPr 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5" name="Accolade ouvrante 254"/>
          <p:cNvSpPr/>
          <p:nvPr/>
        </p:nvSpPr>
        <p:spPr>
          <a:xfrm rot="16200000">
            <a:off x="4792938" y="3322526"/>
            <a:ext cx="87313" cy="864000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6" name="Accolade ouvrante 255"/>
          <p:cNvSpPr/>
          <p:nvPr/>
        </p:nvSpPr>
        <p:spPr>
          <a:xfrm rot="16200000">
            <a:off x="6026310" y="3154181"/>
            <a:ext cx="87315" cy="1200690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60" name="Connecteur droit avec flèche 259"/>
          <p:cNvCxnSpPr/>
          <p:nvPr/>
        </p:nvCxnSpPr>
        <p:spPr>
          <a:xfrm>
            <a:off x="4773772" y="4714238"/>
            <a:ext cx="632636" cy="0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necteur droit avec flèche 260"/>
          <p:cNvCxnSpPr/>
          <p:nvPr/>
        </p:nvCxnSpPr>
        <p:spPr>
          <a:xfrm rot="-5400000">
            <a:off x="4465004" y="4393838"/>
            <a:ext cx="632636" cy="0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58578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" name="Espace réservé du contenu 2"/>
          <p:cNvSpPr txBox="1">
            <a:spLocks/>
          </p:cNvSpPr>
          <p:nvPr/>
        </p:nvSpPr>
        <p:spPr bwMode="auto">
          <a:xfrm>
            <a:off x="4067944" y="5343526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 dirty="0" smtClean="0">
                <a:latin typeface="Tahoma" pitchFamily="34" charset="0"/>
                <a:cs typeface="Tahoma" pitchFamily="34" charset="0"/>
              </a:rPr>
              <a:t>Monopole</a:t>
            </a:r>
            <a:endParaRPr lang="fr-FR" altLang="fr-FR" sz="1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69" name="Espace réservé du contenu 2"/>
          <p:cNvSpPr txBox="1">
            <a:spLocks/>
          </p:cNvSpPr>
          <p:nvPr/>
        </p:nvSpPr>
        <p:spPr bwMode="auto">
          <a:xfrm>
            <a:off x="5436096" y="5343526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 dirty="0" err="1" smtClean="0">
                <a:latin typeface="Tahoma" pitchFamily="34" charset="0"/>
                <a:cs typeface="Tahoma" pitchFamily="34" charset="0"/>
              </a:rPr>
              <a:t>Dipole</a:t>
            </a:r>
            <a:endParaRPr lang="fr-FR" altLang="fr-FR" sz="10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2732" y="5801059"/>
            <a:ext cx="297180" cy="15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4149" y="5757244"/>
            <a:ext cx="1043940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15" y="2682000"/>
            <a:ext cx="6572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" name="Espace réservé du contenu 2"/>
          <p:cNvSpPr txBox="1">
            <a:spLocks/>
          </p:cNvSpPr>
          <p:nvPr/>
        </p:nvSpPr>
        <p:spPr bwMode="auto">
          <a:xfrm>
            <a:off x="1905357" y="4560168"/>
            <a:ext cx="1800200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Transverse plane</a:t>
            </a:r>
            <a:endParaRPr lang="fr-FR" sz="12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5085"/>
          <a:stretch/>
        </p:blipFill>
        <p:spPr bwMode="auto">
          <a:xfrm>
            <a:off x="5322272" y="4779625"/>
            <a:ext cx="15165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10"/>
          <a:stretch/>
        </p:blipFill>
        <p:spPr bwMode="auto">
          <a:xfrm>
            <a:off x="4596159" y="4024800"/>
            <a:ext cx="145895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00" y="4338000"/>
            <a:ext cx="194310" cy="1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7" y="6165304"/>
            <a:ext cx="1178719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" name="Espace réservé du contenu 2"/>
          <p:cNvSpPr txBox="1">
            <a:spLocks/>
          </p:cNvSpPr>
          <p:nvPr/>
        </p:nvSpPr>
        <p:spPr bwMode="auto">
          <a:xfrm>
            <a:off x="7020272" y="6156000"/>
            <a:ext cx="1800200" cy="30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Transverse OAM !</a:t>
            </a:r>
            <a:endParaRPr lang="fr-FR" sz="12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" name="Picture 29" descr="dipoley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38" t="50000" r="15538" b="4410"/>
          <a:stretch/>
        </p:blipFill>
        <p:spPr bwMode="auto">
          <a:xfrm rot="20040000">
            <a:off x="5886353" y="4686161"/>
            <a:ext cx="727389" cy="4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" name="Flèche vers le bas 275"/>
          <p:cNvSpPr/>
          <p:nvPr/>
        </p:nvSpPr>
        <p:spPr>
          <a:xfrm rot="14640000">
            <a:off x="6313724" y="4397339"/>
            <a:ext cx="72008" cy="431956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151392" y="4712280"/>
            <a:ext cx="632636" cy="0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avec flèche 258"/>
          <p:cNvCxnSpPr/>
          <p:nvPr/>
        </p:nvCxnSpPr>
        <p:spPr>
          <a:xfrm rot="16200000">
            <a:off x="5839801" y="4393390"/>
            <a:ext cx="632636" cy="0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Parametrization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physical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content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Flèche vers le bas 34"/>
          <p:cNvSpPr/>
          <p:nvPr/>
        </p:nvSpPr>
        <p:spPr>
          <a:xfrm rot="-5400000">
            <a:off x="5169672" y="1072800"/>
            <a:ext cx="100800" cy="576064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804"/>
          <a:stretch/>
        </p:blipFill>
        <p:spPr bwMode="auto">
          <a:xfrm>
            <a:off x="5776255" y="1735200"/>
            <a:ext cx="32363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r="50000"/>
          <a:stretch/>
        </p:blipFill>
        <p:spPr bwMode="auto">
          <a:xfrm>
            <a:off x="6099888" y="1736767"/>
            <a:ext cx="421481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79" r="23429" b="-12745"/>
          <a:stretch/>
        </p:blipFill>
        <p:spPr bwMode="auto">
          <a:xfrm>
            <a:off x="6523240" y="1735200"/>
            <a:ext cx="35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921"/>
          <a:stretch/>
        </p:blipFill>
        <p:spPr bwMode="auto">
          <a:xfrm>
            <a:off x="6894040" y="1736767"/>
            <a:ext cx="3048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Espace réservé du contenu 2"/>
          <p:cNvSpPr txBox="1">
            <a:spLocks/>
          </p:cNvSpPr>
          <p:nvPr/>
        </p:nvSpPr>
        <p:spPr bwMode="auto">
          <a:xfrm>
            <a:off x="1692000" y="1730152"/>
            <a:ext cx="67816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What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do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we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learn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about the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nucleon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structure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from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     </a:t>
            </a:r>
            <a:r>
              <a:rPr lang="fr-FR" sz="1200" dirty="0" smtClean="0">
                <a:latin typeface="Tahoma" pitchFamily="34" charset="0"/>
                <a:cs typeface="Tahoma" pitchFamily="34" charset="0"/>
              </a:rPr>
              <a:t>,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 … ?</a:t>
            </a:r>
            <a:endParaRPr lang="fr-FR" sz="1200" b="1" baseline="-250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7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EM moments of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elementary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spin-</a:t>
            </a:r>
            <a:r>
              <a:rPr lang="fr-FR" sz="2800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particles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1" name="Espace réservé du contenu 2"/>
          <p:cNvSpPr txBox="1">
            <a:spLocks/>
          </p:cNvSpPr>
          <p:nvPr/>
        </p:nvSpPr>
        <p:spPr bwMode="auto">
          <a:xfrm>
            <a:off x="4125992" y="1031776"/>
            <a:ext cx="66203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OAM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2" name="AutoShape 276"/>
          <p:cNvSpPr>
            <a:spLocks noChangeAspect="1" noChangeArrowheads="1"/>
          </p:cNvSpPr>
          <p:nvPr/>
        </p:nvSpPr>
        <p:spPr bwMode="auto">
          <a:xfrm>
            <a:off x="5030167" y="1152304"/>
            <a:ext cx="533400" cy="101600"/>
          </a:xfrm>
          <a:prstGeom prst="leftRightArrow">
            <a:avLst>
              <a:gd name="adj1" fmla="val 50000"/>
              <a:gd name="adj2" fmla="val 9330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>
              <a:latin typeface="Tahoma" pitchFamily="34" charset="0"/>
              <a:cs typeface="Tahoma" pitchFamily="34" charset="0"/>
            </a:endParaRPr>
          </a:p>
        </p:txBody>
      </p:sp>
      <p:sp>
        <p:nvSpPr>
          <p:cNvPr id="63" name="Espace réservé du contenu 2"/>
          <p:cNvSpPr txBox="1">
            <a:spLocks/>
          </p:cNvSpPr>
          <p:nvPr/>
        </p:nvSpPr>
        <p:spPr bwMode="auto">
          <a:xfrm>
            <a:off x="5868144" y="1031776"/>
            <a:ext cx="239022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Anomalous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EM moments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4" name="Espace réservé du contenu 2"/>
          <p:cNvSpPr txBox="1">
            <a:spLocks/>
          </p:cNvSpPr>
          <p:nvPr/>
        </p:nvSpPr>
        <p:spPr bwMode="auto">
          <a:xfrm>
            <a:off x="899592" y="1031776"/>
            <a:ext cx="208823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Non-trivial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multipole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5" name="AutoShape 276"/>
          <p:cNvSpPr>
            <a:spLocks noChangeAspect="1" noChangeArrowheads="1"/>
          </p:cNvSpPr>
          <p:nvPr/>
        </p:nvSpPr>
        <p:spPr bwMode="auto">
          <a:xfrm>
            <a:off x="3284984" y="1152304"/>
            <a:ext cx="533400" cy="101600"/>
          </a:xfrm>
          <a:prstGeom prst="leftRightArrow">
            <a:avLst>
              <a:gd name="adj1" fmla="val 50000"/>
              <a:gd name="adj2" fmla="val 9330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4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4125992" y="1031776"/>
            <a:ext cx="66203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OAM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EM moments of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elementary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spin-</a:t>
            </a:r>
            <a:r>
              <a:rPr lang="fr-FR" sz="2800" i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particles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38796"/>
            <a:ext cx="6248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2133600" y="3556471"/>
            <a:ext cx="4127500" cy="325438"/>
          </a:xfrm>
          <a:prstGeom prst="rect">
            <a:avLst/>
          </a:prstGeom>
          <a:solidFill>
            <a:srgbClr val="0000FF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>
              <a:cs typeface="Tahoma" pitchFamily="34" charset="0"/>
            </a:endParaRP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133600" y="2945284"/>
            <a:ext cx="4127500" cy="566737"/>
          </a:xfrm>
          <a:prstGeom prst="rect">
            <a:avLst/>
          </a:prstGeom>
          <a:solidFill>
            <a:srgbClr val="006600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>
              <a:cs typeface="Tahoma" pitchFamily="34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2971800" y="2945284"/>
            <a:ext cx="458788" cy="207645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>
              <a:cs typeface="Tahoma" pitchFamily="34" charset="0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6343668" y="3032596"/>
            <a:ext cx="1604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4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Standard Model</a:t>
            </a:r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6479854" y="3564000"/>
            <a:ext cx="13468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400" b="1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Supergravity</a:t>
            </a:r>
            <a:endParaRPr lang="fr-BE" altLang="fr-FR" sz="1400" b="1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768475" y="5221312"/>
            <a:ext cx="28797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Universal </a:t>
            </a:r>
            <a:r>
              <a:rPr lang="fr-BE" altLang="fr-FR" sz="1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gyromagnetic</a:t>
            </a:r>
            <a:r>
              <a:rPr lang="fr-BE" altLang="fr-FR" sz="1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ratio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5580087"/>
            <a:ext cx="147478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80"/>
          <p:cNvSpPr>
            <a:spLocks noChangeArrowheads="1"/>
          </p:cNvSpPr>
          <p:nvPr/>
        </p:nvSpPr>
        <p:spPr bwMode="auto">
          <a:xfrm>
            <a:off x="2955925" y="5984900"/>
            <a:ext cx="576263" cy="252412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fr-FR" altLang="fr-FR">
              <a:latin typeface="Tahoma" pitchFamily="34" charset="0"/>
              <a:cs typeface="Tahoma" pitchFamily="34" charset="0"/>
            </a:endParaRPr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5109418" y="5257080"/>
            <a:ext cx="2774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b="1" dirty="0" err="1">
                <a:latin typeface="Tahoma" pitchFamily="34" charset="0"/>
                <a:cs typeface="Tahoma" pitchFamily="34" charset="0"/>
              </a:rPr>
              <a:t>Belinfante’s</a:t>
            </a:r>
            <a:r>
              <a:rPr lang="fr-BE" altLang="fr-FR" sz="1100" b="1" dirty="0">
                <a:latin typeface="Tahoma" pitchFamily="34" charset="0"/>
                <a:cs typeface="Tahoma" pitchFamily="34" charset="0"/>
              </a:rPr>
              <a:t> conjecture </a:t>
            </a:r>
            <a:r>
              <a:rPr lang="fr-BE" altLang="fr-FR" sz="1100" b="1" dirty="0" err="1">
                <a:latin typeface="Tahoma" pitchFamily="34" charset="0"/>
                <a:cs typeface="Tahoma" pitchFamily="34" charset="0"/>
              </a:rPr>
              <a:t>based</a:t>
            </a:r>
            <a:r>
              <a:rPr lang="fr-BE" altLang="fr-FR" sz="1100" b="1" dirty="0">
                <a:latin typeface="Tahoma" pitchFamily="34" charset="0"/>
                <a:cs typeface="Tahoma" pitchFamily="34" charset="0"/>
              </a:rPr>
              <a:t> on minimal </a:t>
            </a:r>
            <a:r>
              <a:rPr lang="fr-BE" altLang="fr-FR" sz="1100" b="1" dirty="0" err="1">
                <a:latin typeface="Tahoma" pitchFamily="34" charset="0"/>
                <a:cs typeface="Tahoma" pitchFamily="34" charset="0"/>
              </a:rPr>
              <a:t>coupling</a:t>
            </a:r>
            <a:endParaRPr lang="fr-BE" altLang="fr-FR" sz="11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54" y="5767412"/>
            <a:ext cx="16065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AutoShape 276"/>
          <p:cNvSpPr>
            <a:spLocks noChangeAspect="1" noChangeArrowheads="1"/>
          </p:cNvSpPr>
          <p:nvPr/>
        </p:nvSpPr>
        <p:spPr bwMode="auto">
          <a:xfrm>
            <a:off x="5030167" y="1152304"/>
            <a:ext cx="533400" cy="101600"/>
          </a:xfrm>
          <a:prstGeom prst="leftRightArrow">
            <a:avLst>
              <a:gd name="adj1" fmla="val 50000"/>
              <a:gd name="adj2" fmla="val 9330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>
              <a:latin typeface="Tahoma" pitchFamily="34" charset="0"/>
              <a:cs typeface="Tahoma" pitchFamily="34" charset="0"/>
            </a:endParaRPr>
          </a:p>
        </p:txBody>
      </p:sp>
      <p:sp>
        <p:nvSpPr>
          <p:cNvPr id="57" name="Espace réservé du contenu 2"/>
          <p:cNvSpPr txBox="1">
            <a:spLocks/>
          </p:cNvSpPr>
          <p:nvPr/>
        </p:nvSpPr>
        <p:spPr bwMode="auto">
          <a:xfrm>
            <a:off x="5868144" y="1031776"/>
            <a:ext cx="239022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Anomalous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EM moments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8" name="Text Box 86"/>
          <p:cNvSpPr txBox="1">
            <a:spLocks noChangeArrowheads="1"/>
          </p:cNvSpPr>
          <p:nvPr/>
        </p:nvSpPr>
        <p:spPr bwMode="auto">
          <a:xfrm>
            <a:off x="7884368" y="6381328"/>
            <a:ext cx="1224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[C.L. (2009)]</a:t>
            </a:r>
            <a:endParaRPr lang="fr-BE" altLang="fr-FR" sz="1200" b="1" dirty="0">
              <a:solidFill>
                <a:srgbClr val="008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9" name="Espace réservé du contenu 2"/>
          <p:cNvSpPr txBox="1">
            <a:spLocks/>
          </p:cNvSpPr>
          <p:nvPr/>
        </p:nvSpPr>
        <p:spPr bwMode="auto">
          <a:xfrm>
            <a:off x="899592" y="1031776"/>
            <a:ext cx="208823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Non-trivial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multipole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0" name="AutoShape 276"/>
          <p:cNvSpPr>
            <a:spLocks noChangeAspect="1" noChangeArrowheads="1"/>
          </p:cNvSpPr>
          <p:nvPr/>
        </p:nvSpPr>
        <p:spPr bwMode="auto">
          <a:xfrm>
            <a:off x="3284984" y="1152304"/>
            <a:ext cx="533400" cy="101600"/>
          </a:xfrm>
          <a:prstGeom prst="leftRightArrow">
            <a:avLst>
              <a:gd name="adj1" fmla="val 50000"/>
              <a:gd name="adj2" fmla="val 9330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9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 66"/>
          <p:cNvGrpSpPr>
            <a:grpSpLocks noChangeAspect="1"/>
          </p:cNvGrpSpPr>
          <p:nvPr/>
        </p:nvGrpSpPr>
        <p:grpSpPr bwMode="auto">
          <a:xfrm>
            <a:off x="4676709" y="4698132"/>
            <a:ext cx="1735050" cy="1827212"/>
            <a:chOff x="7391400" y="609600"/>
            <a:chExt cx="1207810" cy="1272572"/>
          </a:xfrm>
        </p:grpSpPr>
        <p:pic>
          <p:nvPicPr>
            <p:cNvPr id="51" name="Picture 4" descr="E:\Physique\Talks\QCD_EVOLUTION2012\TMFF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609600"/>
              <a:ext cx="1207810" cy="1272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8766" r="47266" b="6572"/>
            <a:stretch>
              <a:fillRect/>
            </a:stretch>
          </p:blipFill>
          <p:spPr bwMode="auto">
            <a:xfrm>
              <a:off x="7918586" y="815062"/>
              <a:ext cx="124109" cy="11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80882" b="6572"/>
            <a:stretch>
              <a:fillRect/>
            </a:stretch>
          </p:blipFill>
          <p:spPr bwMode="auto">
            <a:xfrm>
              <a:off x="7971304" y="1077658"/>
              <a:ext cx="98847" cy="112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97600" y="1196752"/>
            <a:ext cx="843889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16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leading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-twist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complex-valued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GTMDs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                     32 phase-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distributions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358188" cy="224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space réservé du contenu 2"/>
          <p:cNvSpPr txBox="1">
            <a:spLocks/>
          </p:cNvSpPr>
          <p:nvPr/>
        </p:nvSpPr>
        <p:spPr bwMode="auto">
          <a:xfrm>
            <a:off x="597600" y="4797152"/>
            <a:ext cx="807885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Let us focus on the transverse phase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space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9" name="Text Box 41"/>
          <p:cNvSpPr txBox="1">
            <a:spLocks noChangeArrowheads="1"/>
          </p:cNvSpPr>
          <p:nvPr/>
        </p:nvSpPr>
        <p:spPr bwMode="auto">
          <a:xfrm>
            <a:off x="5504656" y="5969305"/>
            <a:ext cx="137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200" b="1" dirty="0" smtClean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2+2D</a:t>
            </a:r>
            <a:endParaRPr lang="fr-BE" sz="1200" b="1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Flèche vers le bas 14"/>
          <p:cNvSpPr/>
          <p:nvPr/>
        </p:nvSpPr>
        <p:spPr>
          <a:xfrm rot="-5400000">
            <a:off x="4860000" y="1072800"/>
            <a:ext cx="100800" cy="576064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536504" y="4221088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[Meissner, Metz, Schlegel (2009)]</a:t>
            </a:r>
          </a:p>
        </p:txBody>
      </p:sp>
    </p:spTree>
    <p:extLst>
      <p:ext uri="{BB962C8B-B14F-4D97-AF65-F5344CB8AC3E}">
        <p14:creationId xmlns="" xmlns:p14="http://schemas.microsoft.com/office/powerpoint/2010/main" val="42887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C:\Users\Cédric\Desktop\Wigner_U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42" y="1772816"/>
            <a:ext cx="4286250" cy="4279106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26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339752" y="3933056"/>
            <a:ext cx="2016224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2339752" y="1916832"/>
            <a:ext cx="0" cy="201622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815992"/>
            <a:ext cx="2190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628800"/>
            <a:ext cx="2190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necteur droit avec flèche 22"/>
          <p:cNvCxnSpPr/>
          <p:nvPr/>
        </p:nvCxnSpPr>
        <p:spPr>
          <a:xfrm flipV="1">
            <a:off x="2339752" y="2808000"/>
            <a:ext cx="1116000" cy="1116000"/>
          </a:xfrm>
          <a:prstGeom prst="straightConnector1">
            <a:avLst/>
          </a:prstGeom>
          <a:ln w="19050"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3239992"/>
            <a:ext cx="2381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6"/>
          <p:cNvSpPr txBox="1">
            <a:spLocks noChangeArrowheads="1"/>
          </p:cNvSpPr>
          <p:nvPr/>
        </p:nvSpPr>
        <p:spPr bwMode="auto">
          <a:xfrm>
            <a:off x="4765104" y="6536377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Pasquini, PRD93 (2016)]</a:t>
            </a:r>
          </a:p>
        </p:txBody>
      </p:sp>
    </p:spTree>
    <p:extLst>
      <p:ext uri="{BB962C8B-B14F-4D97-AF65-F5344CB8AC3E}">
        <p14:creationId xmlns="" xmlns:p14="http://schemas.microsoft.com/office/powerpoint/2010/main" val="2488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75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Outline</a:t>
            </a:r>
          </a:p>
        </p:txBody>
      </p:sp>
      <p:sp>
        <p:nvSpPr>
          <p:cNvPr id="3076" name="Espace réservé du contenu 2"/>
          <p:cNvSpPr txBox="1">
            <a:spLocks/>
          </p:cNvSpPr>
          <p:nvPr/>
        </p:nvSpPr>
        <p:spPr bwMode="auto">
          <a:xfrm>
            <a:off x="3733800" y="1629147"/>
            <a:ext cx="51244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2400" dirty="0" smtClean="0">
                <a:latin typeface="Tahoma" pitchFamily="34" charset="0"/>
                <a:cs typeface="Tahoma" pitchFamily="34" charset="0"/>
              </a:rPr>
              <a:t>Phase-</a:t>
            </a:r>
            <a:r>
              <a:rPr lang="fr-FR" sz="2400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sz="2400" dirty="0" smtClean="0">
                <a:latin typeface="Tahoma" pitchFamily="34" charset="0"/>
                <a:cs typeface="Tahoma" pitchFamily="34" charset="0"/>
              </a:rPr>
              <a:t> distributions</a:t>
            </a:r>
            <a:endParaRPr lang="fr-FR" sz="2400" dirty="0">
              <a:latin typeface="Tahoma" pitchFamily="34" charset="0"/>
              <a:cs typeface="Tahoma" pitchFamily="34" charset="0"/>
            </a:endParaRP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2400" dirty="0" err="1" smtClean="0">
                <a:latin typeface="Tahoma" pitchFamily="34" charset="0"/>
                <a:cs typeface="Tahoma" pitchFamily="34" charset="0"/>
              </a:rPr>
              <a:t>Multipole</a:t>
            </a:r>
            <a:r>
              <a:rPr lang="fr-FR" sz="24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400" dirty="0" err="1" smtClean="0">
                <a:latin typeface="Tahoma" pitchFamily="34" charset="0"/>
                <a:cs typeface="Tahoma" pitchFamily="34" charset="0"/>
              </a:rPr>
              <a:t>decomposition</a:t>
            </a:r>
            <a:endParaRPr lang="fr-FR" sz="2400" dirty="0">
              <a:latin typeface="Tahoma" pitchFamily="34" charset="0"/>
              <a:cs typeface="Tahoma" pitchFamily="34" charset="0"/>
            </a:endParaRP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fr-FR" sz="2400" i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2400" dirty="0" err="1" smtClean="0">
                <a:latin typeface="Tahoma" pitchFamily="34" charset="0"/>
                <a:cs typeface="Tahoma" pitchFamily="34" charset="0"/>
              </a:rPr>
              <a:t>Angular</a:t>
            </a:r>
            <a:r>
              <a:rPr lang="fr-FR" sz="24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400" dirty="0" err="1" smtClean="0">
                <a:latin typeface="Tahoma" pitchFamily="34" charset="0"/>
                <a:cs typeface="Tahoma" pitchFamily="34" charset="0"/>
              </a:rPr>
              <a:t>correlations</a:t>
            </a:r>
            <a:endParaRPr lang="fr-FR" sz="2400" dirty="0">
              <a:latin typeface="Tahoma" pitchFamily="34" charset="0"/>
              <a:cs typeface="Tahoma" pitchFamily="34" charset="0"/>
            </a:endParaRP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2400" dirty="0" smtClean="0">
                <a:latin typeface="Tahoma" pitchFamily="34" charset="0"/>
                <a:cs typeface="Tahoma" pitchFamily="34" charset="0"/>
              </a:rPr>
              <a:t>Conclusions</a:t>
            </a:r>
          </a:p>
        </p:txBody>
      </p:sp>
      <p:grpSp>
        <p:nvGrpSpPr>
          <p:cNvPr id="6" name="Groupe 30"/>
          <p:cNvGrpSpPr>
            <a:grpSpLocks noChangeAspect="1"/>
          </p:cNvGrpSpPr>
          <p:nvPr/>
        </p:nvGrpSpPr>
        <p:grpSpPr bwMode="auto">
          <a:xfrm>
            <a:off x="611560" y="1628800"/>
            <a:ext cx="2892960" cy="2832690"/>
            <a:chOff x="3581400" y="533400"/>
            <a:chExt cx="1905000" cy="1864942"/>
          </a:xfrm>
        </p:grpSpPr>
        <p:pic>
          <p:nvPicPr>
            <p:cNvPr id="7" name="Picture 27" descr="http://img.medicalexpo.fr/images_me/photo-g/scanners-x-tomographie-corps-entier-84431-461133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81400" y="533400"/>
              <a:ext cx="1905000" cy="1864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9" descr="http://www.diffusion.ens.fr/vip/images/5.09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000" t="29970" r="53999" b="30667"/>
            <a:stretch>
              <a:fillRect/>
            </a:stretch>
          </p:blipFill>
          <p:spPr bwMode="auto">
            <a:xfrm>
              <a:off x="4719406" y="1059049"/>
              <a:ext cx="533400" cy="492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809032" y="3996680"/>
            <a:ext cx="2546176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Nucleon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>
                <a:latin typeface="Tahoma" pitchFamily="34" charset="0"/>
                <a:cs typeface="Tahoma" pitchFamily="34" charset="0"/>
              </a:rPr>
              <a:t>« </a:t>
            </a:r>
            <a:r>
              <a:rPr lang="fr-FR" sz="1400" b="1" dirty="0" err="1">
                <a:latin typeface="Tahoma" pitchFamily="34" charset="0"/>
                <a:cs typeface="Tahoma" pitchFamily="34" charset="0"/>
              </a:rPr>
              <a:t>tomography</a:t>
            </a:r>
            <a:r>
              <a:rPr lang="fr-FR" sz="1400" b="1" dirty="0">
                <a:latin typeface="Tahoma" pitchFamily="34" charset="0"/>
                <a:cs typeface="Tahoma" pitchFamily="34" charset="0"/>
              </a:rPr>
              <a:t>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26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 Box 86"/>
          <p:cNvSpPr txBox="1">
            <a:spLocks noChangeArrowheads="1"/>
          </p:cNvSpPr>
          <p:nvPr/>
        </p:nvSpPr>
        <p:spPr bwMode="auto">
          <a:xfrm>
            <a:off x="4765104" y="6536377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Pasquini, PRD93 (2016)]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213742" y="1628800"/>
            <a:ext cx="4433317" cy="4423122"/>
            <a:chOff x="213742" y="1628800"/>
            <a:chExt cx="4433317" cy="4423122"/>
          </a:xfrm>
        </p:grpSpPr>
        <p:pic>
          <p:nvPicPr>
            <p:cNvPr id="17" name="Picture 4" descr="C:\Users\Cédric\Desktop\Wigner_UU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742" y="1772816"/>
              <a:ext cx="4286250" cy="4279106"/>
            </a:xfrm>
            <a:prstGeom prst="rect">
              <a:avLst/>
            </a:prstGeom>
            <a:noFill/>
          </p:spPr>
        </p:pic>
        <p:cxnSp>
          <p:nvCxnSpPr>
            <p:cNvPr id="20" name="Connecteur droit avec flèche 19"/>
            <p:cNvCxnSpPr/>
            <p:nvPr/>
          </p:nvCxnSpPr>
          <p:spPr>
            <a:xfrm>
              <a:off x="2339752" y="3933056"/>
              <a:ext cx="201622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V="1">
              <a:off x="2339752" y="1916832"/>
              <a:ext cx="0" cy="20162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7984" y="3815992"/>
              <a:ext cx="21907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1628800"/>
              <a:ext cx="2190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e 23"/>
            <p:cNvGrpSpPr>
              <a:grpSpLocks noChangeAspect="1"/>
            </p:cNvGrpSpPr>
            <p:nvPr/>
          </p:nvGrpSpPr>
          <p:grpSpPr>
            <a:xfrm>
              <a:off x="2394000" y="1980000"/>
              <a:ext cx="2246471" cy="1800200"/>
              <a:chOff x="1763688" y="1052736"/>
              <a:chExt cx="5933152" cy="4754511"/>
            </a:xfrm>
          </p:grpSpPr>
          <p:pic>
            <p:nvPicPr>
              <p:cNvPr id="28" name="Picture 6" descr="C:\Users\Cédric\Desktop\Wigner_UU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70"/>
              <a:stretch>
                <a:fillRect/>
              </a:stretch>
            </p:blipFill>
            <p:spPr bwMode="auto">
              <a:xfrm>
                <a:off x="1763688" y="1052736"/>
                <a:ext cx="5709841" cy="4754511"/>
              </a:xfrm>
              <a:prstGeom prst="rect">
                <a:avLst/>
              </a:prstGeom>
              <a:noFill/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336800" y="1700808"/>
                <a:ext cx="360040" cy="1368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236296" y="3060576"/>
                <a:ext cx="360040" cy="2244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940" b="9693"/>
            <a:stretch/>
          </p:blipFill>
          <p:spPr bwMode="auto">
            <a:xfrm rot="10800000">
              <a:off x="2793600" y="2145600"/>
              <a:ext cx="1323343" cy="132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Connecteur droit avec flèche 25"/>
            <p:cNvCxnSpPr/>
            <p:nvPr/>
          </p:nvCxnSpPr>
          <p:spPr>
            <a:xfrm flipV="1">
              <a:off x="2339752" y="2808000"/>
              <a:ext cx="1116000" cy="111600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59832" y="3239992"/>
              <a:ext cx="238125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21681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26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226024"/>
            <a:ext cx="30670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Espace réservé du contenu 2"/>
          <p:cNvSpPr txBox="1">
            <a:spLocks/>
          </p:cNvSpPr>
          <p:nvPr/>
        </p:nvSpPr>
        <p:spPr bwMode="auto">
          <a:xfrm>
            <a:off x="5724128" y="1700808"/>
            <a:ext cx="25202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Properties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under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parity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and time-reversal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 l="79006"/>
          <a:stretch>
            <a:fillRect/>
          </a:stretch>
        </p:blipFill>
        <p:spPr bwMode="auto">
          <a:xfrm>
            <a:off x="7225572" y="2996952"/>
            <a:ext cx="1018836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3" cstate="print"/>
          <a:srcRect r="76636"/>
          <a:stretch>
            <a:fillRect/>
          </a:stretch>
        </p:blipFill>
        <p:spPr bwMode="auto">
          <a:xfrm>
            <a:off x="5742404" y="2996951"/>
            <a:ext cx="1133852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5652120" y="2952072"/>
            <a:ext cx="2664296" cy="64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 Box 86"/>
          <p:cNvSpPr txBox="1">
            <a:spLocks noChangeArrowheads="1"/>
          </p:cNvSpPr>
          <p:nvPr/>
        </p:nvSpPr>
        <p:spPr bwMode="auto">
          <a:xfrm>
            <a:off x="4765104" y="6536377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Pasquini, PRD93 (2016)]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13742" y="1628800"/>
            <a:ext cx="4433317" cy="4423122"/>
            <a:chOff x="213742" y="1628800"/>
            <a:chExt cx="4433317" cy="4423122"/>
          </a:xfrm>
        </p:grpSpPr>
        <p:pic>
          <p:nvPicPr>
            <p:cNvPr id="103428" name="Picture 4" descr="C:\Users\Cédric\Desktop\Wigner_UU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3742" y="1772816"/>
              <a:ext cx="4286250" cy="4279106"/>
            </a:xfrm>
            <a:prstGeom prst="rect">
              <a:avLst/>
            </a:prstGeom>
            <a:noFill/>
          </p:spPr>
        </p:pic>
        <p:cxnSp>
          <p:nvCxnSpPr>
            <p:cNvPr id="7" name="Connecteur droit avec flèche 6"/>
            <p:cNvCxnSpPr/>
            <p:nvPr/>
          </p:nvCxnSpPr>
          <p:spPr>
            <a:xfrm>
              <a:off x="2339752" y="3933056"/>
              <a:ext cx="201622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 flipV="1">
              <a:off x="2339752" y="1916832"/>
              <a:ext cx="0" cy="20162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7984" y="3815992"/>
              <a:ext cx="21907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67744" y="1628800"/>
              <a:ext cx="2190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" name="Groupe 27"/>
            <p:cNvGrpSpPr>
              <a:grpSpLocks noChangeAspect="1"/>
            </p:cNvGrpSpPr>
            <p:nvPr/>
          </p:nvGrpSpPr>
          <p:grpSpPr>
            <a:xfrm>
              <a:off x="2394000" y="1980000"/>
              <a:ext cx="2246471" cy="1800200"/>
              <a:chOff x="1763688" y="1052736"/>
              <a:chExt cx="5933152" cy="4754511"/>
            </a:xfrm>
          </p:grpSpPr>
          <p:pic>
            <p:nvPicPr>
              <p:cNvPr id="29" name="Picture 6" descr="C:\Users\Cédric\Desktop\Wigner_UU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70"/>
              <a:stretch>
                <a:fillRect/>
              </a:stretch>
            </p:blipFill>
            <p:spPr bwMode="auto">
              <a:xfrm>
                <a:off x="1763688" y="1052736"/>
                <a:ext cx="5709841" cy="4754511"/>
              </a:xfrm>
              <a:prstGeom prst="rect">
                <a:avLst/>
              </a:prstGeom>
              <a:noFill/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7336800" y="1700808"/>
                <a:ext cx="360040" cy="1368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236296" y="3060576"/>
                <a:ext cx="360040" cy="2244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940" b="9693"/>
            <a:stretch/>
          </p:blipFill>
          <p:spPr bwMode="auto">
            <a:xfrm rot="10800000">
              <a:off x="2793600" y="2145600"/>
              <a:ext cx="1323343" cy="132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Connecteur droit avec flèche 24"/>
            <p:cNvCxnSpPr/>
            <p:nvPr/>
          </p:nvCxnSpPr>
          <p:spPr>
            <a:xfrm flipV="1">
              <a:off x="2339752" y="2808000"/>
              <a:ext cx="1116000" cy="1116000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59832" y="3239992"/>
              <a:ext cx="238125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41747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75842"/>
            <a:ext cx="428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02" y="189593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494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26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5638" y="1556792"/>
            <a:ext cx="628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lèche vers le bas 22"/>
          <p:cNvSpPr/>
          <p:nvPr/>
        </p:nvSpPr>
        <p:spPr>
          <a:xfrm rot="-5400000">
            <a:off x="2896257" y="153128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277610" y="768240"/>
            <a:ext cx="621982" cy="860560"/>
            <a:chOff x="1206000" y="768240"/>
            <a:chExt cx="621982" cy="860560"/>
          </a:xfrm>
        </p:grpSpPr>
        <p:grpSp>
          <p:nvGrpSpPr>
            <p:cNvPr id="31" name="Groupe 30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UU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29" y="1556792"/>
            <a:ext cx="6000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00" y="1557532"/>
            <a:ext cx="69056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86" y="6289971"/>
            <a:ext cx="38290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42" y="6221392"/>
            <a:ext cx="110299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950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02" y="189593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39402" y="1895932"/>
            <a:ext cx="4053078" cy="40530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75842"/>
            <a:ext cx="428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494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26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5638" y="1556792"/>
            <a:ext cx="628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lèche vers le bas 22"/>
          <p:cNvSpPr/>
          <p:nvPr/>
        </p:nvSpPr>
        <p:spPr>
          <a:xfrm rot="-5400000">
            <a:off x="2896257" y="153128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277610" y="768240"/>
            <a:ext cx="621982" cy="860560"/>
            <a:chOff x="1206000" y="768240"/>
            <a:chExt cx="621982" cy="860560"/>
          </a:xfrm>
        </p:grpSpPr>
        <p:grpSp>
          <p:nvGrpSpPr>
            <p:cNvPr id="31" name="Groupe 30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UU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29" y="1556792"/>
            <a:ext cx="6000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00" y="1557532"/>
            <a:ext cx="69056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V="1">
            <a:off x="6858000" y="198884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10800000" flipV="1">
            <a:off x="6858000" y="5112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-2700000" flipV="1">
            <a:off x="5760000" y="244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rot="-8100000" flipV="1">
            <a:off x="576000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8100000" flipV="1">
            <a:off x="795600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2700000" flipV="1">
            <a:off x="7956000" y="244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rot="-5400000" flipV="1">
            <a:off x="530253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rot="5400000" flipV="1">
            <a:off x="842400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86" y="6289971"/>
            <a:ext cx="38290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42" y="6221392"/>
            <a:ext cx="110299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82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64" y="6267112"/>
            <a:ext cx="742950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38" y="6221392"/>
            <a:ext cx="164020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273600" y="768240"/>
            <a:ext cx="625582" cy="860560"/>
            <a:chOff x="1202400" y="768240"/>
            <a:chExt cx="625582" cy="860560"/>
          </a:xfrm>
        </p:grpSpPr>
        <p:grpSp>
          <p:nvGrpSpPr>
            <p:cNvPr id="31" name="Groupe 30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LL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1036" name="Picture 12" descr="Afficher l'image d'origin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1202400" y="781200"/>
              <a:ext cx="620665" cy="620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 descr="Afficher l'image d'origin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1413512" y="979200"/>
              <a:ext cx="209750" cy="2097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00" y="1557802"/>
            <a:ext cx="70961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48" y="1557802"/>
            <a:ext cx="6381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38752"/>
            <a:ext cx="5429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Flèche vers le bas 50"/>
          <p:cNvSpPr/>
          <p:nvPr/>
        </p:nvSpPr>
        <p:spPr>
          <a:xfrm rot="-5400000">
            <a:off x="2896257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970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53" y="6221393"/>
            <a:ext cx="204597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82" y="6221393"/>
            <a:ext cx="116586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00" y="1539802"/>
            <a:ext cx="6572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59200" y="768240"/>
            <a:ext cx="731520" cy="860560"/>
            <a:chOff x="1187624" y="768240"/>
            <a:chExt cx="731520" cy="860560"/>
          </a:xfrm>
        </p:grpSpPr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TT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1187624" y="768240"/>
              <a:ext cx="731520" cy="621792"/>
              <a:chOff x="1187624" y="768240"/>
              <a:chExt cx="731520" cy="621792"/>
            </a:xfrm>
          </p:grpSpPr>
          <p:grpSp>
            <p:nvGrpSpPr>
              <p:cNvPr id="34" name="Groupe 125"/>
              <p:cNvGrpSpPr>
                <a:grpSpLocks/>
              </p:cNvGrpSpPr>
              <p:nvPr/>
            </p:nvGrpSpPr>
            <p:grpSpPr bwMode="auto">
              <a:xfrm rot="5400000">
                <a:off x="1489356" y="709431"/>
                <a:ext cx="128055" cy="731520"/>
                <a:chOff x="7315200" y="2133600"/>
                <a:chExt cx="214952" cy="3048000"/>
              </a:xfrm>
            </p:grpSpPr>
            <p:pic>
              <p:nvPicPr>
                <p:cNvPr id="35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grpSp>
            <p:nvGrpSpPr>
              <p:cNvPr id="51" name="Groupe 125"/>
              <p:cNvGrpSpPr>
                <a:grpSpLocks/>
              </p:cNvGrpSpPr>
              <p:nvPr/>
            </p:nvGrpSpPr>
            <p:grpSpPr bwMode="auto">
              <a:xfrm rot="5400000">
                <a:off x="1476000" y="945024"/>
                <a:ext cx="93344" cy="268224"/>
                <a:chOff x="7315200" y="2133600"/>
                <a:chExt cx="214952" cy="3048000"/>
              </a:xfrm>
            </p:grpSpPr>
            <p:pic>
              <p:nvPicPr>
                <p:cNvPr id="5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Flèche vers le bas 55"/>
          <p:cNvSpPr/>
          <p:nvPr/>
        </p:nvSpPr>
        <p:spPr>
          <a:xfrm rot="-5400000">
            <a:off x="2896257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00" y="1539802"/>
            <a:ext cx="56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99"/>
          <a:stretch/>
        </p:blipFill>
        <p:spPr bwMode="auto">
          <a:xfrm>
            <a:off x="4044183" y="685830"/>
            <a:ext cx="4847295" cy="58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637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98" y="6221393"/>
            <a:ext cx="24688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8" y="6221393"/>
            <a:ext cx="33718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99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9200" y="768240"/>
            <a:ext cx="731520" cy="860560"/>
            <a:chOff x="259200" y="768240"/>
            <a:chExt cx="731520" cy="860560"/>
          </a:xfrm>
        </p:grpSpPr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331208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TT’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34" name="Groupe 125"/>
            <p:cNvGrpSpPr>
              <a:grpSpLocks/>
            </p:cNvGrpSpPr>
            <p:nvPr/>
          </p:nvGrpSpPr>
          <p:grpSpPr bwMode="auto">
            <a:xfrm rot="5400000">
              <a:off x="560932" y="709431"/>
              <a:ext cx="128055" cy="731520"/>
              <a:chOff x="7315200" y="2133600"/>
              <a:chExt cx="214952" cy="3048000"/>
            </a:xfrm>
          </p:grpSpPr>
          <p:pic>
            <p:nvPicPr>
              <p:cNvPr id="35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29024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41978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17" descr="Sphère roug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8080"/>
                </a:clrFrom>
                <a:clrTo>
                  <a:srgbClr val="FF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7576" y="768240"/>
              <a:ext cx="621982" cy="6217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owder"/>
          </p:spPr>
        </p:pic>
        <p:grpSp>
          <p:nvGrpSpPr>
            <p:cNvPr id="51" name="Groupe 125"/>
            <p:cNvGrpSpPr>
              <a:grpSpLocks/>
            </p:cNvGrpSpPr>
            <p:nvPr/>
          </p:nvGrpSpPr>
          <p:grpSpPr bwMode="auto">
            <a:xfrm>
              <a:off x="539552" y="936000"/>
              <a:ext cx="93344" cy="268224"/>
              <a:chOff x="7315200" y="2133600"/>
              <a:chExt cx="214952" cy="3048000"/>
            </a:xfrm>
          </p:grpSpPr>
          <p:pic>
            <p:nvPicPr>
              <p:cNvPr id="52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29024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41978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" name="Picture 17" descr="Sphère roug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8080"/>
                </a:clrFrom>
                <a:clrTo>
                  <a:srgbClr val="FF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1071" y="1002816"/>
              <a:ext cx="157782" cy="157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27271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00" y="1539802"/>
            <a:ext cx="6572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8" y="6221393"/>
            <a:ext cx="33718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5706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5706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59200" y="768240"/>
            <a:ext cx="731520" cy="860560"/>
            <a:chOff x="1187624" y="768240"/>
            <a:chExt cx="731520" cy="860560"/>
          </a:xfrm>
        </p:grpSpPr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TT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1187624" y="768240"/>
              <a:ext cx="731520" cy="621792"/>
              <a:chOff x="1187624" y="768240"/>
              <a:chExt cx="731520" cy="621792"/>
            </a:xfrm>
          </p:grpSpPr>
          <p:grpSp>
            <p:nvGrpSpPr>
              <p:cNvPr id="34" name="Groupe 125"/>
              <p:cNvGrpSpPr>
                <a:grpSpLocks/>
              </p:cNvGrpSpPr>
              <p:nvPr/>
            </p:nvGrpSpPr>
            <p:grpSpPr bwMode="auto">
              <a:xfrm rot="5400000">
                <a:off x="1489356" y="709431"/>
                <a:ext cx="128055" cy="731520"/>
                <a:chOff x="7315200" y="2133600"/>
                <a:chExt cx="214952" cy="3048000"/>
              </a:xfrm>
            </p:grpSpPr>
            <p:pic>
              <p:nvPicPr>
                <p:cNvPr id="35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grpSp>
            <p:nvGrpSpPr>
              <p:cNvPr id="51" name="Groupe 125"/>
              <p:cNvGrpSpPr>
                <a:grpSpLocks/>
              </p:cNvGrpSpPr>
              <p:nvPr/>
            </p:nvGrpSpPr>
            <p:grpSpPr bwMode="auto">
              <a:xfrm rot="5400000">
                <a:off x="1476000" y="945024"/>
                <a:ext cx="93344" cy="268224"/>
                <a:chOff x="7315200" y="2133600"/>
                <a:chExt cx="214952" cy="3048000"/>
              </a:xfrm>
            </p:grpSpPr>
            <p:pic>
              <p:nvPicPr>
                <p:cNvPr id="5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5" name="Espace réservé du contenu 2"/>
          <p:cNvSpPr txBox="1">
            <a:spLocks/>
          </p:cNvSpPr>
          <p:nvPr/>
        </p:nvSpPr>
        <p:spPr bwMode="auto">
          <a:xfrm>
            <a:off x="3491880" y="1124744"/>
            <a:ext cx="2232248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Spatial modulation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00" y="629436"/>
            <a:ext cx="4537710" cy="37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lèche vers le bas 23"/>
          <p:cNvSpPr/>
          <p:nvPr/>
        </p:nvSpPr>
        <p:spPr>
          <a:xfrm rot="-5400000">
            <a:off x="2896257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00" y="1544400"/>
            <a:ext cx="280988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30" y="6113760"/>
            <a:ext cx="450723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966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30" y="6113760"/>
            <a:ext cx="450723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5706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5706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8" y="6221393"/>
            <a:ext cx="33718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59200" y="768240"/>
            <a:ext cx="731520" cy="860560"/>
            <a:chOff x="259200" y="768240"/>
            <a:chExt cx="731520" cy="860560"/>
          </a:xfrm>
        </p:grpSpPr>
        <p:sp>
          <p:nvSpPr>
            <p:cNvPr id="27" name="Espace réservé du contenu 2"/>
            <p:cNvSpPr txBox="1">
              <a:spLocks/>
            </p:cNvSpPr>
            <p:nvPr/>
          </p:nvSpPr>
          <p:spPr bwMode="auto">
            <a:xfrm>
              <a:off x="331208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TT’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8" name="Groupe 125"/>
            <p:cNvGrpSpPr>
              <a:grpSpLocks/>
            </p:cNvGrpSpPr>
            <p:nvPr/>
          </p:nvGrpSpPr>
          <p:grpSpPr bwMode="auto">
            <a:xfrm rot="5400000">
              <a:off x="560932" y="709431"/>
              <a:ext cx="128055" cy="731520"/>
              <a:chOff x="7315200" y="2133600"/>
              <a:chExt cx="214952" cy="3048000"/>
            </a:xfrm>
          </p:grpSpPr>
          <p:pic>
            <p:nvPicPr>
              <p:cNvPr id="39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29024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41978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1" name="Picture 17" descr="Sphère roug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8080"/>
                </a:clrFrom>
                <a:clrTo>
                  <a:srgbClr val="FF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7576" y="768240"/>
              <a:ext cx="621982" cy="6217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owder"/>
          </p:spPr>
        </p:pic>
        <p:grpSp>
          <p:nvGrpSpPr>
            <p:cNvPr id="33" name="Groupe 125"/>
            <p:cNvGrpSpPr>
              <a:grpSpLocks/>
            </p:cNvGrpSpPr>
            <p:nvPr/>
          </p:nvGrpSpPr>
          <p:grpSpPr bwMode="auto">
            <a:xfrm>
              <a:off x="539552" y="936000"/>
              <a:ext cx="93344" cy="268224"/>
              <a:chOff x="7315200" y="2133600"/>
              <a:chExt cx="214952" cy="3048000"/>
            </a:xfrm>
          </p:grpSpPr>
          <p:pic>
            <p:nvPicPr>
              <p:cNvPr id="37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29024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41978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6" name="Picture 17" descr="Sphère roug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8080"/>
                </a:clrFrom>
                <a:clrTo>
                  <a:srgbClr val="FF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1071" y="1002816"/>
              <a:ext cx="157782" cy="157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00" y="1539802"/>
            <a:ext cx="6572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contenu 2"/>
          <p:cNvSpPr txBox="1">
            <a:spLocks/>
          </p:cNvSpPr>
          <p:nvPr/>
        </p:nvSpPr>
        <p:spPr bwMode="auto">
          <a:xfrm>
            <a:off x="3491880" y="1124744"/>
            <a:ext cx="2232248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Spatial modulation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00" y="629436"/>
            <a:ext cx="4537710" cy="37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lèche vers le bas 20"/>
          <p:cNvSpPr/>
          <p:nvPr/>
        </p:nvSpPr>
        <p:spPr>
          <a:xfrm rot="-5400000">
            <a:off x="2896257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00" y="1544400"/>
            <a:ext cx="280988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867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00" y="1558852"/>
            <a:ext cx="65722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4" y="6220799"/>
            <a:ext cx="339471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59200" y="768240"/>
            <a:ext cx="731520" cy="860560"/>
            <a:chOff x="1187624" y="768240"/>
            <a:chExt cx="731520" cy="860560"/>
          </a:xfrm>
        </p:grpSpPr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TT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1187624" y="768240"/>
              <a:ext cx="731520" cy="621792"/>
              <a:chOff x="1187624" y="768240"/>
              <a:chExt cx="731520" cy="621792"/>
            </a:xfrm>
          </p:grpSpPr>
          <p:grpSp>
            <p:nvGrpSpPr>
              <p:cNvPr id="34" name="Groupe 125"/>
              <p:cNvGrpSpPr>
                <a:grpSpLocks/>
              </p:cNvGrpSpPr>
              <p:nvPr/>
            </p:nvGrpSpPr>
            <p:grpSpPr bwMode="auto">
              <a:xfrm rot="5400000">
                <a:off x="1489356" y="709431"/>
                <a:ext cx="128055" cy="731520"/>
                <a:chOff x="7315200" y="2133600"/>
                <a:chExt cx="214952" cy="3048000"/>
              </a:xfrm>
            </p:grpSpPr>
            <p:pic>
              <p:nvPicPr>
                <p:cNvPr id="35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grpSp>
            <p:nvGrpSpPr>
              <p:cNvPr id="51" name="Groupe 125"/>
              <p:cNvGrpSpPr>
                <a:grpSpLocks/>
              </p:cNvGrpSpPr>
              <p:nvPr/>
            </p:nvGrpSpPr>
            <p:grpSpPr bwMode="auto">
              <a:xfrm rot="5400000">
                <a:off x="1476000" y="945024"/>
                <a:ext cx="93344" cy="268224"/>
                <a:chOff x="7315200" y="2133600"/>
                <a:chExt cx="214952" cy="3048000"/>
              </a:xfrm>
            </p:grpSpPr>
            <p:pic>
              <p:nvPicPr>
                <p:cNvPr id="5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9" name="Espace réservé du contenu 2"/>
          <p:cNvSpPr txBox="1">
            <a:spLocks/>
          </p:cNvSpPr>
          <p:nvPr/>
        </p:nvSpPr>
        <p:spPr bwMode="auto">
          <a:xfrm>
            <a:off x="3347864" y="1124744"/>
            <a:ext cx="2433512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Momentum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modulation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Flèche vers le bas 22"/>
          <p:cNvSpPr/>
          <p:nvPr/>
        </p:nvSpPr>
        <p:spPr>
          <a:xfrm rot="-5400000">
            <a:off x="2896257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00" y="1539802"/>
            <a:ext cx="3190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24" y="6113166"/>
            <a:ext cx="450723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935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436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Parton distribution zoo</a:t>
            </a:r>
          </a:p>
        </p:txBody>
      </p:sp>
      <p:cxnSp>
        <p:nvCxnSpPr>
          <p:cNvPr id="120" name="Connecteur droit avec flèche 119"/>
          <p:cNvCxnSpPr/>
          <p:nvPr/>
        </p:nvCxnSpPr>
        <p:spPr>
          <a:xfrm>
            <a:off x="6629400" y="3352800"/>
            <a:ext cx="914400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>
            <a:off x="6400800" y="4572000"/>
            <a:ext cx="685800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2133600" y="3352800"/>
            <a:ext cx="457200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3124200"/>
            <a:ext cx="3270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0" name="Picture 19"/>
          <p:cNvPicPr>
            <a:picLocks noChangeAspect="1" noChangeArrowheads="1"/>
          </p:cNvPicPr>
          <p:nvPr/>
        </p:nvPicPr>
        <p:blipFill>
          <a:blip r:embed="rId3" cstate="print"/>
          <a:srcRect b="-864"/>
          <a:stretch>
            <a:fillRect/>
          </a:stretch>
        </p:blipFill>
        <p:spPr bwMode="auto">
          <a:xfrm>
            <a:off x="5484813" y="5148263"/>
            <a:ext cx="13081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1" name="Rectangle à coins arrondis 54"/>
          <p:cNvSpPr>
            <a:spLocks noChangeArrowheads="1"/>
          </p:cNvSpPr>
          <p:nvPr/>
        </p:nvSpPr>
        <p:spPr bwMode="auto">
          <a:xfrm>
            <a:off x="2909888" y="3608388"/>
            <a:ext cx="522287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2808288" y="3201988"/>
            <a:ext cx="706437" cy="338137"/>
            <a:chOff x="3016" y="2238"/>
            <a:chExt cx="445" cy="213"/>
          </a:xfrm>
        </p:grpSpPr>
        <p:sp>
          <p:nvSpPr>
            <p:cNvPr id="18477" name="Rectangle 60"/>
            <p:cNvSpPr>
              <a:spLocks noChangeArrowheads="1"/>
            </p:cNvSpPr>
            <p:nvPr/>
          </p:nvSpPr>
          <p:spPr bwMode="auto">
            <a:xfrm>
              <a:off x="3016" y="2256"/>
              <a:ext cx="440" cy="192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8478" name="Text Box 61"/>
            <p:cNvSpPr txBox="1">
              <a:spLocks noChangeArrowheads="1"/>
            </p:cNvSpPr>
            <p:nvPr/>
          </p:nvSpPr>
          <p:spPr bwMode="auto">
            <a:xfrm>
              <a:off x="3024" y="2238"/>
              <a:ext cx="4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BE" sz="1600">
                  <a:latin typeface="Tahoma" pitchFamily="34" charset="0"/>
                  <a:cs typeface="Tahoma" pitchFamily="34" charset="0"/>
                </a:rPr>
                <a:t>TMDs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741988" y="4402138"/>
            <a:ext cx="508000" cy="338137"/>
            <a:chOff x="3716" y="2778"/>
            <a:chExt cx="320" cy="213"/>
          </a:xfrm>
        </p:grpSpPr>
        <p:sp>
          <p:nvSpPr>
            <p:cNvPr id="18475" name="Rectangle 8"/>
            <p:cNvSpPr>
              <a:spLocks noChangeArrowheads="1"/>
            </p:cNvSpPr>
            <p:nvPr/>
          </p:nvSpPr>
          <p:spPr bwMode="auto">
            <a:xfrm>
              <a:off x="3716" y="2799"/>
              <a:ext cx="317" cy="192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8476" name="Text Box 9"/>
            <p:cNvSpPr txBox="1">
              <a:spLocks noChangeArrowheads="1"/>
            </p:cNvSpPr>
            <p:nvPr/>
          </p:nvSpPr>
          <p:spPr bwMode="auto">
            <a:xfrm>
              <a:off x="3727" y="2778"/>
              <a:ext cx="30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BE" sz="1600">
                  <a:latin typeface="Tahoma" pitchFamily="34" charset="0"/>
                  <a:cs typeface="Tahoma" pitchFamily="34" charset="0"/>
                </a:rPr>
                <a:t>FFs</a:t>
              </a:r>
            </a:p>
          </p:txBody>
        </p:sp>
      </p:grpSp>
      <p:sp>
        <p:nvSpPr>
          <p:cNvPr id="18454" name="Rectangle à coins arrondis 54"/>
          <p:cNvSpPr>
            <a:spLocks noChangeArrowheads="1"/>
          </p:cNvSpPr>
          <p:nvPr/>
        </p:nvSpPr>
        <p:spPr bwMode="auto">
          <a:xfrm>
            <a:off x="5868988" y="4799013"/>
            <a:ext cx="2286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55" name="Rectangle à coins arrondis 54"/>
          <p:cNvSpPr>
            <a:spLocks noChangeArrowheads="1"/>
          </p:cNvSpPr>
          <p:nvPr/>
        </p:nvSpPr>
        <p:spPr bwMode="auto">
          <a:xfrm>
            <a:off x="4767263" y="4799013"/>
            <a:ext cx="2286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4557713" y="4402138"/>
            <a:ext cx="636587" cy="339725"/>
            <a:chOff x="1417" y="2689"/>
            <a:chExt cx="401" cy="259"/>
          </a:xfrm>
        </p:grpSpPr>
        <p:sp>
          <p:nvSpPr>
            <p:cNvPr id="18473" name="Rectangle 11"/>
            <p:cNvSpPr>
              <a:spLocks noChangeArrowheads="1"/>
            </p:cNvSpPr>
            <p:nvPr/>
          </p:nvSpPr>
          <p:spPr bwMode="auto">
            <a:xfrm>
              <a:off x="1417" y="2705"/>
              <a:ext cx="386" cy="234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8474" name="Text Box 12"/>
            <p:cNvSpPr txBox="1">
              <a:spLocks noChangeArrowheads="1"/>
            </p:cNvSpPr>
            <p:nvPr/>
          </p:nvSpPr>
          <p:spPr bwMode="auto">
            <a:xfrm>
              <a:off x="1417" y="2689"/>
              <a:ext cx="40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BE" sz="1600">
                  <a:latin typeface="Tahoma" pitchFamily="34" charset="0"/>
                  <a:cs typeface="Tahoma" pitchFamily="34" charset="0"/>
                </a:rPr>
                <a:t>PDFs</a:t>
              </a:r>
            </a:p>
          </p:txBody>
        </p:sp>
      </p:grpSp>
      <p:pic>
        <p:nvPicPr>
          <p:cNvPr id="18457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61" r="36586" b="16280"/>
          <a:stretch>
            <a:fillRect/>
          </a:stretch>
        </p:blipFill>
        <p:spPr bwMode="auto">
          <a:xfrm>
            <a:off x="4813300" y="4756150"/>
            <a:ext cx="1428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3940175" y="5838825"/>
            <a:ext cx="914400" cy="333375"/>
            <a:chOff x="2448" y="3755"/>
            <a:chExt cx="576" cy="208"/>
          </a:xfrm>
        </p:grpSpPr>
        <p:sp>
          <p:nvSpPr>
            <p:cNvPr id="18471" name="Rectangle 5"/>
            <p:cNvSpPr>
              <a:spLocks noChangeArrowheads="1"/>
            </p:cNvSpPr>
            <p:nvPr/>
          </p:nvSpPr>
          <p:spPr bwMode="auto">
            <a:xfrm>
              <a:off x="2448" y="3770"/>
              <a:ext cx="576" cy="193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8472" name="Text Box 6"/>
            <p:cNvSpPr txBox="1">
              <a:spLocks noChangeArrowheads="1"/>
            </p:cNvSpPr>
            <p:nvPr/>
          </p:nvSpPr>
          <p:spPr bwMode="auto">
            <a:xfrm>
              <a:off x="2448" y="3755"/>
              <a:ext cx="57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BE" sz="1600">
                  <a:latin typeface="Tahoma" pitchFamily="34" charset="0"/>
                  <a:cs typeface="Tahoma" pitchFamily="34" charset="0"/>
                </a:rPr>
                <a:t>Charges</a:t>
              </a:r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5738813" y="3195638"/>
            <a:ext cx="669925" cy="341312"/>
            <a:chOff x="286" y="3388"/>
            <a:chExt cx="380" cy="194"/>
          </a:xfrm>
        </p:grpSpPr>
        <p:sp>
          <p:nvSpPr>
            <p:cNvPr id="18469" name="Rectangle 14"/>
            <p:cNvSpPr>
              <a:spLocks noChangeArrowheads="1"/>
            </p:cNvSpPr>
            <p:nvPr/>
          </p:nvSpPr>
          <p:spPr bwMode="auto">
            <a:xfrm>
              <a:off x="286" y="3408"/>
              <a:ext cx="367" cy="174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8470" name="Text Box 15"/>
            <p:cNvSpPr txBox="1">
              <a:spLocks noChangeArrowheads="1"/>
            </p:cNvSpPr>
            <p:nvPr/>
          </p:nvSpPr>
          <p:spPr bwMode="auto">
            <a:xfrm>
              <a:off x="289" y="338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BE" sz="1600" dirty="0" err="1">
                  <a:latin typeface="Tahoma" pitchFamily="34" charset="0"/>
                  <a:cs typeface="Tahoma" pitchFamily="34" charset="0"/>
                </a:rPr>
                <a:t>GPDs</a:t>
              </a:r>
              <a:endParaRPr lang="fr-BE" sz="1600" dirty="0"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123" name="Connecteur droit avec flèche 122"/>
          <p:cNvCxnSpPr/>
          <p:nvPr/>
        </p:nvCxnSpPr>
        <p:spPr>
          <a:xfrm flipH="1">
            <a:off x="2863850" y="4724400"/>
            <a:ext cx="13716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64" name="Picture 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5257800"/>
            <a:ext cx="5032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5" name="Picture 4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614" b="4486"/>
          <a:stretch>
            <a:fillRect/>
          </a:stretch>
        </p:blipFill>
        <p:spPr bwMode="auto">
          <a:xfrm>
            <a:off x="5903913" y="4824413"/>
            <a:ext cx="182562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6" name="Picture 3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3600450"/>
            <a:ext cx="4206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7" name="Picture 3"/>
          <p:cNvPicPr preferRelativeResize="0"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1388" y="3254400"/>
            <a:ext cx="22447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e 53"/>
          <p:cNvGrpSpPr>
            <a:grpSpLocks noChangeAspect="1"/>
          </p:cNvGrpSpPr>
          <p:nvPr/>
        </p:nvGrpSpPr>
        <p:grpSpPr bwMode="auto">
          <a:xfrm>
            <a:off x="1365250" y="4822825"/>
            <a:ext cx="1479550" cy="1501775"/>
            <a:chOff x="609600" y="4725988"/>
            <a:chExt cx="1844675" cy="1871662"/>
          </a:xfrm>
        </p:grpSpPr>
        <p:pic>
          <p:nvPicPr>
            <p:cNvPr id="57" name="Picture 30" descr="E:\Physique\Talks\QCD_EVOLUTION2012\PDF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9600" y="4725988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08175" y="5181600"/>
              <a:ext cx="546100" cy="14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9" name="Groupe 42"/>
          <p:cNvGrpSpPr>
            <a:grpSpLocks noChangeAspect="1"/>
          </p:cNvGrpSpPr>
          <p:nvPr/>
        </p:nvGrpSpPr>
        <p:grpSpPr bwMode="auto">
          <a:xfrm>
            <a:off x="577850" y="2841625"/>
            <a:ext cx="1479550" cy="1501775"/>
            <a:chOff x="2667000" y="2362200"/>
            <a:chExt cx="1844675" cy="1871662"/>
          </a:xfrm>
        </p:grpSpPr>
        <p:pic>
          <p:nvPicPr>
            <p:cNvPr id="60" name="Picture 6" descr="E:\Physique\Talks\QCD_EVOLUTION2012\TMD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67000" y="2362200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64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766" r="47266" b="6572"/>
            <a:stretch>
              <a:fillRect/>
            </a:stretch>
          </p:blipFill>
          <p:spPr bwMode="auto">
            <a:xfrm>
              <a:off x="3429000" y="2657475"/>
              <a:ext cx="179388" cy="16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65575" y="2817812"/>
              <a:ext cx="546100" cy="14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" name="Groupe 47"/>
          <p:cNvGrpSpPr>
            <a:grpSpLocks noChangeAspect="1"/>
          </p:cNvGrpSpPr>
          <p:nvPr/>
        </p:nvGrpSpPr>
        <p:grpSpPr bwMode="auto">
          <a:xfrm>
            <a:off x="7391400" y="2819400"/>
            <a:ext cx="1479550" cy="1501775"/>
            <a:chOff x="609600" y="4725988"/>
            <a:chExt cx="1844675" cy="1871662"/>
          </a:xfrm>
        </p:grpSpPr>
        <p:pic>
          <p:nvPicPr>
            <p:cNvPr id="64" name="Picture 42" descr="E:\Physique\Talks\QCD_EVOLUTION2012\GPD.pn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" y="4725988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57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0882" b="6572"/>
            <a:stretch>
              <a:fillRect/>
            </a:stretch>
          </p:blipFill>
          <p:spPr bwMode="auto">
            <a:xfrm>
              <a:off x="1447800" y="5400675"/>
              <a:ext cx="14287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68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08175" y="5181600"/>
              <a:ext cx="546100" cy="14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Groupe 50"/>
          <p:cNvGrpSpPr>
            <a:grpSpLocks noChangeAspect="1"/>
          </p:cNvGrpSpPr>
          <p:nvPr/>
        </p:nvGrpSpPr>
        <p:grpSpPr bwMode="auto">
          <a:xfrm>
            <a:off x="6934200" y="4114800"/>
            <a:ext cx="1425575" cy="1501775"/>
            <a:chOff x="609600" y="4725988"/>
            <a:chExt cx="1776413" cy="1871662"/>
          </a:xfrm>
        </p:grpSpPr>
        <p:pic>
          <p:nvPicPr>
            <p:cNvPr id="68" name="Picture 118" descr="E:\Physique\Talks\QCD_EVOLUTION2012\FF.pn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" y="4725988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57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0882" b="6572"/>
            <a:stretch>
              <a:fillRect/>
            </a:stretch>
          </p:blipFill>
          <p:spPr bwMode="auto">
            <a:xfrm>
              <a:off x="1447800" y="5400675"/>
              <a:ext cx="14287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" name="Text Box 41"/>
          <p:cNvSpPr txBox="1">
            <a:spLocks noChangeArrowheads="1"/>
          </p:cNvSpPr>
          <p:nvPr/>
        </p:nvSpPr>
        <p:spPr bwMode="auto">
          <a:xfrm>
            <a:off x="8001000" y="3792538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2+1D</a:t>
            </a:r>
          </a:p>
        </p:txBody>
      </p:sp>
      <p:sp>
        <p:nvSpPr>
          <p:cNvPr id="72" name="Text Box 41"/>
          <p:cNvSpPr txBox="1">
            <a:spLocks noChangeArrowheads="1"/>
          </p:cNvSpPr>
          <p:nvPr/>
        </p:nvSpPr>
        <p:spPr bwMode="auto">
          <a:xfrm>
            <a:off x="7543800" y="5087938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2+0D</a:t>
            </a:r>
          </a:p>
        </p:txBody>
      </p:sp>
      <p:sp>
        <p:nvSpPr>
          <p:cNvPr id="73" name="Text Box 41"/>
          <p:cNvSpPr txBox="1">
            <a:spLocks noChangeArrowheads="1"/>
          </p:cNvSpPr>
          <p:nvPr/>
        </p:nvSpPr>
        <p:spPr bwMode="auto">
          <a:xfrm>
            <a:off x="1168400" y="381000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0+3D</a:t>
            </a:r>
          </a:p>
        </p:txBody>
      </p:sp>
      <p:sp>
        <p:nvSpPr>
          <p:cNvPr id="74" name="Text Box 41"/>
          <p:cNvSpPr txBox="1">
            <a:spLocks noChangeArrowheads="1"/>
          </p:cNvSpPr>
          <p:nvPr/>
        </p:nvSpPr>
        <p:spPr bwMode="auto">
          <a:xfrm>
            <a:off x="1949450" y="579120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0+1D</a:t>
            </a:r>
          </a:p>
        </p:txBody>
      </p:sp>
      <p:grpSp>
        <p:nvGrpSpPr>
          <p:cNvPr id="70" name="Groupe 44"/>
          <p:cNvGrpSpPr>
            <a:grpSpLocks/>
          </p:cNvGrpSpPr>
          <p:nvPr/>
        </p:nvGrpSpPr>
        <p:grpSpPr bwMode="auto">
          <a:xfrm>
            <a:off x="5849938" y="3610800"/>
            <a:ext cx="431800" cy="229363"/>
            <a:chOff x="6390000" y="3704462"/>
            <a:chExt cx="432000" cy="229363"/>
          </a:xfrm>
        </p:grpSpPr>
        <p:sp>
          <p:nvSpPr>
            <p:cNvPr id="75" name="Rectangle à coins arrondis 54"/>
            <p:cNvSpPr>
              <a:spLocks noChangeArrowheads="1"/>
            </p:cNvSpPr>
            <p:nvPr/>
          </p:nvSpPr>
          <p:spPr bwMode="auto">
            <a:xfrm>
              <a:off x="6390000" y="3704462"/>
              <a:ext cx="432000" cy="228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33756" y="3733800"/>
              <a:ext cx="348044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10458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24" y="6113166"/>
            <a:ext cx="450723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7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4" y="6220799"/>
            <a:ext cx="339471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259200" y="768240"/>
            <a:ext cx="731520" cy="860560"/>
            <a:chOff x="259200" y="768240"/>
            <a:chExt cx="731520" cy="860560"/>
          </a:xfrm>
        </p:grpSpPr>
        <p:sp>
          <p:nvSpPr>
            <p:cNvPr id="25" name="Espace réservé du contenu 2"/>
            <p:cNvSpPr txBox="1">
              <a:spLocks/>
            </p:cNvSpPr>
            <p:nvPr/>
          </p:nvSpPr>
          <p:spPr bwMode="auto">
            <a:xfrm>
              <a:off x="331208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TT’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6" name="Groupe 125"/>
            <p:cNvGrpSpPr>
              <a:grpSpLocks/>
            </p:cNvGrpSpPr>
            <p:nvPr/>
          </p:nvGrpSpPr>
          <p:grpSpPr bwMode="auto">
            <a:xfrm rot="5400000">
              <a:off x="560932" y="709431"/>
              <a:ext cx="128055" cy="731520"/>
              <a:chOff x="7315200" y="2133600"/>
              <a:chExt cx="214952" cy="3048000"/>
            </a:xfrm>
          </p:grpSpPr>
          <p:pic>
            <p:nvPicPr>
              <p:cNvPr id="37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29024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41978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7" name="Picture 17" descr="Sphère roug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8080"/>
                </a:clrFrom>
                <a:clrTo>
                  <a:srgbClr val="FF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7576" y="768240"/>
              <a:ext cx="621982" cy="6217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owder"/>
          </p:spPr>
        </p:pic>
        <p:grpSp>
          <p:nvGrpSpPr>
            <p:cNvPr id="28" name="Groupe 125"/>
            <p:cNvGrpSpPr>
              <a:grpSpLocks/>
            </p:cNvGrpSpPr>
            <p:nvPr/>
          </p:nvGrpSpPr>
          <p:grpSpPr bwMode="auto">
            <a:xfrm>
              <a:off x="539552" y="936000"/>
              <a:ext cx="93344" cy="268224"/>
              <a:chOff x="7315200" y="2133600"/>
              <a:chExt cx="214952" cy="3048000"/>
            </a:xfrm>
          </p:grpSpPr>
          <p:pic>
            <p:nvPicPr>
              <p:cNvPr id="33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29024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20" descr="http://www.blograzzi.net/wp-content/uploads/2011/04/arrow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619" t="34497" r="7301" b="37576"/>
              <a:stretch>
                <a:fillRect/>
              </a:stretch>
            </p:blipFill>
            <p:spPr bwMode="auto">
              <a:xfrm rot="-5400000">
                <a:off x="6546376" y="4197824"/>
                <a:ext cx="1752600" cy="214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1" name="Picture 17" descr="Sphère roug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8080"/>
                </a:clrFrom>
                <a:clrTo>
                  <a:srgbClr val="FF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1071" y="1002816"/>
              <a:ext cx="157782" cy="157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00" y="1558852"/>
            <a:ext cx="65722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contenu 2"/>
          <p:cNvSpPr txBox="1">
            <a:spLocks/>
          </p:cNvSpPr>
          <p:nvPr/>
        </p:nvSpPr>
        <p:spPr bwMode="auto">
          <a:xfrm>
            <a:off x="3347864" y="1124744"/>
            <a:ext cx="2433512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Momentum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modulation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Flèche vers le bas 19"/>
          <p:cNvSpPr/>
          <p:nvPr/>
        </p:nvSpPr>
        <p:spPr>
          <a:xfrm rot="-5400000">
            <a:off x="2896257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00" y="1539802"/>
            <a:ext cx="3190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64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24" y="1557802"/>
            <a:ext cx="69056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68" y="1557802"/>
            <a:ext cx="6000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69" y="6219890"/>
            <a:ext cx="249174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19891"/>
            <a:ext cx="159448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273600" y="768240"/>
            <a:ext cx="625582" cy="860560"/>
            <a:chOff x="1202400" y="768240"/>
            <a:chExt cx="625582" cy="860560"/>
          </a:xfrm>
        </p:grpSpPr>
        <p:grpSp>
          <p:nvGrpSpPr>
            <p:cNvPr id="31" name="Groupe 30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LU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1036" name="Picture 12" descr="Afficher l'image d'origin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1202400" y="781200"/>
              <a:ext cx="620665" cy="620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3615366" y="6237312"/>
            <a:ext cx="917644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OAM !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Text Box 86"/>
          <p:cNvSpPr txBox="1">
            <a:spLocks noChangeArrowheads="1"/>
          </p:cNvSpPr>
          <p:nvPr/>
        </p:nvSpPr>
        <p:spPr bwMode="auto">
          <a:xfrm>
            <a:off x="2453932" y="6525344"/>
            <a:ext cx="2622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 (2011)]</a:t>
            </a:r>
          </a:p>
        </p:txBody>
      </p:sp>
    </p:spTree>
    <p:extLst>
      <p:ext uri="{BB962C8B-B14F-4D97-AF65-F5344CB8AC3E}">
        <p14:creationId xmlns="" xmlns:p14="http://schemas.microsoft.com/office/powerpoint/2010/main" val="31156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24" y="1557802"/>
            <a:ext cx="69056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68" y="1557802"/>
            <a:ext cx="6000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69" y="6219890"/>
            <a:ext cx="249174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19891"/>
            <a:ext cx="159448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273600" y="768240"/>
            <a:ext cx="625582" cy="860560"/>
            <a:chOff x="1202400" y="768240"/>
            <a:chExt cx="625582" cy="860560"/>
          </a:xfrm>
        </p:grpSpPr>
        <p:grpSp>
          <p:nvGrpSpPr>
            <p:cNvPr id="31" name="Groupe 30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LU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1036" name="Picture 12" descr="Afficher l'image d'origin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1202400" y="781200"/>
              <a:ext cx="620665" cy="620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3615366" y="6237312"/>
            <a:ext cx="917644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OAM !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Text Box 86"/>
          <p:cNvSpPr txBox="1">
            <a:spLocks noChangeArrowheads="1"/>
          </p:cNvSpPr>
          <p:nvPr/>
        </p:nvSpPr>
        <p:spPr bwMode="auto">
          <a:xfrm>
            <a:off x="2453932" y="6525344"/>
            <a:ext cx="2622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 (2011)]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0832" y="1895931"/>
            <a:ext cx="4053078" cy="40530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/>
          <p:cNvCxnSpPr/>
          <p:nvPr/>
        </p:nvCxnSpPr>
        <p:spPr>
          <a:xfrm rot="-5400000" flipV="1">
            <a:off x="2349430" y="199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5400000" flipV="1">
            <a:off x="2349430" y="51012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-8100000" flipV="1">
            <a:off x="1251430" y="244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8100000" flipV="1">
            <a:off x="125143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2700000" flipV="1">
            <a:off x="343800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-2700000" flipV="1">
            <a:off x="3438000" y="244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10800000" flipV="1">
            <a:off x="79396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389880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73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24" y="1557802"/>
            <a:ext cx="69056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68" y="1557802"/>
            <a:ext cx="6000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69" y="6219890"/>
            <a:ext cx="249174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19891"/>
            <a:ext cx="159448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273600" y="768240"/>
            <a:ext cx="625582" cy="860560"/>
            <a:chOff x="1202400" y="768240"/>
            <a:chExt cx="625582" cy="860560"/>
          </a:xfrm>
        </p:grpSpPr>
        <p:grpSp>
          <p:nvGrpSpPr>
            <p:cNvPr id="31" name="Groupe 30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LU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1036" name="Picture 12" descr="Afficher l'image d'origine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1202400" y="781200"/>
              <a:ext cx="620665" cy="620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3615366" y="6237312"/>
            <a:ext cx="917644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OAM !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Text Box 86"/>
          <p:cNvSpPr txBox="1">
            <a:spLocks noChangeArrowheads="1"/>
          </p:cNvSpPr>
          <p:nvPr/>
        </p:nvSpPr>
        <p:spPr bwMode="auto">
          <a:xfrm>
            <a:off x="2453932" y="6525344"/>
            <a:ext cx="2622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 (2011)]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38400" y="1895931"/>
            <a:ext cx="4053078" cy="40530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66" name="Picture 18" descr="Afficher l'image d'origin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3" t="3386" r="3590" b="2848"/>
          <a:stretch/>
        </p:blipFill>
        <p:spPr bwMode="auto">
          <a:xfrm rot="1140000" flipH="1">
            <a:off x="5217365" y="2285244"/>
            <a:ext cx="3278919" cy="3297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Afficher l'image d'origin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39" t="3259" r="3457" b="3483"/>
          <a:stretch/>
        </p:blipFill>
        <p:spPr bwMode="auto">
          <a:xfrm rot="3830105" flipH="1">
            <a:off x="5217574" y="2285881"/>
            <a:ext cx="3280852" cy="3279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 rot="-2700000" flipV="1">
            <a:off x="6858000" y="199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-2700000" flipV="1">
            <a:off x="6858000" y="5112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V="1">
            <a:off x="5760000" y="24552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576000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5400000" flipV="1">
            <a:off x="795600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956000" y="24552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2700000" flipV="1">
            <a:off x="531000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rot="2700000" flipV="1">
            <a:off x="840600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357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6220800"/>
            <a:ext cx="159448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69" y="6219891"/>
            <a:ext cx="249174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51" y="1557802"/>
            <a:ext cx="6381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98" y="1557802"/>
            <a:ext cx="709613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3491880" y="6237312"/>
            <a:ext cx="1296144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Spin-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orbit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!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Text Box 86"/>
          <p:cNvSpPr txBox="1">
            <a:spLocks noChangeArrowheads="1"/>
          </p:cNvSpPr>
          <p:nvPr/>
        </p:nvSpPr>
        <p:spPr bwMode="auto">
          <a:xfrm>
            <a:off x="2453932" y="6525344"/>
            <a:ext cx="2622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 (2011)]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277200" y="768240"/>
            <a:ext cx="621982" cy="860560"/>
            <a:chOff x="277200" y="768240"/>
            <a:chExt cx="621982" cy="860560"/>
          </a:xfrm>
        </p:grpSpPr>
        <p:grpSp>
          <p:nvGrpSpPr>
            <p:cNvPr id="31" name="Groupe 30"/>
            <p:cNvGrpSpPr/>
            <p:nvPr/>
          </p:nvGrpSpPr>
          <p:grpSpPr>
            <a:xfrm>
              <a:off x="277200" y="768240"/>
              <a:ext cx="621982" cy="621792"/>
              <a:chOff x="1206000" y="768240"/>
              <a:chExt cx="621982" cy="621792"/>
            </a:xfrm>
          </p:grpSpPr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3308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UL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33" name="Picture 12" descr="Afficher l'image d'origin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484712" y="979200"/>
              <a:ext cx="209750" cy="2097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7586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23" y="6221393"/>
            <a:ext cx="134874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99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59200" y="768240"/>
            <a:ext cx="731520" cy="860560"/>
            <a:chOff x="1187624" y="768240"/>
            <a:chExt cx="731520" cy="860560"/>
          </a:xfrm>
        </p:grpSpPr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1187624" y="768240"/>
              <a:ext cx="731520" cy="621792"/>
              <a:chOff x="1187624" y="768240"/>
              <a:chExt cx="731520" cy="621792"/>
            </a:xfrm>
          </p:grpSpPr>
          <p:grpSp>
            <p:nvGrpSpPr>
              <p:cNvPr id="34" name="Groupe 125"/>
              <p:cNvGrpSpPr>
                <a:grpSpLocks/>
              </p:cNvGrpSpPr>
              <p:nvPr/>
            </p:nvGrpSpPr>
            <p:grpSpPr bwMode="auto">
              <a:xfrm rot="5400000">
                <a:off x="1489356" y="709431"/>
                <a:ext cx="128055" cy="731520"/>
                <a:chOff x="7315200" y="2133600"/>
                <a:chExt cx="214952" cy="3048000"/>
              </a:xfrm>
            </p:grpSpPr>
            <p:pic>
              <p:nvPicPr>
                <p:cNvPr id="35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6" name="Flèche vers le bas 55"/>
          <p:cNvSpPr/>
          <p:nvPr/>
        </p:nvSpPr>
        <p:spPr>
          <a:xfrm rot="-5400000">
            <a:off x="2289336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69" y="6221393"/>
            <a:ext cx="134874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3" y="1592210"/>
            <a:ext cx="1666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2" y="1533600"/>
            <a:ext cx="3000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lèche vers le bas 30"/>
          <p:cNvSpPr/>
          <p:nvPr/>
        </p:nvSpPr>
        <p:spPr>
          <a:xfrm rot="-5400000">
            <a:off x="6804000" y="1535200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0" name="Espace réservé du contenu 2"/>
          <p:cNvSpPr txBox="1">
            <a:spLocks/>
          </p:cNvSpPr>
          <p:nvPr/>
        </p:nvSpPr>
        <p:spPr bwMode="auto">
          <a:xfrm>
            <a:off x="3275856" y="6237312"/>
            <a:ext cx="1800200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Transverse OAM !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Text Box 86"/>
          <p:cNvSpPr txBox="1">
            <a:spLocks noChangeArrowheads="1"/>
          </p:cNvSpPr>
          <p:nvPr/>
        </p:nvSpPr>
        <p:spPr bwMode="auto">
          <a:xfrm>
            <a:off x="2309916" y="6525344"/>
            <a:ext cx="2622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sz="1200" b="1" dirty="0" err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Burkardt</a:t>
            </a: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(2005)]</a:t>
            </a:r>
          </a:p>
        </p:txBody>
      </p:sp>
    </p:spTree>
    <p:extLst>
      <p:ext uri="{BB962C8B-B14F-4D97-AF65-F5344CB8AC3E}">
        <p14:creationId xmlns="" xmlns:p14="http://schemas.microsoft.com/office/powerpoint/2010/main" val="176001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23" y="6221393"/>
            <a:ext cx="134874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99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59200" y="768240"/>
            <a:ext cx="731520" cy="860560"/>
            <a:chOff x="1187624" y="768240"/>
            <a:chExt cx="731520" cy="860560"/>
          </a:xfrm>
        </p:grpSpPr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1187624" y="768240"/>
              <a:ext cx="731520" cy="621792"/>
              <a:chOff x="1187624" y="768240"/>
              <a:chExt cx="731520" cy="621792"/>
            </a:xfrm>
          </p:grpSpPr>
          <p:grpSp>
            <p:nvGrpSpPr>
              <p:cNvPr id="34" name="Groupe 125"/>
              <p:cNvGrpSpPr>
                <a:grpSpLocks/>
              </p:cNvGrpSpPr>
              <p:nvPr/>
            </p:nvGrpSpPr>
            <p:grpSpPr bwMode="auto">
              <a:xfrm rot="5400000">
                <a:off x="1489356" y="709431"/>
                <a:ext cx="128055" cy="731520"/>
                <a:chOff x="7315200" y="2133600"/>
                <a:chExt cx="214952" cy="3048000"/>
              </a:xfrm>
            </p:grpSpPr>
            <p:pic>
              <p:nvPicPr>
                <p:cNvPr id="35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6" name="Flèche vers le bas 55"/>
          <p:cNvSpPr/>
          <p:nvPr/>
        </p:nvSpPr>
        <p:spPr>
          <a:xfrm rot="-5400000">
            <a:off x="2289336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69" y="6221393"/>
            <a:ext cx="134874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3" y="1592210"/>
            <a:ext cx="1666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2" y="1533600"/>
            <a:ext cx="3000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lèche vers le bas 30"/>
          <p:cNvSpPr/>
          <p:nvPr/>
        </p:nvSpPr>
        <p:spPr>
          <a:xfrm rot="-5400000">
            <a:off x="6804000" y="1535200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4838400" y="1895931"/>
            <a:ext cx="4053078" cy="40530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6858000" y="198884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6858000" y="5112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760000" y="244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576000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7956000" y="46548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956000" y="2448000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530640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8413200" y="3551981"/>
            <a:ext cx="0" cy="74098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contenu 2"/>
          <p:cNvSpPr txBox="1">
            <a:spLocks/>
          </p:cNvSpPr>
          <p:nvPr/>
        </p:nvSpPr>
        <p:spPr bwMode="auto">
          <a:xfrm>
            <a:off x="3275856" y="6237312"/>
            <a:ext cx="1800200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Transverse OAM !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86"/>
          <p:cNvSpPr txBox="1">
            <a:spLocks noChangeArrowheads="1"/>
          </p:cNvSpPr>
          <p:nvPr/>
        </p:nvSpPr>
        <p:spPr bwMode="auto">
          <a:xfrm>
            <a:off x="2309916" y="6525344"/>
            <a:ext cx="2622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sz="1200" b="1" dirty="0" err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Burkardt</a:t>
            </a: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(2005)]</a:t>
            </a:r>
          </a:p>
        </p:txBody>
      </p:sp>
    </p:spTree>
    <p:extLst>
      <p:ext uri="{BB962C8B-B14F-4D97-AF65-F5344CB8AC3E}">
        <p14:creationId xmlns="" xmlns:p14="http://schemas.microsoft.com/office/powerpoint/2010/main" val="1109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19" y="6221393"/>
            <a:ext cx="374904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21393"/>
            <a:ext cx="374904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59200" y="768240"/>
            <a:ext cx="731520" cy="860560"/>
            <a:chOff x="1187624" y="768240"/>
            <a:chExt cx="731520" cy="860560"/>
          </a:xfrm>
        </p:grpSpPr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TU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1187624" y="768240"/>
              <a:ext cx="731520" cy="621792"/>
              <a:chOff x="1187624" y="768240"/>
              <a:chExt cx="731520" cy="621792"/>
            </a:xfrm>
          </p:grpSpPr>
          <p:grpSp>
            <p:nvGrpSpPr>
              <p:cNvPr id="34" name="Groupe 125"/>
              <p:cNvGrpSpPr>
                <a:grpSpLocks/>
              </p:cNvGrpSpPr>
              <p:nvPr/>
            </p:nvGrpSpPr>
            <p:grpSpPr bwMode="auto">
              <a:xfrm rot="5400000">
                <a:off x="1489356" y="709431"/>
                <a:ext cx="128055" cy="731520"/>
                <a:chOff x="7315200" y="2133600"/>
                <a:chExt cx="214952" cy="3048000"/>
              </a:xfrm>
            </p:grpSpPr>
            <p:pic>
              <p:nvPicPr>
                <p:cNvPr id="35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="" xmlns:p14="http://schemas.microsoft.com/office/powerpoint/2010/main" val="34616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3" y="1550325"/>
            <a:ext cx="280988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56" y="1540800"/>
            <a:ext cx="2428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30" y="6221393"/>
            <a:ext cx="134874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34" y="6221393"/>
            <a:ext cx="134874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6" name="Flèche vers le bas 55"/>
          <p:cNvSpPr/>
          <p:nvPr/>
        </p:nvSpPr>
        <p:spPr>
          <a:xfrm rot="-5400000">
            <a:off x="2289336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Flèche vers le bas 30"/>
          <p:cNvSpPr/>
          <p:nvPr/>
        </p:nvSpPr>
        <p:spPr>
          <a:xfrm rot="-5400000">
            <a:off x="6804000" y="1535200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0" name="Espace réservé du contenu 2"/>
          <p:cNvSpPr txBox="1">
            <a:spLocks/>
          </p:cNvSpPr>
          <p:nvPr/>
        </p:nvSpPr>
        <p:spPr bwMode="auto">
          <a:xfrm>
            <a:off x="3275856" y="6237312"/>
            <a:ext cx="2232248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Transverse spin-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orbit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 !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277576" y="768240"/>
            <a:ext cx="621982" cy="860560"/>
            <a:chOff x="1206000" y="768240"/>
            <a:chExt cx="621982" cy="860560"/>
          </a:xfrm>
        </p:grpSpPr>
        <p:sp>
          <p:nvSpPr>
            <p:cNvPr id="24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>
                  <a:latin typeface="Tahoma" pitchFamily="34" charset="0"/>
                  <a:cs typeface="Tahoma" pitchFamily="34" charset="0"/>
                </a:rPr>
                <a:t>U</a:t>
              </a: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5" name="Groupe 24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27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grpSp>
            <p:nvGrpSpPr>
              <p:cNvPr id="28" name="Groupe 125"/>
              <p:cNvGrpSpPr>
                <a:grpSpLocks/>
              </p:cNvGrpSpPr>
              <p:nvPr/>
            </p:nvGrpSpPr>
            <p:grpSpPr bwMode="auto">
              <a:xfrm rot="5400000">
                <a:off x="1476000" y="945024"/>
                <a:ext cx="93344" cy="268224"/>
                <a:chOff x="7315200" y="2133600"/>
                <a:chExt cx="214952" cy="3048000"/>
              </a:xfrm>
            </p:grpSpPr>
            <p:pic>
              <p:nvPicPr>
                <p:cNvPr id="36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3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86"/>
          <p:cNvSpPr txBox="1">
            <a:spLocks noChangeArrowheads="1"/>
          </p:cNvSpPr>
          <p:nvPr/>
        </p:nvSpPr>
        <p:spPr bwMode="auto">
          <a:xfrm>
            <a:off x="2525940" y="6525344"/>
            <a:ext cx="2622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sz="1200" b="1" dirty="0" err="1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Burkardt</a:t>
            </a: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(2005)]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0" y="730800"/>
            <a:ext cx="1093470" cy="17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7830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9" y="6221391"/>
            <a:ext cx="374904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19" y="6221392"/>
            <a:ext cx="374904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277576" y="768240"/>
            <a:ext cx="621982" cy="860560"/>
            <a:chOff x="1206000" y="768240"/>
            <a:chExt cx="621982" cy="860560"/>
          </a:xfrm>
        </p:grpSpPr>
        <p:sp>
          <p:nvSpPr>
            <p:cNvPr id="17" name="Espace réservé du contenu 2"/>
            <p:cNvSpPr txBox="1">
              <a:spLocks/>
            </p:cNvSpPr>
            <p:nvPr/>
          </p:nvSpPr>
          <p:spPr bwMode="auto">
            <a:xfrm>
              <a:off x="1259632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>
                  <a:latin typeface="Tahoma" pitchFamily="34" charset="0"/>
                  <a:cs typeface="Tahoma" pitchFamily="34" charset="0"/>
                </a:rPr>
                <a:t>U</a:t>
              </a: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1206000" y="768240"/>
              <a:ext cx="621982" cy="621792"/>
              <a:chOff x="1206000" y="768240"/>
              <a:chExt cx="621982" cy="621792"/>
            </a:xfrm>
          </p:grpSpPr>
          <p:pic>
            <p:nvPicPr>
              <p:cNvPr id="1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grpSp>
            <p:nvGrpSpPr>
              <p:cNvPr id="20" name="Groupe 125"/>
              <p:cNvGrpSpPr>
                <a:grpSpLocks/>
              </p:cNvGrpSpPr>
              <p:nvPr/>
            </p:nvGrpSpPr>
            <p:grpSpPr bwMode="auto">
              <a:xfrm rot="5400000">
                <a:off x="1476000" y="945024"/>
                <a:ext cx="93344" cy="268224"/>
                <a:chOff x="7315200" y="2133600"/>
                <a:chExt cx="214952" cy="3048000"/>
              </a:xfrm>
            </p:grpSpPr>
            <p:pic>
              <p:nvPicPr>
                <p:cNvPr id="2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1" name="Picture 17" descr="Sphère rou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="" xmlns:p14="http://schemas.microsoft.com/office/powerpoint/2010/main" val="23666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4"/>
          <p:cNvGrpSpPr>
            <a:grpSpLocks/>
          </p:cNvGrpSpPr>
          <p:nvPr/>
        </p:nvGrpSpPr>
        <p:grpSpPr bwMode="auto">
          <a:xfrm>
            <a:off x="5849938" y="3610800"/>
            <a:ext cx="431800" cy="229363"/>
            <a:chOff x="6390000" y="3704462"/>
            <a:chExt cx="432000" cy="229363"/>
          </a:xfrm>
        </p:grpSpPr>
        <p:sp>
          <p:nvSpPr>
            <p:cNvPr id="21580" name="Rectangle à coins arrondis 54"/>
            <p:cNvSpPr>
              <a:spLocks noChangeArrowheads="1"/>
            </p:cNvSpPr>
            <p:nvPr/>
          </p:nvSpPr>
          <p:spPr bwMode="auto">
            <a:xfrm>
              <a:off x="6390000" y="3704462"/>
              <a:ext cx="432000" cy="2286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21581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33756" y="3733800"/>
              <a:ext cx="348044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8213" y="2087563"/>
            <a:ext cx="22479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09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Parton distribution zoo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" name="Groupe 53"/>
          <p:cNvGrpSpPr>
            <a:grpSpLocks noChangeAspect="1"/>
          </p:cNvGrpSpPr>
          <p:nvPr/>
        </p:nvGrpSpPr>
        <p:grpSpPr bwMode="auto">
          <a:xfrm>
            <a:off x="1365250" y="4822825"/>
            <a:ext cx="1479550" cy="1501775"/>
            <a:chOff x="609600" y="4725988"/>
            <a:chExt cx="1844675" cy="1871662"/>
          </a:xfrm>
        </p:grpSpPr>
        <p:pic>
          <p:nvPicPr>
            <p:cNvPr id="21578" name="Picture 30" descr="E:\Physique\Talks\QCD_EVOLUTION2012\PDF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4725988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9" name="Picture 6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8175" y="5181600"/>
              <a:ext cx="546100" cy="14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e 42"/>
          <p:cNvGrpSpPr>
            <a:grpSpLocks noChangeAspect="1"/>
          </p:cNvGrpSpPr>
          <p:nvPr/>
        </p:nvGrpSpPr>
        <p:grpSpPr bwMode="auto">
          <a:xfrm>
            <a:off x="577850" y="2841625"/>
            <a:ext cx="1479550" cy="1501775"/>
            <a:chOff x="2667000" y="2362200"/>
            <a:chExt cx="1844675" cy="1871662"/>
          </a:xfrm>
        </p:grpSpPr>
        <p:pic>
          <p:nvPicPr>
            <p:cNvPr id="21575" name="Picture 6" descr="E:\Physique\Talks\QCD_EVOLUTION2012\TMD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67000" y="2362200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6" name="Picture 6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766" r="47266" b="6572"/>
            <a:stretch>
              <a:fillRect/>
            </a:stretch>
          </p:blipFill>
          <p:spPr bwMode="auto">
            <a:xfrm>
              <a:off x="3429000" y="2657475"/>
              <a:ext cx="179388" cy="16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7" name="Picture 6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5575" y="2817812"/>
              <a:ext cx="546100" cy="14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e 47"/>
          <p:cNvGrpSpPr>
            <a:grpSpLocks noChangeAspect="1"/>
          </p:cNvGrpSpPr>
          <p:nvPr/>
        </p:nvGrpSpPr>
        <p:grpSpPr bwMode="auto">
          <a:xfrm>
            <a:off x="7391400" y="2819400"/>
            <a:ext cx="1479550" cy="1501775"/>
            <a:chOff x="609600" y="4725988"/>
            <a:chExt cx="1844675" cy="1871662"/>
          </a:xfrm>
        </p:grpSpPr>
        <p:pic>
          <p:nvPicPr>
            <p:cNvPr id="21572" name="Picture 42" descr="E:\Physique\Talks\QCD_EVOLUTION2012\GPD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" y="4725988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3" name="Picture 5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0882" b="6572"/>
            <a:stretch>
              <a:fillRect/>
            </a:stretch>
          </p:blipFill>
          <p:spPr bwMode="auto">
            <a:xfrm>
              <a:off x="1447800" y="5400675"/>
              <a:ext cx="14287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4" name="Picture 6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08175" y="5181600"/>
              <a:ext cx="546100" cy="14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e 50"/>
          <p:cNvGrpSpPr>
            <a:grpSpLocks noChangeAspect="1"/>
          </p:cNvGrpSpPr>
          <p:nvPr/>
        </p:nvGrpSpPr>
        <p:grpSpPr bwMode="auto">
          <a:xfrm>
            <a:off x="6934200" y="4114800"/>
            <a:ext cx="1425575" cy="1501775"/>
            <a:chOff x="609600" y="4725988"/>
            <a:chExt cx="1776413" cy="1871662"/>
          </a:xfrm>
        </p:grpSpPr>
        <p:pic>
          <p:nvPicPr>
            <p:cNvPr id="21570" name="Picture 118" descr="E:\Physique\Talks\QCD_EVOLUTION2012\FF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" y="4725988"/>
              <a:ext cx="1776413" cy="187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1" name="Picture 5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0882" b="6572"/>
            <a:stretch>
              <a:fillRect/>
            </a:stretch>
          </p:blipFill>
          <p:spPr bwMode="auto">
            <a:xfrm>
              <a:off x="1447800" y="5400675"/>
              <a:ext cx="14287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20" name="Connecteur droit avec flèche 119"/>
          <p:cNvCxnSpPr/>
          <p:nvPr/>
        </p:nvCxnSpPr>
        <p:spPr>
          <a:xfrm>
            <a:off x="6629400" y="3352800"/>
            <a:ext cx="914400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>
            <a:off x="6400800" y="4572000"/>
            <a:ext cx="685800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flipH="1">
            <a:off x="2133600" y="3352800"/>
            <a:ext cx="457200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600" y="3124200"/>
            <a:ext cx="3270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Text Box 41"/>
          <p:cNvSpPr txBox="1">
            <a:spLocks noChangeArrowheads="1"/>
          </p:cNvSpPr>
          <p:nvPr/>
        </p:nvSpPr>
        <p:spPr bwMode="auto">
          <a:xfrm>
            <a:off x="8001000" y="3792538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2+1D</a:t>
            </a:r>
          </a:p>
        </p:txBody>
      </p:sp>
      <p:sp>
        <p:nvSpPr>
          <p:cNvPr id="21519" name="Text Box 41"/>
          <p:cNvSpPr txBox="1">
            <a:spLocks noChangeArrowheads="1"/>
          </p:cNvSpPr>
          <p:nvPr/>
        </p:nvSpPr>
        <p:spPr bwMode="auto">
          <a:xfrm>
            <a:off x="7543800" y="5087938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2+0D</a:t>
            </a:r>
          </a:p>
        </p:txBody>
      </p:sp>
      <p:sp>
        <p:nvSpPr>
          <p:cNvPr id="21520" name="Text Box 41"/>
          <p:cNvSpPr txBox="1">
            <a:spLocks noChangeArrowheads="1"/>
          </p:cNvSpPr>
          <p:nvPr/>
        </p:nvSpPr>
        <p:spPr bwMode="auto">
          <a:xfrm>
            <a:off x="1168400" y="381000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0+3D</a:t>
            </a:r>
          </a:p>
        </p:txBody>
      </p:sp>
      <p:sp>
        <p:nvSpPr>
          <p:cNvPr id="21521" name="Text Box 41"/>
          <p:cNvSpPr txBox="1">
            <a:spLocks noChangeArrowheads="1"/>
          </p:cNvSpPr>
          <p:nvPr/>
        </p:nvSpPr>
        <p:spPr bwMode="auto">
          <a:xfrm>
            <a:off x="1949450" y="579120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0+1D</a:t>
            </a:r>
          </a:p>
        </p:txBody>
      </p:sp>
      <p:grpSp>
        <p:nvGrpSpPr>
          <p:cNvPr id="7" name="Groupe 43"/>
          <p:cNvGrpSpPr>
            <a:grpSpLocks noChangeAspect="1"/>
          </p:cNvGrpSpPr>
          <p:nvPr/>
        </p:nvGrpSpPr>
        <p:grpSpPr bwMode="auto">
          <a:xfrm>
            <a:off x="6629400" y="1370013"/>
            <a:ext cx="1479550" cy="1501775"/>
            <a:chOff x="228600" y="3429000"/>
            <a:chExt cx="1844675" cy="1871663"/>
          </a:xfrm>
        </p:grpSpPr>
        <p:pic>
          <p:nvPicPr>
            <p:cNvPr id="21566" name="Picture 5" descr="E:\Physique\Talks\QCD_EVOLUTION2012\Wigner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8600" y="3429000"/>
              <a:ext cx="1776413" cy="187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7" name="Picture 6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766" r="47266" b="6572"/>
            <a:stretch>
              <a:fillRect/>
            </a:stretch>
          </p:blipFill>
          <p:spPr bwMode="auto">
            <a:xfrm>
              <a:off x="990600" y="3725863"/>
              <a:ext cx="179388" cy="16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8" name="Picture 5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0882" b="6572"/>
            <a:stretch>
              <a:fillRect/>
            </a:stretch>
          </p:blipFill>
          <p:spPr bwMode="auto">
            <a:xfrm>
              <a:off x="1066800" y="4105275"/>
              <a:ext cx="14287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9" name="Picture 6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7175" y="3886200"/>
              <a:ext cx="546100" cy="14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39" name="Connecteur droit avec flèche 138"/>
          <p:cNvCxnSpPr/>
          <p:nvPr/>
        </p:nvCxnSpPr>
        <p:spPr>
          <a:xfrm>
            <a:off x="5530850" y="1903413"/>
            <a:ext cx="1295400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2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1674813"/>
            <a:ext cx="3270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5" name="Text Box 41"/>
          <p:cNvSpPr txBox="1">
            <a:spLocks noChangeArrowheads="1"/>
          </p:cNvSpPr>
          <p:nvPr/>
        </p:nvSpPr>
        <p:spPr bwMode="auto">
          <a:xfrm>
            <a:off x="7239000" y="23431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2+3D</a:t>
            </a:r>
          </a:p>
        </p:txBody>
      </p:sp>
      <p:sp>
        <p:nvSpPr>
          <p:cNvPr id="21526" name="Text Box 21"/>
          <p:cNvSpPr txBox="1">
            <a:spLocks noChangeArrowheads="1"/>
          </p:cNvSpPr>
          <p:nvPr/>
        </p:nvSpPr>
        <p:spPr bwMode="auto">
          <a:xfrm>
            <a:off x="4543200" y="630932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[Meissner, Metz, Schlegel (2009)]</a:t>
            </a:r>
          </a:p>
          <a:p>
            <a:pPr algn="r"/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C.L., Pasquini, </a:t>
            </a:r>
            <a:r>
              <a:rPr lang="fr-BE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Vanderhaeghen</a:t>
            </a:r>
            <a:r>
              <a:rPr lang="fr-BE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(2011)]</a:t>
            </a:r>
          </a:p>
        </p:txBody>
      </p:sp>
      <p:sp>
        <p:nvSpPr>
          <p:cNvPr id="21527" name="Rectangle à coins arrondis 54"/>
          <p:cNvSpPr>
            <a:spLocks noChangeArrowheads="1"/>
          </p:cNvSpPr>
          <p:nvPr/>
        </p:nvSpPr>
        <p:spPr bwMode="auto">
          <a:xfrm>
            <a:off x="5054600" y="2157413"/>
            <a:ext cx="755650" cy="2381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1528" name="Picture 19"/>
          <p:cNvPicPr>
            <a:picLocks noChangeAspect="1" noChangeArrowheads="1"/>
          </p:cNvPicPr>
          <p:nvPr/>
        </p:nvPicPr>
        <p:blipFill>
          <a:blip r:embed="rId13" cstate="print"/>
          <a:srcRect b="-864"/>
          <a:stretch>
            <a:fillRect/>
          </a:stretch>
        </p:blipFill>
        <p:spPr bwMode="auto">
          <a:xfrm>
            <a:off x="5484813" y="5148263"/>
            <a:ext cx="130810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413254" y="1746253"/>
            <a:ext cx="863600" cy="338138"/>
            <a:chOff x="4042" y="769"/>
            <a:chExt cx="544" cy="213"/>
          </a:xfrm>
        </p:grpSpPr>
        <p:sp>
          <p:nvSpPr>
            <p:cNvPr id="21564" name="Rectangle 20"/>
            <p:cNvSpPr>
              <a:spLocks noChangeArrowheads="1"/>
            </p:cNvSpPr>
            <p:nvPr/>
          </p:nvSpPr>
          <p:spPr bwMode="auto">
            <a:xfrm>
              <a:off x="4042" y="783"/>
              <a:ext cx="544" cy="193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565" name="Text Box 21"/>
            <p:cNvSpPr txBox="1">
              <a:spLocks noChangeArrowheads="1"/>
            </p:cNvSpPr>
            <p:nvPr/>
          </p:nvSpPr>
          <p:spPr bwMode="auto">
            <a:xfrm>
              <a:off x="4051" y="769"/>
              <a:ext cx="53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BE" sz="1600" dirty="0" err="1">
                  <a:latin typeface="Tahoma" pitchFamily="34" charset="0"/>
                  <a:cs typeface="Tahoma" pitchFamily="34" charset="0"/>
                </a:rPr>
                <a:t>GTMDs</a:t>
              </a:r>
              <a:endParaRPr lang="fr-BE" sz="1600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1530" name="Rectangle à coins arrondis 54"/>
          <p:cNvSpPr>
            <a:spLocks noChangeArrowheads="1"/>
          </p:cNvSpPr>
          <p:nvPr/>
        </p:nvSpPr>
        <p:spPr bwMode="auto">
          <a:xfrm>
            <a:off x="2909888" y="3608388"/>
            <a:ext cx="522287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2808288" y="3201988"/>
            <a:ext cx="706437" cy="338137"/>
            <a:chOff x="3016" y="2238"/>
            <a:chExt cx="445" cy="213"/>
          </a:xfrm>
        </p:grpSpPr>
        <p:sp>
          <p:nvSpPr>
            <p:cNvPr id="21562" name="Rectangle 60"/>
            <p:cNvSpPr>
              <a:spLocks noChangeArrowheads="1"/>
            </p:cNvSpPr>
            <p:nvPr/>
          </p:nvSpPr>
          <p:spPr bwMode="auto">
            <a:xfrm>
              <a:off x="3016" y="2256"/>
              <a:ext cx="440" cy="192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563" name="Text Box 61"/>
            <p:cNvSpPr txBox="1">
              <a:spLocks noChangeArrowheads="1"/>
            </p:cNvSpPr>
            <p:nvPr/>
          </p:nvSpPr>
          <p:spPr bwMode="auto">
            <a:xfrm>
              <a:off x="3024" y="2238"/>
              <a:ext cx="4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sz="1600" dirty="0" err="1">
                  <a:latin typeface="Tahoma" pitchFamily="34" charset="0"/>
                  <a:cs typeface="Tahoma" pitchFamily="34" charset="0"/>
                </a:rPr>
                <a:t>TMDs</a:t>
              </a:r>
              <a:endParaRPr lang="fr-BE" sz="1600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741988" y="4402138"/>
            <a:ext cx="508000" cy="338137"/>
            <a:chOff x="3716" y="2778"/>
            <a:chExt cx="320" cy="213"/>
          </a:xfrm>
        </p:grpSpPr>
        <p:sp>
          <p:nvSpPr>
            <p:cNvPr id="21560" name="Rectangle 8"/>
            <p:cNvSpPr>
              <a:spLocks noChangeArrowheads="1"/>
            </p:cNvSpPr>
            <p:nvPr/>
          </p:nvSpPr>
          <p:spPr bwMode="auto">
            <a:xfrm>
              <a:off x="3716" y="2799"/>
              <a:ext cx="317" cy="192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561" name="Text Box 9"/>
            <p:cNvSpPr txBox="1">
              <a:spLocks noChangeArrowheads="1"/>
            </p:cNvSpPr>
            <p:nvPr/>
          </p:nvSpPr>
          <p:spPr bwMode="auto">
            <a:xfrm>
              <a:off x="3727" y="2778"/>
              <a:ext cx="30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sz="1600" dirty="0" err="1">
                  <a:latin typeface="Tahoma" pitchFamily="34" charset="0"/>
                  <a:cs typeface="Tahoma" pitchFamily="34" charset="0"/>
                </a:rPr>
                <a:t>FFs</a:t>
              </a:r>
              <a:endParaRPr lang="fr-BE" sz="1600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1533" name="Rectangle à coins arrondis 54"/>
          <p:cNvSpPr>
            <a:spLocks noChangeArrowheads="1"/>
          </p:cNvSpPr>
          <p:nvPr/>
        </p:nvSpPr>
        <p:spPr bwMode="auto">
          <a:xfrm>
            <a:off x="5868988" y="4799013"/>
            <a:ext cx="2286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1534" name="Rectangle à coins arrondis 54"/>
          <p:cNvSpPr>
            <a:spLocks noChangeArrowheads="1"/>
          </p:cNvSpPr>
          <p:nvPr/>
        </p:nvSpPr>
        <p:spPr bwMode="auto">
          <a:xfrm>
            <a:off x="4767263" y="4799013"/>
            <a:ext cx="2286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557713" y="4402138"/>
            <a:ext cx="636587" cy="339725"/>
            <a:chOff x="1417" y="2689"/>
            <a:chExt cx="401" cy="259"/>
          </a:xfrm>
        </p:grpSpPr>
        <p:sp>
          <p:nvSpPr>
            <p:cNvPr id="21558" name="Rectangle 11"/>
            <p:cNvSpPr>
              <a:spLocks noChangeArrowheads="1"/>
            </p:cNvSpPr>
            <p:nvPr/>
          </p:nvSpPr>
          <p:spPr bwMode="auto">
            <a:xfrm>
              <a:off x="1417" y="2705"/>
              <a:ext cx="386" cy="234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559" name="Text Box 12"/>
            <p:cNvSpPr txBox="1">
              <a:spLocks noChangeArrowheads="1"/>
            </p:cNvSpPr>
            <p:nvPr/>
          </p:nvSpPr>
          <p:spPr bwMode="auto">
            <a:xfrm>
              <a:off x="1417" y="2689"/>
              <a:ext cx="401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sz="1600" dirty="0" err="1">
                  <a:latin typeface="Tahoma" pitchFamily="34" charset="0"/>
                  <a:cs typeface="Tahoma" pitchFamily="34" charset="0"/>
                </a:rPr>
                <a:t>PDFs</a:t>
              </a:r>
              <a:endParaRPr lang="fr-BE" sz="1600" dirty="0"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1536" name="Picture 2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61" r="36586" b="16280"/>
          <a:stretch>
            <a:fillRect/>
          </a:stretch>
        </p:blipFill>
        <p:spPr bwMode="auto">
          <a:xfrm>
            <a:off x="4813300" y="4756150"/>
            <a:ext cx="1428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3940175" y="5838820"/>
            <a:ext cx="914400" cy="338183"/>
            <a:chOff x="2448" y="3755"/>
            <a:chExt cx="576" cy="211"/>
          </a:xfrm>
        </p:grpSpPr>
        <p:sp>
          <p:nvSpPr>
            <p:cNvPr id="21556" name="Rectangle 5"/>
            <p:cNvSpPr>
              <a:spLocks noChangeArrowheads="1"/>
            </p:cNvSpPr>
            <p:nvPr/>
          </p:nvSpPr>
          <p:spPr bwMode="auto">
            <a:xfrm>
              <a:off x="2448" y="3770"/>
              <a:ext cx="576" cy="193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557" name="Text Box 6"/>
            <p:cNvSpPr txBox="1">
              <a:spLocks noChangeArrowheads="1"/>
            </p:cNvSpPr>
            <p:nvPr/>
          </p:nvSpPr>
          <p:spPr bwMode="auto">
            <a:xfrm>
              <a:off x="2448" y="3755"/>
              <a:ext cx="57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sz="1600" dirty="0">
                  <a:latin typeface="Tahoma" pitchFamily="34" charset="0"/>
                  <a:cs typeface="Tahoma" pitchFamily="34" charset="0"/>
                </a:rPr>
                <a:t>Charges</a:t>
              </a: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5738813" y="3195638"/>
            <a:ext cx="669925" cy="341312"/>
            <a:chOff x="286" y="3388"/>
            <a:chExt cx="380" cy="194"/>
          </a:xfrm>
        </p:grpSpPr>
        <p:sp>
          <p:nvSpPr>
            <p:cNvPr id="21554" name="Rectangle 14"/>
            <p:cNvSpPr>
              <a:spLocks noChangeArrowheads="1"/>
            </p:cNvSpPr>
            <p:nvPr/>
          </p:nvSpPr>
          <p:spPr bwMode="auto">
            <a:xfrm>
              <a:off x="286" y="3408"/>
              <a:ext cx="367" cy="174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1555" name="Text Box 15"/>
            <p:cNvSpPr txBox="1">
              <a:spLocks noChangeArrowheads="1"/>
            </p:cNvSpPr>
            <p:nvPr/>
          </p:nvSpPr>
          <p:spPr bwMode="auto">
            <a:xfrm>
              <a:off x="289" y="338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BE" sz="1600" dirty="0" err="1">
                  <a:latin typeface="Tahoma" pitchFamily="34" charset="0"/>
                  <a:cs typeface="Tahoma" pitchFamily="34" charset="0"/>
                </a:rPr>
                <a:t>GPDs</a:t>
              </a:r>
              <a:endParaRPr lang="fr-BE" sz="1600" dirty="0">
                <a:latin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123" name="Connecteur droit avec flèche 122"/>
          <p:cNvCxnSpPr/>
          <p:nvPr/>
        </p:nvCxnSpPr>
        <p:spPr>
          <a:xfrm flipH="1">
            <a:off x="2863850" y="4724400"/>
            <a:ext cx="13716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>
            <a:off x="0" y="2879725"/>
            <a:ext cx="914400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1" name="Espace réservé du contenu 2"/>
          <p:cNvSpPr txBox="1">
            <a:spLocks/>
          </p:cNvSpPr>
          <p:nvPr/>
        </p:nvSpPr>
        <p:spPr bwMode="auto">
          <a:xfrm rot="-5400000">
            <a:off x="-990600" y="47244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«</a:t>
            </a: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Physical</a:t>
            </a: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» </a:t>
            </a:r>
            <a:r>
              <a:rPr lang="fr-FR" sz="1400" b="1" dirty="0" err="1">
                <a:latin typeface="Tahoma" pitchFamily="34" charset="0"/>
                <a:cs typeface="Tahoma" pitchFamily="34" charset="0"/>
              </a:rPr>
              <a:t>objects</a:t>
            </a:r>
            <a:endParaRPr 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1542" name="Espace réservé du contenu 2"/>
          <p:cNvSpPr txBox="1">
            <a:spLocks/>
          </p:cNvSpPr>
          <p:nvPr/>
        </p:nvSpPr>
        <p:spPr bwMode="auto">
          <a:xfrm rot="-5400000">
            <a:off x="-685800" y="15240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err="1">
                <a:latin typeface="Tahoma" pitchFamily="34" charset="0"/>
                <a:cs typeface="Tahoma" pitchFamily="34" charset="0"/>
              </a:rPr>
              <a:t>Theoretical</a:t>
            </a:r>
            <a:r>
              <a:rPr lang="fr-FR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1400" b="1" dirty="0" err="1">
                <a:latin typeface="Tahoma" pitchFamily="34" charset="0"/>
                <a:cs typeface="Tahoma" pitchFamily="34" charset="0"/>
              </a:rPr>
              <a:t>tools</a:t>
            </a:r>
            <a:endParaRPr lang="fr-FR" sz="1400" b="1" dirty="0"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ct val="20000"/>
              </a:spcBef>
            </a:pPr>
            <a:endParaRPr 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1543" name="Espace réservé du contenu 2"/>
          <p:cNvSpPr txBox="1">
            <a:spLocks/>
          </p:cNvSpPr>
          <p:nvPr/>
        </p:nvSpPr>
        <p:spPr bwMode="auto">
          <a:xfrm>
            <a:off x="6096000" y="10668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Phase-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200" b="1" dirty="0">
                <a:latin typeface="Tahoma" pitchFamily="34" charset="0"/>
                <a:cs typeface="Tahoma" pitchFamily="34" charset="0"/>
              </a:rPr>
              <a:t>distribution</a:t>
            </a:r>
          </a:p>
        </p:txBody>
      </p:sp>
      <p:pic>
        <p:nvPicPr>
          <p:cNvPr id="21544" name="Picture 4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72200" y="5257800"/>
            <a:ext cx="5032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5" name="Picture 49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614" b="4486"/>
          <a:stretch>
            <a:fillRect/>
          </a:stretch>
        </p:blipFill>
        <p:spPr bwMode="auto">
          <a:xfrm>
            <a:off x="5903913" y="4824413"/>
            <a:ext cx="182562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6" name="Picture 30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3600450"/>
            <a:ext cx="420688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7" name="Picture 2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4288" y="2141538"/>
            <a:ext cx="660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62"/>
          <p:cNvGrpSpPr>
            <a:grpSpLocks noChangeAspect="1"/>
          </p:cNvGrpSpPr>
          <p:nvPr/>
        </p:nvGrpSpPr>
        <p:grpSpPr bwMode="auto">
          <a:xfrm>
            <a:off x="570630" y="1600200"/>
            <a:ext cx="1265066" cy="1180728"/>
            <a:chOff x="3600" y="1056"/>
            <a:chExt cx="1680" cy="1824"/>
          </a:xfrm>
        </p:grpSpPr>
        <p:pic>
          <p:nvPicPr>
            <p:cNvPr id="21550" name="Picture 63"/>
            <p:cNvPicPr>
              <a:picLocks noChangeAspect="1" noChangeArrowheads="1"/>
            </p:cNvPicPr>
            <p:nvPr/>
          </p:nvPicPr>
          <p:blipFill>
            <a:blip r:embed="rId18" cstate="print"/>
            <a:srcRect r="4382"/>
            <a:stretch>
              <a:fillRect/>
            </a:stretch>
          </p:blipFill>
          <p:spPr bwMode="auto">
            <a:xfrm>
              <a:off x="3600" y="1056"/>
              <a:ext cx="1200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1" name="Picture 64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96" y="2736"/>
              <a:ext cx="1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2" name="Picture 65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32" y="2736"/>
              <a:ext cx="16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3" name="Picture 66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96" y="1248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8" name="Picture 77" descr="http://www.psdgraphics.com/file/down-arrow-icon.jpg"/>
          <p:cNvPicPr>
            <a:picLocks noChangeAspect="1" noChangeArrowheads="1"/>
          </p:cNvPicPr>
          <p:nvPr/>
        </p:nvPicPr>
        <p:blipFill>
          <a:blip r:embed="rId22" cstate="print"/>
          <a:srcRect l="11307" t="7066" r="15195" b="8127"/>
          <a:stretch>
            <a:fillRect/>
          </a:stretch>
        </p:blipFill>
        <p:spPr bwMode="auto">
          <a:xfrm>
            <a:off x="4572000" y="1260475"/>
            <a:ext cx="4572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23" cstate="print"/>
          <a:srcRect l="61905" r="11905"/>
          <a:stretch>
            <a:fillRect/>
          </a:stretch>
        </p:blipFill>
        <p:spPr bwMode="auto">
          <a:xfrm>
            <a:off x="3535363" y="1066800"/>
            <a:ext cx="8080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23" cstate="print"/>
          <a:srcRect l="30952" r="42857"/>
          <a:stretch>
            <a:fillRect/>
          </a:stretch>
        </p:blipFill>
        <p:spPr bwMode="auto">
          <a:xfrm>
            <a:off x="2697163" y="1066800"/>
            <a:ext cx="8080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23" cstate="print"/>
          <a:srcRect r="73810"/>
          <a:stretch>
            <a:fillRect/>
          </a:stretch>
        </p:blipFill>
        <p:spPr bwMode="auto">
          <a:xfrm>
            <a:off x="1858963" y="1066800"/>
            <a:ext cx="8080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Espace réservé du contenu 2"/>
          <p:cNvSpPr txBox="1">
            <a:spLocks/>
          </p:cNvSpPr>
          <p:nvPr/>
        </p:nvSpPr>
        <p:spPr bwMode="auto">
          <a:xfrm>
            <a:off x="2483768" y="692696"/>
            <a:ext cx="144016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err="1" smtClean="0">
                <a:latin typeface="Tahoma" pitchFamily="34" charset="0"/>
                <a:cs typeface="Tahoma" pitchFamily="34" charset="0"/>
              </a:rPr>
              <a:t>LFWFs</a:t>
            </a:r>
            <a:endParaRPr lang="fr-FR" sz="14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0" y="686832"/>
            <a:ext cx="152781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59" y="1509033"/>
            <a:ext cx="3762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9" y="6221393"/>
            <a:ext cx="141732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44" y="6221393"/>
            <a:ext cx="141732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73600" y="768240"/>
            <a:ext cx="625958" cy="860560"/>
            <a:chOff x="273600" y="768240"/>
            <a:chExt cx="625958" cy="860560"/>
          </a:xfrm>
        </p:grpSpPr>
        <p:pic>
          <p:nvPicPr>
            <p:cNvPr id="1036" name="Picture 12" descr="Afficher l'image d'origin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273600" y="781200"/>
              <a:ext cx="620665" cy="620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Espace réservé du contenu 2"/>
            <p:cNvSpPr txBox="1">
              <a:spLocks/>
            </p:cNvSpPr>
            <p:nvPr/>
          </p:nvSpPr>
          <p:spPr bwMode="auto">
            <a:xfrm>
              <a:off x="331208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LT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277576" y="768240"/>
              <a:ext cx="621982" cy="621792"/>
              <a:chOff x="1206000" y="768240"/>
              <a:chExt cx="621982" cy="621792"/>
            </a:xfrm>
          </p:grpSpPr>
          <p:pic>
            <p:nvPicPr>
              <p:cNvPr id="37" name="Picture 17" descr="Sphère rouge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grpSp>
            <p:nvGrpSpPr>
              <p:cNvPr id="38" name="Groupe 125"/>
              <p:cNvGrpSpPr>
                <a:grpSpLocks/>
              </p:cNvGrpSpPr>
              <p:nvPr/>
            </p:nvGrpSpPr>
            <p:grpSpPr bwMode="auto">
              <a:xfrm rot="5400000">
                <a:off x="1476000" y="945024"/>
                <a:ext cx="93344" cy="268224"/>
                <a:chOff x="7315200" y="2133600"/>
                <a:chExt cx="214952" cy="3048000"/>
              </a:xfrm>
            </p:grpSpPr>
            <p:pic>
              <p:nvPicPr>
                <p:cNvPr id="40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57" y="1541887"/>
            <a:ext cx="30003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èche vers le bas 41"/>
          <p:cNvSpPr/>
          <p:nvPr/>
        </p:nvSpPr>
        <p:spPr>
          <a:xfrm rot="-5400000">
            <a:off x="2289336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" name="Espace réservé du contenu 2"/>
          <p:cNvSpPr txBox="1">
            <a:spLocks/>
          </p:cNvSpPr>
          <p:nvPr/>
        </p:nvSpPr>
        <p:spPr bwMode="auto">
          <a:xfrm>
            <a:off x="7524000" y="1501200"/>
            <a:ext cx="240711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?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Flèche vers le bas 19"/>
          <p:cNvSpPr/>
          <p:nvPr/>
        </p:nvSpPr>
        <p:spPr>
          <a:xfrm rot="-5400000">
            <a:off x="6804000" y="1535200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1792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4" y="6174000"/>
            <a:ext cx="3771900" cy="4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19" y="6174000"/>
            <a:ext cx="3771900" cy="4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273600" y="768240"/>
            <a:ext cx="625958" cy="860560"/>
            <a:chOff x="273600" y="768240"/>
            <a:chExt cx="625958" cy="860560"/>
          </a:xfrm>
        </p:grpSpPr>
        <p:pic>
          <p:nvPicPr>
            <p:cNvPr id="25" name="Picture 12" descr="Afficher l'image d'origine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273600" y="781200"/>
              <a:ext cx="620665" cy="620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Espace réservé du contenu 2"/>
            <p:cNvSpPr txBox="1">
              <a:spLocks/>
            </p:cNvSpPr>
            <p:nvPr/>
          </p:nvSpPr>
          <p:spPr bwMode="auto">
            <a:xfrm>
              <a:off x="331208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LT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277576" y="768240"/>
              <a:ext cx="621982" cy="621792"/>
              <a:chOff x="1206000" y="768240"/>
              <a:chExt cx="621982" cy="621792"/>
            </a:xfrm>
          </p:grpSpPr>
          <p:pic>
            <p:nvPicPr>
              <p:cNvPr id="28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grpSp>
            <p:nvGrpSpPr>
              <p:cNvPr id="29" name="Groupe 125"/>
              <p:cNvGrpSpPr>
                <a:grpSpLocks/>
              </p:cNvGrpSpPr>
              <p:nvPr/>
            </p:nvGrpSpPr>
            <p:grpSpPr bwMode="auto">
              <a:xfrm rot="5400000">
                <a:off x="1476000" y="945024"/>
                <a:ext cx="93344" cy="268224"/>
                <a:chOff x="7315200" y="2133600"/>
                <a:chExt cx="214952" cy="3048000"/>
              </a:xfrm>
            </p:grpSpPr>
            <p:pic>
              <p:nvPicPr>
                <p:cNvPr id="31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29024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20" descr="http://www.blograzzi.net/wp-content/uploads/2011/04/arrow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619" t="34497" r="7301" b="37576"/>
                <a:stretch>
                  <a:fillRect/>
                </a:stretch>
              </p:blipFill>
              <p:spPr bwMode="auto">
                <a:xfrm rot="-5400000">
                  <a:off x="6546376" y="4197824"/>
                  <a:ext cx="1752600" cy="214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0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="" xmlns:p14="http://schemas.microsoft.com/office/powerpoint/2010/main" val="14166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7200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22" y="1612800"/>
            <a:ext cx="30003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46" y="6221393"/>
            <a:ext cx="14401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9" y="6221393"/>
            <a:ext cx="141732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2" name="Flèche vers le bas 41"/>
          <p:cNvSpPr/>
          <p:nvPr/>
        </p:nvSpPr>
        <p:spPr>
          <a:xfrm rot="-5400000">
            <a:off x="2289336" y="1531554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259200" y="768240"/>
            <a:ext cx="731520" cy="860560"/>
            <a:chOff x="259200" y="768240"/>
            <a:chExt cx="731520" cy="860560"/>
          </a:xfrm>
        </p:grpSpPr>
        <p:pic>
          <p:nvPicPr>
            <p:cNvPr id="19" name="Picture 20" descr="http://www.blograzzi.net/wp-content/uploads/2011/04/arrow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19" t="34497" r="7301" b="37576"/>
            <a:stretch>
              <a:fillRect/>
            </a:stretch>
          </p:blipFill>
          <p:spPr bwMode="auto">
            <a:xfrm>
              <a:off x="570096" y="1011164"/>
              <a:ext cx="420624" cy="128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0" descr="http://www.blograzzi.net/wp-content/uploads/2011/04/arrow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19" t="34497" r="7301" b="37576"/>
            <a:stretch>
              <a:fillRect/>
            </a:stretch>
          </p:blipFill>
          <p:spPr bwMode="auto">
            <a:xfrm>
              <a:off x="259200" y="1011164"/>
              <a:ext cx="420624" cy="128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Espace réservé du contenu 2"/>
            <p:cNvSpPr txBox="1">
              <a:spLocks/>
            </p:cNvSpPr>
            <p:nvPr/>
          </p:nvSpPr>
          <p:spPr bwMode="auto">
            <a:xfrm>
              <a:off x="331208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TL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277576" y="768240"/>
              <a:ext cx="621982" cy="621792"/>
              <a:chOff x="1206000" y="768240"/>
              <a:chExt cx="621982" cy="621792"/>
            </a:xfrm>
          </p:grpSpPr>
          <p:pic>
            <p:nvPicPr>
              <p:cNvPr id="37" name="Picture 17" descr="Sphère roug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9" name="Picture 17" descr="Sphère rouge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" name="Picture 12" descr="Afficher l'image d'origine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484712" y="979200"/>
              <a:ext cx="209750" cy="2097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3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59" y="1540800"/>
            <a:ext cx="2809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du contenu 2"/>
          <p:cNvSpPr txBox="1">
            <a:spLocks/>
          </p:cNvSpPr>
          <p:nvPr/>
        </p:nvSpPr>
        <p:spPr bwMode="auto">
          <a:xfrm>
            <a:off x="7452320" y="1501200"/>
            <a:ext cx="240711" cy="2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400" b="1" dirty="0" smtClean="0">
                <a:latin typeface="Tahoma" pitchFamily="34" charset="0"/>
                <a:cs typeface="Tahoma" pitchFamily="34" charset="0"/>
              </a:rPr>
              <a:t>?</a:t>
            </a:r>
            <a:endParaRPr lang="fr-FR" sz="1400" b="1" baseline="-25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Flèche vers le bas 23"/>
          <p:cNvSpPr/>
          <p:nvPr/>
        </p:nvSpPr>
        <p:spPr>
          <a:xfrm rot="-5400000">
            <a:off x="6804000" y="1535200"/>
            <a:ext cx="100800" cy="28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153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9" y="6174000"/>
            <a:ext cx="3771900" cy="4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419" y="6174000"/>
            <a:ext cx="3771900" cy="4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896202"/>
            <a:ext cx="4053078" cy="40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space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transverse modes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9200" y="768240"/>
            <a:ext cx="731520" cy="860560"/>
            <a:chOff x="259200" y="768240"/>
            <a:chExt cx="731520" cy="860560"/>
          </a:xfrm>
        </p:grpSpPr>
        <p:pic>
          <p:nvPicPr>
            <p:cNvPr id="18" name="Picture 20" descr="http://www.blograzzi.net/wp-content/uploads/2011/04/arrow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19" t="34497" r="7301" b="37576"/>
            <a:stretch>
              <a:fillRect/>
            </a:stretch>
          </p:blipFill>
          <p:spPr bwMode="auto">
            <a:xfrm>
              <a:off x="570096" y="1011164"/>
              <a:ext cx="420624" cy="128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0" descr="http://www.blograzzi.net/wp-content/uploads/2011/04/arrow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19" t="34497" r="7301" b="37576"/>
            <a:stretch>
              <a:fillRect/>
            </a:stretch>
          </p:blipFill>
          <p:spPr bwMode="auto">
            <a:xfrm>
              <a:off x="259200" y="1011164"/>
              <a:ext cx="420624" cy="128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Espace réservé du contenu 2"/>
            <p:cNvSpPr txBox="1">
              <a:spLocks/>
            </p:cNvSpPr>
            <p:nvPr/>
          </p:nvSpPr>
          <p:spPr bwMode="auto">
            <a:xfrm>
              <a:off x="331208" y="1391816"/>
              <a:ext cx="504056" cy="236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fr-FR" sz="1100" b="1" dirty="0" smtClean="0">
                  <a:latin typeface="Tahoma" pitchFamily="34" charset="0"/>
                  <a:cs typeface="Tahoma" pitchFamily="34" charset="0"/>
                </a:rPr>
                <a:t>TL</a:t>
              </a:r>
              <a:endParaRPr lang="fr-FR" sz="1100" b="1" baseline="-250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277576" y="768240"/>
              <a:ext cx="621982" cy="621792"/>
              <a:chOff x="1206000" y="768240"/>
              <a:chExt cx="621982" cy="621792"/>
            </a:xfrm>
          </p:grpSpPr>
          <p:pic>
            <p:nvPicPr>
              <p:cNvPr id="23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06000" y="768240"/>
                <a:ext cx="621982" cy="62179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prstMaterial="powder"/>
            </p:spPr>
          </p:pic>
          <p:pic>
            <p:nvPicPr>
              <p:cNvPr id="33" name="Picture 17" descr="Sphère rou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8080"/>
                  </a:clrFrom>
                  <a:clrTo>
                    <a:srgbClr val="FF808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439495" y="1002816"/>
                <a:ext cx="157782" cy="157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" name="Picture 12" descr="Afficher l'image d'origine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22064">
              <a:off x="484712" y="979200"/>
              <a:ext cx="209750" cy="2097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2636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8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Angular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correlations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Text Box 86"/>
          <p:cNvSpPr txBox="1">
            <a:spLocks noChangeArrowheads="1"/>
          </p:cNvSpPr>
          <p:nvPr/>
        </p:nvSpPr>
        <p:spPr bwMode="auto">
          <a:xfrm>
            <a:off x="4765104" y="6536377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Pasquini, PRD93 (2016)]</a:t>
            </a: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1533704" y="3645024"/>
            <a:ext cx="764680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Relativistic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artifacts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764" y="4130200"/>
            <a:ext cx="4248472" cy="1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Espace réservé du contenu 2"/>
          <p:cNvSpPr txBox="1">
            <a:spLocks/>
          </p:cNvSpPr>
          <p:nvPr/>
        </p:nvSpPr>
        <p:spPr bwMode="auto">
          <a:xfrm>
            <a:off x="611560" y="1124744"/>
            <a:ext cx="764680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All transverse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multipoles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are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associated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with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3D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angular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correlations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             !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85" y="2764669"/>
            <a:ext cx="3440430" cy="56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Espace réservé du contenu 2"/>
          <p:cNvSpPr txBox="1">
            <a:spLocks/>
          </p:cNvSpPr>
          <p:nvPr/>
        </p:nvSpPr>
        <p:spPr bwMode="auto">
          <a:xfrm>
            <a:off x="611560" y="1700808"/>
            <a:ext cx="764680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Not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always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easy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to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recognize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because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of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Espace réservé du contenu 2"/>
          <p:cNvSpPr txBox="1">
            <a:spLocks/>
          </p:cNvSpPr>
          <p:nvPr/>
        </p:nvSpPr>
        <p:spPr bwMode="auto">
          <a:xfrm>
            <a:off x="1533704" y="2225824"/>
            <a:ext cx="764680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l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Projection onto transverse plane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57348"/>
            <a:ext cx="525018" cy="25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465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8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Angular</a:t>
            </a:r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correlations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32" descr="screenshot_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187664"/>
            <a:ext cx="2376264" cy="20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4" descr="screenshot_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187664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Espace réservé du contenu 2"/>
          <p:cNvSpPr txBox="1">
            <a:spLocks/>
          </p:cNvSpPr>
          <p:nvPr/>
        </p:nvSpPr>
        <p:spPr bwMode="auto">
          <a:xfrm rot="16200000">
            <a:off x="-52787" y="2443082"/>
            <a:ext cx="2459124" cy="37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Nucleon</a:t>
            </a: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polarization</a:t>
            </a:r>
            <a:endParaRPr lang="fr-FR" sz="1200" b="1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5" name="Group 59"/>
          <p:cNvGrpSpPr>
            <a:grpSpLocks/>
          </p:cNvGrpSpPr>
          <p:nvPr/>
        </p:nvGrpSpPr>
        <p:grpSpPr bwMode="auto">
          <a:xfrm>
            <a:off x="5694945" y="3789040"/>
            <a:ext cx="706437" cy="338137"/>
            <a:chOff x="3016" y="2238"/>
            <a:chExt cx="445" cy="213"/>
          </a:xfrm>
        </p:grpSpPr>
        <p:sp>
          <p:nvSpPr>
            <p:cNvPr id="27" name="Rectangle 60"/>
            <p:cNvSpPr>
              <a:spLocks noChangeArrowheads="1"/>
            </p:cNvSpPr>
            <p:nvPr/>
          </p:nvSpPr>
          <p:spPr bwMode="auto">
            <a:xfrm>
              <a:off x="3016" y="2256"/>
              <a:ext cx="440" cy="192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0" name="Text Box 61"/>
            <p:cNvSpPr txBox="1">
              <a:spLocks noChangeArrowheads="1"/>
            </p:cNvSpPr>
            <p:nvPr/>
          </p:nvSpPr>
          <p:spPr bwMode="auto">
            <a:xfrm>
              <a:off x="3024" y="2238"/>
              <a:ext cx="4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BE" sz="1600">
                  <a:latin typeface="Tahoma" pitchFamily="34" charset="0"/>
                  <a:cs typeface="Tahoma" pitchFamily="34" charset="0"/>
                </a:rPr>
                <a:t>TMDs</a:t>
              </a:r>
            </a:p>
          </p:txBody>
        </p:sp>
      </p:grpSp>
      <p:grpSp>
        <p:nvGrpSpPr>
          <p:cNvPr id="31" name="Group 13"/>
          <p:cNvGrpSpPr>
            <a:grpSpLocks/>
          </p:cNvGrpSpPr>
          <p:nvPr/>
        </p:nvGrpSpPr>
        <p:grpSpPr bwMode="auto">
          <a:xfrm>
            <a:off x="2843808" y="3796792"/>
            <a:ext cx="669925" cy="341312"/>
            <a:chOff x="286" y="3388"/>
            <a:chExt cx="380" cy="194"/>
          </a:xfrm>
        </p:grpSpPr>
        <p:sp>
          <p:nvSpPr>
            <p:cNvPr id="32" name="Rectangle 14"/>
            <p:cNvSpPr>
              <a:spLocks noChangeArrowheads="1"/>
            </p:cNvSpPr>
            <p:nvPr/>
          </p:nvSpPr>
          <p:spPr bwMode="auto">
            <a:xfrm>
              <a:off x="286" y="3408"/>
              <a:ext cx="367" cy="174"/>
            </a:xfrm>
            <a:prstGeom prst="rect">
              <a:avLst/>
            </a:prstGeom>
            <a:solidFill>
              <a:srgbClr val="00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289" y="338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BE" sz="1600" dirty="0" err="1">
                  <a:latin typeface="Tahoma" pitchFamily="34" charset="0"/>
                  <a:cs typeface="Tahoma" pitchFamily="34" charset="0"/>
                </a:rPr>
                <a:t>GPDs</a:t>
              </a:r>
              <a:endParaRPr lang="fr-BE" sz="1600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1437188" y="1343342"/>
            <a:ext cx="6303164" cy="2097384"/>
            <a:chOff x="2324620" y="1212316"/>
            <a:chExt cx="6228885" cy="20726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620" y="1212316"/>
              <a:ext cx="6228885" cy="2072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Connecteur droit 25"/>
            <p:cNvCxnSpPr/>
            <p:nvPr/>
          </p:nvCxnSpPr>
          <p:spPr>
            <a:xfrm>
              <a:off x="3995936" y="1332000"/>
              <a:ext cx="0" cy="181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2358000" y="2160000"/>
              <a:ext cx="61024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5508104" y="1332000"/>
              <a:ext cx="0" cy="181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2771800" y="1332000"/>
              <a:ext cx="0" cy="181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358000" y="2484000"/>
              <a:ext cx="61024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Box 86"/>
          <p:cNvSpPr txBox="1">
            <a:spLocks noChangeArrowheads="1"/>
          </p:cNvSpPr>
          <p:nvPr/>
        </p:nvSpPr>
        <p:spPr bwMode="auto">
          <a:xfrm>
            <a:off x="4765104" y="6536377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fr-BE" sz="1200" b="1" dirty="0" smtClean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[C.L., Pasquini, PRD93 (2016)]</a:t>
            </a: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 bwMode="auto">
          <a:xfrm>
            <a:off x="3309396" y="1025116"/>
            <a:ext cx="2706649" cy="37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FR" sz="1200" b="1" dirty="0" smtClean="0">
                <a:latin typeface="Tahoma" pitchFamily="34" charset="0"/>
                <a:cs typeface="Tahoma" pitchFamily="34" charset="0"/>
              </a:rPr>
              <a:t>Quark </a:t>
            </a:r>
            <a:r>
              <a:rPr lang="fr-FR" sz="1200" b="1" dirty="0" err="1" smtClean="0">
                <a:latin typeface="Tahoma" pitchFamily="34" charset="0"/>
                <a:cs typeface="Tahoma" pitchFamily="34" charset="0"/>
              </a:rPr>
              <a:t>polarization</a:t>
            </a:r>
            <a:endParaRPr lang="fr-FR" sz="12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799356"/>
            <a:ext cx="579959" cy="2533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98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87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Conclusions</a:t>
            </a:r>
            <a:endParaRPr lang="fr-FR" sz="28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389" name="Espace réservé du contenu 2"/>
          <p:cNvSpPr txBox="1">
            <a:spLocks/>
          </p:cNvSpPr>
          <p:nvPr/>
        </p:nvSpPr>
        <p:spPr bwMode="auto">
          <a:xfrm>
            <a:off x="2411761" y="1752600"/>
            <a:ext cx="6624736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Quark/gluon phase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can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be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explored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by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tomography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(DIS, SIDIS, DVCS, …)</a:t>
            </a:r>
            <a:endParaRPr lang="fr-FR" sz="2000" b="1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fr-FR" sz="1200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Multipole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decomposition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is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a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natural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basis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constrained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by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-time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symmetries</a:t>
            </a:r>
            <a:endParaRPr lang="fr-FR" sz="2000" b="1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fr-FR" sz="1200" dirty="0"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fr-FR" sz="2000" dirty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All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leading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-twist parton distributions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can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be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understood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as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encoding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particular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angular</a:t>
            </a:r>
            <a:r>
              <a:rPr lang="fr-FR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sz="2000" dirty="0" err="1" smtClean="0">
                <a:latin typeface="Tahoma" pitchFamily="34" charset="0"/>
                <a:cs typeface="Tahoma" pitchFamily="34" charset="0"/>
              </a:rPr>
              <a:t>correlation</a:t>
            </a:r>
            <a:endParaRPr lang="fr-FR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E:\Physique\Images\nucleon.angmom.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60438"/>
            <a:ext cx="176361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79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Phase-space distributions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3619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 Box 86"/>
          <p:cNvSpPr txBox="1">
            <a:spLocks noChangeArrowheads="1"/>
          </p:cNvSpPr>
          <p:nvPr/>
        </p:nvSpPr>
        <p:spPr bwMode="auto">
          <a:xfrm>
            <a:off x="6212904" y="6858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[Wigner (1932)]</a:t>
            </a:r>
          </a:p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Moyal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(1949)]</a:t>
            </a: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 bwMode="auto">
          <a:xfrm>
            <a:off x="597600" y="9906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Wigner distribution</a:t>
            </a:r>
          </a:p>
        </p:txBody>
      </p:sp>
    </p:spTree>
    <p:extLst>
      <p:ext uri="{BB962C8B-B14F-4D97-AF65-F5344CB8AC3E}">
        <p14:creationId xmlns="" xmlns:p14="http://schemas.microsoft.com/office/powerpoint/2010/main" val="141363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25" y="3124200"/>
            <a:ext cx="2044256" cy="92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79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Phase-space distributions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3619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429000"/>
            <a:ext cx="8763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346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Espace réservé du contenu 2"/>
          <p:cNvSpPr txBox="1">
            <a:spLocks/>
          </p:cNvSpPr>
          <p:nvPr/>
        </p:nvSpPr>
        <p:spPr bwMode="auto">
          <a:xfrm>
            <a:off x="4003675" y="37338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 dirty="0" err="1">
                <a:latin typeface="Tahoma" pitchFamily="34" charset="0"/>
                <a:cs typeface="Tahoma" pitchFamily="34" charset="0"/>
              </a:rPr>
              <a:t>Heisenberg’s</a:t>
            </a:r>
            <a:r>
              <a:rPr lang="fr-FR" altLang="fr-FR" sz="1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000" b="1" dirty="0" err="1">
                <a:latin typeface="Tahoma" pitchFamily="34" charset="0"/>
                <a:cs typeface="Tahoma" pitchFamily="34" charset="0"/>
              </a:rPr>
              <a:t>uncertainty</a:t>
            </a:r>
            <a:r>
              <a:rPr lang="fr-FR" altLang="fr-FR" sz="1000" b="1" dirty="0">
                <a:latin typeface="Tahoma" pitchFamily="34" charset="0"/>
                <a:cs typeface="Tahoma" pitchFamily="34" charset="0"/>
              </a:rPr>
              <a:t> relations</a:t>
            </a:r>
          </a:p>
        </p:txBody>
      </p:sp>
      <p:grpSp>
        <p:nvGrpSpPr>
          <p:cNvPr id="24589" name="Group 29"/>
          <p:cNvGrpSpPr>
            <a:grpSpLocks/>
          </p:cNvGrpSpPr>
          <p:nvPr/>
        </p:nvGrpSpPr>
        <p:grpSpPr bwMode="auto">
          <a:xfrm>
            <a:off x="5765800" y="3117850"/>
            <a:ext cx="2997200" cy="1301750"/>
            <a:chOff x="1776" y="2400"/>
            <a:chExt cx="2832" cy="1230"/>
          </a:xfrm>
        </p:grpSpPr>
        <p:pic>
          <p:nvPicPr>
            <p:cNvPr id="24594" name="Picture 2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449"/>
            <a:stretch>
              <a:fillRect/>
            </a:stretch>
          </p:blipFill>
          <p:spPr bwMode="auto">
            <a:xfrm>
              <a:off x="1872" y="2448"/>
              <a:ext cx="2688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5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8953"/>
            <a:stretch>
              <a:fillRect/>
            </a:stretch>
          </p:blipFill>
          <p:spPr bwMode="auto">
            <a:xfrm>
              <a:off x="1844" y="2437"/>
              <a:ext cx="28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Rectangle 27"/>
            <p:cNvSpPr>
              <a:spLocks noChangeArrowheads="1"/>
            </p:cNvSpPr>
            <p:nvPr/>
          </p:nvSpPr>
          <p:spPr bwMode="auto">
            <a:xfrm>
              <a:off x="1776" y="2400"/>
              <a:ext cx="9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4597" name="Rectangle 28"/>
            <p:cNvSpPr>
              <a:spLocks noChangeArrowheads="1"/>
            </p:cNvSpPr>
            <p:nvPr/>
          </p:nvSpPr>
          <p:spPr bwMode="auto">
            <a:xfrm>
              <a:off x="4512" y="3024"/>
              <a:ext cx="9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24593" name="Text Box 86"/>
          <p:cNvSpPr txBox="1">
            <a:spLocks noChangeArrowheads="1"/>
          </p:cNvSpPr>
          <p:nvPr/>
        </p:nvSpPr>
        <p:spPr bwMode="auto">
          <a:xfrm>
            <a:off x="6212904" y="6858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[Wigner (1932)]</a:t>
            </a:r>
          </a:p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Moyal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(1949)]</a:t>
            </a: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 bwMode="auto">
          <a:xfrm>
            <a:off x="597600" y="9906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Wigner distribution</a:t>
            </a: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 bwMode="auto">
          <a:xfrm>
            <a:off x="597600" y="2743200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>
                <a:latin typeface="Tahoma" pitchFamily="34" charset="0"/>
                <a:cs typeface="Tahoma" pitchFamily="34" charset="0"/>
              </a:rPr>
              <a:t>Probabilistic interpretation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1504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25" y="3124200"/>
            <a:ext cx="2044256" cy="92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79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Phase-space distributions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3619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86325"/>
            <a:ext cx="26289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Espace réservé du contenu 2"/>
          <p:cNvSpPr txBox="1">
            <a:spLocks/>
          </p:cNvSpPr>
          <p:nvPr/>
        </p:nvSpPr>
        <p:spPr bwMode="auto">
          <a:xfrm>
            <a:off x="597600" y="9906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Wigner distribution</a:t>
            </a:r>
          </a:p>
        </p:txBody>
      </p:sp>
      <p:sp>
        <p:nvSpPr>
          <p:cNvPr id="24584" name="Espace réservé du contenu 2"/>
          <p:cNvSpPr txBox="1">
            <a:spLocks/>
          </p:cNvSpPr>
          <p:nvPr/>
        </p:nvSpPr>
        <p:spPr bwMode="auto">
          <a:xfrm>
            <a:off x="597600" y="2743200"/>
            <a:ext cx="3276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>
                <a:latin typeface="Tahoma" pitchFamily="34" charset="0"/>
                <a:cs typeface="Tahoma" pitchFamily="34" charset="0"/>
              </a:rPr>
              <a:t>Probabilistic interpretation</a:t>
            </a:r>
          </a:p>
        </p:txBody>
      </p:sp>
      <p:sp>
        <p:nvSpPr>
          <p:cNvPr id="24585" name="Espace réservé du contenu 2"/>
          <p:cNvSpPr txBox="1">
            <a:spLocks/>
          </p:cNvSpPr>
          <p:nvPr/>
        </p:nvSpPr>
        <p:spPr bwMode="auto">
          <a:xfrm>
            <a:off x="597600" y="449580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>
                <a:latin typeface="Tahoma" pitchFamily="34" charset="0"/>
                <a:cs typeface="Tahoma" pitchFamily="34" charset="0"/>
              </a:rPr>
              <a:t>Expectation value</a:t>
            </a:r>
          </a:p>
        </p:txBody>
      </p:sp>
      <p:pic>
        <p:nvPicPr>
          <p:cNvPr id="2458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3429000"/>
            <a:ext cx="8763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346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Espace réservé du contenu 2"/>
          <p:cNvSpPr txBox="1">
            <a:spLocks/>
          </p:cNvSpPr>
          <p:nvPr/>
        </p:nvSpPr>
        <p:spPr bwMode="auto">
          <a:xfrm>
            <a:off x="4003675" y="37338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 dirty="0" err="1">
                <a:latin typeface="Tahoma" pitchFamily="34" charset="0"/>
                <a:cs typeface="Tahoma" pitchFamily="34" charset="0"/>
              </a:rPr>
              <a:t>Heisenberg’s</a:t>
            </a:r>
            <a:r>
              <a:rPr lang="fr-FR" altLang="fr-FR" sz="1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000" b="1" dirty="0" err="1">
                <a:latin typeface="Tahoma" pitchFamily="34" charset="0"/>
                <a:cs typeface="Tahoma" pitchFamily="34" charset="0"/>
              </a:rPr>
              <a:t>uncertainty</a:t>
            </a:r>
            <a:r>
              <a:rPr lang="fr-FR" altLang="fr-FR" sz="1000" b="1" dirty="0">
                <a:latin typeface="Tahoma" pitchFamily="34" charset="0"/>
                <a:cs typeface="Tahoma" pitchFamily="34" charset="0"/>
              </a:rPr>
              <a:t> relations</a:t>
            </a:r>
          </a:p>
        </p:txBody>
      </p:sp>
      <p:grpSp>
        <p:nvGrpSpPr>
          <p:cNvPr id="24589" name="Group 29"/>
          <p:cNvGrpSpPr>
            <a:grpSpLocks/>
          </p:cNvGrpSpPr>
          <p:nvPr/>
        </p:nvGrpSpPr>
        <p:grpSpPr bwMode="auto">
          <a:xfrm>
            <a:off x="5765800" y="3117850"/>
            <a:ext cx="2997200" cy="1301750"/>
            <a:chOff x="1776" y="2400"/>
            <a:chExt cx="2832" cy="1230"/>
          </a:xfrm>
        </p:grpSpPr>
        <p:pic>
          <p:nvPicPr>
            <p:cNvPr id="24594" name="Picture 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-449"/>
            <a:stretch>
              <a:fillRect/>
            </a:stretch>
          </p:blipFill>
          <p:spPr bwMode="auto">
            <a:xfrm>
              <a:off x="1872" y="2448"/>
              <a:ext cx="2688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5" name="Picture 2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8953"/>
            <a:stretch>
              <a:fillRect/>
            </a:stretch>
          </p:blipFill>
          <p:spPr bwMode="auto">
            <a:xfrm>
              <a:off x="1844" y="2437"/>
              <a:ext cx="28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Rectangle 27"/>
            <p:cNvSpPr>
              <a:spLocks noChangeArrowheads="1"/>
            </p:cNvSpPr>
            <p:nvPr/>
          </p:nvSpPr>
          <p:spPr bwMode="auto">
            <a:xfrm>
              <a:off x="1776" y="2400"/>
              <a:ext cx="9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4597" name="Rectangle 28"/>
            <p:cNvSpPr>
              <a:spLocks noChangeArrowheads="1"/>
            </p:cNvSpPr>
            <p:nvPr/>
          </p:nvSpPr>
          <p:spPr bwMode="auto">
            <a:xfrm>
              <a:off x="4512" y="3024"/>
              <a:ext cx="96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24590" name="Espace réservé du contenu 2"/>
          <p:cNvSpPr txBox="1">
            <a:spLocks/>
          </p:cNvSpPr>
          <p:nvPr/>
        </p:nvSpPr>
        <p:spPr bwMode="auto">
          <a:xfrm>
            <a:off x="5334000" y="4995863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>
                <a:latin typeface="Tahoma" pitchFamily="34" charset="0"/>
                <a:cs typeface="Tahoma" pitchFamily="34" charset="0"/>
              </a:rPr>
              <a:t>Position space</a:t>
            </a:r>
          </a:p>
        </p:txBody>
      </p:sp>
      <p:sp>
        <p:nvSpPr>
          <p:cNvPr id="24591" name="Espace réservé du contenu 2"/>
          <p:cNvSpPr txBox="1">
            <a:spLocks/>
          </p:cNvSpPr>
          <p:nvPr/>
        </p:nvSpPr>
        <p:spPr bwMode="auto">
          <a:xfrm>
            <a:off x="5334000" y="54900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 dirty="0" err="1">
                <a:latin typeface="Tahoma" pitchFamily="34" charset="0"/>
                <a:cs typeface="Tahoma" pitchFamily="34" charset="0"/>
              </a:rPr>
              <a:t>Momentum</a:t>
            </a:r>
            <a:r>
              <a:rPr lang="fr-FR" altLang="fr-FR" sz="10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000" b="1" dirty="0" err="1">
                <a:latin typeface="Tahoma" pitchFamily="34" charset="0"/>
                <a:cs typeface="Tahoma" pitchFamily="34" charset="0"/>
              </a:rPr>
              <a:t>space</a:t>
            </a:r>
            <a:endParaRPr lang="fr-FR" altLang="fr-FR" sz="1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592" name="Espace réservé du contenu 2"/>
          <p:cNvSpPr txBox="1">
            <a:spLocks/>
          </p:cNvSpPr>
          <p:nvPr/>
        </p:nvSpPr>
        <p:spPr bwMode="auto">
          <a:xfrm>
            <a:off x="5334000" y="59508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1000" b="1" dirty="0">
                <a:latin typeface="Tahoma" pitchFamily="34" charset="0"/>
                <a:cs typeface="Tahoma" pitchFamily="34" charset="0"/>
              </a:rPr>
              <a:t>Phase </a:t>
            </a:r>
            <a:r>
              <a:rPr lang="fr-FR" altLang="fr-FR" sz="1000" b="1" dirty="0" err="1">
                <a:latin typeface="Tahoma" pitchFamily="34" charset="0"/>
                <a:cs typeface="Tahoma" pitchFamily="34" charset="0"/>
              </a:rPr>
              <a:t>space</a:t>
            </a:r>
            <a:endParaRPr lang="fr-FR" altLang="fr-FR" sz="1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593" name="Text Box 86"/>
          <p:cNvSpPr txBox="1">
            <a:spLocks noChangeArrowheads="1"/>
          </p:cNvSpPr>
          <p:nvPr/>
        </p:nvSpPr>
        <p:spPr bwMode="auto">
          <a:xfrm>
            <a:off x="6212904" y="6858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[Wigner (1932)]</a:t>
            </a:r>
          </a:p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Moyal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(1949)]</a:t>
            </a:r>
          </a:p>
        </p:txBody>
      </p:sp>
    </p:spTree>
    <p:extLst>
      <p:ext uri="{BB962C8B-B14F-4D97-AF65-F5344CB8AC3E}">
        <p14:creationId xmlns="" xmlns:p14="http://schemas.microsoft.com/office/powerpoint/2010/main" val="31504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6312"/>
            <a:ext cx="48117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604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Phase-space distributions</a:t>
            </a:r>
          </a:p>
        </p:txBody>
      </p:sp>
      <p:sp>
        <p:nvSpPr>
          <p:cNvPr id="25605" name="Espace réservé du contenu 2"/>
          <p:cNvSpPr txBox="1">
            <a:spLocks/>
          </p:cNvSpPr>
          <p:nvPr/>
        </p:nvSpPr>
        <p:spPr bwMode="auto">
          <a:xfrm>
            <a:off x="598488" y="836712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Quark Wigner </a:t>
            </a:r>
            <a:r>
              <a:rPr lang="fr-FR" altLang="fr-FR" sz="1400" b="1" dirty="0" err="1">
                <a:latin typeface="Tahoma" pitchFamily="34" charset="0"/>
                <a:cs typeface="Tahoma" pitchFamily="34" charset="0"/>
              </a:rPr>
              <a:t>operator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56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80" t="29858" r="64983" b="56165"/>
          <a:stretch>
            <a:fillRect/>
          </a:stretch>
        </p:blipFill>
        <p:spPr bwMode="auto">
          <a:xfrm>
            <a:off x="7113588" y="1627287"/>
            <a:ext cx="2174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159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6312"/>
            <a:ext cx="48117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604" name="Titre 1"/>
          <p:cNvSpPr txBox="1">
            <a:spLocks/>
          </p:cNvSpPr>
          <p:nvPr/>
        </p:nvSpPr>
        <p:spPr bwMode="auto">
          <a:xfrm>
            <a:off x="0" y="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Phase-space distributions</a:t>
            </a:r>
          </a:p>
        </p:txBody>
      </p:sp>
      <p:sp>
        <p:nvSpPr>
          <p:cNvPr id="25605" name="Espace réservé du contenu 2"/>
          <p:cNvSpPr txBox="1">
            <a:spLocks/>
          </p:cNvSpPr>
          <p:nvPr/>
        </p:nvSpPr>
        <p:spPr bwMode="auto">
          <a:xfrm>
            <a:off x="598488" y="836712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Quark Wigner </a:t>
            </a:r>
            <a:r>
              <a:rPr lang="fr-FR" altLang="fr-FR" sz="1400" b="1" dirty="0" err="1">
                <a:latin typeface="Tahoma" pitchFamily="34" charset="0"/>
                <a:cs typeface="Tahoma" pitchFamily="34" charset="0"/>
              </a:rPr>
              <a:t>operator</a:t>
            </a:r>
            <a:endParaRPr lang="fr-FR" altLang="fr-FR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7" name="Text Box 86"/>
          <p:cNvSpPr txBox="1">
            <a:spLocks noChangeArrowheads="1"/>
          </p:cNvSpPr>
          <p:nvPr/>
        </p:nvSpPr>
        <p:spPr bwMode="auto">
          <a:xfrm>
            <a:off x="6212904" y="2368650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[Ji (2003)]</a:t>
            </a:r>
          </a:p>
          <a:p>
            <a:pPr algn="r" eaLnBrk="1" hangingPunct="1"/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[</a:t>
            </a:r>
            <a:r>
              <a:rPr lang="fr-BE" altLang="fr-FR" sz="12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Belitsky</a:t>
            </a:r>
            <a:r>
              <a:rPr lang="fr-BE" altLang="fr-FR" sz="12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, Ji, Yuan (2004)]</a:t>
            </a:r>
          </a:p>
        </p:txBody>
      </p:sp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640" b="47906"/>
          <a:stretch>
            <a:fillRect/>
          </a:stretch>
        </p:blipFill>
        <p:spPr bwMode="auto">
          <a:xfrm>
            <a:off x="2005013" y="2970312"/>
            <a:ext cx="5638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 Box 41"/>
          <p:cNvSpPr txBox="1">
            <a:spLocks noChangeArrowheads="1"/>
          </p:cNvSpPr>
          <p:nvPr/>
        </p:nvSpPr>
        <p:spPr bwMode="auto">
          <a:xfrm>
            <a:off x="2233613" y="3402112"/>
            <a:ext cx="1295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b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3+3D</a:t>
            </a:r>
          </a:p>
        </p:txBody>
      </p:sp>
      <p:pic>
        <p:nvPicPr>
          <p:cNvPr id="256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80" t="29858" r="64983" b="56165"/>
          <a:stretch>
            <a:fillRect/>
          </a:stretch>
        </p:blipFill>
        <p:spPr bwMode="auto">
          <a:xfrm>
            <a:off x="7113588" y="1627287"/>
            <a:ext cx="2174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598488" y="2360712"/>
            <a:ext cx="57737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fr-FR" altLang="fr-FR" sz="1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Non-</a:t>
            </a:r>
            <a:r>
              <a:rPr lang="fr-FR" altLang="fr-FR" sz="1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relativistic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phase-</a:t>
            </a:r>
            <a:r>
              <a:rPr lang="fr-FR" altLang="fr-FR" sz="1400" b="1" dirty="0" err="1" smtClean="0">
                <a:latin typeface="Tahoma" pitchFamily="34" charset="0"/>
                <a:cs typeface="Tahoma" pitchFamily="34" charset="0"/>
              </a:rPr>
              <a:t>space</a:t>
            </a:r>
            <a:r>
              <a:rPr lang="fr-FR" altLang="fr-FR" sz="14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fr-FR" altLang="fr-FR" sz="1400" b="1" dirty="0">
                <a:latin typeface="Tahoma" pitchFamily="34" charset="0"/>
                <a:cs typeface="Tahoma" pitchFamily="34" charset="0"/>
              </a:rPr>
              <a:t>distribution</a:t>
            </a:r>
          </a:p>
        </p:txBody>
      </p:sp>
    </p:spTree>
    <p:extLst>
      <p:ext uri="{BB962C8B-B14F-4D97-AF65-F5344CB8AC3E}">
        <p14:creationId xmlns="" xmlns:p14="http://schemas.microsoft.com/office/powerpoint/2010/main" val="40159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10225</TotalTime>
  <Words>818</Words>
  <Application>Microsoft Office PowerPoint</Application>
  <PresentationFormat>Affichage à l'écran (4:3)</PresentationFormat>
  <Paragraphs>223</Paragraphs>
  <Slides>46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Cédric</dc:creator>
  <cp:lastModifiedBy>Cédric</cp:lastModifiedBy>
  <cp:revision>855</cp:revision>
  <dcterms:created xsi:type="dcterms:W3CDTF">2013-03-12T09:22:03Z</dcterms:created>
  <dcterms:modified xsi:type="dcterms:W3CDTF">2016-05-28T20:55:24Z</dcterms:modified>
</cp:coreProperties>
</file>