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28"/>
  </p:notesMasterIdLst>
  <p:handoutMasterIdLst>
    <p:handoutMasterId r:id="rId29"/>
  </p:handoutMasterIdLst>
  <p:sldIdLst>
    <p:sldId id="258" r:id="rId2"/>
    <p:sldId id="292" r:id="rId3"/>
    <p:sldId id="315" r:id="rId4"/>
    <p:sldId id="318" r:id="rId5"/>
    <p:sldId id="406" r:id="rId6"/>
    <p:sldId id="412" r:id="rId7"/>
    <p:sldId id="414" r:id="rId8"/>
    <p:sldId id="427" r:id="rId9"/>
    <p:sldId id="428" r:id="rId10"/>
    <p:sldId id="429" r:id="rId11"/>
    <p:sldId id="418" r:id="rId12"/>
    <p:sldId id="417" r:id="rId13"/>
    <p:sldId id="415" r:id="rId14"/>
    <p:sldId id="416" r:id="rId15"/>
    <p:sldId id="401" r:id="rId16"/>
    <p:sldId id="423" r:id="rId17"/>
    <p:sldId id="424" r:id="rId18"/>
    <p:sldId id="437" r:id="rId19"/>
    <p:sldId id="433" r:id="rId20"/>
    <p:sldId id="434" r:id="rId21"/>
    <p:sldId id="432" r:id="rId22"/>
    <p:sldId id="425" r:id="rId23"/>
    <p:sldId id="419" r:id="rId24"/>
    <p:sldId id="407" r:id="rId25"/>
    <p:sldId id="421" r:id="rId26"/>
    <p:sldId id="410" r:id="rId27"/>
  </p:sldIdLst>
  <p:sldSz cx="9144000" cy="6858000" type="screen4x3"/>
  <p:notesSz cx="69469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22A7E"/>
    <a:srgbClr val="A32F8D"/>
    <a:srgbClr val="32BEAD"/>
    <a:srgbClr val="E2D3B8"/>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859" autoAdjust="0"/>
  </p:normalViewPr>
  <p:slideViewPr>
    <p:cSldViewPr>
      <p:cViewPr>
        <p:scale>
          <a:sx n="100" d="100"/>
          <a:sy n="100" d="100"/>
        </p:scale>
        <p:origin x="-228" y="-16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4884"/>
    </p:cViewPr>
  </p:sorterViewPr>
  <p:notesViewPr>
    <p:cSldViewPr>
      <p:cViewPr varScale="1">
        <p:scale>
          <a:sx n="80" d="100"/>
          <a:sy n="80" d="100"/>
        </p:scale>
        <p:origin x="-1932" y="-84"/>
      </p:cViewPr>
      <p:guideLst>
        <p:guide orient="horz" pos="2904"/>
        <p:guide pos="218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9900" cy="46037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35413" y="0"/>
            <a:ext cx="3009900" cy="460376"/>
          </a:xfrm>
          <a:prstGeom prst="rect">
            <a:avLst/>
          </a:prstGeom>
        </p:spPr>
        <p:txBody>
          <a:bodyPr vert="horz" lIns="91440" tIns="45720" rIns="91440" bIns="45720" rtlCol="0"/>
          <a:lstStyle>
            <a:lvl1pPr algn="r">
              <a:defRPr sz="1200"/>
            </a:lvl1pPr>
          </a:lstStyle>
          <a:p>
            <a:fld id="{1E98785C-1DDE-4D55-B3B5-1FF618AD3AE0}" type="datetimeFigureOut">
              <a:rPr lang="en-US" smtClean="0"/>
              <a:t>5/22/2016</a:t>
            </a:fld>
            <a:endParaRPr lang="en-US" dirty="0"/>
          </a:p>
        </p:txBody>
      </p:sp>
      <p:sp>
        <p:nvSpPr>
          <p:cNvPr id="4" name="Footer Placeholder 3"/>
          <p:cNvSpPr>
            <a:spLocks noGrp="1"/>
          </p:cNvSpPr>
          <p:nvPr>
            <p:ph type="ftr" sz="quarter" idx="2"/>
          </p:nvPr>
        </p:nvSpPr>
        <p:spPr>
          <a:xfrm>
            <a:off x="0" y="8758239"/>
            <a:ext cx="3009900" cy="460376"/>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5413" y="8758239"/>
            <a:ext cx="3009900" cy="460376"/>
          </a:xfrm>
          <a:prstGeom prst="rect">
            <a:avLst/>
          </a:prstGeom>
        </p:spPr>
        <p:txBody>
          <a:bodyPr vert="horz" lIns="91440" tIns="45720" rIns="91440" bIns="45720" rtlCol="0" anchor="b"/>
          <a:lstStyle>
            <a:lvl1pPr algn="r">
              <a:defRPr sz="1200"/>
            </a:lvl1pPr>
          </a:lstStyle>
          <a:p>
            <a:fld id="{63F484C9-1E99-46E2-8523-F9B098E932C3}" type="slidenum">
              <a:rPr lang="en-US" smtClean="0"/>
              <a:t>‹#›</a:t>
            </a:fld>
            <a:endParaRPr lang="en-US" dirty="0"/>
          </a:p>
        </p:txBody>
      </p:sp>
    </p:spTree>
    <p:extLst>
      <p:ext uri="{BB962C8B-B14F-4D97-AF65-F5344CB8AC3E}">
        <p14:creationId xmlns:p14="http://schemas.microsoft.com/office/powerpoint/2010/main" val="32131651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0323" cy="461010"/>
          </a:xfrm>
          <a:prstGeom prst="rect">
            <a:avLst/>
          </a:prstGeom>
        </p:spPr>
        <p:txBody>
          <a:bodyPr vert="horz" lIns="92382" tIns="46191" rIns="92382" bIns="46191" rtlCol="0"/>
          <a:lstStyle>
            <a:lvl1pPr algn="l">
              <a:defRPr sz="1200"/>
            </a:lvl1pPr>
          </a:lstStyle>
          <a:p>
            <a:endParaRPr lang="en-US" dirty="0"/>
          </a:p>
        </p:txBody>
      </p:sp>
      <p:sp>
        <p:nvSpPr>
          <p:cNvPr id="3" name="Date Placeholder 2"/>
          <p:cNvSpPr>
            <a:spLocks noGrp="1"/>
          </p:cNvSpPr>
          <p:nvPr>
            <p:ph type="dt" idx="1"/>
          </p:nvPr>
        </p:nvSpPr>
        <p:spPr>
          <a:xfrm>
            <a:off x="3934970" y="1"/>
            <a:ext cx="3010323" cy="461010"/>
          </a:xfrm>
          <a:prstGeom prst="rect">
            <a:avLst/>
          </a:prstGeom>
        </p:spPr>
        <p:txBody>
          <a:bodyPr vert="horz" lIns="92382" tIns="46191" rIns="92382" bIns="46191" rtlCol="0"/>
          <a:lstStyle>
            <a:lvl1pPr algn="r">
              <a:defRPr sz="1200"/>
            </a:lvl1pPr>
          </a:lstStyle>
          <a:p>
            <a:fld id="{0F32FCF1-449D-40F7-9685-50D3B6DB3111}" type="datetimeFigureOut">
              <a:rPr lang="en-US" smtClean="0"/>
              <a:pPr/>
              <a:t>5/22/2016</a:t>
            </a:fld>
            <a:endParaRPr lang="en-US" dirty="0"/>
          </a:p>
        </p:txBody>
      </p:sp>
      <p:sp>
        <p:nvSpPr>
          <p:cNvPr id="4" name="Slide Image Placeholder 3"/>
          <p:cNvSpPr>
            <a:spLocks noGrp="1" noRot="1" noChangeAspect="1"/>
          </p:cNvSpPr>
          <p:nvPr>
            <p:ph type="sldImg" idx="2"/>
          </p:nvPr>
        </p:nvSpPr>
        <p:spPr>
          <a:xfrm>
            <a:off x="1168400" y="693738"/>
            <a:ext cx="4610100" cy="3457575"/>
          </a:xfrm>
          <a:prstGeom prst="rect">
            <a:avLst/>
          </a:prstGeom>
          <a:noFill/>
          <a:ln w="12700">
            <a:solidFill>
              <a:prstClr val="black"/>
            </a:solidFill>
          </a:ln>
        </p:spPr>
        <p:txBody>
          <a:bodyPr vert="horz" lIns="92382" tIns="46191" rIns="92382" bIns="46191" rtlCol="0" anchor="ctr"/>
          <a:lstStyle/>
          <a:p>
            <a:endParaRPr lang="en-US" dirty="0"/>
          </a:p>
        </p:txBody>
      </p:sp>
      <p:sp>
        <p:nvSpPr>
          <p:cNvPr id="5" name="Notes Placeholder 4"/>
          <p:cNvSpPr>
            <a:spLocks noGrp="1"/>
          </p:cNvSpPr>
          <p:nvPr>
            <p:ph type="body" sz="quarter" idx="3"/>
          </p:nvPr>
        </p:nvSpPr>
        <p:spPr>
          <a:xfrm>
            <a:off x="694690" y="4379596"/>
            <a:ext cx="5557520" cy="4149090"/>
          </a:xfrm>
          <a:prstGeom prst="rect">
            <a:avLst/>
          </a:prstGeom>
        </p:spPr>
        <p:txBody>
          <a:bodyPr vert="horz" lIns="92382" tIns="46191" rIns="92382" bIns="4619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7590"/>
            <a:ext cx="3010323" cy="461010"/>
          </a:xfrm>
          <a:prstGeom prst="rect">
            <a:avLst/>
          </a:prstGeom>
        </p:spPr>
        <p:txBody>
          <a:bodyPr vert="horz" lIns="92382" tIns="46191" rIns="92382" bIns="4619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4970" y="8757590"/>
            <a:ext cx="3010323" cy="461010"/>
          </a:xfrm>
          <a:prstGeom prst="rect">
            <a:avLst/>
          </a:prstGeom>
        </p:spPr>
        <p:txBody>
          <a:bodyPr vert="horz" lIns="92382" tIns="46191" rIns="92382" bIns="46191" rtlCol="0" anchor="b"/>
          <a:lstStyle>
            <a:lvl1pPr algn="r">
              <a:defRPr sz="1200"/>
            </a:lvl1pPr>
          </a:lstStyle>
          <a:p>
            <a:fld id="{2BC4A2DD-91A1-48B0-AE87-6847D14A5543}" type="slidenum">
              <a:rPr lang="en-US" smtClean="0"/>
              <a:pPr/>
              <a:t>‹#›</a:t>
            </a:fld>
            <a:endParaRPr lang="en-US" dirty="0"/>
          </a:p>
        </p:txBody>
      </p:sp>
    </p:spTree>
    <p:extLst>
      <p:ext uri="{BB962C8B-B14F-4D97-AF65-F5344CB8AC3E}">
        <p14:creationId xmlns:p14="http://schemas.microsoft.com/office/powerpoint/2010/main" val="1145291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9988" y="695325"/>
            <a:ext cx="4606925" cy="3455988"/>
          </a:xfrm>
        </p:spPr>
      </p:sp>
      <p:sp>
        <p:nvSpPr>
          <p:cNvPr id="3" name="Notes Placeholder 2"/>
          <p:cNvSpPr>
            <a:spLocks noGrp="1"/>
          </p:cNvSpPr>
          <p:nvPr>
            <p:ph type="body" idx="1"/>
          </p:nvPr>
        </p:nvSpPr>
        <p:spPr>
          <a:xfrm>
            <a:off x="694690" y="4499610"/>
            <a:ext cx="5557520" cy="4149090"/>
          </a:xfrm>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2EC8224C-8770-4CF2-A1E4-A246CB135B8A}" type="slidenum">
              <a:rPr lang="en-US" smtClean="0">
                <a:solidFill>
                  <a:prstClr val="black"/>
                </a:solidFill>
              </a:rPr>
              <a:pPr/>
              <a:t>1</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a:t>
            </a:r>
            <a:r>
              <a:rPr lang="en-US" baseline="0" dirty="0" smtClean="0"/>
              <a:t> nu measurements, Q2 large, so Shadowing effects are absent</a:t>
            </a:r>
            <a:endParaRPr lang="en-US" dirty="0"/>
          </a:p>
        </p:txBody>
      </p:sp>
      <p:sp>
        <p:nvSpPr>
          <p:cNvPr id="4" name="Slide Number Placeholder 3"/>
          <p:cNvSpPr>
            <a:spLocks noGrp="1"/>
          </p:cNvSpPr>
          <p:nvPr>
            <p:ph type="sldNum" sz="quarter" idx="10"/>
          </p:nvPr>
        </p:nvSpPr>
        <p:spPr/>
        <p:txBody>
          <a:bodyPr/>
          <a:lstStyle/>
          <a:p>
            <a:fld id="{A0C71430-EBBA-144C-9116-6DF925E7AC40}" type="slidenum">
              <a:rPr lang="en-US" smtClean="0"/>
              <a:t>14</a:t>
            </a:fld>
            <a:endParaRPr lang="en-US" dirty="0"/>
          </a:p>
        </p:txBody>
      </p:sp>
    </p:spTree>
    <p:extLst>
      <p:ext uri="{BB962C8B-B14F-4D97-AF65-F5344CB8AC3E}">
        <p14:creationId xmlns:p14="http://schemas.microsoft.com/office/powerpoint/2010/main" val="3528156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4A2DD-91A1-48B0-AE87-6847D14A5543}" type="slidenum">
              <a:rPr lang="en-US" smtClean="0"/>
              <a:pPr/>
              <a:t>15</a:t>
            </a:fld>
            <a:endParaRPr lang="en-US" dirty="0"/>
          </a:p>
        </p:txBody>
      </p:sp>
    </p:spTree>
    <p:extLst>
      <p:ext uri="{BB962C8B-B14F-4D97-AF65-F5344CB8AC3E}">
        <p14:creationId xmlns:p14="http://schemas.microsoft.com/office/powerpoint/2010/main" val="2293944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Added collaborators</a:t>
            </a:r>
          </a:p>
        </p:txBody>
      </p:sp>
      <p:sp>
        <p:nvSpPr>
          <p:cNvPr id="4" name="Slide Number Placeholder 3"/>
          <p:cNvSpPr>
            <a:spLocks noGrp="1"/>
          </p:cNvSpPr>
          <p:nvPr>
            <p:ph type="sldNum" sz="quarter" idx="10"/>
          </p:nvPr>
        </p:nvSpPr>
        <p:spPr/>
        <p:txBody>
          <a:bodyPr/>
          <a:lstStyle/>
          <a:p>
            <a:fld id="{B55DF9A8-A8E8-41EA-B260-D01AD0AE4FE4}" type="slidenum">
              <a:rPr lang="en-US" smtClean="0"/>
              <a:pPr/>
              <a:t>16</a:t>
            </a:fld>
            <a:endParaRPr lang="en-US" dirty="0"/>
          </a:p>
        </p:txBody>
      </p:sp>
    </p:spTree>
    <p:extLst>
      <p:ext uri="{BB962C8B-B14F-4D97-AF65-F5344CB8AC3E}">
        <p14:creationId xmlns:p14="http://schemas.microsoft.com/office/powerpoint/2010/main" val="595132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Added collaborators</a:t>
            </a:r>
          </a:p>
        </p:txBody>
      </p:sp>
      <p:sp>
        <p:nvSpPr>
          <p:cNvPr id="4" name="Slide Number Placeholder 3"/>
          <p:cNvSpPr>
            <a:spLocks noGrp="1"/>
          </p:cNvSpPr>
          <p:nvPr>
            <p:ph type="sldNum" sz="quarter" idx="10"/>
          </p:nvPr>
        </p:nvSpPr>
        <p:spPr/>
        <p:txBody>
          <a:bodyPr/>
          <a:lstStyle/>
          <a:p>
            <a:fld id="{B55DF9A8-A8E8-41EA-B260-D01AD0AE4FE4}" type="slidenum">
              <a:rPr lang="en-US" smtClean="0"/>
              <a:pPr/>
              <a:t>17</a:t>
            </a:fld>
            <a:endParaRPr lang="en-US" dirty="0"/>
          </a:p>
        </p:txBody>
      </p:sp>
    </p:spTree>
    <p:extLst>
      <p:ext uri="{BB962C8B-B14F-4D97-AF65-F5344CB8AC3E}">
        <p14:creationId xmlns:p14="http://schemas.microsoft.com/office/powerpoint/2010/main" val="595132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933360" y="8757590"/>
            <a:ext cx="3011932" cy="461010"/>
          </a:xfrm>
          <a:noFill/>
        </p:spPr>
        <p:txBody>
          <a:bodyPr lIns="89704" tIns="44856" rIns="89704" bIns="44856"/>
          <a:lstStyle>
            <a:lvl1pPr defTabSz="918917" eaLnBrk="0" hangingPunct="0">
              <a:spcBef>
                <a:spcPct val="30000"/>
              </a:spcBef>
              <a:defRPr sz="1200">
                <a:solidFill>
                  <a:schemeClr val="tx1"/>
                </a:solidFill>
                <a:latin typeface="Arial" pitchFamily="34" charset="0"/>
              </a:defRPr>
            </a:lvl1pPr>
            <a:lvl2pPr marL="750529" indent="-288665" defTabSz="918917" eaLnBrk="0" hangingPunct="0">
              <a:spcBef>
                <a:spcPct val="30000"/>
              </a:spcBef>
              <a:defRPr sz="1200">
                <a:solidFill>
                  <a:schemeClr val="tx1"/>
                </a:solidFill>
                <a:latin typeface="Arial" pitchFamily="34" charset="0"/>
              </a:defRPr>
            </a:lvl2pPr>
            <a:lvl3pPr marL="1154660" indent="-230932" defTabSz="918917" eaLnBrk="0" hangingPunct="0">
              <a:spcBef>
                <a:spcPct val="30000"/>
              </a:spcBef>
              <a:defRPr sz="1200">
                <a:solidFill>
                  <a:schemeClr val="tx1"/>
                </a:solidFill>
                <a:latin typeface="Arial" pitchFamily="34" charset="0"/>
              </a:defRPr>
            </a:lvl3pPr>
            <a:lvl4pPr marL="1616524" indent="-230932" defTabSz="918917" eaLnBrk="0" hangingPunct="0">
              <a:spcBef>
                <a:spcPct val="30000"/>
              </a:spcBef>
              <a:defRPr sz="1200">
                <a:solidFill>
                  <a:schemeClr val="tx1"/>
                </a:solidFill>
                <a:latin typeface="Arial" pitchFamily="34" charset="0"/>
              </a:defRPr>
            </a:lvl4pPr>
            <a:lvl5pPr marL="2078388" indent="-230932" defTabSz="918917" eaLnBrk="0" hangingPunct="0">
              <a:spcBef>
                <a:spcPct val="30000"/>
              </a:spcBef>
              <a:defRPr sz="1200">
                <a:solidFill>
                  <a:schemeClr val="tx1"/>
                </a:solidFill>
                <a:latin typeface="Arial" pitchFamily="34" charset="0"/>
              </a:defRPr>
            </a:lvl5pPr>
            <a:lvl6pPr marL="2540252" indent="-230932" defTabSz="918917" eaLnBrk="0" fontAlgn="base" hangingPunct="0">
              <a:spcBef>
                <a:spcPct val="30000"/>
              </a:spcBef>
              <a:spcAft>
                <a:spcPct val="0"/>
              </a:spcAft>
              <a:defRPr sz="1200">
                <a:solidFill>
                  <a:schemeClr val="tx1"/>
                </a:solidFill>
                <a:latin typeface="Arial" pitchFamily="34" charset="0"/>
              </a:defRPr>
            </a:lvl6pPr>
            <a:lvl7pPr marL="3002115" indent="-230932" defTabSz="918917" eaLnBrk="0" fontAlgn="base" hangingPunct="0">
              <a:spcBef>
                <a:spcPct val="30000"/>
              </a:spcBef>
              <a:spcAft>
                <a:spcPct val="0"/>
              </a:spcAft>
              <a:defRPr sz="1200">
                <a:solidFill>
                  <a:schemeClr val="tx1"/>
                </a:solidFill>
                <a:latin typeface="Arial" pitchFamily="34" charset="0"/>
              </a:defRPr>
            </a:lvl7pPr>
            <a:lvl8pPr marL="3463979" indent="-230932" defTabSz="918917" eaLnBrk="0" fontAlgn="base" hangingPunct="0">
              <a:spcBef>
                <a:spcPct val="30000"/>
              </a:spcBef>
              <a:spcAft>
                <a:spcPct val="0"/>
              </a:spcAft>
              <a:defRPr sz="1200">
                <a:solidFill>
                  <a:schemeClr val="tx1"/>
                </a:solidFill>
                <a:latin typeface="Arial" pitchFamily="34" charset="0"/>
              </a:defRPr>
            </a:lvl8pPr>
            <a:lvl9pPr marL="3925843" indent="-230932" defTabSz="918917"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18</a:t>
            </a:fld>
            <a:endParaRPr lang="en-US" altLang="en-US" dirty="0">
              <a:solidFill>
                <a:srgbClr val="000000"/>
              </a:solidFill>
              <a:cs typeface="Arial" pitchFamily="34" charset="0"/>
            </a:endParaRPr>
          </a:p>
        </p:txBody>
      </p:sp>
      <p:sp>
        <p:nvSpPr>
          <p:cNvPr id="54275" name="Rectangle 7"/>
          <p:cNvSpPr txBox="1">
            <a:spLocks noGrp="1" noChangeArrowheads="1"/>
          </p:cNvSpPr>
          <p:nvPr/>
        </p:nvSpPr>
        <p:spPr bwMode="auto">
          <a:xfrm>
            <a:off x="3933360" y="8757590"/>
            <a:ext cx="3011932" cy="46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89" tIns="46899" rIns="93789" bIns="46899"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18</a:t>
            </a:fld>
            <a:endParaRPr lang="en-US" altLang="en-US" dirty="0">
              <a:solidFill>
                <a:srgbClr val="000000"/>
              </a:solidFill>
            </a:endParaRPr>
          </a:p>
        </p:txBody>
      </p:sp>
      <p:sp>
        <p:nvSpPr>
          <p:cNvPr id="54276" name="Rectangle 2"/>
          <p:cNvSpPr>
            <a:spLocks noGrp="1" noRot="1" noChangeAspect="1" noChangeArrowheads="1" noTextEdit="1"/>
          </p:cNvSpPr>
          <p:nvPr>
            <p:ph type="sldImg"/>
          </p:nvPr>
        </p:nvSpPr>
        <p:spPr>
          <a:xfrm>
            <a:off x="1177925" y="696913"/>
            <a:ext cx="4598988" cy="3448050"/>
          </a:xfrm>
          <a:ln/>
        </p:spPr>
      </p:sp>
      <p:sp>
        <p:nvSpPr>
          <p:cNvPr id="54277" name="Rectangle 3"/>
          <p:cNvSpPr>
            <a:spLocks noGrp="1" noChangeArrowheads="1"/>
          </p:cNvSpPr>
          <p:nvPr>
            <p:ph type="body" idx="1"/>
          </p:nvPr>
        </p:nvSpPr>
        <p:spPr>
          <a:xfrm>
            <a:off x="926254" y="4381196"/>
            <a:ext cx="5094393" cy="4147489"/>
          </a:xfrm>
          <a:noFill/>
        </p:spPr>
        <p:txBody>
          <a:bodyPr lIns="93789" tIns="46899" rIns="93789" bIns="46899"/>
          <a:lstStyle/>
          <a:p>
            <a:pPr defTabSz="1199564">
              <a:spcBef>
                <a:spcPct val="0"/>
              </a:spcBef>
            </a:pPr>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Shape 442"/>
          <p:cNvSpPr>
            <a:spLocks noGrp="1" noRot="1" noChangeAspect="1"/>
          </p:cNvSpPr>
          <p:nvPr>
            <p:ph type="sldImg"/>
          </p:nvPr>
        </p:nvSpPr>
        <p:spPr>
          <a:prstGeom prst="rect">
            <a:avLst/>
          </a:prstGeom>
        </p:spPr>
        <p:txBody>
          <a:bodyPr/>
          <a:lstStyle/>
          <a:p>
            <a:endParaRPr dirty="0"/>
          </a:p>
        </p:txBody>
      </p:sp>
      <p:sp>
        <p:nvSpPr>
          <p:cNvPr id="443" name="Shape 443"/>
          <p:cNvSpPr>
            <a:spLocks noGrp="1"/>
          </p:cNvSpPr>
          <p:nvPr>
            <p:ph type="body" sz="quarter" idx="1"/>
          </p:nvPr>
        </p:nvSpPr>
        <p:spPr>
          <a:prstGeom prst="rect">
            <a:avLst/>
          </a:prstGeom>
        </p:spPr>
        <p:txBody>
          <a:bodyPr/>
          <a:lstStyle>
            <a:lvl1pPr marL="212725" indent="-209550" defTabSz="457200">
              <a:spcBef>
                <a:spcPts val="0"/>
              </a:spcBef>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000">
                <a:latin typeface="Arial"/>
                <a:ea typeface="Arial"/>
                <a:cs typeface="Arial"/>
                <a:sym typeface="Arial"/>
              </a:defRPr>
            </a:lvl1pPr>
          </a:lstStyle>
          <a:p>
            <a:r>
              <a:rPr dirty="0"/>
              <a:t>Interior Page Design 2</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4A2DD-91A1-48B0-AE87-6847D14A5543}" type="slidenum">
              <a:rPr lang="en-US" smtClean="0"/>
              <a:pPr/>
              <a:t>23</a:t>
            </a:fld>
            <a:endParaRPr lang="en-US" dirty="0"/>
          </a:p>
        </p:txBody>
      </p:sp>
    </p:spTree>
    <p:extLst>
      <p:ext uri="{BB962C8B-B14F-4D97-AF65-F5344CB8AC3E}">
        <p14:creationId xmlns:p14="http://schemas.microsoft.com/office/powerpoint/2010/main" val="4151116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a:noFill/>
        </p:spPr>
        <p:txBody>
          <a:bodyPr/>
          <a:lstStyle/>
          <a:p>
            <a:endParaRPr lang="en-US" dirty="0">
              <a:latin typeface="Times" pitchFamily="-104" charset="0"/>
            </a:endParaRPr>
          </a:p>
        </p:txBody>
      </p:sp>
      <p:sp>
        <p:nvSpPr>
          <p:cNvPr id="68612" name="Slide Number Placeholder 3"/>
          <p:cNvSpPr>
            <a:spLocks noGrp="1"/>
          </p:cNvSpPr>
          <p:nvPr>
            <p:ph type="sldNum" sz="quarter" idx="5"/>
          </p:nvPr>
        </p:nvSpPr>
        <p:spPr bwMode="auto">
          <a:noFill/>
          <a:ln>
            <a:miter lim="800000"/>
            <a:headEnd/>
            <a:tailEnd/>
          </a:ln>
        </p:spPr>
        <p:txBody>
          <a:bodyPr/>
          <a:lstStyle/>
          <a:p>
            <a:fld id="{B9B816CE-CB8D-B248-83F6-819F55F70105}" type="slidenum">
              <a:rPr lang="en-US" smtClean="0">
                <a:solidFill>
                  <a:srgbClr val="000000"/>
                </a:solidFill>
                <a:latin typeface="Times" pitchFamily="-104" charset="0"/>
              </a:rPr>
              <a:pPr/>
              <a:t>24</a:t>
            </a:fld>
            <a:endParaRPr lang="en-US" dirty="0" smtClean="0">
              <a:solidFill>
                <a:srgbClr val="000000"/>
              </a:solidFill>
              <a:latin typeface="Times" pitchFamily="-104" charset="0"/>
            </a:endParaRPr>
          </a:p>
        </p:txBody>
      </p:sp>
    </p:spTree>
    <p:extLst>
      <p:ext uri="{BB962C8B-B14F-4D97-AF65-F5344CB8AC3E}">
        <p14:creationId xmlns:p14="http://schemas.microsoft.com/office/powerpoint/2010/main" val="3758405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4A2DD-91A1-48B0-AE87-6847D14A5543}" type="slidenum">
              <a:rPr lang="en-US" smtClean="0"/>
              <a:pPr/>
              <a:t>25</a:t>
            </a:fld>
            <a:endParaRPr lang="en-US" dirty="0"/>
          </a:p>
        </p:txBody>
      </p:sp>
    </p:spTree>
    <p:extLst>
      <p:ext uri="{BB962C8B-B14F-4D97-AF65-F5344CB8AC3E}">
        <p14:creationId xmlns:p14="http://schemas.microsoft.com/office/powerpoint/2010/main" val="512985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4A2DD-91A1-48B0-AE87-6847D14A5543}" type="slidenum">
              <a:rPr lang="en-US" smtClean="0"/>
              <a:pPr/>
              <a:t>2</a:t>
            </a:fld>
            <a:endParaRPr lang="en-US" dirty="0"/>
          </a:p>
        </p:txBody>
      </p:sp>
    </p:spTree>
    <p:extLst>
      <p:ext uri="{BB962C8B-B14F-4D97-AF65-F5344CB8AC3E}">
        <p14:creationId xmlns:p14="http://schemas.microsoft.com/office/powerpoint/2010/main" val="982799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4A2DD-91A1-48B0-AE87-6847D14A5543}" type="slidenum">
              <a:rPr lang="en-US" smtClean="0"/>
              <a:pPr/>
              <a:t>3</a:t>
            </a:fld>
            <a:endParaRPr lang="en-US" dirty="0"/>
          </a:p>
        </p:txBody>
      </p:sp>
    </p:spTree>
    <p:extLst>
      <p:ext uri="{BB962C8B-B14F-4D97-AF65-F5344CB8AC3E}">
        <p14:creationId xmlns:p14="http://schemas.microsoft.com/office/powerpoint/2010/main" val="11442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4A2DD-91A1-48B0-AE87-6847D14A5543}" type="slidenum">
              <a:rPr lang="en-US" smtClean="0"/>
              <a:pPr/>
              <a:t>4</a:t>
            </a:fld>
            <a:endParaRPr lang="en-US" dirty="0"/>
          </a:p>
        </p:txBody>
      </p:sp>
    </p:spTree>
    <p:extLst>
      <p:ext uri="{BB962C8B-B14F-4D97-AF65-F5344CB8AC3E}">
        <p14:creationId xmlns:p14="http://schemas.microsoft.com/office/powerpoint/2010/main" val="940697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933360" y="8757590"/>
            <a:ext cx="3011932" cy="461010"/>
          </a:xfrm>
          <a:noFill/>
        </p:spPr>
        <p:txBody>
          <a:bodyPr lIns="89704" tIns="44856" rIns="89704" bIns="44856"/>
          <a:lstStyle>
            <a:lvl1pPr defTabSz="918917" eaLnBrk="0" hangingPunct="0">
              <a:spcBef>
                <a:spcPct val="30000"/>
              </a:spcBef>
              <a:defRPr sz="1200">
                <a:solidFill>
                  <a:schemeClr val="tx1"/>
                </a:solidFill>
                <a:latin typeface="Arial" pitchFamily="34" charset="0"/>
              </a:defRPr>
            </a:lvl1pPr>
            <a:lvl2pPr marL="750529" indent="-288665" defTabSz="918917" eaLnBrk="0" hangingPunct="0">
              <a:spcBef>
                <a:spcPct val="30000"/>
              </a:spcBef>
              <a:defRPr sz="1200">
                <a:solidFill>
                  <a:schemeClr val="tx1"/>
                </a:solidFill>
                <a:latin typeface="Arial" pitchFamily="34" charset="0"/>
              </a:defRPr>
            </a:lvl2pPr>
            <a:lvl3pPr marL="1154660" indent="-230932" defTabSz="918917" eaLnBrk="0" hangingPunct="0">
              <a:spcBef>
                <a:spcPct val="30000"/>
              </a:spcBef>
              <a:defRPr sz="1200">
                <a:solidFill>
                  <a:schemeClr val="tx1"/>
                </a:solidFill>
                <a:latin typeface="Arial" pitchFamily="34" charset="0"/>
              </a:defRPr>
            </a:lvl3pPr>
            <a:lvl4pPr marL="1616524" indent="-230932" defTabSz="918917" eaLnBrk="0" hangingPunct="0">
              <a:spcBef>
                <a:spcPct val="30000"/>
              </a:spcBef>
              <a:defRPr sz="1200">
                <a:solidFill>
                  <a:schemeClr val="tx1"/>
                </a:solidFill>
                <a:latin typeface="Arial" pitchFamily="34" charset="0"/>
              </a:defRPr>
            </a:lvl4pPr>
            <a:lvl5pPr marL="2078388" indent="-230932" defTabSz="918917" eaLnBrk="0" hangingPunct="0">
              <a:spcBef>
                <a:spcPct val="30000"/>
              </a:spcBef>
              <a:defRPr sz="1200">
                <a:solidFill>
                  <a:schemeClr val="tx1"/>
                </a:solidFill>
                <a:latin typeface="Arial" pitchFamily="34" charset="0"/>
              </a:defRPr>
            </a:lvl5pPr>
            <a:lvl6pPr marL="2540252" indent="-230932" defTabSz="918917" eaLnBrk="0" fontAlgn="base" hangingPunct="0">
              <a:spcBef>
                <a:spcPct val="30000"/>
              </a:spcBef>
              <a:spcAft>
                <a:spcPct val="0"/>
              </a:spcAft>
              <a:defRPr sz="1200">
                <a:solidFill>
                  <a:schemeClr val="tx1"/>
                </a:solidFill>
                <a:latin typeface="Arial" pitchFamily="34" charset="0"/>
              </a:defRPr>
            </a:lvl6pPr>
            <a:lvl7pPr marL="3002115" indent="-230932" defTabSz="918917" eaLnBrk="0" fontAlgn="base" hangingPunct="0">
              <a:spcBef>
                <a:spcPct val="30000"/>
              </a:spcBef>
              <a:spcAft>
                <a:spcPct val="0"/>
              </a:spcAft>
              <a:defRPr sz="1200">
                <a:solidFill>
                  <a:schemeClr val="tx1"/>
                </a:solidFill>
                <a:latin typeface="Arial" pitchFamily="34" charset="0"/>
              </a:defRPr>
            </a:lvl7pPr>
            <a:lvl8pPr marL="3463979" indent="-230932" defTabSz="918917" eaLnBrk="0" fontAlgn="base" hangingPunct="0">
              <a:spcBef>
                <a:spcPct val="30000"/>
              </a:spcBef>
              <a:spcAft>
                <a:spcPct val="0"/>
              </a:spcAft>
              <a:defRPr sz="1200">
                <a:solidFill>
                  <a:schemeClr val="tx1"/>
                </a:solidFill>
                <a:latin typeface="Arial" pitchFamily="34" charset="0"/>
              </a:defRPr>
            </a:lvl8pPr>
            <a:lvl9pPr marL="3925843" indent="-230932" defTabSz="918917"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9</a:t>
            </a:fld>
            <a:endParaRPr lang="en-US" altLang="en-US" dirty="0">
              <a:solidFill>
                <a:srgbClr val="000000"/>
              </a:solidFill>
              <a:cs typeface="Arial" pitchFamily="34" charset="0"/>
            </a:endParaRPr>
          </a:p>
        </p:txBody>
      </p:sp>
      <p:sp>
        <p:nvSpPr>
          <p:cNvPr id="54275" name="Rectangle 7"/>
          <p:cNvSpPr txBox="1">
            <a:spLocks noGrp="1" noChangeArrowheads="1"/>
          </p:cNvSpPr>
          <p:nvPr/>
        </p:nvSpPr>
        <p:spPr bwMode="auto">
          <a:xfrm>
            <a:off x="3933360" y="8757590"/>
            <a:ext cx="3011932" cy="46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89" tIns="46899" rIns="93789" bIns="46899"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9</a:t>
            </a:fld>
            <a:endParaRPr lang="en-US" altLang="en-US" dirty="0">
              <a:solidFill>
                <a:srgbClr val="000000"/>
              </a:solidFill>
            </a:endParaRPr>
          </a:p>
        </p:txBody>
      </p:sp>
      <p:sp>
        <p:nvSpPr>
          <p:cNvPr id="54276" name="Rectangle 2"/>
          <p:cNvSpPr>
            <a:spLocks noGrp="1" noRot="1" noChangeAspect="1" noChangeArrowheads="1" noTextEdit="1"/>
          </p:cNvSpPr>
          <p:nvPr>
            <p:ph type="sldImg"/>
          </p:nvPr>
        </p:nvSpPr>
        <p:spPr>
          <a:xfrm>
            <a:off x="1177925" y="696913"/>
            <a:ext cx="4598988" cy="3448050"/>
          </a:xfrm>
          <a:ln/>
        </p:spPr>
      </p:sp>
      <p:sp>
        <p:nvSpPr>
          <p:cNvPr id="54277" name="Rectangle 3"/>
          <p:cNvSpPr>
            <a:spLocks noGrp="1" noChangeArrowheads="1"/>
          </p:cNvSpPr>
          <p:nvPr>
            <p:ph type="body" idx="1"/>
          </p:nvPr>
        </p:nvSpPr>
        <p:spPr>
          <a:xfrm>
            <a:off x="926254" y="4381196"/>
            <a:ext cx="5094393" cy="4147489"/>
          </a:xfrm>
          <a:noFill/>
        </p:spPr>
        <p:txBody>
          <a:bodyPr lIns="93789" tIns="46899" rIns="93789" bIns="46899"/>
          <a:lstStyle/>
          <a:p>
            <a:pPr defTabSz="1199564">
              <a:spcBef>
                <a:spcPct val="0"/>
              </a:spcBef>
            </a:pPr>
            <a:r>
              <a:rPr lang="en-US" altLang="en-US" dirty="0"/>
              <a:t>Note BSM not included in project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933360" y="8757590"/>
            <a:ext cx="3011932" cy="461010"/>
          </a:xfrm>
          <a:noFill/>
        </p:spPr>
        <p:txBody>
          <a:bodyPr lIns="89704" tIns="44856" rIns="89704" bIns="44856"/>
          <a:lstStyle>
            <a:lvl1pPr defTabSz="918917" eaLnBrk="0" hangingPunct="0">
              <a:spcBef>
                <a:spcPct val="30000"/>
              </a:spcBef>
              <a:defRPr sz="1200">
                <a:solidFill>
                  <a:schemeClr val="tx1"/>
                </a:solidFill>
                <a:latin typeface="Arial" pitchFamily="34" charset="0"/>
              </a:defRPr>
            </a:lvl1pPr>
            <a:lvl2pPr marL="750529" indent="-288665" defTabSz="918917" eaLnBrk="0" hangingPunct="0">
              <a:spcBef>
                <a:spcPct val="30000"/>
              </a:spcBef>
              <a:defRPr sz="1200">
                <a:solidFill>
                  <a:schemeClr val="tx1"/>
                </a:solidFill>
                <a:latin typeface="Arial" pitchFamily="34" charset="0"/>
              </a:defRPr>
            </a:lvl2pPr>
            <a:lvl3pPr marL="1154660" indent="-230932" defTabSz="918917" eaLnBrk="0" hangingPunct="0">
              <a:spcBef>
                <a:spcPct val="30000"/>
              </a:spcBef>
              <a:defRPr sz="1200">
                <a:solidFill>
                  <a:schemeClr val="tx1"/>
                </a:solidFill>
                <a:latin typeface="Arial" pitchFamily="34" charset="0"/>
              </a:defRPr>
            </a:lvl3pPr>
            <a:lvl4pPr marL="1616524" indent="-230932" defTabSz="918917" eaLnBrk="0" hangingPunct="0">
              <a:spcBef>
                <a:spcPct val="30000"/>
              </a:spcBef>
              <a:defRPr sz="1200">
                <a:solidFill>
                  <a:schemeClr val="tx1"/>
                </a:solidFill>
                <a:latin typeface="Arial" pitchFamily="34" charset="0"/>
              </a:defRPr>
            </a:lvl4pPr>
            <a:lvl5pPr marL="2078388" indent="-230932" defTabSz="918917" eaLnBrk="0" hangingPunct="0">
              <a:spcBef>
                <a:spcPct val="30000"/>
              </a:spcBef>
              <a:defRPr sz="1200">
                <a:solidFill>
                  <a:schemeClr val="tx1"/>
                </a:solidFill>
                <a:latin typeface="Arial" pitchFamily="34" charset="0"/>
              </a:defRPr>
            </a:lvl5pPr>
            <a:lvl6pPr marL="2540252" indent="-230932" defTabSz="918917" eaLnBrk="0" fontAlgn="base" hangingPunct="0">
              <a:spcBef>
                <a:spcPct val="30000"/>
              </a:spcBef>
              <a:spcAft>
                <a:spcPct val="0"/>
              </a:spcAft>
              <a:defRPr sz="1200">
                <a:solidFill>
                  <a:schemeClr val="tx1"/>
                </a:solidFill>
                <a:latin typeface="Arial" pitchFamily="34" charset="0"/>
              </a:defRPr>
            </a:lvl6pPr>
            <a:lvl7pPr marL="3002115" indent="-230932" defTabSz="918917" eaLnBrk="0" fontAlgn="base" hangingPunct="0">
              <a:spcBef>
                <a:spcPct val="30000"/>
              </a:spcBef>
              <a:spcAft>
                <a:spcPct val="0"/>
              </a:spcAft>
              <a:defRPr sz="1200">
                <a:solidFill>
                  <a:schemeClr val="tx1"/>
                </a:solidFill>
                <a:latin typeface="Arial" pitchFamily="34" charset="0"/>
              </a:defRPr>
            </a:lvl7pPr>
            <a:lvl8pPr marL="3463979" indent="-230932" defTabSz="918917" eaLnBrk="0" fontAlgn="base" hangingPunct="0">
              <a:spcBef>
                <a:spcPct val="30000"/>
              </a:spcBef>
              <a:spcAft>
                <a:spcPct val="0"/>
              </a:spcAft>
              <a:defRPr sz="1200">
                <a:solidFill>
                  <a:schemeClr val="tx1"/>
                </a:solidFill>
                <a:latin typeface="Arial" pitchFamily="34" charset="0"/>
              </a:defRPr>
            </a:lvl8pPr>
            <a:lvl9pPr marL="3925843" indent="-230932" defTabSz="918917"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10</a:t>
            </a:fld>
            <a:endParaRPr lang="en-US" altLang="en-US" dirty="0">
              <a:solidFill>
                <a:srgbClr val="000000"/>
              </a:solidFill>
              <a:cs typeface="Arial" pitchFamily="34" charset="0"/>
            </a:endParaRPr>
          </a:p>
        </p:txBody>
      </p:sp>
      <p:sp>
        <p:nvSpPr>
          <p:cNvPr id="54275" name="Rectangle 7"/>
          <p:cNvSpPr txBox="1">
            <a:spLocks noGrp="1" noChangeArrowheads="1"/>
          </p:cNvSpPr>
          <p:nvPr/>
        </p:nvSpPr>
        <p:spPr bwMode="auto">
          <a:xfrm>
            <a:off x="3933360" y="8757590"/>
            <a:ext cx="3011932" cy="46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89" tIns="46899" rIns="93789" bIns="46899"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10</a:t>
            </a:fld>
            <a:endParaRPr lang="en-US" altLang="en-US" dirty="0">
              <a:solidFill>
                <a:srgbClr val="000000"/>
              </a:solidFill>
            </a:endParaRPr>
          </a:p>
        </p:txBody>
      </p:sp>
      <p:sp>
        <p:nvSpPr>
          <p:cNvPr id="54276" name="Rectangle 2"/>
          <p:cNvSpPr>
            <a:spLocks noGrp="1" noRot="1" noChangeAspect="1" noChangeArrowheads="1" noTextEdit="1"/>
          </p:cNvSpPr>
          <p:nvPr>
            <p:ph type="sldImg"/>
          </p:nvPr>
        </p:nvSpPr>
        <p:spPr>
          <a:xfrm>
            <a:off x="1177925" y="696913"/>
            <a:ext cx="4598988" cy="3448050"/>
          </a:xfrm>
          <a:ln/>
        </p:spPr>
      </p:sp>
      <p:sp>
        <p:nvSpPr>
          <p:cNvPr id="54277" name="Rectangle 3"/>
          <p:cNvSpPr>
            <a:spLocks noGrp="1" noChangeArrowheads="1"/>
          </p:cNvSpPr>
          <p:nvPr>
            <p:ph type="body" idx="1"/>
          </p:nvPr>
        </p:nvSpPr>
        <p:spPr>
          <a:xfrm>
            <a:off x="926254" y="4381196"/>
            <a:ext cx="5094393" cy="4147489"/>
          </a:xfrm>
          <a:noFill/>
        </p:spPr>
        <p:txBody>
          <a:bodyPr lIns="93789" tIns="46899" rIns="93789" bIns="46899"/>
          <a:lstStyle/>
          <a:p>
            <a:pPr defTabSz="1199564">
              <a:spcBef>
                <a:spcPct val="0"/>
              </a:spcBef>
            </a:pPr>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the connection from measured x to unmeasured</a:t>
            </a:r>
            <a:r>
              <a:rPr lang="en-US" baseline="0" dirty="0" smtClean="0"/>
              <a:t> x very clear. </a:t>
            </a:r>
          </a:p>
          <a:p>
            <a:r>
              <a:rPr lang="en-US" baseline="0" dirty="0" smtClean="0"/>
              <a:t>Figure on the right bottom: replace by the EIC money plot. Drop </a:t>
            </a:r>
            <a:endParaRPr lang="en-US" dirty="0"/>
          </a:p>
        </p:txBody>
      </p:sp>
      <p:sp>
        <p:nvSpPr>
          <p:cNvPr id="4" name="Slide Number Placeholder 3"/>
          <p:cNvSpPr>
            <a:spLocks noGrp="1"/>
          </p:cNvSpPr>
          <p:nvPr>
            <p:ph type="sldNum" sz="quarter" idx="10"/>
          </p:nvPr>
        </p:nvSpPr>
        <p:spPr/>
        <p:txBody>
          <a:bodyPr/>
          <a:lstStyle/>
          <a:p>
            <a:fld id="{A0C71430-EBBA-144C-9116-6DF925E7AC40}" type="slidenum">
              <a:rPr lang="en-US" smtClean="0"/>
              <a:t>11</a:t>
            </a:fld>
            <a:endParaRPr lang="en-US" dirty="0"/>
          </a:p>
        </p:txBody>
      </p:sp>
    </p:spTree>
    <p:extLst>
      <p:ext uri="{BB962C8B-B14F-4D97-AF65-F5344CB8AC3E}">
        <p14:creationId xmlns:p14="http://schemas.microsoft.com/office/powerpoint/2010/main" val="4287420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BC4A2DD-91A1-48B0-AE87-6847D14A5543}" type="slidenum">
              <a:rPr lang="en-US" smtClean="0"/>
              <a:pPr/>
              <a:t>12</a:t>
            </a:fld>
            <a:endParaRPr lang="en-US" dirty="0"/>
          </a:p>
        </p:txBody>
      </p:sp>
    </p:spTree>
    <p:extLst>
      <p:ext uri="{BB962C8B-B14F-4D97-AF65-F5344CB8AC3E}">
        <p14:creationId xmlns:p14="http://schemas.microsoft.com/office/powerpoint/2010/main" val="1558121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Amazing events:</a:t>
            </a:r>
            <a:r>
              <a:rPr lang="en-US" baseline="0" dirty="0" smtClean="0"/>
              <a:t> in the rest frame a 1 TeV e-beam on Nucleus (~binding energy of 10s MeV) and nothing happens to the nucleus 1/3 of time. The gluon matter is so “DISK” like that even when probed with high resolution probe acts like a “solid” Dark object, creating diffractive patters. Nuclei have a lot more gluons than protons, so the object is DARKER, and hence the diffractive part of the cross section RISES above 1 in ratio. If there is no saturation, then the nucleus may break more often, and hence the ratio of diffraction in nuclei to proton actually decreases.</a:t>
            </a:r>
            <a:endParaRPr lang="en-US" dirty="0"/>
          </a:p>
        </p:txBody>
      </p:sp>
      <p:sp>
        <p:nvSpPr>
          <p:cNvPr id="4" name="Slide Number Placeholder 3"/>
          <p:cNvSpPr>
            <a:spLocks noGrp="1"/>
          </p:cNvSpPr>
          <p:nvPr>
            <p:ph type="sldNum" sz="quarter" idx="10"/>
          </p:nvPr>
        </p:nvSpPr>
        <p:spPr/>
        <p:txBody>
          <a:bodyPr/>
          <a:lstStyle/>
          <a:p>
            <a:fld id="{A0C71430-EBBA-144C-9116-6DF925E7AC40}" type="slidenum">
              <a:rPr lang="en-US" smtClean="0"/>
              <a:t>13</a:t>
            </a:fld>
            <a:endParaRPr lang="en-US" dirty="0"/>
          </a:p>
        </p:txBody>
      </p:sp>
    </p:spTree>
    <p:extLst>
      <p:ext uri="{BB962C8B-B14F-4D97-AF65-F5344CB8AC3E}">
        <p14:creationId xmlns:p14="http://schemas.microsoft.com/office/powerpoint/2010/main" val="1164042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6"/>
            <a:ext cx="7772400" cy="1470025"/>
          </a:xfrm>
          <a:prstGeom prst="rect">
            <a:avLst/>
          </a:prstGeom>
        </p:spPr>
        <p:txBody>
          <a:bodyPr lIns="91268" tIns="45634" rIns="91268" bIns="45634"/>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268" tIns="45634" rIns="91268" bIns="45634"/>
          <a:lstStyle>
            <a:lvl1pPr marL="0" indent="0" algn="ctr">
              <a:buNone/>
              <a:defRPr/>
            </a:lvl1pPr>
            <a:lvl2pPr marL="456344" indent="0" algn="ctr">
              <a:buNone/>
              <a:defRPr/>
            </a:lvl2pPr>
            <a:lvl3pPr marL="912689" indent="0" algn="ctr">
              <a:buNone/>
              <a:defRPr/>
            </a:lvl3pPr>
            <a:lvl4pPr marL="1369030" indent="0" algn="ctr">
              <a:buNone/>
              <a:defRPr/>
            </a:lvl4pPr>
            <a:lvl5pPr marL="1825379" indent="0" algn="ctr">
              <a:buNone/>
              <a:defRPr/>
            </a:lvl5pPr>
            <a:lvl6pPr marL="2281726" indent="0" algn="ctr">
              <a:buNone/>
              <a:defRPr/>
            </a:lvl6pPr>
            <a:lvl7pPr marL="2738067" indent="0" algn="ctr">
              <a:buNone/>
              <a:defRPr/>
            </a:lvl7pPr>
            <a:lvl8pPr marL="3194416" indent="0" algn="ctr">
              <a:buNone/>
              <a:defRPr/>
            </a:lvl8pPr>
            <a:lvl9pPr marL="365076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74248745"/>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4820" y="76200"/>
            <a:ext cx="8229600" cy="674596"/>
          </a:xfrm>
          <a:prstGeom prst="rect">
            <a:avLst/>
          </a:prstGeom>
        </p:spPr>
        <p:txBody>
          <a:bodyPr lIns="91268" tIns="45634" rIns="91268" bIns="45634"/>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268" tIns="45634" rIns="91268" bIns="45634"/>
          <a:lstStyle>
            <a:lvl1pPr>
              <a:defRPr sz="1800">
                <a:latin typeface="+mj-lt"/>
              </a:defRPr>
            </a:lvl1pPr>
            <a:lvl2pPr>
              <a:defRPr sz="1800">
                <a:latin typeface="+mj-lt"/>
              </a:defRPr>
            </a:lvl2pPr>
            <a:lvl3pPr>
              <a:defRPr sz="1800">
                <a:latin typeface="+mj-lt"/>
              </a:defRPr>
            </a:lvl3pPr>
            <a:lvl4pPr>
              <a:defRPr sz="1800">
                <a:latin typeface="+mj-lt"/>
              </a:defRPr>
            </a:lvl4pPr>
            <a:lvl5pPr>
              <a:defRPr sz="1800">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228600" y="6504801"/>
            <a:ext cx="8763000" cy="369332"/>
          </a:xfrm>
          <a:prstGeom prst="rect">
            <a:avLst/>
          </a:prstGeom>
        </p:spPr>
        <p:txBody>
          <a:bodyPr wrap="square">
            <a:spAutoFit/>
          </a:bodyPr>
          <a:lstStyle/>
          <a:p>
            <a:pPr algn="l"/>
            <a:r>
              <a:rPr lang="en-US" sz="1200" i="1" dirty="0" smtClean="0">
                <a:solidFill>
                  <a:schemeClr val="bg1"/>
                </a:solidFill>
                <a:latin typeface="Arial" pitchFamily="34" charset="0"/>
                <a:cs typeface="Arial" pitchFamily="34" charset="0"/>
              </a:rPr>
              <a:t>H. E. Montgomery</a:t>
            </a:r>
            <a:r>
              <a:rPr lang="en-US" sz="1200" i="1" baseline="0" dirty="0" smtClean="0">
                <a:solidFill>
                  <a:schemeClr val="bg1"/>
                </a:solidFill>
                <a:latin typeface="Arial" pitchFamily="34" charset="0"/>
                <a:cs typeface="Arial" pitchFamily="34" charset="0"/>
              </a:rPr>
              <a:t>   	</a:t>
            </a:r>
            <a:r>
              <a:rPr lang="en-US" sz="1200" dirty="0" smtClean="0">
                <a:solidFill>
                  <a:schemeClr val="bg1"/>
                </a:solidFill>
                <a:latin typeface="Arial" pitchFamily="34" charset="0"/>
                <a:cs typeface="Arial" pitchFamily="34" charset="0"/>
              </a:rPr>
              <a:t>	</a:t>
            </a:r>
            <a:r>
              <a:rPr lang="en-US" sz="1200" baseline="0" dirty="0" smtClean="0">
                <a:solidFill>
                  <a:schemeClr val="bg1"/>
                </a:solidFill>
                <a:latin typeface="Arial" pitchFamily="34" charset="0"/>
                <a:cs typeface="Arial" pitchFamily="34" charset="0"/>
              </a:rPr>
              <a:t>                           </a:t>
            </a:r>
            <a:fld id="{95C3ACB1-9D5B-4C50-8733-64C120A39E65}" type="slidenum">
              <a:rPr kumimoji="0" lang="en-US" sz="1200" b="0" i="1" u="none" strike="noStrike" kern="1200" cap="none" spc="0" normalizeH="0" baseline="0" noProof="0" smtClean="0">
                <a:ln>
                  <a:noFill/>
                </a:ln>
                <a:solidFill>
                  <a:schemeClr val="bg1"/>
                </a:solidFill>
                <a:effectLst/>
                <a:uLnTx/>
                <a:uFillTx/>
                <a:latin typeface="Arial" charset="0"/>
              </a:rPr>
              <a:pPr algn="l"/>
              <a:t>‹#›</a:t>
            </a:fld>
            <a:r>
              <a:rPr kumimoji="0" lang="en-US" sz="1200" b="0" i="1" u="none" strike="noStrike" kern="1200" cap="none" spc="0" normalizeH="0" baseline="0" noProof="0" dirty="0" smtClean="0">
                <a:ln>
                  <a:noFill/>
                </a:ln>
                <a:solidFill>
                  <a:schemeClr val="bg1"/>
                </a:solidFill>
                <a:effectLst/>
                <a:uLnTx/>
                <a:uFillTx/>
                <a:latin typeface="Arial" charset="0"/>
              </a:rPr>
              <a:t>	</a:t>
            </a:r>
            <a:r>
              <a:rPr lang="en-US" sz="1200" i="1" dirty="0" smtClean="0">
                <a:solidFill>
                  <a:schemeClr val="bg1"/>
                </a:solidFill>
                <a:latin typeface="Arial" pitchFamily="34" charset="0"/>
                <a:cs typeface="Arial" pitchFamily="34" charset="0"/>
              </a:rPr>
              <a:t> 		QCD</a:t>
            </a:r>
            <a:r>
              <a:rPr lang="en-US" sz="1200" i="1" baseline="0" dirty="0" smtClean="0">
                <a:solidFill>
                  <a:schemeClr val="bg1"/>
                </a:solidFill>
                <a:latin typeface="Arial" pitchFamily="34" charset="0"/>
                <a:cs typeface="Arial" pitchFamily="34" charset="0"/>
              </a:rPr>
              <a:t> Evolution 2016</a:t>
            </a:r>
            <a:endParaRPr lang="en-US" sz="1200" i="1" dirty="0" smtClean="0">
              <a:solidFill>
                <a:schemeClr val="bg1"/>
              </a:solidFill>
              <a:latin typeface="Arial" pitchFamily="34" charset="0"/>
              <a:cs typeface="Arial" pitchFamily="34" charset="0"/>
            </a:endParaRPr>
          </a:p>
          <a:p>
            <a:pPr algn="l"/>
            <a:r>
              <a:rPr lang="en-US" sz="600" dirty="0" smtClean="0">
                <a:solidFill>
                  <a:schemeClr val="bg1"/>
                </a:solidFill>
                <a:latin typeface="Arial" pitchFamily="34" charset="0"/>
                <a:cs typeface="Arial" pitchFamily="34" charset="0"/>
              </a:rPr>
              <a:t>	</a:t>
            </a:r>
            <a:endParaRPr lang="en-US" sz="6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84973325"/>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a:prstGeom prst="rect">
            <a:avLst/>
          </a:prstGeom>
        </p:spPr>
        <p:txBody>
          <a:bodyPr lIns="91268" tIns="45634" rIns="91268" bIns="45634"/>
          <a:lstStyle>
            <a:lvl1pPr>
              <a:defRPr sz="3200"/>
            </a:lvl1pPr>
          </a:lstStyle>
          <a:p>
            <a:r>
              <a:rPr lang="en-US" smtClean="0"/>
              <a:t>Click to edit Master title style</a:t>
            </a:r>
            <a:endParaRPr lang="en-US"/>
          </a:p>
        </p:txBody>
      </p:sp>
      <p:sp>
        <p:nvSpPr>
          <p:cNvPr id="4" name="Rectangle 3"/>
          <p:cNvSpPr/>
          <p:nvPr userDrawn="1"/>
        </p:nvSpPr>
        <p:spPr>
          <a:xfrm>
            <a:off x="228600" y="6504801"/>
            <a:ext cx="8763000" cy="369332"/>
          </a:xfrm>
          <a:prstGeom prst="rect">
            <a:avLst/>
          </a:prstGeom>
        </p:spPr>
        <p:txBody>
          <a:bodyPr wrap="square">
            <a:spAutoFit/>
          </a:bodyPr>
          <a:lstStyle/>
          <a:p>
            <a:pPr algn="l"/>
            <a:r>
              <a:rPr lang="en-US" sz="1200" i="1" dirty="0" smtClean="0">
                <a:solidFill>
                  <a:schemeClr val="bg1"/>
                </a:solidFill>
                <a:latin typeface="Arial" pitchFamily="34" charset="0"/>
                <a:cs typeface="Arial" pitchFamily="34" charset="0"/>
              </a:rPr>
              <a:t>H. E. Montgomery</a:t>
            </a:r>
            <a:r>
              <a:rPr lang="en-US" sz="1200" i="1" baseline="0" dirty="0" smtClean="0">
                <a:solidFill>
                  <a:schemeClr val="bg1"/>
                </a:solidFill>
                <a:latin typeface="Arial" pitchFamily="34" charset="0"/>
                <a:cs typeface="Arial" pitchFamily="34" charset="0"/>
              </a:rPr>
              <a:t>   	</a:t>
            </a:r>
            <a:r>
              <a:rPr lang="en-US" sz="1200" dirty="0" smtClean="0">
                <a:solidFill>
                  <a:schemeClr val="bg1"/>
                </a:solidFill>
                <a:latin typeface="Arial" pitchFamily="34" charset="0"/>
                <a:cs typeface="Arial" pitchFamily="34" charset="0"/>
              </a:rPr>
              <a:t>	</a:t>
            </a:r>
            <a:r>
              <a:rPr lang="en-US" sz="1200" baseline="0" dirty="0" smtClean="0">
                <a:solidFill>
                  <a:schemeClr val="bg1"/>
                </a:solidFill>
                <a:latin typeface="Arial" pitchFamily="34" charset="0"/>
                <a:cs typeface="Arial" pitchFamily="34" charset="0"/>
              </a:rPr>
              <a:t>                           </a:t>
            </a:r>
            <a:fld id="{95C3ACB1-9D5B-4C50-8733-64C120A39E65}" type="slidenum">
              <a:rPr kumimoji="0" lang="en-US" sz="1200" b="0" i="1" u="none" strike="noStrike" kern="1200" cap="none" spc="0" normalizeH="0" baseline="0" noProof="0" smtClean="0">
                <a:ln>
                  <a:noFill/>
                </a:ln>
                <a:solidFill>
                  <a:schemeClr val="bg1"/>
                </a:solidFill>
                <a:effectLst/>
                <a:uLnTx/>
                <a:uFillTx/>
                <a:latin typeface="Arial" charset="0"/>
              </a:rPr>
              <a:pPr algn="l"/>
              <a:t>‹#›</a:t>
            </a:fld>
            <a:r>
              <a:rPr kumimoji="0" lang="en-US" sz="1200" b="0" i="1" u="none" strike="noStrike" kern="1200" cap="none" spc="0" normalizeH="0" baseline="0" noProof="0" dirty="0" smtClean="0">
                <a:ln>
                  <a:noFill/>
                </a:ln>
                <a:solidFill>
                  <a:schemeClr val="bg1"/>
                </a:solidFill>
                <a:effectLst/>
                <a:uLnTx/>
                <a:uFillTx/>
                <a:latin typeface="Arial" charset="0"/>
              </a:rPr>
              <a:t>	</a:t>
            </a:r>
            <a:r>
              <a:rPr lang="en-US" sz="1200" i="1" dirty="0" smtClean="0">
                <a:solidFill>
                  <a:schemeClr val="bg1"/>
                </a:solidFill>
                <a:latin typeface="Arial" pitchFamily="34" charset="0"/>
                <a:cs typeface="Arial" pitchFamily="34" charset="0"/>
              </a:rPr>
              <a:t> 		QCD</a:t>
            </a:r>
            <a:r>
              <a:rPr lang="en-US" sz="1200" i="1" baseline="0" dirty="0" smtClean="0">
                <a:solidFill>
                  <a:schemeClr val="bg1"/>
                </a:solidFill>
                <a:latin typeface="Arial" pitchFamily="34" charset="0"/>
                <a:cs typeface="Arial" pitchFamily="34" charset="0"/>
              </a:rPr>
              <a:t> Evolution 2016</a:t>
            </a:r>
            <a:endParaRPr lang="en-US" sz="1200" i="1" dirty="0" smtClean="0">
              <a:solidFill>
                <a:schemeClr val="bg1"/>
              </a:solidFill>
              <a:latin typeface="Arial" pitchFamily="34" charset="0"/>
              <a:cs typeface="Arial" pitchFamily="34" charset="0"/>
            </a:endParaRPr>
          </a:p>
          <a:p>
            <a:pPr algn="l"/>
            <a:r>
              <a:rPr lang="en-US" sz="600" dirty="0" smtClean="0">
                <a:solidFill>
                  <a:schemeClr val="bg1"/>
                </a:solidFill>
                <a:latin typeface="Arial" pitchFamily="34" charset="0"/>
                <a:cs typeface="Arial" pitchFamily="34" charset="0"/>
              </a:rPr>
              <a:t>	</a:t>
            </a:r>
            <a:endParaRPr lang="en-US" sz="6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654143837"/>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Rectangle 4"/>
          <p:cNvSpPr/>
          <p:nvPr userDrawn="1"/>
        </p:nvSpPr>
        <p:spPr>
          <a:xfrm>
            <a:off x="228600" y="6504801"/>
            <a:ext cx="8763000" cy="369332"/>
          </a:xfrm>
          <a:prstGeom prst="rect">
            <a:avLst/>
          </a:prstGeom>
        </p:spPr>
        <p:txBody>
          <a:bodyPr wrap="square">
            <a:spAutoFit/>
          </a:bodyPr>
          <a:lstStyle/>
          <a:p>
            <a:pPr algn="l"/>
            <a:r>
              <a:rPr lang="en-US" sz="1200" i="1" dirty="0" smtClean="0">
                <a:solidFill>
                  <a:schemeClr val="bg1"/>
                </a:solidFill>
                <a:latin typeface="Arial" pitchFamily="34" charset="0"/>
                <a:cs typeface="Arial" pitchFamily="34" charset="0"/>
              </a:rPr>
              <a:t>H. E. Montgomery</a:t>
            </a:r>
            <a:r>
              <a:rPr lang="en-US" sz="1200" i="1" baseline="0" dirty="0" smtClean="0">
                <a:solidFill>
                  <a:schemeClr val="bg1"/>
                </a:solidFill>
                <a:latin typeface="Arial" pitchFamily="34" charset="0"/>
                <a:cs typeface="Arial" pitchFamily="34" charset="0"/>
              </a:rPr>
              <a:t>   	</a:t>
            </a:r>
            <a:r>
              <a:rPr lang="en-US" sz="1200" dirty="0" smtClean="0">
                <a:solidFill>
                  <a:schemeClr val="bg1"/>
                </a:solidFill>
                <a:latin typeface="Arial" pitchFamily="34" charset="0"/>
                <a:cs typeface="Arial" pitchFamily="34" charset="0"/>
              </a:rPr>
              <a:t>	</a:t>
            </a:r>
            <a:r>
              <a:rPr lang="en-US" sz="1200" baseline="0" dirty="0" smtClean="0">
                <a:solidFill>
                  <a:schemeClr val="bg1"/>
                </a:solidFill>
                <a:latin typeface="Arial" pitchFamily="34" charset="0"/>
                <a:cs typeface="Arial" pitchFamily="34" charset="0"/>
              </a:rPr>
              <a:t>                           </a:t>
            </a:r>
            <a:fld id="{95C3ACB1-9D5B-4C50-8733-64C120A39E65}" type="slidenum">
              <a:rPr kumimoji="0" lang="en-US" sz="1200" b="0" i="1" u="none" strike="noStrike" kern="1200" cap="none" spc="0" normalizeH="0" baseline="0" noProof="0" smtClean="0">
                <a:ln>
                  <a:noFill/>
                </a:ln>
                <a:solidFill>
                  <a:schemeClr val="bg1"/>
                </a:solidFill>
                <a:effectLst/>
                <a:uLnTx/>
                <a:uFillTx/>
                <a:latin typeface="Arial" charset="0"/>
              </a:rPr>
              <a:pPr algn="l"/>
              <a:t>‹#›</a:t>
            </a:fld>
            <a:r>
              <a:rPr kumimoji="0" lang="en-US" sz="1200" b="0" i="1" u="none" strike="noStrike" kern="1200" cap="none" spc="0" normalizeH="0" baseline="0" noProof="0" dirty="0" smtClean="0">
                <a:ln>
                  <a:noFill/>
                </a:ln>
                <a:solidFill>
                  <a:schemeClr val="bg1"/>
                </a:solidFill>
                <a:effectLst/>
                <a:uLnTx/>
                <a:uFillTx/>
                <a:latin typeface="Arial" charset="0"/>
              </a:rPr>
              <a:t>	</a:t>
            </a:r>
            <a:r>
              <a:rPr lang="en-US" sz="1200" i="1" dirty="0" smtClean="0">
                <a:solidFill>
                  <a:schemeClr val="bg1"/>
                </a:solidFill>
                <a:latin typeface="Arial" pitchFamily="34" charset="0"/>
                <a:cs typeface="Arial" pitchFamily="34" charset="0"/>
              </a:rPr>
              <a:t> 		QCD</a:t>
            </a:r>
            <a:r>
              <a:rPr lang="en-US" sz="1200" i="1" baseline="0" dirty="0" smtClean="0">
                <a:solidFill>
                  <a:schemeClr val="bg1"/>
                </a:solidFill>
                <a:latin typeface="Arial" pitchFamily="34" charset="0"/>
                <a:cs typeface="Arial" pitchFamily="34" charset="0"/>
              </a:rPr>
              <a:t> Evolution 2016</a:t>
            </a:r>
            <a:endParaRPr lang="en-US" sz="1200" i="1" dirty="0" smtClean="0">
              <a:solidFill>
                <a:schemeClr val="bg1"/>
              </a:solidFill>
              <a:latin typeface="Arial" pitchFamily="34" charset="0"/>
              <a:cs typeface="Arial" pitchFamily="34" charset="0"/>
            </a:endParaRPr>
          </a:p>
          <a:p>
            <a:pPr algn="l"/>
            <a:r>
              <a:rPr lang="en-US" sz="600" dirty="0" smtClean="0">
                <a:solidFill>
                  <a:schemeClr val="bg1"/>
                </a:solidFill>
                <a:latin typeface="Arial" pitchFamily="34" charset="0"/>
                <a:cs typeface="Arial" pitchFamily="34" charset="0"/>
              </a:rPr>
              <a:t>	</a:t>
            </a:r>
            <a:endParaRPr lang="en-US" sz="6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0535854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56836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81" r:id="rId3"/>
    <p:sldLayoutId id="2147483683" r:id="rId4"/>
  </p:sldLayoutIdLst>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par>
    </p:tnLst>
  </p:timing>
  <p:txStyles>
    <p:titleStyle>
      <a:lvl1pPr algn="ctr" rtl="0" fontAlgn="base">
        <a:spcBef>
          <a:spcPct val="0"/>
        </a:spcBef>
        <a:spcAft>
          <a:spcPct val="0"/>
        </a:spcAft>
        <a:defRPr sz="3600" b="1">
          <a:solidFill>
            <a:schemeClr val="tx2"/>
          </a:solidFill>
          <a:latin typeface="+mj-lt"/>
          <a:ea typeface="+mj-ea"/>
          <a:cs typeface="+mj-cs"/>
        </a:defRPr>
      </a:lvl1pPr>
      <a:lvl2pPr algn="ctr" rtl="0" fontAlgn="base">
        <a:spcBef>
          <a:spcPct val="0"/>
        </a:spcBef>
        <a:spcAft>
          <a:spcPct val="0"/>
        </a:spcAft>
        <a:defRPr sz="3600" b="1">
          <a:solidFill>
            <a:schemeClr val="tx2"/>
          </a:solidFill>
          <a:latin typeface="Times" pitchFamily="18" charset="0"/>
        </a:defRPr>
      </a:lvl2pPr>
      <a:lvl3pPr algn="ctr" rtl="0" fontAlgn="base">
        <a:spcBef>
          <a:spcPct val="0"/>
        </a:spcBef>
        <a:spcAft>
          <a:spcPct val="0"/>
        </a:spcAft>
        <a:defRPr sz="3600" b="1">
          <a:solidFill>
            <a:schemeClr val="tx2"/>
          </a:solidFill>
          <a:latin typeface="Times" pitchFamily="18" charset="0"/>
        </a:defRPr>
      </a:lvl3pPr>
      <a:lvl4pPr algn="ctr" rtl="0" fontAlgn="base">
        <a:spcBef>
          <a:spcPct val="0"/>
        </a:spcBef>
        <a:spcAft>
          <a:spcPct val="0"/>
        </a:spcAft>
        <a:defRPr sz="3600" b="1">
          <a:solidFill>
            <a:schemeClr val="tx2"/>
          </a:solidFill>
          <a:latin typeface="Times" pitchFamily="18" charset="0"/>
        </a:defRPr>
      </a:lvl4pPr>
      <a:lvl5pPr algn="ctr" rtl="0" fontAlgn="base">
        <a:spcBef>
          <a:spcPct val="0"/>
        </a:spcBef>
        <a:spcAft>
          <a:spcPct val="0"/>
        </a:spcAft>
        <a:defRPr sz="3600" b="1">
          <a:solidFill>
            <a:schemeClr val="tx2"/>
          </a:solidFill>
          <a:latin typeface="Times" pitchFamily="18" charset="0"/>
        </a:defRPr>
      </a:lvl5pPr>
      <a:lvl6pPr marL="456344" algn="ctr" rtl="0" fontAlgn="base">
        <a:spcBef>
          <a:spcPct val="0"/>
        </a:spcBef>
        <a:spcAft>
          <a:spcPct val="0"/>
        </a:spcAft>
        <a:defRPr sz="3600" b="1">
          <a:solidFill>
            <a:schemeClr val="tx2"/>
          </a:solidFill>
          <a:latin typeface="Times" pitchFamily="18" charset="0"/>
        </a:defRPr>
      </a:lvl6pPr>
      <a:lvl7pPr marL="912689" algn="ctr" rtl="0" fontAlgn="base">
        <a:spcBef>
          <a:spcPct val="0"/>
        </a:spcBef>
        <a:spcAft>
          <a:spcPct val="0"/>
        </a:spcAft>
        <a:defRPr sz="3600" b="1">
          <a:solidFill>
            <a:schemeClr val="tx2"/>
          </a:solidFill>
          <a:latin typeface="Times" pitchFamily="18" charset="0"/>
        </a:defRPr>
      </a:lvl7pPr>
      <a:lvl8pPr marL="1369030" algn="ctr" rtl="0" fontAlgn="base">
        <a:spcBef>
          <a:spcPct val="0"/>
        </a:spcBef>
        <a:spcAft>
          <a:spcPct val="0"/>
        </a:spcAft>
        <a:defRPr sz="3600" b="1">
          <a:solidFill>
            <a:schemeClr val="tx2"/>
          </a:solidFill>
          <a:latin typeface="Times" pitchFamily="18" charset="0"/>
        </a:defRPr>
      </a:lvl8pPr>
      <a:lvl9pPr marL="1825379" algn="ctr" rtl="0" fontAlgn="base">
        <a:spcBef>
          <a:spcPct val="0"/>
        </a:spcBef>
        <a:spcAft>
          <a:spcPct val="0"/>
        </a:spcAft>
        <a:defRPr sz="3600" b="1">
          <a:solidFill>
            <a:schemeClr val="tx2"/>
          </a:solidFill>
          <a:latin typeface="Times" pitchFamily="18" charset="0"/>
        </a:defRPr>
      </a:lvl9pPr>
    </p:titleStyle>
    <p:bodyStyle>
      <a:lvl1pPr marL="342259" indent="-342259" algn="l" rtl="0" fontAlgn="base">
        <a:spcBef>
          <a:spcPct val="20000"/>
        </a:spcBef>
        <a:spcAft>
          <a:spcPct val="0"/>
        </a:spcAft>
        <a:buChar char="•"/>
        <a:defRPr sz="2400">
          <a:solidFill>
            <a:schemeClr val="tx1"/>
          </a:solidFill>
          <a:latin typeface="+mn-lt"/>
          <a:ea typeface="+mn-ea"/>
          <a:cs typeface="+mn-cs"/>
        </a:defRPr>
      </a:lvl1pPr>
      <a:lvl2pPr marL="741561" indent="-285215" algn="l" rtl="0" fontAlgn="base">
        <a:spcBef>
          <a:spcPct val="20000"/>
        </a:spcBef>
        <a:spcAft>
          <a:spcPct val="0"/>
        </a:spcAft>
        <a:buChar char="–"/>
        <a:defRPr sz="2400">
          <a:solidFill>
            <a:schemeClr val="tx1"/>
          </a:solidFill>
          <a:latin typeface="+mn-lt"/>
        </a:defRPr>
      </a:lvl2pPr>
      <a:lvl3pPr marL="1140861" indent="-228174" algn="l" rtl="0" fontAlgn="base">
        <a:spcBef>
          <a:spcPct val="20000"/>
        </a:spcBef>
        <a:spcAft>
          <a:spcPct val="0"/>
        </a:spcAft>
        <a:buChar char="•"/>
        <a:defRPr sz="2400">
          <a:solidFill>
            <a:schemeClr val="tx1"/>
          </a:solidFill>
          <a:latin typeface="+mn-lt"/>
        </a:defRPr>
      </a:lvl3pPr>
      <a:lvl4pPr marL="1597210" indent="-228174" algn="l" rtl="0" fontAlgn="base">
        <a:spcBef>
          <a:spcPct val="20000"/>
        </a:spcBef>
        <a:spcAft>
          <a:spcPct val="0"/>
        </a:spcAft>
        <a:buChar char="–"/>
        <a:defRPr sz="2400">
          <a:solidFill>
            <a:schemeClr val="tx1"/>
          </a:solidFill>
          <a:latin typeface="+mn-lt"/>
        </a:defRPr>
      </a:lvl4pPr>
      <a:lvl5pPr marL="2053552" indent="-228174" algn="l" rtl="0" fontAlgn="base">
        <a:spcBef>
          <a:spcPct val="20000"/>
        </a:spcBef>
        <a:spcAft>
          <a:spcPct val="0"/>
        </a:spcAft>
        <a:buChar char="»"/>
        <a:defRPr sz="2400">
          <a:solidFill>
            <a:schemeClr val="tx1"/>
          </a:solidFill>
          <a:latin typeface="+mn-lt"/>
        </a:defRPr>
      </a:lvl5pPr>
      <a:lvl6pPr marL="2509899" indent="-228174" algn="l" rtl="0" fontAlgn="base">
        <a:spcBef>
          <a:spcPct val="20000"/>
        </a:spcBef>
        <a:spcAft>
          <a:spcPct val="0"/>
        </a:spcAft>
        <a:buChar char="»"/>
        <a:defRPr sz="2400">
          <a:solidFill>
            <a:schemeClr val="tx1"/>
          </a:solidFill>
          <a:latin typeface="+mn-lt"/>
        </a:defRPr>
      </a:lvl6pPr>
      <a:lvl7pPr marL="2966246" indent="-228174" algn="l" rtl="0" fontAlgn="base">
        <a:spcBef>
          <a:spcPct val="20000"/>
        </a:spcBef>
        <a:spcAft>
          <a:spcPct val="0"/>
        </a:spcAft>
        <a:buChar char="»"/>
        <a:defRPr sz="2400">
          <a:solidFill>
            <a:schemeClr val="tx1"/>
          </a:solidFill>
          <a:latin typeface="+mn-lt"/>
        </a:defRPr>
      </a:lvl7pPr>
      <a:lvl8pPr marL="3422588" indent="-228174" algn="l" rtl="0" fontAlgn="base">
        <a:spcBef>
          <a:spcPct val="20000"/>
        </a:spcBef>
        <a:spcAft>
          <a:spcPct val="0"/>
        </a:spcAft>
        <a:buChar char="»"/>
        <a:defRPr sz="2400">
          <a:solidFill>
            <a:schemeClr val="tx1"/>
          </a:solidFill>
          <a:latin typeface="+mn-lt"/>
        </a:defRPr>
      </a:lvl8pPr>
      <a:lvl9pPr marL="3878934" indent="-228174" algn="l" rtl="0" fontAlgn="base">
        <a:spcBef>
          <a:spcPct val="20000"/>
        </a:spcBef>
        <a:spcAft>
          <a:spcPct val="0"/>
        </a:spcAft>
        <a:buChar char="»"/>
        <a:defRPr sz="2400">
          <a:solidFill>
            <a:schemeClr val="tx1"/>
          </a:solidFill>
          <a:latin typeface="+mn-lt"/>
        </a:defRPr>
      </a:lvl9pPr>
    </p:bodyStyle>
    <p:otherStyle>
      <a:defPPr>
        <a:defRPr lang="en-US"/>
      </a:defPPr>
      <a:lvl1pPr marL="0" algn="l" defTabSz="912689" rtl="0" eaLnBrk="1" latinLnBrk="0" hangingPunct="1">
        <a:defRPr sz="1800" kern="1200">
          <a:solidFill>
            <a:schemeClr val="tx1"/>
          </a:solidFill>
          <a:latin typeface="+mn-lt"/>
          <a:ea typeface="+mn-ea"/>
          <a:cs typeface="+mn-cs"/>
        </a:defRPr>
      </a:lvl1pPr>
      <a:lvl2pPr marL="456344" algn="l" defTabSz="912689" rtl="0" eaLnBrk="1" latinLnBrk="0" hangingPunct="1">
        <a:defRPr sz="1800" kern="1200">
          <a:solidFill>
            <a:schemeClr val="tx1"/>
          </a:solidFill>
          <a:latin typeface="+mn-lt"/>
          <a:ea typeface="+mn-ea"/>
          <a:cs typeface="+mn-cs"/>
        </a:defRPr>
      </a:lvl2pPr>
      <a:lvl3pPr marL="912689" algn="l" defTabSz="912689" rtl="0" eaLnBrk="1" latinLnBrk="0" hangingPunct="1">
        <a:defRPr sz="1800" kern="1200">
          <a:solidFill>
            <a:schemeClr val="tx1"/>
          </a:solidFill>
          <a:latin typeface="+mn-lt"/>
          <a:ea typeface="+mn-ea"/>
          <a:cs typeface="+mn-cs"/>
        </a:defRPr>
      </a:lvl3pPr>
      <a:lvl4pPr marL="1369030" algn="l" defTabSz="912689" rtl="0" eaLnBrk="1" latinLnBrk="0" hangingPunct="1">
        <a:defRPr sz="1800" kern="1200">
          <a:solidFill>
            <a:schemeClr val="tx1"/>
          </a:solidFill>
          <a:latin typeface="+mn-lt"/>
          <a:ea typeface="+mn-ea"/>
          <a:cs typeface="+mn-cs"/>
        </a:defRPr>
      </a:lvl4pPr>
      <a:lvl5pPr marL="1825379" algn="l" defTabSz="912689" rtl="0" eaLnBrk="1" latinLnBrk="0" hangingPunct="1">
        <a:defRPr sz="1800" kern="1200">
          <a:solidFill>
            <a:schemeClr val="tx1"/>
          </a:solidFill>
          <a:latin typeface="+mn-lt"/>
          <a:ea typeface="+mn-ea"/>
          <a:cs typeface="+mn-cs"/>
        </a:defRPr>
      </a:lvl5pPr>
      <a:lvl6pPr marL="2281726" algn="l" defTabSz="912689" rtl="0" eaLnBrk="1" latinLnBrk="0" hangingPunct="1">
        <a:defRPr sz="1800" kern="1200">
          <a:solidFill>
            <a:schemeClr val="tx1"/>
          </a:solidFill>
          <a:latin typeface="+mn-lt"/>
          <a:ea typeface="+mn-ea"/>
          <a:cs typeface="+mn-cs"/>
        </a:defRPr>
      </a:lvl6pPr>
      <a:lvl7pPr marL="2738067" algn="l" defTabSz="912689" rtl="0" eaLnBrk="1" latinLnBrk="0" hangingPunct="1">
        <a:defRPr sz="1800" kern="1200">
          <a:solidFill>
            <a:schemeClr val="tx1"/>
          </a:solidFill>
          <a:latin typeface="+mn-lt"/>
          <a:ea typeface="+mn-ea"/>
          <a:cs typeface="+mn-cs"/>
        </a:defRPr>
      </a:lvl7pPr>
      <a:lvl8pPr marL="3194416" algn="l" defTabSz="912689" rtl="0" eaLnBrk="1" latinLnBrk="0" hangingPunct="1">
        <a:defRPr sz="1800" kern="1200">
          <a:solidFill>
            <a:schemeClr val="tx1"/>
          </a:solidFill>
          <a:latin typeface="+mn-lt"/>
          <a:ea typeface="+mn-ea"/>
          <a:cs typeface="+mn-cs"/>
        </a:defRPr>
      </a:lvl8pPr>
      <a:lvl9pPr marL="3650762" algn="l" defTabSz="9126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18.wmf"/><Relationship Id="rId18" Type="http://schemas.openxmlformats.org/officeDocument/2006/relationships/oleObject" Target="../embeddings/oleObject6.bin"/><Relationship Id="rId3" Type="http://schemas.openxmlformats.org/officeDocument/2006/relationships/notesSlide" Target="../notesSlides/notesSlide8.xml"/><Relationship Id="rId7" Type="http://schemas.openxmlformats.org/officeDocument/2006/relationships/image" Target="../media/image25.jpeg"/><Relationship Id="rId12" Type="http://schemas.openxmlformats.org/officeDocument/2006/relationships/oleObject" Target="../embeddings/oleObject3.bin"/><Relationship Id="rId17" Type="http://schemas.openxmlformats.org/officeDocument/2006/relationships/image" Target="../media/image20.emf"/><Relationship Id="rId2" Type="http://schemas.openxmlformats.org/officeDocument/2006/relationships/slideLayout" Target="../slideLayouts/slideLayout4.xml"/><Relationship Id="rId16" Type="http://schemas.openxmlformats.org/officeDocument/2006/relationships/oleObject" Target="../embeddings/oleObject5.bin"/><Relationship Id="rId1" Type="http://schemas.openxmlformats.org/officeDocument/2006/relationships/vmlDrawing" Target="../drawings/vmlDrawing1.vml"/><Relationship Id="rId6" Type="http://schemas.openxmlformats.org/officeDocument/2006/relationships/image" Target="../media/image24.png"/><Relationship Id="rId11" Type="http://schemas.openxmlformats.org/officeDocument/2006/relationships/image" Target="../media/image17.wmf"/><Relationship Id="rId5" Type="http://schemas.openxmlformats.org/officeDocument/2006/relationships/image" Target="../media/image23.png"/><Relationship Id="rId15" Type="http://schemas.openxmlformats.org/officeDocument/2006/relationships/image" Target="../media/image19.wmf"/><Relationship Id="rId10" Type="http://schemas.openxmlformats.org/officeDocument/2006/relationships/oleObject" Target="../embeddings/oleObject2.bin"/><Relationship Id="rId19" Type="http://schemas.openxmlformats.org/officeDocument/2006/relationships/image" Target="../media/image21.emf"/><Relationship Id="rId4" Type="http://schemas.openxmlformats.org/officeDocument/2006/relationships/image" Target="../media/image22.png"/><Relationship Id="rId9" Type="http://schemas.openxmlformats.org/officeDocument/2006/relationships/image" Target="../media/image16.wmf"/><Relationship Id="rId14"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1.emf"/><Relationship Id="rId4" Type="http://schemas.openxmlformats.org/officeDocument/2006/relationships/image" Target="../media/image30.emf"/></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wmf"/><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80969" y="838200"/>
            <a:ext cx="7239000" cy="5078313"/>
          </a:xfrm>
          <a:prstGeom prst="rect">
            <a:avLst/>
          </a:prstGeom>
        </p:spPr>
        <p:txBody>
          <a:bodyPr wrap="square">
            <a:spAutoFit/>
          </a:bodyPr>
          <a:lstStyle/>
          <a:p>
            <a:pPr algn="ctr"/>
            <a:r>
              <a:rPr lang="en-US" sz="3600" dirty="0">
                <a:latin typeface="+mj-lt"/>
              </a:rPr>
              <a:t>Electron Ion Collider: Physics and Prospects</a:t>
            </a:r>
          </a:p>
          <a:p>
            <a:pPr algn="ctr"/>
            <a:endParaRPr lang="en-US" sz="3200" dirty="0" smtClean="0">
              <a:latin typeface="+mj-lt"/>
            </a:endParaRPr>
          </a:p>
          <a:p>
            <a:r>
              <a:rPr lang="en-US" sz="2400" dirty="0">
                <a:latin typeface="+mj-lt"/>
              </a:rPr>
              <a:t>We will give an outline of the anticipated physics program for a future electron ion collider. The status and prospects for construction of such a device will be discussed.</a:t>
            </a:r>
          </a:p>
          <a:p>
            <a:pPr algn="ctr"/>
            <a:endParaRPr lang="en-US" sz="3200" dirty="0">
              <a:latin typeface="+mj-lt"/>
            </a:endParaRPr>
          </a:p>
          <a:p>
            <a:pPr algn="ctr"/>
            <a:r>
              <a:rPr lang="en-US" sz="3200" dirty="0" smtClean="0">
                <a:latin typeface="+mj-lt"/>
              </a:rPr>
              <a:t>Hugh Montgomery</a:t>
            </a:r>
          </a:p>
          <a:p>
            <a:pPr algn="ctr"/>
            <a:r>
              <a:rPr lang="en-US" sz="3200" dirty="0" smtClean="0">
                <a:latin typeface="+mj-lt"/>
              </a:rPr>
              <a:t>Jefferson Lab</a:t>
            </a:r>
          </a:p>
          <a:p>
            <a:pPr algn="ctr"/>
            <a:r>
              <a:rPr lang="en-US" sz="2800" dirty="0" smtClean="0">
                <a:latin typeface="+mj-lt"/>
              </a:rPr>
              <a:t>QCD Evolution 2016</a:t>
            </a:r>
            <a:endParaRPr lang="en-US" sz="2800" dirty="0">
              <a:latin typeface="+mj-lt"/>
            </a:endParaRPr>
          </a:p>
        </p:txBody>
      </p:sp>
    </p:spTree>
    <p:extLst>
      <p:ext uri="{BB962C8B-B14F-4D97-AF65-F5344CB8AC3E}">
        <p14:creationId xmlns:p14="http://schemas.microsoft.com/office/powerpoint/2010/main" val="12077830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ext Box 2"/>
          <p:cNvSpPr>
            <a:spLocks noGrp="1" noChangeArrowheads="1"/>
          </p:cNvSpPr>
          <p:nvPr>
            <p:ph type="title"/>
          </p:nvPr>
        </p:nvSpPr>
        <p:spPr>
          <a:xfrm>
            <a:off x="0" y="76200"/>
            <a:ext cx="9144000" cy="609600"/>
          </a:xfrm>
        </p:spPr>
        <p:txBody>
          <a:bodyPr/>
          <a:lstStyle/>
          <a:p>
            <a:pPr eaLnBrk="1" hangingPunct="1"/>
            <a:r>
              <a:rPr lang="en-US" altLang="en-US" sz="3600" dirty="0"/>
              <a:t>Helicity PDFs at an EIC</a:t>
            </a:r>
          </a:p>
        </p:txBody>
      </p:sp>
      <p:sp>
        <p:nvSpPr>
          <p:cNvPr id="9" name="Rectangle 8"/>
          <p:cNvSpPr/>
          <p:nvPr/>
        </p:nvSpPr>
        <p:spPr bwMode="auto">
          <a:xfrm>
            <a:off x="7285707" y="2973478"/>
            <a:ext cx="1804889" cy="13967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pic>
        <p:nvPicPr>
          <p:cNvPr id="10" name="Bild 2"/>
          <p:cNvPicPr>
            <a:picLocks noChangeAspect="1"/>
          </p:cNvPicPr>
          <p:nvPr/>
        </p:nvPicPr>
        <p:blipFill>
          <a:blip r:embed="rId3" cstate="print"/>
          <a:stretch>
            <a:fillRect/>
          </a:stretch>
        </p:blipFill>
        <p:spPr>
          <a:xfrm>
            <a:off x="4553443" y="2983541"/>
            <a:ext cx="3675180" cy="3264859"/>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bwMode="auto">
          <a:xfrm>
            <a:off x="8816598" y="2987912"/>
            <a:ext cx="289765" cy="4410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
        <p:nvSpPr>
          <p:cNvPr id="13" name="TextBox 12"/>
          <p:cNvSpPr txBox="1"/>
          <p:nvPr/>
        </p:nvSpPr>
        <p:spPr>
          <a:xfrm>
            <a:off x="4495800" y="2370567"/>
            <a:ext cx="2781782" cy="584775"/>
          </a:xfrm>
          <a:prstGeom prst="rect">
            <a:avLst/>
          </a:prstGeom>
          <a:noFill/>
        </p:spPr>
        <p:txBody>
          <a:bodyPr wrap="square">
            <a:spAutoFit/>
          </a:bodyPr>
          <a:lstStyle/>
          <a:p>
            <a:pPr>
              <a:defRPr/>
            </a:pPr>
            <a:r>
              <a:rPr lang="en-US" sz="1600" i="1" dirty="0">
                <a:latin typeface="Arial" pitchFamily="34" charset="0"/>
                <a:ea typeface="ＭＳ Ｐゴシック"/>
                <a:cs typeface="Arial" pitchFamily="34" charset="0"/>
              </a:rPr>
              <a:t>Needs range of √s ~ 30-70</a:t>
            </a:r>
            <a:r>
              <a:rPr lang="en-US" sz="1600" i="1" dirty="0">
                <a:latin typeface="Arial" pitchFamily="34" charset="0"/>
                <a:ea typeface="ＭＳ Ｐゴシック"/>
                <a:cs typeface="Arial" pitchFamily="34" charset="0"/>
                <a:sym typeface="Wingdings" pitchFamily="2" charset="2"/>
              </a:rPr>
              <a:t> </a:t>
            </a:r>
            <a:r>
              <a:rPr lang="en-US" sz="1600" i="1" dirty="0">
                <a:latin typeface="Arial" pitchFamily="34" charset="0"/>
                <a:ea typeface="ＭＳ Ｐゴシック"/>
                <a:cs typeface="Arial" pitchFamily="34" charset="0"/>
              </a:rPr>
              <a:t>(and good luminosity)</a:t>
            </a:r>
          </a:p>
        </p:txBody>
      </p:sp>
      <p:sp>
        <p:nvSpPr>
          <p:cNvPr id="14" name="TextBox 71"/>
          <p:cNvSpPr txBox="1">
            <a:spLocks noChangeArrowheads="1"/>
          </p:cNvSpPr>
          <p:nvPr/>
        </p:nvSpPr>
        <p:spPr bwMode="auto">
          <a:xfrm>
            <a:off x="7159218" y="1651399"/>
            <a:ext cx="1828800" cy="1077218"/>
          </a:xfrm>
          <a:prstGeom prst="rect">
            <a:avLst/>
          </a:prstGeom>
          <a:noFill/>
          <a:ln w="9525">
            <a:solidFill>
              <a:srgbClr val="0033CC"/>
            </a:solidFill>
            <a:miter lim="800000"/>
            <a:headEnd/>
            <a:tailEnd/>
          </a:ln>
        </p:spPr>
        <p:txBody>
          <a:bodyPr>
            <a:spAutoFit/>
          </a:bodyPr>
          <a:lstStyle/>
          <a:p>
            <a:pPr algn="ctr">
              <a:defRPr/>
            </a:pPr>
            <a:r>
              <a:rPr lang="en-US" sz="1900" dirty="0">
                <a:solidFill>
                  <a:srgbClr val="000000"/>
                </a:solidFill>
                <a:latin typeface="Arial" pitchFamily="34" charset="0"/>
                <a:ea typeface="ＭＳ Ｐゴシック"/>
                <a:cs typeface="Arial" pitchFamily="34" charset="0"/>
              </a:rPr>
              <a:t>Many models predict</a:t>
            </a:r>
          </a:p>
          <a:p>
            <a:pPr algn="ctr">
              <a:defRPr/>
            </a:pPr>
            <a:endParaRPr lang="en-US" sz="700" dirty="0">
              <a:solidFill>
                <a:srgbClr val="000000"/>
              </a:solidFill>
              <a:latin typeface="Arial" pitchFamily="34" charset="0"/>
              <a:ea typeface="ＭＳ Ｐゴシック"/>
              <a:cs typeface="Arial" pitchFamily="34" charset="0"/>
            </a:endParaRPr>
          </a:p>
          <a:p>
            <a:pPr algn="ctr">
              <a:defRPr/>
            </a:pPr>
            <a:r>
              <a:rPr lang="en-US" sz="1900" dirty="0">
                <a:solidFill>
                  <a:srgbClr val="000000"/>
                </a:solidFill>
                <a:latin typeface="Symbol" pitchFamily="18" charset="2"/>
                <a:ea typeface="ＭＳ Ｐゴシック"/>
                <a:cs typeface="Arial" pitchFamily="34" charset="0"/>
              </a:rPr>
              <a:t>D</a:t>
            </a:r>
            <a:r>
              <a:rPr lang="en-US" sz="1900" dirty="0">
                <a:solidFill>
                  <a:srgbClr val="000000"/>
                </a:solidFill>
                <a:latin typeface="Arial" pitchFamily="34" charset="0"/>
                <a:ea typeface="ＭＳ Ｐゴシック"/>
                <a:cs typeface="Arial" pitchFamily="34" charset="0"/>
              </a:rPr>
              <a:t>u &gt; 0, </a:t>
            </a:r>
            <a:r>
              <a:rPr lang="en-US" sz="1900" dirty="0">
                <a:solidFill>
                  <a:srgbClr val="000000"/>
                </a:solidFill>
                <a:latin typeface="Symbol" pitchFamily="18" charset="2"/>
                <a:ea typeface="ＭＳ Ｐゴシック"/>
                <a:cs typeface="Arial" pitchFamily="34" charset="0"/>
              </a:rPr>
              <a:t>D</a:t>
            </a:r>
            <a:r>
              <a:rPr lang="en-US" sz="1900" dirty="0">
                <a:solidFill>
                  <a:srgbClr val="000000"/>
                </a:solidFill>
                <a:latin typeface="Arial" pitchFamily="34" charset="0"/>
                <a:ea typeface="ＭＳ Ｐゴシック"/>
                <a:cs typeface="Arial" pitchFamily="34" charset="0"/>
              </a:rPr>
              <a:t>d &lt; 0</a:t>
            </a:r>
          </a:p>
        </p:txBody>
      </p:sp>
      <p:cxnSp>
        <p:nvCxnSpPr>
          <p:cNvPr id="16" name="Straight Connector 15"/>
          <p:cNvCxnSpPr/>
          <p:nvPr/>
        </p:nvCxnSpPr>
        <p:spPr>
          <a:xfrm>
            <a:off x="8269323" y="2391830"/>
            <a:ext cx="147022" cy="15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68056" y="885021"/>
            <a:ext cx="8189089" cy="1261884"/>
          </a:xfrm>
          <a:prstGeom prst="rect">
            <a:avLst/>
          </a:prstGeom>
          <a:noFill/>
        </p:spPr>
        <p:txBody>
          <a:bodyPr wrap="square" rtlCol="0">
            <a:spAutoFit/>
          </a:bodyPr>
          <a:lstStyle/>
          <a:p>
            <a:r>
              <a:rPr lang="en-US" sz="1900" dirty="0">
                <a:latin typeface="Arial" panose="020B0604020202020204" pitchFamily="34" charset="0"/>
                <a:cs typeface="Arial" panose="020B0604020202020204" pitchFamily="34" charset="0"/>
              </a:rPr>
              <a:t>A Polarized EIC:</a:t>
            </a:r>
          </a:p>
          <a:p>
            <a:pPr marL="342900" indent="-342900">
              <a:buFont typeface="Arial" panose="020B0604020202020204" pitchFamily="34" charset="0"/>
              <a:buChar char="•"/>
            </a:pPr>
            <a:r>
              <a:rPr lang="en-US" sz="1900" dirty="0">
                <a:latin typeface="Arial" panose="020B0604020202020204" pitchFamily="34" charset="0"/>
                <a:cs typeface="Arial" panose="020B0604020202020204" pitchFamily="34" charset="0"/>
              </a:rPr>
              <a:t>Tremendous improvement on x</a:t>
            </a:r>
            <a:r>
              <a:rPr lang="en-US" sz="1900" dirty="0">
                <a:latin typeface="Symbol" panose="05050102010706020507" pitchFamily="18" charset="2"/>
                <a:cs typeface="Arial" panose="020B0604020202020204" pitchFamily="34" charset="0"/>
              </a:rPr>
              <a:t>D</a:t>
            </a:r>
            <a:r>
              <a:rPr lang="en-US" sz="1900" dirty="0">
                <a:latin typeface="Arial" panose="020B0604020202020204" pitchFamily="34" charset="0"/>
                <a:cs typeface="Arial" panose="020B0604020202020204" pitchFamily="34" charset="0"/>
              </a:rPr>
              <a:t>g(x)</a:t>
            </a:r>
          </a:p>
          <a:p>
            <a:pPr marL="342900" indent="-342900">
              <a:buFont typeface="Arial" panose="020B0604020202020204" pitchFamily="34" charset="0"/>
              <a:buChar char="•"/>
            </a:pPr>
            <a:r>
              <a:rPr lang="en-US" sz="1900" dirty="0">
                <a:latin typeface="Arial" panose="020B0604020202020204" pitchFamily="34" charset="0"/>
                <a:cs typeface="Arial" panose="020B0604020202020204" pitchFamily="34" charset="0"/>
              </a:rPr>
              <a:t>Good improvement in </a:t>
            </a:r>
            <a:r>
              <a:rPr lang="en-US" sz="1900" dirty="0">
                <a:latin typeface="Symbol" panose="05050102010706020507" pitchFamily="18" charset="2"/>
                <a:cs typeface="Arial" panose="020B0604020202020204" pitchFamily="34" charset="0"/>
              </a:rPr>
              <a:t>DS</a:t>
            </a:r>
          </a:p>
          <a:p>
            <a:pPr marL="342900" indent="-342900">
              <a:buFont typeface="Arial" panose="020B0604020202020204" pitchFamily="34" charset="0"/>
              <a:buChar char="•"/>
            </a:pPr>
            <a:r>
              <a:rPr lang="en-US" sz="1900" dirty="0">
                <a:latin typeface="Arial" panose="020B0604020202020204" pitchFamily="34" charset="0"/>
                <a:cs typeface="Arial" panose="020B0604020202020204" pitchFamily="34" charset="0"/>
              </a:rPr>
              <a:t>Spin Flavor decomposition of the Light Quark Sea</a:t>
            </a:r>
          </a:p>
        </p:txBody>
      </p:sp>
      <p:sp>
        <p:nvSpPr>
          <p:cNvPr id="19" name="TextBox 18"/>
          <p:cNvSpPr txBox="1"/>
          <p:nvPr/>
        </p:nvSpPr>
        <p:spPr>
          <a:xfrm>
            <a:off x="268055" y="2190008"/>
            <a:ext cx="4094545" cy="338554"/>
          </a:xfrm>
          <a:prstGeom prst="rect">
            <a:avLst/>
          </a:prstGeom>
          <a:noFill/>
        </p:spPr>
        <p:txBody>
          <a:bodyPr wrap="square">
            <a:spAutoFit/>
          </a:bodyPr>
          <a:lstStyle/>
          <a:p>
            <a:pPr>
              <a:defRPr/>
            </a:pPr>
            <a:r>
              <a:rPr lang="en-US" sz="1600" i="1" dirty="0">
                <a:latin typeface="Arial" pitchFamily="34" charset="0"/>
                <a:ea typeface="ＭＳ Ｐゴシック"/>
                <a:cs typeface="Arial" pitchFamily="34" charset="0"/>
              </a:rPr>
              <a:t>Needs range of √s, </a:t>
            </a:r>
            <a:r>
              <a:rPr lang="en-US" sz="1600" i="1" dirty="0" smtClean="0">
                <a:latin typeface="Arial" pitchFamily="34" charset="0"/>
                <a:ea typeface="ＭＳ Ｐゴシック"/>
                <a:cs typeface="Arial" pitchFamily="34" charset="0"/>
              </a:rPr>
              <a:t>from </a:t>
            </a:r>
            <a:r>
              <a:rPr lang="en-US" sz="1600" i="1" dirty="0">
                <a:latin typeface="Arial" pitchFamily="34" charset="0"/>
                <a:ea typeface="ＭＳ Ｐゴシック"/>
                <a:cs typeface="Arial" pitchFamily="34" charset="0"/>
              </a:rPr>
              <a:t>~ 45 to ~ </a:t>
            </a:r>
            <a:r>
              <a:rPr lang="en-US" sz="1600" i="1" dirty="0" smtClean="0">
                <a:latin typeface="Arial" pitchFamily="34" charset="0"/>
                <a:ea typeface="ＭＳ Ｐゴシック"/>
                <a:cs typeface="Arial" pitchFamily="34" charset="0"/>
              </a:rPr>
              <a:t>70 GeV</a:t>
            </a:r>
            <a:r>
              <a:rPr lang="en-US" sz="1600" i="1" baseline="30000" dirty="0" smtClean="0">
                <a:latin typeface="Arial" pitchFamily="34" charset="0"/>
                <a:ea typeface="ＭＳ Ｐゴシック"/>
                <a:cs typeface="Arial" pitchFamily="34" charset="0"/>
              </a:rPr>
              <a:t>2</a:t>
            </a:r>
            <a:endParaRPr lang="en-US" sz="1600" i="1" dirty="0">
              <a:latin typeface="Arial" pitchFamily="34" charset="0"/>
              <a:ea typeface="ＭＳ Ｐゴシック"/>
              <a:cs typeface="Arial" pitchFamily="34" charset="0"/>
            </a:endParaRPr>
          </a:p>
        </p:txBody>
      </p:sp>
      <p:pic>
        <p:nvPicPr>
          <p:cNvPr id="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706" y="2670845"/>
            <a:ext cx="3829200" cy="37299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Connector 19"/>
          <p:cNvCxnSpPr/>
          <p:nvPr/>
        </p:nvCxnSpPr>
        <p:spPr>
          <a:xfrm flipV="1">
            <a:off x="7423996" y="2378459"/>
            <a:ext cx="143605" cy="78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6275491"/>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98219" y="971462"/>
            <a:ext cx="2759381" cy="1135373"/>
          </a:xfrm>
          <a:prstGeom prst="rect">
            <a:avLst/>
          </a:prstGeom>
        </p:spPr>
      </p:pic>
      <p:sp>
        <p:nvSpPr>
          <p:cNvPr id="10" name="TextBox 9"/>
          <p:cNvSpPr txBox="1"/>
          <p:nvPr/>
        </p:nvSpPr>
        <p:spPr>
          <a:xfrm>
            <a:off x="76200" y="3538187"/>
            <a:ext cx="4561226" cy="1200329"/>
          </a:xfrm>
          <a:prstGeom prst="rect">
            <a:avLst/>
          </a:prstGeom>
          <a:noFill/>
        </p:spPr>
        <p:txBody>
          <a:bodyPr wrap="square" rtlCol="0">
            <a:spAutoFit/>
          </a:bodyPr>
          <a:lstStyle/>
          <a:p>
            <a:r>
              <a:rPr lang="en-US" dirty="0" smtClean="0">
                <a:latin typeface="Symbol" charset="2"/>
                <a:cs typeface="Symbol" charset="2"/>
              </a:rPr>
              <a:t>DS/2</a:t>
            </a:r>
            <a:r>
              <a:rPr lang="en-US" dirty="0" smtClean="0"/>
              <a:t> </a:t>
            </a:r>
            <a:r>
              <a:rPr lang="en-US" dirty="0" smtClean="0">
                <a:latin typeface="+mj-lt"/>
              </a:rPr>
              <a:t>= Quark contribution to Proton Spin</a:t>
            </a:r>
          </a:p>
          <a:p>
            <a:r>
              <a:rPr lang="en-US" dirty="0" smtClean="0"/>
              <a:t>  </a:t>
            </a:r>
            <a:r>
              <a:rPr lang="en-US" dirty="0" smtClean="0">
                <a:solidFill>
                  <a:srgbClr val="0000FF"/>
                </a:solidFill>
              </a:rPr>
              <a:t>L</a:t>
            </a:r>
            <a:r>
              <a:rPr lang="en-US" baseline="-25000" dirty="0" smtClean="0">
                <a:solidFill>
                  <a:srgbClr val="0000FF"/>
                </a:solidFill>
              </a:rPr>
              <a:t>Q    </a:t>
            </a:r>
            <a:r>
              <a:rPr lang="en-US" dirty="0" smtClean="0">
                <a:solidFill>
                  <a:srgbClr val="0000FF"/>
                </a:solidFill>
                <a:latin typeface="+mj-lt"/>
              </a:rPr>
              <a:t>= Quark Orbital</a:t>
            </a:r>
            <a:r>
              <a:rPr lang="en-US" dirty="0" smtClean="0">
                <a:solidFill>
                  <a:srgbClr val="0000FF"/>
                </a:solidFill>
                <a:latin typeface="+mj-lt"/>
                <a:sym typeface="Wingdings"/>
              </a:rPr>
              <a:t> Ang. Mom</a:t>
            </a:r>
            <a:endParaRPr lang="en-US" dirty="0" smtClean="0">
              <a:latin typeface="+mj-lt"/>
              <a:cs typeface="Symbol" charset="2"/>
            </a:endParaRPr>
          </a:p>
          <a:p>
            <a:r>
              <a:rPr lang="en-US" dirty="0" smtClean="0">
                <a:latin typeface="Symbol" charset="2"/>
                <a:cs typeface="Symbol" charset="2"/>
              </a:rPr>
              <a:t> </a:t>
            </a:r>
            <a:r>
              <a:rPr lang="en-US" dirty="0" smtClean="0">
                <a:solidFill>
                  <a:srgbClr val="008000"/>
                </a:solidFill>
                <a:latin typeface="Symbol" charset="2"/>
                <a:cs typeface="Symbol" charset="2"/>
              </a:rPr>
              <a:t>D</a:t>
            </a:r>
            <a:r>
              <a:rPr lang="en-US" dirty="0" smtClean="0">
                <a:solidFill>
                  <a:srgbClr val="008000"/>
                </a:solidFill>
              </a:rPr>
              <a:t>g</a:t>
            </a:r>
            <a:r>
              <a:rPr lang="en-US" baseline="-25000" dirty="0" smtClean="0">
                <a:solidFill>
                  <a:srgbClr val="008000"/>
                </a:solidFill>
              </a:rPr>
              <a:t>     </a:t>
            </a:r>
            <a:r>
              <a:rPr lang="en-US" dirty="0" smtClean="0">
                <a:solidFill>
                  <a:srgbClr val="008000"/>
                </a:solidFill>
                <a:latin typeface="+mj-lt"/>
              </a:rPr>
              <a:t>= Gluon contribution to Proton Spin</a:t>
            </a:r>
            <a:endParaRPr lang="en-US" dirty="0" smtClean="0">
              <a:latin typeface="+mj-lt"/>
            </a:endParaRPr>
          </a:p>
          <a:p>
            <a:r>
              <a:rPr lang="en-US" dirty="0" smtClean="0"/>
              <a:t>  L</a:t>
            </a:r>
            <a:r>
              <a:rPr lang="en-US" baseline="-25000" dirty="0" smtClean="0"/>
              <a:t>G    </a:t>
            </a:r>
            <a:r>
              <a:rPr lang="en-US" dirty="0" smtClean="0">
                <a:latin typeface="+mj-lt"/>
              </a:rPr>
              <a:t>= Gluon Orbital Ang. Mom </a:t>
            </a:r>
          </a:p>
        </p:txBody>
      </p:sp>
      <p:pic>
        <p:nvPicPr>
          <p:cNvPr id="6" name="Picture 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2171353"/>
            <a:ext cx="3954878" cy="724247"/>
          </a:xfrm>
          <a:prstGeom prst="rect">
            <a:avLst/>
          </a:prstGeom>
        </p:spPr>
      </p:pic>
      <p:grpSp>
        <p:nvGrpSpPr>
          <p:cNvPr id="3" name="Group 2"/>
          <p:cNvGrpSpPr/>
          <p:nvPr/>
        </p:nvGrpSpPr>
        <p:grpSpPr>
          <a:xfrm>
            <a:off x="4713626" y="2133600"/>
            <a:ext cx="4125574" cy="3986842"/>
            <a:chOff x="4713626" y="2362200"/>
            <a:chExt cx="4125574" cy="3986842"/>
          </a:xfrm>
        </p:grpSpPr>
        <p:sp>
          <p:nvSpPr>
            <p:cNvPr id="2" name="Rectangle 1"/>
            <p:cNvSpPr/>
            <p:nvPr/>
          </p:nvSpPr>
          <p:spPr bwMode="auto">
            <a:xfrm>
              <a:off x="4713626" y="2362200"/>
              <a:ext cx="4125574" cy="3986842"/>
            </a:xfrm>
            <a:prstGeom prst="rect">
              <a:avLst/>
            </a:prstGeom>
            <a:solidFill>
              <a:schemeClr val="bg1"/>
            </a:solidFill>
            <a:ln w="3175" cap="flat" cmpd="sng" algn="ctr">
              <a:solidFill>
                <a:schemeClr val="tx1"/>
              </a:solidFill>
              <a:prstDash val="solid"/>
              <a:round/>
              <a:headEnd type="none" w="med" len="med"/>
              <a:tailEnd type="none" w="med" len="med"/>
            </a:ln>
            <a:effectLst>
              <a:outerShdw blurRad="292100" dist="139700" dir="2700000" algn="tl" rotWithShape="0">
                <a:prstClr val="black">
                  <a:alpha val="65000"/>
                </a:prstClr>
              </a:outerShd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pic>
          <p:nvPicPr>
            <p:cNvPr id="11" name="Picture 10" descr="deltaG_Delta_Sigma.png"/>
            <p:cNvPicPr>
              <a:picLocks noChangeAspect="1"/>
            </p:cNvPicPr>
            <p:nvPr/>
          </p:nvPicPr>
          <p:blipFill>
            <a:blip r:embed="rId5"/>
            <a:stretch>
              <a:fillRect/>
            </a:stretch>
          </p:blipFill>
          <p:spPr>
            <a:xfrm>
              <a:off x="4841299" y="2438400"/>
              <a:ext cx="3860068" cy="3834441"/>
            </a:xfrm>
            <a:prstGeom prst="rect">
              <a:avLst/>
            </a:prstGeom>
          </p:spPr>
        </p:pic>
        <p:pic>
          <p:nvPicPr>
            <p:cNvPr id="12" name="Picture 11" descr="spot.png"/>
            <p:cNvPicPr>
              <a:picLocks/>
            </p:cNvPicPr>
            <p:nvPr/>
          </p:nvPicPr>
          <p:blipFill>
            <a:blip r:embed="rId6"/>
            <a:stretch>
              <a:fillRect/>
            </a:stretch>
          </p:blipFill>
          <p:spPr>
            <a:xfrm>
              <a:off x="6972437" y="3302706"/>
              <a:ext cx="723763" cy="262927"/>
            </a:xfrm>
            <a:prstGeom prst="rect">
              <a:avLst/>
            </a:prstGeom>
          </p:spPr>
        </p:pic>
        <p:pic>
          <p:nvPicPr>
            <p:cNvPr id="13" name="Picture 12" descr="spot.png"/>
            <p:cNvPicPr>
              <a:picLocks/>
            </p:cNvPicPr>
            <p:nvPr/>
          </p:nvPicPr>
          <p:blipFill>
            <a:blip r:embed="rId6"/>
            <a:stretch>
              <a:fillRect/>
            </a:stretch>
          </p:blipFill>
          <p:spPr>
            <a:xfrm>
              <a:off x="6401074" y="4784870"/>
              <a:ext cx="723763" cy="262927"/>
            </a:xfrm>
            <a:prstGeom prst="rect">
              <a:avLst/>
            </a:prstGeom>
          </p:spPr>
        </p:pic>
      </p:grpSp>
      <p:sp>
        <p:nvSpPr>
          <p:cNvPr id="19" name="TextBox 18"/>
          <p:cNvSpPr txBox="1"/>
          <p:nvPr/>
        </p:nvSpPr>
        <p:spPr>
          <a:xfrm>
            <a:off x="228600" y="5310154"/>
            <a:ext cx="4107278" cy="646331"/>
          </a:xfrm>
          <a:prstGeom prst="rect">
            <a:avLst/>
          </a:prstGeom>
          <a:solidFill>
            <a:srgbClr val="FFFF00"/>
          </a:solidFill>
          <a:ln w="38100" cmpd="sng">
            <a:solidFill>
              <a:srgbClr val="0000FF"/>
            </a:solidFill>
          </a:ln>
        </p:spPr>
        <p:txBody>
          <a:bodyPr wrap="none" rtlCol="0">
            <a:spAutoFit/>
          </a:bodyPr>
          <a:lstStyle/>
          <a:p>
            <a:r>
              <a:rPr lang="en-US" dirty="0" smtClean="0">
                <a:latin typeface="+mj-lt"/>
              </a:rPr>
              <a:t>Precision in </a:t>
            </a:r>
            <a:r>
              <a:rPr lang="en-US" dirty="0" smtClean="0">
                <a:latin typeface="Symbol" charset="2"/>
                <a:cs typeface="Symbol" charset="2"/>
              </a:rPr>
              <a:t>DS</a:t>
            </a:r>
            <a:r>
              <a:rPr lang="en-US" dirty="0" smtClean="0"/>
              <a:t> </a:t>
            </a:r>
            <a:r>
              <a:rPr lang="en-US" dirty="0" smtClean="0">
                <a:latin typeface="+mj-lt"/>
              </a:rPr>
              <a:t>and </a:t>
            </a:r>
            <a:r>
              <a:rPr lang="en-US" dirty="0" smtClean="0">
                <a:latin typeface="Symbol" charset="2"/>
                <a:cs typeface="Symbol" charset="2"/>
              </a:rPr>
              <a:t>D</a:t>
            </a:r>
            <a:r>
              <a:rPr lang="en-US" dirty="0" smtClean="0"/>
              <a:t>g </a:t>
            </a:r>
            <a:r>
              <a:rPr lang="en-US" dirty="0" smtClean="0">
                <a:sym typeface="Wingdings"/>
              </a:rPr>
              <a:t>  </a:t>
            </a:r>
            <a:r>
              <a:rPr lang="en-US" dirty="0" smtClean="0">
                <a:latin typeface="+mj-lt"/>
                <a:sym typeface="Wingdings"/>
              </a:rPr>
              <a:t>A clear idea</a:t>
            </a:r>
          </a:p>
          <a:p>
            <a:r>
              <a:rPr lang="en-US" dirty="0" smtClean="0">
                <a:latin typeface="+mj-lt"/>
                <a:sym typeface="Wingdings"/>
              </a:rPr>
              <a:t>of the magnitude of L</a:t>
            </a:r>
            <a:r>
              <a:rPr lang="en-US" baseline="-25000" dirty="0" smtClean="0">
                <a:latin typeface="+mj-lt"/>
                <a:sym typeface="Wingdings"/>
              </a:rPr>
              <a:t>Q</a:t>
            </a:r>
            <a:r>
              <a:rPr lang="en-US" dirty="0" smtClean="0">
                <a:latin typeface="+mj-lt"/>
                <a:sym typeface="Wingdings"/>
              </a:rPr>
              <a:t>+L</a:t>
            </a:r>
            <a:r>
              <a:rPr lang="en-US" baseline="-25000" dirty="0" smtClean="0">
                <a:latin typeface="+mj-lt"/>
                <a:sym typeface="Wingdings"/>
              </a:rPr>
              <a:t>G</a:t>
            </a:r>
            <a:endParaRPr lang="en-US" baseline="-25000" dirty="0">
              <a:latin typeface="+mj-lt"/>
            </a:endParaRPr>
          </a:p>
        </p:txBody>
      </p:sp>
      <p:sp>
        <p:nvSpPr>
          <p:cNvPr id="7" name="Title 6"/>
          <p:cNvSpPr>
            <a:spLocks noGrp="1"/>
          </p:cNvSpPr>
          <p:nvPr>
            <p:ph type="title"/>
          </p:nvPr>
        </p:nvSpPr>
        <p:spPr>
          <a:xfrm>
            <a:off x="457200" y="122238"/>
            <a:ext cx="8229600" cy="487362"/>
          </a:xfrm>
        </p:spPr>
        <p:txBody>
          <a:bodyPr/>
          <a:lstStyle/>
          <a:p>
            <a:r>
              <a:rPr lang="en-US" dirty="0" smtClean="0"/>
              <a:t>Nucleon Spin</a:t>
            </a:r>
            <a:endParaRPr lang="en-US" dirty="0"/>
          </a:p>
        </p:txBody>
      </p:sp>
    </p:spTree>
    <p:extLst>
      <p:ext uri="{BB962C8B-B14F-4D97-AF65-F5344CB8AC3E}">
        <p14:creationId xmlns:p14="http://schemas.microsoft.com/office/powerpoint/2010/main" val="2087407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82983"/>
            <a:ext cx="9144000" cy="6028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3600" dirty="0" smtClean="0"/>
              <a:t>3D Mapping of the Nucleon</a:t>
            </a:r>
            <a:endParaRPr lang="en-US" sz="3600" dirty="0"/>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2729" y="1722398"/>
            <a:ext cx="5336271" cy="4649827"/>
          </a:xfrm>
          <a:prstGeom prst="rect">
            <a:avLst/>
          </a:prstGeom>
          <a:noFill/>
          <a:ln>
            <a:noFill/>
          </a:ln>
          <a:extLst>
            <a:ext uri="{909E8E84-426E-40DD-AFC4-6F175D3DCCD1}">
              <a14:hiddenFill xmlns:a14="http://schemas.microsoft.com/office/drawing/2010/main">
                <a:solidFill>
                  <a:schemeClr val="accent1"/>
                </a:solidFill>
              </a14:hiddenFill>
            </a:ext>
          </a:extLst>
        </p:spPr>
      </p:pic>
      <p:grpSp>
        <p:nvGrpSpPr>
          <p:cNvPr id="4" name="Group 3"/>
          <p:cNvGrpSpPr/>
          <p:nvPr/>
        </p:nvGrpSpPr>
        <p:grpSpPr>
          <a:xfrm>
            <a:off x="0" y="1830834"/>
            <a:ext cx="9119703" cy="2066951"/>
            <a:chOff x="0" y="1330404"/>
            <a:chExt cx="9119703" cy="2066951"/>
          </a:xfrm>
        </p:grpSpPr>
        <p:pic>
          <p:nvPicPr>
            <p:cNvPr id="5" name="Picture 4" descr="profile.png"/>
            <p:cNvPicPr/>
            <p:nvPr/>
          </p:nvPicPr>
          <p:blipFill rotWithShape="1">
            <a:blip r:embed="rId5" cstate="print"/>
            <a:srcRect l="7356" t="49129" r="12267"/>
            <a:stretch/>
          </p:blipFill>
          <p:spPr>
            <a:xfrm>
              <a:off x="6953941" y="1713730"/>
              <a:ext cx="2091421" cy="1683625"/>
            </a:xfrm>
            <a:prstGeom prst="rect">
              <a:avLst/>
            </a:prstGeom>
            <a:ln>
              <a:noFill/>
            </a:ln>
            <a:effectLst>
              <a:outerShdw blurRad="292100" dist="139700" dir="2700000" algn="tl" rotWithShape="0">
                <a:srgbClr val="333333">
                  <a:alpha val="65000"/>
                </a:srgbClr>
              </a:outerShdw>
            </a:effectLst>
          </p:spPr>
        </p:pic>
        <p:pic>
          <p:nvPicPr>
            <p:cNvPr id="6" name="Picture 1"/>
            <p:cNvPicPr>
              <a:picLocks noChangeAspect="1" noChangeArrowheads="1"/>
            </p:cNvPicPr>
            <p:nvPr/>
          </p:nvPicPr>
          <p:blipFill rotWithShape="1">
            <a:blip r:embed="rId6" cstate="print"/>
            <a:srcRect l="-484" t="-4178" r="-6565" b="-1202"/>
            <a:stretch/>
          </p:blipFill>
          <p:spPr bwMode="auto">
            <a:xfrm>
              <a:off x="73980" y="1715242"/>
              <a:ext cx="2279267" cy="1682113"/>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6212048" y="1330404"/>
              <a:ext cx="2907655" cy="338554"/>
            </a:xfrm>
            <a:prstGeom prst="rect">
              <a:avLst/>
            </a:prstGeom>
          </p:spPr>
          <p:txBody>
            <a:bodyPr wrap="none">
              <a:spAutoFit/>
            </a:bodyPr>
            <a:lstStyle/>
            <a:p>
              <a:r>
                <a:rPr lang="en-US" sz="1600" b="1" i="1" dirty="0">
                  <a:solidFill>
                    <a:srgbClr val="4A929C"/>
                  </a:solidFill>
                  <a:latin typeface="Arial" panose="020B0604020202020204" pitchFamily="34" charset="0"/>
                  <a:cs typeface="Arial" panose="020B0604020202020204" pitchFamily="34" charset="0"/>
                </a:rPr>
                <a:t>Transverse Spatial Imaging </a:t>
              </a:r>
            </a:p>
          </p:txBody>
        </p:sp>
        <p:sp>
          <p:nvSpPr>
            <p:cNvPr id="8" name="Rectangle 7"/>
            <p:cNvSpPr/>
            <p:nvPr/>
          </p:nvSpPr>
          <p:spPr>
            <a:xfrm>
              <a:off x="0" y="1358979"/>
              <a:ext cx="3271537" cy="338554"/>
            </a:xfrm>
            <a:prstGeom prst="rect">
              <a:avLst/>
            </a:prstGeom>
          </p:spPr>
          <p:txBody>
            <a:bodyPr wrap="none">
              <a:spAutoFit/>
            </a:bodyPr>
            <a:lstStyle/>
            <a:p>
              <a:r>
                <a:rPr lang="en-US" sz="1600" b="1" i="1" dirty="0">
                  <a:solidFill>
                    <a:srgbClr val="4A929C"/>
                  </a:solidFill>
                  <a:latin typeface="Arial" panose="020B0604020202020204" pitchFamily="34" charset="0"/>
                  <a:cs typeface="Arial" panose="020B0604020202020204" pitchFamily="34" charset="0"/>
                </a:rPr>
                <a:t>Transverse </a:t>
              </a:r>
              <a:r>
                <a:rPr lang="en-US" sz="1600" b="1" i="1" dirty="0" smtClean="0">
                  <a:solidFill>
                    <a:srgbClr val="4A929C"/>
                  </a:solidFill>
                  <a:latin typeface="Arial" panose="020B0604020202020204" pitchFamily="34" charset="0"/>
                  <a:cs typeface="Arial" panose="020B0604020202020204" pitchFamily="34" charset="0"/>
                </a:rPr>
                <a:t>Momentum Imaging</a:t>
              </a:r>
              <a:endParaRPr lang="en-US" sz="1600" b="1" i="1" dirty="0">
                <a:solidFill>
                  <a:srgbClr val="4A929C"/>
                </a:solidFill>
                <a:latin typeface="Arial" panose="020B0604020202020204" pitchFamily="34" charset="0"/>
                <a:cs typeface="Arial" panose="020B0604020202020204" pitchFamily="34" charset="0"/>
              </a:endParaRPr>
            </a:p>
          </p:txBody>
        </p:sp>
      </p:grpSp>
      <p:sp>
        <p:nvSpPr>
          <p:cNvPr id="23" name="TextBox 22"/>
          <p:cNvSpPr txBox="1"/>
          <p:nvPr/>
        </p:nvSpPr>
        <p:spPr>
          <a:xfrm>
            <a:off x="6629400" y="960993"/>
            <a:ext cx="2490303" cy="830997"/>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GPDs: Longitudinal momentum fraction x at transverse location b </a:t>
            </a:r>
            <a:endParaRPr lang="en-US" sz="1600" dirty="0">
              <a:latin typeface="Arial" panose="020B0604020202020204" pitchFamily="34" charset="0"/>
              <a:cs typeface="Arial" panose="020B0604020202020204" pitchFamily="34" charset="0"/>
            </a:endParaRPr>
          </a:p>
        </p:txBody>
      </p:sp>
      <p:sp>
        <p:nvSpPr>
          <p:cNvPr id="24" name="TextBox 23"/>
          <p:cNvSpPr txBox="1"/>
          <p:nvPr/>
        </p:nvSpPr>
        <p:spPr>
          <a:xfrm>
            <a:off x="76200" y="960993"/>
            <a:ext cx="2571750" cy="830997"/>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TMDs: Longitudinal momentum fraction x and transverse momentum k </a:t>
            </a:r>
            <a:endParaRPr lang="en-US" sz="1600" dirty="0">
              <a:latin typeface="Arial" panose="020B0604020202020204" pitchFamily="34" charset="0"/>
              <a:cs typeface="Arial" panose="020B0604020202020204" pitchFamily="34" charset="0"/>
            </a:endParaRPr>
          </a:p>
        </p:txBody>
      </p:sp>
      <p:grpSp>
        <p:nvGrpSpPr>
          <p:cNvPr id="9" name="Group 24"/>
          <p:cNvGrpSpPr>
            <a:grpSpLocks noChangeAspect="1"/>
          </p:cNvGrpSpPr>
          <p:nvPr/>
        </p:nvGrpSpPr>
        <p:grpSpPr>
          <a:xfrm>
            <a:off x="7030825" y="4156389"/>
            <a:ext cx="2014537" cy="1868541"/>
            <a:chOff x="5786438" y="817331"/>
            <a:chExt cx="3357562" cy="3114235"/>
          </a:xfrm>
        </p:grpSpPr>
        <p:grpSp>
          <p:nvGrpSpPr>
            <p:cNvPr id="10" name="Group 25"/>
            <p:cNvGrpSpPr>
              <a:grpSpLocks/>
            </p:cNvGrpSpPr>
            <p:nvPr/>
          </p:nvGrpSpPr>
          <p:grpSpPr bwMode="auto">
            <a:xfrm>
              <a:off x="5786438" y="817331"/>
              <a:ext cx="3357562" cy="2939848"/>
              <a:chOff x="113" y="881"/>
              <a:chExt cx="2160" cy="2004"/>
            </a:xfrm>
          </p:grpSpPr>
          <p:pic>
            <p:nvPicPr>
              <p:cNvPr id="32" name="Picture 31" descr="Schéma2diapoter"/>
              <p:cNvPicPr>
                <a:picLocks noChangeAspect="1" noChangeArrowheads="1"/>
              </p:cNvPicPr>
              <p:nvPr/>
            </p:nvPicPr>
            <p:blipFill rotWithShape="1">
              <a:blip r:embed="rId7" cstate="print"/>
              <a:srcRect t="17060"/>
              <a:stretch/>
            </p:blipFill>
            <p:spPr bwMode="auto">
              <a:xfrm>
                <a:off x="113" y="911"/>
                <a:ext cx="2160" cy="1767"/>
              </a:xfrm>
              <a:prstGeom prst="rect">
                <a:avLst/>
              </a:prstGeom>
              <a:noFill/>
            </p:spPr>
          </p:pic>
          <p:grpSp>
            <p:nvGrpSpPr>
              <p:cNvPr id="11" name="Group 32"/>
              <p:cNvGrpSpPr>
                <a:grpSpLocks/>
              </p:cNvGrpSpPr>
              <p:nvPr/>
            </p:nvGrpSpPr>
            <p:grpSpPr bwMode="auto">
              <a:xfrm>
                <a:off x="262" y="881"/>
                <a:ext cx="452" cy="540"/>
                <a:chOff x="262" y="881"/>
                <a:chExt cx="452" cy="540"/>
              </a:xfrm>
            </p:grpSpPr>
            <p:sp>
              <p:nvSpPr>
                <p:cNvPr id="37" name="Arc 6"/>
                <p:cNvSpPr>
                  <a:spLocks/>
                </p:cNvSpPr>
                <p:nvPr/>
              </p:nvSpPr>
              <p:spPr bwMode="auto">
                <a:xfrm rot="6754313" flipH="1" flipV="1">
                  <a:off x="404" y="1118"/>
                  <a:ext cx="366" cy="240"/>
                </a:xfrm>
                <a:custGeom>
                  <a:avLst/>
                  <a:gdLst>
                    <a:gd name="G0" fmla="+- 4417 0 0"/>
                    <a:gd name="G1" fmla="+- 21600 0 0"/>
                    <a:gd name="G2" fmla="+- 21600 0 0"/>
                    <a:gd name="T0" fmla="*/ 0 w 26017"/>
                    <a:gd name="T1" fmla="*/ 456 h 22612"/>
                    <a:gd name="T2" fmla="*/ 25993 w 26017"/>
                    <a:gd name="T3" fmla="*/ 22612 h 22612"/>
                    <a:gd name="T4" fmla="*/ 4417 w 26017"/>
                    <a:gd name="T5" fmla="*/ 21600 h 22612"/>
                  </a:gdLst>
                  <a:ahLst/>
                  <a:cxnLst>
                    <a:cxn ang="0">
                      <a:pos x="T0" y="T1"/>
                    </a:cxn>
                    <a:cxn ang="0">
                      <a:pos x="T2" y="T3"/>
                    </a:cxn>
                    <a:cxn ang="0">
                      <a:pos x="T4" y="T5"/>
                    </a:cxn>
                  </a:cxnLst>
                  <a:rect l="0" t="0" r="r" b="b"/>
                  <a:pathLst>
                    <a:path w="26017" h="22612" fill="none" extrusionOk="0">
                      <a:moveTo>
                        <a:pt x="0" y="456"/>
                      </a:moveTo>
                      <a:cubicBezTo>
                        <a:pt x="1452" y="152"/>
                        <a:pt x="2932" y="-1"/>
                        <a:pt x="4417" y="0"/>
                      </a:cubicBezTo>
                      <a:cubicBezTo>
                        <a:pt x="16346" y="0"/>
                        <a:pt x="26017" y="9670"/>
                        <a:pt x="26017" y="21600"/>
                      </a:cubicBezTo>
                      <a:cubicBezTo>
                        <a:pt x="26017" y="21937"/>
                        <a:pt x="26009" y="22274"/>
                        <a:pt x="25993" y="22612"/>
                      </a:cubicBezTo>
                    </a:path>
                    <a:path w="26017" h="22612" stroke="0" extrusionOk="0">
                      <a:moveTo>
                        <a:pt x="0" y="456"/>
                      </a:moveTo>
                      <a:cubicBezTo>
                        <a:pt x="1452" y="152"/>
                        <a:pt x="2932" y="-1"/>
                        <a:pt x="4417" y="0"/>
                      </a:cubicBezTo>
                      <a:cubicBezTo>
                        <a:pt x="16346" y="0"/>
                        <a:pt x="26017" y="9670"/>
                        <a:pt x="26017" y="21600"/>
                      </a:cubicBezTo>
                      <a:cubicBezTo>
                        <a:pt x="26017" y="21937"/>
                        <a:pt x="26009" y="22274"/>
                        <a:pt x="25993" y="22612"/>
                      </a:cubicBezTo>
                      <a:lnTo>
                        <a:pt x="4417" y="21600"/>
                      </a:lnTo>
                      <a:close/>
                    </a:path>
                  </a:pathLst>
                </a:custGeom>
                <a:noFill/>
                <a:ln w="38100" cap="rnd">
                  <a:solidFill>
                    <a:srgbClr val="FF3300"/>
                  </a:solidFill>
                  <a:round/>
                  <a:headEnd/>
                  <a:tailEnd type="triangle" w="med" len="med"/>
                </a:ln>
                <a:effectLst/>
              </p:spPr>
              <p:txBody>
                <a:bodyPr vert="eaVert" wrap="none" anchor="ctr"/>
                <a:lstStyle/>
                <a:p>
                  <a:pPr algn="ctr"/>
                  <a:endParaRPr lang="en-GB" sz="2400" dirty="0">
                    <a:solidFill>
                      <a:srgbClr val="010000"/>
                    </a:solidFill>
                    <a:effectLst>
                      <a:outerShdw blurRad="38100" dist="38100" dir="2700000" algn="tl">
                        <a:srgbClr val="C0C0C0"/>
                      </a:outerShdw>
                    </a:effectLst>
                    <a:latin typeface="Times New Roman" pitchFamily="18" charset="0"/>
                  </a:endParaRPr>
                </a:p>
              </p:txBody>
            </p:sp>
            <p:sp>
              <p:nvSpPr>
                <p:cNvPr id="38" name="Text Box 7"/>
                <p:cNvSpPr txBox="1">
                  <a:spLocks noChangeArrowheads="1"/>
                </p:cNvSpPr>
                <p:nvPr/>
              </p:nvSpPr>
              <p:spPr bwMode="auto">
                <a:xfrm>
                  <a:off x="262" y="881"/>
                  <a:ext cx="452" cy="315"/>
                </a:xfrm>
                <a:prstGeom prst="rect">
                  <a:avLst/>
                </a:prstGeom>
                <a:noFill/>
                <a:ln w="12700">
                  <a:noFill/>
                  <a:miter lim="800000"/>
                  <a:headEnd type="none" w="sm" len="sm"/>
                  <a:tailEnd type="none" w="sm" len="sm"/>
                </a:ln>
                <a:effectLst/>
              </p:spPr>
              <p:txBody>
                <a:bodyPr wrap="square">
                  <a:spAutoFit/>
                </a:bodyPr>
                <a:lstStyle/>
                <a:p>
                  <a:pPr defTabSz="762000" eaLnBrk="0" hangingPunct="0"/>
                  <a:r>
                    <a:rPr lang="fr-FR" sz="1200" dirty="0">
                      <a:solidFill>
                        <a:srgbClr val="FF3300"/>
                      </a:solidFill>
                      <a:latin typeface="Arial" panose="020B0604020202020204" pitchFamily="34" charset="0"/>
                      <a:cs typeface="Arial" panose="020B0604020202020204" pitchFamily="34" charset="0"/>
                    </a:rPr>
                    <a:t>Q</a:t>
                  </a:r>
                  <a:r>
                    <a:rPr lang="fr-FR" sz="1200" b="1" baseline="30000" dirty="0">
                      <a:solidFill>
                        <a:srgbClr val="FF3300"/>
                      </a:solidFill>
                      <a:latin typeface="Arial" panose="020B0604020202020204" pitchFamily="34" charset="0"/>
                      <a:cs typeface="Arial" panose="020B0604020202020204" pitchFamily="34" charset="0"/>
                    </a:rPr>
                    <a:t>2</a:t>
                  </a:r>
                </a:p>
              </p:txBody>
            </p:sp>
          </p:grpSp>
          <p:grpSp>
            <p:nvGrpSpPr>
              <p:cNvPr id="12" name="Group 8"/>
              <p:cNvGrpSpPr>
                <a:grpSpLocks/>
              </p:cNvGrpSpPr>
              <p:nvPr/>
            </p:nvGrpSpPr>
            <p:grpSpPr bwMode="auto">
              <a:xfrm>
                <a:off x="1088" y="2194"/>
                <a:ext cx="558" cy="691"/>
                <a:chOff x="1088" y="2194"/>
                <a:chExt cx="558" cy="691"/>
              </a:xfrm>
            </p:grpSpPr>
            <p:sp>
              <p:nvSpPr>
                <p:cNvPr id="35" name="Arc 9"/>
                <p:cNvSpPr>
                  <a:spLocks/>
                </p:cNvSpPr>
                <p:nvPr/>
              </p:nvSpPr>
              <p:spPr bwMode="auto">
                <a:xfrm rot="19052950" flipH="1" flipV="1">
                  <a:off x="1088" y="2194"/>
                  <a:ext cx="558" cy="506"/>
                </a:xfrm>
                <a:custGeom>
                  <a:avLst/>
                  <a:gdLst>
                    <a:gd name="G0" fmla="+- 4417 0 0"/>
                    <a:gd name="G1" fmla="+- 21600 0 0"/>
                    <a:gd name="G2" fmla="+- 21600 0 0"/>
                    <a:gd name="T0" fmla="*/ 0 w 26017"/>
                    <a:gd name="T1" fmla="*/ 456 h 22612"/>
                    <a:gd name="T2" fmla="*/ 25993 w 26017"/>
                    <a:gd name="T3" fmla="*/ 22612 h 22612"/>
                    <a:gd name="T4" fmla="*/ 4417 w 26017"/>
                    <a:gd name="T5" fmla="*/ 21600 h 22612"/>
                  </a:gdLst>
                  <a:ahLst/>
                  <a:cxnLst>
                    <a:cxn ang="0">
                      <a:pos x="T0" y="T1"/>
                    </a:cxn>
                    <a:cxn ang="0">
                      <a:pos x="T2" y="T3"/>
                    </a:cxn>
                    <a:cxn ang="0">
                      <a:pos x="T4" y="T5"/>
                    </a:cxn>
                  </a:cxnLst>
                  <a:rect l="0" t="0" r="r" b="b"/>
                  <a:pathLst>
                    <a:path w="26017" h="22612" fill="none" extrusionOk="0">
                      <a:moveTo>
                        <a:pt x="0" y="456"/>
                      </a:moveTo>
                      <a:cubicBezTo>
                        <a:pt x="1452" y="152"/>
                        <a:pt x="2932" y="-1"/>
                        <a:pt x="4417" y="0"/>
                      </a:cubicBezTo>
                      <a:cubicBezTo>
                        <a:pt x="16346" y="0"/>
                        <a:pt x="26017" y="9670"/>
                        <a:pt x="26017" y="21600"/>
                      </a:cubicBezTo>
                      <a:cubicBezTo>
                        <a:pt x="26017" y="21937"/>
                        <a:pt x="26009" y="22274"/>
                        <a:pt x="25993" y="22612"/>
                      </a:cubicBezTo>
                    </a:path>
                    <a:path w="26017" h="22612" stroke="0" extrusionOk="0">
                      <a:moveTo>
                        <a:pt x="0" y="456"/>
                      </a:moveTo>
                      <a:cubicBezTo>
                        <a:pt x="1452" y="152"/>
                        <a:pt x="2932" y="-1"/>
                        <a:pt x="4417" y="0"/>
                      </a:cubicBezTo>
                      <a:cubicBezTo>
                        <a:pt x="16346" y="0"/>
                        <a:pt x="26017" y="9670"/>
                        <a:pt x="26017" y="21600"/>
                      </a:cubicBezTo>
                      <a:cubicBezTo>
                        <a:pt x="26017" y="21937"/>
                        <a:pt x="26009" y="22274"/>
                        <a:pt x="25993" y="22612"/>
                      </a:cubicBezTo>
                      <a:lnTo>
                        <a:pt x="4417" y="21600"/>
                      </a:lnTo>
                      <a:close/>
                    </a:path>
                  </a:pathLst>
                </a:custGeom>
                <a:noFill/>
                <a:ln w="38100" cap="rnd">
                  <a:solidFill>
                    <a:srgbClr val="FF3300"/>
                  </a:solidFill>
                  <a:round/>
                  <a:headEnd type="triangle" w="med" len="med"/>
                  <a:tailEnd/>
                </a:ln>
                <a:effectLst/>
              </p:spPr>
              <p:txBody>
                <a:bodyPr rot="10800000" wrap="none" anchor="ctr"/>
                <a:lstStyle/>
                <a:p>
                  <a:pPr algn="ctr"/>
                  <a:endParaRPr lang="en-GB" sz="2400" dirty="0">
                    <a:solidFill>
                      <a:srgbClr val="010000"/>
                    </a:solidFill>
                    <a:effectLst>
                      <a:outerShdw blurRad="38100" dist="38100" dir="2700000" algn="tl">
                        <a:srgbClr val="C0C0C0"/>
                      </a:outerShdw>
                    </a:effectLst>
                    <a:latin typeface="Times New Roman" pitchFamily="18" charset="0"/>
                  </a:endParaRPr>
                </a:p>
              </p:txBody>
            </p:sp>
            <p:sp>
              <p:nvSpPr>
                <p:cNvPr id="36" name="Text Box 10"/>
                <p:cNvSpPr txBox="1">
                  <a:spLocks noChangeArrowheads="1"/>
                </p:cNvSpPr>
                <p:nvPr/>
              </p:nvSpPr>
              <p:spPr bwMode="auto">
                <a:xfrm>
                  <a:off x="1213" y="2614"/>
                  <a:ext cx="174" cy="271"/>
                </a:xfrm>
                <a:prstGeom prst="rect">
                  <a:avLst/>
                </a:prstGeom>
                <a:noFill/>
                <a:ln w="12700">
                  <a:noFill/>
                  <a:miter lim="800000"/>
                  <a:headEnd type="none" w="sm" len="sm"/>
                  <a:tailEnd type="none" w="sm" len="sm"/>
                </a:ln>
                <a:effectLst/>
              </p:spPr>
              <p:txBody>
                <a:bodyPr wrap="none">
                  <a:spAutoFit/>
                </a:bodyPr>
                <a:lstStyle/>
                <a:p>
                  <a:pPr defTabSz="762000" eaLnBrk="0" hangingPunct="0"/>
                  <a:r>
                    <a:rPr lang="fr-FR" dirty="0">
                      <a:solidFill>
                        <a:srgbClr val="FF3300"/>
                      </a:solidFill>
                    </a:rPr>
                    <a:t>t</a:t>
                  </a:r>
                </a:p>
              </p:txBody>
            </p:sp>
          </p:grpSp>
        </p:grpSp>
        <p:sp>
          <p:nvSpPr>
            <p:cNvPr id="27" name="Line 19"/>
            <p:cNvSpPr>
              <a:spLocks noChangeShapeType="1"/>
            </p:cNvSpPr>
            <p:nvPr/>
          </p:nvSpPr>
          <p:spPr bwMode="auto">
            <a:xfrm>
              <a:off x="6248400" y="2297761"/>
              <a:ext cx="2808287" cy="0"/>
            </a:xfrm>
            <a:prstGeom prst="line">
              <a:avLst/>
            </a:prstGeom>
            <a:noFill/>
            <a:ln w="28575">
              <a:solidFill>
                <a:schemeClr val="tx1">
                  <a:lumMod val="50000"/>
                  <a:lumOff val="50000"/>
                </a:schemeClr>
              </a:solidFill>
              <a:prstDash val="dash"/>
              <a:round/>
              <a:headEnd/>
              <a:tailEnd/>
            </a:ln>
            <a:effectLst/>
          </p:spPr>
          <p:txBody>
            <a:bodyPr wrap="none">
              <a:spAutoFit/>
            </a:bodyPr>
            <a:lstStyle/>
            <a:p>
              <a:endParaRPr lang="it-IT"/>
            </a:p>
          </p:txBody>
        </p:sp>
        <p:graphicFrame>
          <p:nvGraphicFramePr>
            <p:cNvPr id="28" name="Object 4"/>
            <p:cNvGraphicFramePr>
              <a:graphicFrameLocks noChangeAspect="1"/>
            </p:cNvGraphicFramePr>
            <p:nvPr>
              <p:extLst>
                <p:ext uri="{D42A27DB-BD31-4B8C-83A1-F6EECF244321}">
                  <p14:modId xmlns:p14="http://schemas.microsoft.com/office/powerpoint/2010/main" val="925105217"/>
                </p:ext>
              </p:extLst>
            </p:nvPr>
          </p:nvGraphicFramePr>
          <p:xfrm>
            <a:off x="6248400" y="2461541"/>
            <a:ext cx="612775" cy="365125"/>
          </p:xfrm>
          <a:graphic>
            <a:graphicData uri="http://schemas.openxmlformats.org/presentationml/2006/ole">
              <mc:AlternateContent xmlns:mc="http://schemas.openxmlformats.org/markup-compatibility/2006">
                <mc:Choice xmlns:v="urn:schemas-microsoft-com:vml" Requires="v">
                  <p:oleObj spid="_x0000_s6374" name="Equation" r:id="rId8" imgW="342751" imgH="203112" progId="Equation.3">
                    <p:embed/>
                  </p:oleObj>
                </mc:Choice>
                <mc:Fallback>
                  <p:oleObj name="Equation" r:id="rId8" imgW="342751" imgH="203112"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8400" y="2461541"/>
                          <a:ext cx="612775" cy="365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 name="Object 5"/>
            <p:cNvGraphicFramePr>
              <a:graphicFrameLocks noChangeAspect="1"/>
            </p:cNvGraphicFramePr>
            <p:nvPr>
              <p:extLst>
                <p:ext uri="{D42A27DB-BD31-4B8C-83A1-F6EECF244321}">
                  <p14:modId xmlns:p14="http://schemas.microsoft.com/office/powerpoint/2010/main" val="3342740769"/>
                </p:ext>
              </p:extLst>
            </p:nvPr>
          </p:nvGraphicFramePr>
          <p:xfrm>
            <a:off x="8305800" y="2461541"/>
            <a:ext cx="612775" cy="365125"/>
          </p:xfrm>
          <a:graphic>
            <a:graphicData uri="http://schemas.openxmlformats.org/presentationml/2006/ole">
              <mc:AlternateContent xmlns:mc="http://schemas.openxmlformats.org/markup-compatibility/2006">
                <mc:Choice xmlns:v="urn:schemas-microsoft-com:vml" Requires="v">
                  <p:oleObj spid="_x0000_s6375" name="Equation" r:id="rId10" imgW="342751" imgH="203112" progId="Equation.3">
                    <p:embed/>
                  </p:oleObj>
                </mc:Choice>
                <mc:Fallback>
                  <p:oleObj name="Equation" r:id="rId10" imgW="342751" imgH="203112"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05800" y="2461541"/>
                          <a:ext cx="612775" cy="365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Object 7"/>
            <p:cNvGraphicFramePr>
              <a:graphicFrameLocks noChangeAspect="1"/>
            </p:cNvGraphicFramePr>
            <p:nvPr>
              <p:extLst>
                <p:ext uri="{D42A27DB-BD31-4B8C-83A1-F6EECF244321}">
                  <p14:modId xmlns:p14="http://schemas.microsoft.com/office/powerpoint/2010/main" val="2575820031"/>
                </p:ext>
              </p:extLst>
            </p:nvPr>
          </p:nvGraphicFramePr>
          <p:xfrm>
            <a:off x="8153400" y="3223541"/>
            <a:ext cx="723900" cy="395288"/>
          </p:xfrm>
          <a:graphic>
            <a:graphicData uri="http://schemas.openxmlformats.org/presentationml/2006/ole">
              <mc:AlternateContent xmlns:mc="http://schemas.openxmlformats.org/markup-compatibility/2006">
                <mc:Choice xmlns:v="urn:schemas-microsoft-com:vml" Requires="v">
                  <p:oleObj spid="_x0000_s6376" name="Equation" r:id="rId12" imgW="444114" imgH="241091" progId="Equation.3">
                    <p:embed/>
                  </p:oleObj>
                </mc:Choice>
                <mc:Fallback>
                  <p:oleObj name="Equation" r:id="rId12" imgW="444114" imgH="241091"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53400" y="3223541"/>
                          <a:ext cx="723900" cy="395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Object 8"/>
            <p:cNvGraphicFramePr>
              <a:graphicFrameLocks noChangeAspect="1"/>
            </p:cNvGraphicFramePr>
            <p:nvPr>
              <p:extLst>
                <p:ext uri="{D42A27DB-BD31-4B8C-83A1-F6EECF244321}">
                  <p14:modId xmlns:p14="http://schemas.microsoft.com/office/powerpoint/2010/main" val="3855208463"/>
                </p:ext>
              </p:extLst>
            </p:nvPr>
          </p:nvGraphicFramePr>
          <p:xfrm>
            <a:off x="8153400" y="3528341"/>
            <a:ext cx="758825" cy="403225"/>
          </p:xfrm>
          <a:graphic>
            <a:graphicData uri="http://schemas.openxmlformats.org/presentationml/2006/ole">
              <mc:AlternateContent xmlns:mc="http://schemas.openxmlformats.org/markup-compatibility/2006">
                <mc:Choice xmlns:v="urn:schemas-microsoft-com:vml" Requires="v">
                  <p:oleObj spid="_x0000_s6377" name="Equation" r:id="rId14" imgW="457002" imgH="241195" progId="Equation.3">
                    <p:embed/>
                  </p:oleObj>
                </mc:Choice>
                <mc:Fallback>
                  <p:oleObj name="Equation" r:id="rId14" imgW="457002" imgH="241195"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53400" y="3528341"/>
                          <a:ext cx="758825" cy="403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3" name="Group 53"/>
          <p:cNvGrpSpPr>
            <a:grpSpLocks noChangeAspect="1"/>
          </p:cNvGrpSpPr>
          <p:nvPr/>
        </p:nvGrpSpPr>
        <p:grpSpPr bwMode="auto">
          <a:xfrm>
            <a:off x="159195" y="4306244"/>
            <a:ext cx="1981235" cy="1337686"/>
            <a:chOff x="1092" y="672"/>
            <a:chExt cx="3524" cy="2607"/>
          </a:xfrm>
        </p:grpSpPr>
        <p:cxnSp>
          <p:nvCxnSpPr>
            <p:cNvPr id="40" name="Connettore 2 8"/>
            <p:cNvCxnSpPr/>
            <p:nvPr/>
          </p:nvCxnSpPr>
          <p:spPr>
            <a:xfrm>
              <a:off x="1917" y="672"/>
              <a:ext cx="901" cy="47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41" name="Connettore 2 10"/>
            <p:cNvCxnSpPr>
              <a:cxnSpLocks noChangeShapeType="1"/>
            </p:cNvCxnSpPr>
            <p:nvPr/>
          </p:nvCxnSpPr>
          <p:spPr bwMode="auto">
            <a:xfrm flipV="1">
              <a:off x="2811" y="869"/>
              <a:ext cx="921" cy="274"/>
            </a:xfrm>
            <a:prstGeom prst="straightConnector1">
              <a:avLst/>
            </a:prstGeom>
            <a:noFill/>
            <a:ln w="25400">
              <a:solidFill>
                <a:srgbClr val="348FA6"/>
              </a:solidFill>
              <a:round/>
              <a:headEnd/>
              <a:tailEnd type="arrow" w="med" len="med"/>
            </a:ln>
            <a:extLst>
              <a:ext uri="{909E8E84-426E-40DD-AFC4-6F175D3DCCD1}">
                <a14:hiddenFill xmlns:a14="http://schemas.microsoft.com/office/drawing/2010/main">
                  <a:noFill/>
                </a14:hiddenFill>
              </a:ext>
            </a:extLst>
          </p:spPr>
        </p:cxnSp>
        <p:grpSp>
          <p:nvGrpSpPr>
            <p:cNvPr id="14" name="Gruppo 26"/>
            <p:cNvGrpSpPr>
              <a:grpSpLocks/>
            </p:cNvGrpSpPr>
            <p:nvPr/>
          </p:nvGrpSpPr>
          <p:grpSpPr bwMode="auto">
            <a:xfrm rot="1405024">
              <a:off x="2545" y="1115"/>
              <a:ext cx="216" cy="914"/>
              <a:chOff x="4572000" y="0"/>
              <a:chExt cx="1063082" cy="5887843"/>
            </a:xfrm>
          </p:grpSpPr>
          <p:grpSp>
            <p:nvGrpSpPr>
              <p:cNvPr id="15" name="Gruppo 18"/>
              <p:cNvGrpSpPr>
                <a:grpSpLocks/>
              </p:cNvGrpSpPr>
              <p:nvPr/>
            </p:nvGrpSpPr>
            <p:grpSpPr bwMode="auto">
              <a:xfrm>
                <a:off x="4572000" y="0"/>
                <a:ext cx="1063082" cy="3003395"/>
                <a:chOff x="2040674" y="4070196"/>
                <a:chExt cx="1063082" cy="3003395"/>
              </a:xfrm>
            </p:grpSpPr>
            <p:grpSp>
              <p:nvGrpSpPr>
                <p:cNvPr id="16" name="Gruppo 14"/>
                <p:cNvGrpSpPr>
                  <a:grpSpLocks/>
                </p:cNvGrpSpPr>
                <p:nvPr/>
              </p:nvGrpSpPr>
              <p:grpSpPr bwMode="auto">
                <a:xfrm>
                  <a:off x="2040674" y="4070196"/>
                  <a:ext cx="1055648" cy="1557454"/>
                  <a:chOff x="2040674" y="4070196"/>
                  <a:chExt cx="1055648" cy="1557454"/>
                </a:xfrm>
              </p:grpSpPr>
              <p:sp>
                <p:nvSpPr>
                  <p:cNvPr id="72" name="Arco 11"/>
                  <p:cNvSpPr/>
                  <p:nvPr/>
                </p:nvSpPr>
                <p:spPr>
                  <a:xfrm>
                    <a:off x="1789433" y="3920450"/>
                    <a:ext cx="783801" cy="813151"/>
                  </a:xfrm>
                  <a:prstGeom prst="arc">
                    <a:avLst>
                      <a:gd name="adj1" fmla="val 17694415"/>
                      <a:gd name="adj2" fmla="val 3793374"/>
                    </a:avLst>
                  </a:prstGeom>
                  <a:ln w="254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200" dirty="0">
                      <a:latin typeface="Gill Sans MT" charset="0"/>
                      <a:ea typeface="ＭＳ Ｐゴシック" charset="0"/>
                      <a:cs typeface="ＭＳ Ｐゴシック" charset="0"/>
                    </a:endParaRPr>
                  </a:p>
                </p:txBody>
              </p:sp>
              <p:sp>
                <p:nvSpPr>
                  <p:cNvPr id="73" name="Arco 13"/>
                  <p:cNvSpPr>
                    <a:spLocks noChangeArrowheads="1"/>
                  </p:cNvSpPr>
                  <p:nvPr/>
                </p:nvSpPr>
                <p:spPr bwMode="auto">
                  <a:xfrm rot="10800000">
                    <a:off x="2393795" y="4791308"/>
                    <a:ext cx="702527" cy="836342"/>
                  </a:xfrm>
                  <a:custGeom>
                    <a:avLst/>
                    <a:gdLst>
                      <a:gd name="T0" fmla="*/ 521199 w 702527"/>
                      <a:gd name="T1" fmla="*/ 52193 h 836342"/>
                      <a:gd name="T2" fmla="*/ 351264 w 702527"/>
                      <a:gd name="T3" fmla="*/ 418171 h 836342"/>
                      <a:gd name="T4" fmla="*/ 532154 w 702527"/>
                      <a:gd name="T5" fmla="*/ 776630 h 836342"/>
                      <a:gd name="T6" fmla="*/ 0 60000 65536"/>
                      <a:gd name="T7" fmla="*/ 0 60000 65536"/>
                      <a:gd name="T8" fmla="*/ 0 60000 65536"/>
                      <a:gd name="T9" fmla="*/ 521199 w 702527"/>
                      <a:gd name="T10" fmla="*/ 52193 h 836342"/>
                      <a:gd name="T11" fmla="*/ 702527 w 702527"/>
                      <a:gd name="T12" fmla="*/ 776630 h 836342"/>
                    </a:gdLst>
                    <a:ahLst/>
                    <a:cxnLst>
                      <a:cxn ang="T6">
                        <a:pos x="T0" y="T1"/>
                      </a:cxn>
                      <a:cxn ang="T7">
                        <a:pos x="T2" y="T3"/>
                      </a:cxn>
                      <a:cxn ang="T8">
                        <a:pos x="T4" y="T5"/>
                      </a:cxn>
                    </a:cxnLst>
                    <a:rect l="T9" t="T10" r="T11" b="T12"/>
                    <a:pathLst>
                      <a:path w="702527" h="836342" stroke="0">
                        <a:moveTo>
                          <a:pt x="521199" y="52193"/>
                        </a:moveTo>
                        <a:lnTo>
                          <a:pt x="521199" y="52192"/>
                        </a:lnTo>
                        <a:cubicBezTo>
                          <a:pt x="633079" y="125816"/>
                          <a:pt x="702528" y="265986"/>
                          <a:pt x="702528" y="418171"/>
                        </a:cubicBezTo>
                        <a:cubicBezTo>
                          <a:pt x="702528" y="564976"/>
                          <a:pt x="637862" y="701029"/>
                          <a:pt x="532154" y="776630"/>
                        </a:cubicBezTo>
                        <a:lnTo>
                          <a:pt x="351264" y="418171"/>
                        </a:lnTo>
                        <a:lnTo>
                          <a:pt x="521199" y="52193"/>
                        </a:lnTo>
                        <a:close/>
                      </a:path>
                      <a:path w="702527" h="836342" fill="none">
                        <a:moveTo>
                          <a:pt x="521199" y="52193"/>
                        </a:moveTo>
                        <a:lnTo>
                          <a:pt x="521199" y="52192"/>
                        </a:lnTo>
                        <a:cubicBezTo>
                          <a:pt x="633079" y="125816"/>
                          <a:pt x="702528" y="265986"/>
                          <a:pt x="702528" y="418171"/>
                        </a:cubicBezTo>
                        <a:cubicBezTo>
                          <a:pt x="702528" y="564976"/>
                          <a:pt x="637862" y="701029"/>
                          <a:pt x="532154" y="776630"/>
                        </a:cubicBezTo>
                      </a:path>
                    </a:pathLst>
                  </a:custGeom>
                  <a:noFill/>
                  <a:ln w="25400">
                    <a:solidFill>
                      <a:srgbClr val="348FA6"/>
                    </a:solidFill>
                    <a:miter lim="800000"/>
                    <a:headEnd/>
                    <a:tailEnd/>
                  </a:ln>
                  <a:extLst>
                    <a:ext uri="{909E8E84-426E-40DD-AFC4-6F175D3DCCD1}">
                      <a14:hiddenFill xmlns:a14="http://schemas.microsoft.com/office/drawing/2010/main">
                        <a:solidFill>
                          <a:srgbClr val="FFFFFF"/>
                        </a:solidFill>
                      </a14:hiddenFill>
                    </a:ext>
                  </a:extLst>
                </p:spPr>
                <p:txBody>
                  <a:bodyPr rot="10800000" anchor="ctr"/>
                  <a:lstStyle/>
                  <a:p>
                    <a:endParaRPr lang="en-US" sz="1200" dirty="0"/>
                  </a:p>
                </p:txBody>
              </p:sp>
            </p:grpSp>
            <p:grpSp>
              <p:nvGrpSpPr>
                <p:cNvPr id="17" name="Gruppo 15"/>
                <p:cNvGrpSpPr>
                  <a:grpSpLocks/>
                </p:cNvGrpSpPr>
                <p:nvPr/>
              </p:nvGrpSpPr>
              <p:grpSpPr bwMode="auto">
                <a:xfrm>
                  <a:off x="2048108" y="5516137"/>
                  <a:ext cx="1055648" cy="1557454"/>
                  <a:chOff x="2040674" y="4070196"/>
                  <a:chExt cx="1055648" cy="1557454"/>
                </a:xfrm>
              </p:grpSpPr>
              <p:sp>
                <p:nvSpPr>
                  <p:cNvPr id="70" name="Arco 16"/>
                  <p:cNvSpPr/>
                  <p:nvPr/>
                </p:nvSpPr>
                <p:spPr>
                  <a:xfrm>
                    <a:off x="1685415" y="3997825"/>
                    <a:ext cx="772684" cy="821126"/>
                  </a:xfrm>
                  <a:prstGeom prst="arc">
                    <a:avLst>
                      <a:gd name="adj1" fmla="val 17694415"/>
                      <a:gd name="adj2" fmla="val 3793374"/>
                    </a:avLst>
                  </a:prstGeom>
                  <a:ln w="254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200" dirty="0">
                      <a:latin typeface="Gill Sans MT" charset="0"/>
                      <a:ea typeface="ＭＳ Ｐゴシック" charset="0"/>
                      <a:cs typeface="ＭＳ Ｐゴシック" charset="0"/>
                    </a:endParaRPr>
                  </a:p>
                </p:txBody>
              </p:sp>
              <p:sp>
                <p:nvSpPr>
                  <p:cNvPr id="71" name="Arco 17"/>
                  <p:cNvSpPr>
                    <a:spLocks noChangeArrowheads="1"/>
                  </p:cNvSpPr>
                  <p:nvPr/>
                </p:nvSpPr>
                <p:spPr bwMode="auto">
                  <a:xfrm rot="10800000">
                    <a:off x="2393795" y="4791308"/>
                    <a:ext cx="702527" cy="836342"/>
                  </a:xfrm>
                  <a:custGeom>
                    <a:avLst/>
                    <a:gdLst>
                      <a:gd name="T0" fmla="*/ 521199 w 702527"/>
                      <a:gd name="T1" fmla="*/ 52193 h 836342"/>
                      <a:gd name="T2" fmla="*/ 351264 w 702527"/>
                      <a:gd name="T3" fmla="*/ 418171 h 836342"/>
                      <a:gd name="T4" fmla="*/ 532154 w 702527"/>
                      <a:gd name="T5" fmla="*/ 776630 h 836342"/>
                      <a:gd name="T6" fmla="*/ 0 60000 65536"/>
                      <a:gd name="T7" fmla="*/ 0 60000 65536"/>
                      <a:gd name="T8" fmla="*/ 0 60000 65536"/>
                      <a:gd name="T9" fmla="*/ 521199 w 702527"/>
                      <a:gd name="T10" fmla="*/ 52193 h 836342"/>
                      <a:gd name="T11" fmla="*/ 702527 w 702527"/>
                      <a:gd name="T12" fmla="*/ 776630 h 836342"/>
                    </a:gdLst>
                    <a:ahLst/>
                    <a:cxnLst>
                      <a:cxn ang="T6">
                        <a:pos x="T0" y="T1"/>
                      </a:cxn>
                      <a:cxn ang="T7">
                        <a:pos x="T2" y="T3"/>
                      </a:cxn>
                      <a:cxn ang="T8">
                        <a:pos x="T4" y="T5"/>
                      </a:cxn>
                    </a:cxnLst>
                    <a:rect l="T9" t="T10" r="T11" b="T12"/>
                    <a:pathLst>
                      <a:path w="702527" h="836342" stroke="0">
                        <a:moveTo>
                          <a:pt x="521199" y="52193"/>
                        </a:moveTo>
                        <a:lnTo>
                          <a:pt x="521199" y="52192"/>
                        </a:lnTo>
                        <a:cubicBezTo>
                          <a:pt x="633079" y="125816"/>
                          <a:pt x="702528" y="265986"/>
                          <a:pt x="702528" y="418171"/>
                        </a:cubicBezTo>
                        <a:cubicBezTo>
                          <a:pt x="702528" y="564976"/>
                          <a:pt x="637862" y="701029"/>
                          <a:pt x="532154" y="776630"/>
                        </a:cubicBezTo>
                        <a:lnTo>
                          <a:pt x="351264" y="418171"/>
                        </a:lnTo>
                        <a:lnTo>
                          <a:pt x="521199" y="52193"/>
                        </a:lnTo>
                        <a:close/>
                      </a:path>
                      <a:path w="702527" h="836342" fill="none">
                        <a:moveTo>
                          <a:pt x="521199" y="52193"/>
                        </a:moveTo>
                        <a:lnTo>
                          <a:pt x="521199" y="52192"/>
                        </a:lnTo>
                        <a:cubicBezTo>
                          <a:pt x="633079" y="125816"/>
                          <a:pt x="702528" y="265986"/>
                          <a:pt x="702528" y="418171"/>
                        </a:cubicBezTo>
                        <a:cubicBezTo>
                          <a:pt x="702528" y="564976"/>
                          <a:pt x="637862" y="701029"/>
                          <a:pt x="532154" y="776630"/>
                        </a:cubicBezTo>
                      </a:path>
                    </a:pathLst>
                  </a:custGeom>
                  <a:noFill/>
                  <a:ln w="25400">
                    <a:solidFill>
                      <a:srgbClr val="348FA6"/>
                    </a:solidFill>
                    <a:miter lim="800000"/>
                    <a:headEnd/>
                    <a:tailEnd/>
                  </a:ln>
                  <a:extLst>
                    <a:ext uri="{909E8E84-426E-40DD-AFC4-6F175D3DCCD1}">
                      <a14:hiddenFill xmlns:a14="http://schemas.microsoft.com/office/drawing/2010/main">
                        <a:solidFill>
                          <a:srgbClr val="FFFFFF"/>
                        </a:solidFill>
                      </a14:hiddenFill>
                    </a:ext>
                  </a:extLst>
                </p:spPr>
                <p:txBody>
                  <a:bodyPr rot="10800000" anchor="ctr"/>
                  <a:lstStyle/>
                  <a:p>
                    <a:endParaRPr lang="en-US" sz="1200" dirty="0"/>
                  </a:p>
                </p:txBody>
              </p:sp>
            </p:grpSp>
          </p:grpSp>
          <p:grpSp>
            <p:nvGrpSpPr>
              <p:cNvPr id="18" name="Gruppo 19"/>
              <p:cNvGrpSpPr>
                <a:grpSpLocks/>
              </p:cNvGrpSpPr>
              <p:nvPr/>
            </p:nvGrpSpPr>
            <p:grpSpPr bwMode="auto">
              <a:xfrm>
                <a:off x="4572000" y="2884448"/>
                <a:ext cx="1063082" cy="3003395"/>
                <a:chOff x="2040674" y="4070196"/>
                <a:chExt cx="1063082" cy="3003395"/>
              </a:xfrm>
            </p:grpSpPr>
            <p:grpSp>
              <p:nvGrpSpPr>
                <p:cNvPr id="19" name="Gruppo 14"/>
                <p:cNvGrpSpPr>
                  <a:grpSpLocks/>
                </p:cNvGrpSpPr>
                <p:nvPr/>
              </p:nvGrpSpPr>
              <p:grpSpPr bwMode="auto">
                <a:xfrm>
                  <a:off x="2040674" y="4070196"/>
                  <a:ext cx="1055648" cy="1557454"/>
                  <a:chOff x="2040674" y="4070196"/>
                  <a:chExt cx="1055648" cy="1557454"/>
                </a:xfrm>
              </p:grpSpPr>
              <p:sp>
                <p:nvSpPr>
                  <p:cNvPr id="66" name="Arco 24"/>
                  <p:cNvSpPr/>
                  <p:nvPr/>
                </p:nvSpPr>
                <p:spPr>
                  <a:xfrm>
                    <a:off x="1896674" y="4027019"/>
                    <a:ext cx="756005" cy="805177"/>
                  </a:xfrm>
                  <a:prstGeom prst="arc">
                    <a:avLst>
                      <a:gd name="adj1" fmla="val 17694415"/>
                      <a:gd name="adj2" fmla="val 3793374"/>
                    </a:avLst>
                  </a:prstGeom>
                  <a:ln w="254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200" dirty="0">
                      <a:latin typeface="Gill Sans MT" charset="0"/>
                      <a:ea typeface="ＭＳ Ｐゴシック" charset="0"/>
                      <a:cs typeface="ＭＳ Ｐゴシック" charset="0"/>
                    </a:endParaRPr>
                  </a:p>
                </p:txBody>
              </p:sp>
              <p:sp>
                <p:nvSpPr>
                  <p:cNvPr id="67" name="Arco 25"/>
                  <p:cNvSpPr>
                    <a:spLocks noChangeArrowheads="1"/>
                  </p:cNvSpPr>
                  <p:nvPr/>
                </p:nvSpPr>
                <p:spPr bwMode="auto">
                  <a:xfrm rot="10800000">
                    <a:off x="2393795" y="4791308"/>
                    <a:ext cx="702527" cy="836342"/>
                  </a:xfrm>
                  <a:custGeom>
                    <a:avLst/>
                    <a:gdLst>
                      <a:gd name="T0" fmla="*/ 521199 w 702527"/>
                      <a:gd name="T1" fmla="*/ 52193 h 836342"/>
                      <a:gd name="T2" fmla="*/ 351264 w 702527"/>
                      <a:gd name="T3" fmla="*/ 418171 h 836342"/>
                      <a:gd name="T4" fmla="*/ 532154 w 702527"/>
                      <a:gd name="T5" fmla="*/ 776630 h 836342"/>
                      <a:gd name="T6" fmla="*/ 0 60000 65536"/>
                      <a:gd name="T7" fmla="*/ 0 60000 65536"/>
                      <a:gd name="T8" fmla="*/ 0 60000 65536"/>
                      <a:gd name="T9" fmla="*/ 521199 w 702527"/>
                      <a:gd name="T10" fmla="*/ 52193 h 836342"/>
                      <a:gd name="T11" fmla="*/ 702527 w 702527"/>
                      <a:gd name="T12" fmla="*/ 776630 h 836342"/>
                    </a:gdLst>
                    <a:ahLst/>
                    <a:cxnLst>
                      <a:cxn ang="T6">
                        <a:pos x="T0" y="T1"/>
                      </a:cxn>
                      <a:cxn ang="T7">
                        <a:pos x="T2" y="T3"/>
                      </a:cxn>
                      <a:cxn ang="T8">
                        <a:pos x="T4" y="T5"/>
                      </a:cxn>
                    </a:cxnLst>
                    <a:rect l="T9" t="T10" r="T11" b="T12"/>
                    <a:pathLst>
                      <a:path w="702527" h="836342" stroke="0">
                        <a:moveTo>
                          <a:pt x="521199" y="52193"/>
                        </a:moveTo>
                        <a:lnTo>
                          <a:pt x="521199" y="52192"/>
                        </a:lnTo>
                        <a:cubicBezTo>
                          <a:pt x="633079" y="125816"/>
                          <a:pt x="702528" y="265986"/>
                          <a:pt x="702528" y="418171"/>
                        </a:cubicBezTo>
                        <a:cubicBezTo>
                          <a:pt x="702528" y="564976"/>
                          <a:pt x="637862" y="701029"/>
                          <a:pt x="532154" y="776630"/>
                        </a:cubicBezTo>
                        <a:lnTo>
                          <a:pt x="351264" y="418171"/>
                        </a:lnTo>
                        <a:lnTo>
                          <a:pt x="521199" y="52193"/>
                        </a:lnTo>
                        <a:close/>
                      </a:path>
                      <a:path w="702527" h="836342" fill="none">
                        <a:moveTo>
                          <a:pt x="521199" y="52193"/>
                        </a:moveTo>
                        <a:lnTo>
                          <a:pt x="521199" y="52192"/>
                        </a:lnTo>
                        <a:cubicBezTo>
                          <a:pt x="633079" y="125816"/>
                          <a:pt x="702528" y="265986"/>
                          <a:pt x="702528" y="418171"/>
                        </a:cubicBezTo>
                        <a:cubicBezTo>
                          <a:pt x="702528" y="564976"/>
                          <a:pt x="637862" y="701029"/>
                          <a:pt x="532154" y="776630"/>
                        </a:cubicBezTo>
                      </a:path>
                    </a:pathLst>
                  </a:custGeom>
                  <a:noFill/>
                  <a:ln w="25400">
                    <a:solidFill>
                      <a:srgbClr val="348FA6"/>
                    </a:solidFill>
                    <a:miter lim="800000"/>
                    <a:headEnd/>
                    <a:tailEnd/>
                  </a:ln>
                  <a:extLst>
                    <a:ext uri="{909E8E84-426E-40DD-AFC4-6F175D3DCCD1}">
                      <a14:hiddenFill xmlns:a14="http://schemas.microsoft.com/office/drawing/2010/main">
                        <a:solidFill>
                          <a:srgbClr val="FFFFFF"/>
                        </a:solidFill>
                      </a14:hiddenFill>
                    </a:ext>
                  </a:extLst>
                </p:spPr>
                <p:txBody>
                  <a:bodyPr rot="10800000" anchor="ctr"/>
                  <a:lstStyle/>
                  <a:p>
                    <a:endParaRPr lang="en-US" sz="1200" dirty="0"/>
                  </a:p>
                </p:txBody>
              </p:sp>
            </p:grpSp>
            <p:grpSp>
              <p:nvGrpSpPr>
                <p:cNvPr id="20" name="Gruppo 15"/>
                <p:cNvGrpSpPr>
                  <a:grpSpLocks/>
                </p:cNvGrpSpPr>
                <p:nvPr/>
              </p:nvGrpSpPr>
              <p:grpSpPr bwMode="auto">
                <a:xfrm>
                  <a:off x="2048108" y="5516137"/>
                  <a:ext cx="1055648" cy="1557454"/>
                  <a:chOff x="2040674" y="4070196"/>
                  <a:chExt cx="1055648" cy="1557454"/>
                </a:xfrm>
              </p:grpSpPr>
              <p:sp>
                <p:nvSpPr>
                  <p:cNvPr id="64" name="Arco 22"/>
                  <p:cNvSpPr/>
                  <p:nvPr/>
                </p:nvSpPr>
                <p:spPr>
                  <a:xfrm>
                    <a:off x="1782448" y="4088180"/>
                    <a:ext cx="761566" cy="813151"/>
                  </a:xfrm>
                  <a:prstGeom prst="arc">
                    <a:avLst>
                      <a:gd name="adj1" fmla="val 17694415"/>
                      <a:gd name="adj2" fmla="val 3793374"/>
                    </a:avLst>
                  </a:prstGeom>
                  <a:ln w="254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200" dirty="0">
                      <a:latin typeface="Gill Sans MT" charset="0"/>
                      <a:ea typeface="ＭＳ Ｐゴシック" charset="0"/>
                      <a:cs typeface="ＭＳ Ｐゴシック" charset="0"/>
                    </a:endParaRPr>
                  </a:p>
                </p:txBody>
              </p:sp>
              <p:sp>
                <p:nvSpPr>
                  <p:cNvPr id="65" name="Arco 23"/>
                  <p:cNvSpPr>
                    <a:spLocks noChangeArrowheads="1"/>
                  </p:cNvSpPr>
                  <p:nvPr/>
                </p:nvSpPr>
                <p:spPr bwMode="auto">
                  <a:xfrm rot="10800000">
                    <a:off x="2393795" y="4791308"/>
                    <a:ext cx="702527" cy="836342"/>
                  </a:xfrm>
                  <a:custGeom>
                    <a:avLst/>
                    <a:gdLst>
                      <a:gd name="T0" fmla="*/ 521199 w 702527"/>
                      <a:gd name="T1" fmla="*/ 52193 h 836342"/>
                      <a:gd name="T2" fmla="*/ 351264 w 702527"/>
                      <a:gd name="T3" fmla="*/ 418171 h 836342"/>
                      <a:gd name="T4" fmla="*/ 532154 w 702527"/>
                      <a:gd name="T5" fmla="*/ 776630 h 836342"/>
                      <a:gd name="T6" fmla="*/ 0 60000 65536"/>
                      <a:gd name="T7" fmla="*/ 0 60000 65536"/>
                      <a:gd name="T8" fmla="*/ 0 60000 65536"/>
                      <a:gd name="T9" fmla="*/ 521199 w 702527"/>
                      <a:gd name="T10" fmla="*/ 52193 h 836342"/>
                      <a:gd name="T11" fmla="*/ 702527 w 702527"/>
                      <a:gd name="T12" fmla="*/ 776630 h 836342"/>
                    </a:gdLst>
                    <a:ahLst/>
                    <a:cxnLst>
                      <a:cxn ang="T6">
                        <a:pos x="T0" y="T1"/>
                      </a:cxn>
                      <a:cxn ang="T7">
                        <a:pos x="T2" y="T3"/>
                      </a:cxn>
                      <a:cxn ang="T8">
                        <a:pos x="T4" y="T5"/>
                      </a:cxn>
                    </a:cxnLst>
                    <a:rect l="T9" t="T10" r="T11" b="T12"/>
                    <a:pathLst>
                      <a:path w="702527" h="836342" stroke="0">
                        <a:moveTo>
                          <a:pt x="521199" y="52193"/>
                        </a:moveTo>
                        <a:lnTo>
                          <a:pt x="521199" y="52192"/>
                        </a:lnTo>
                        <a:cubicBezTo>
                          <a:pt x="633079" y="125816"/>
                          <a:pt x="702528" y="265986"/>
                          <a:pt x="702528" y="418171"/>
                        </a:cubicBezTo>
                        <a:cubicBezTo>
                          <a:pt x="702528" y="564976"/>
                          <a:pt x="637862" y="701029"/>
                          <a:pt x="532154" y="776630"/>
                        </a:cubicBezTo>
                        <a:lnTo>
                          <a:pt x="351264" y="418171"/>
                        </a:lnTo>
                        <a:lnTo>
                          <a:pt x="521199" y="52193"/>
                        </a:lnTo>
                        <a:close/>
                      </a:path>
                      <a:path w="702527" h="836342" fill="none">
                        <a:moveTo>
                          <a:pt x="521199" y="52193"/>
                        </a:moveTo>
                        <a:lnTo>
                          <a:pt x="521199" y="52192"/>
                        </a:lnTo>
                        <a:cubicBezTo>
                          <a:pt x="633079" y="125816"/>
                          <a:pt x="702528" y="265986"/>
                          <a:pt x="702528" y="418171"/>
                        </a:cubicBezTo>
                        <a:cubicBezTo>
                          <a:pt x="702528" y="564976"/>
                          <a:pt x="637862" y="701029"/>
                          <a:pt x="532154" y="776630"/>
                        </a:cubicBezTo>
                      </a:path>
                    </a:pathLst>
                  </a:custGeom>
                  <a:noFill/>
                  <a:ln w="25400">
                    <a:solidFill>
                      <a:srgbClr val="348FA6"/>
                    </a:solidFill>
                    <a:miter lim="800000"/>
                    <a:headEnd/>
                    <a:tailEnd/>
                  </a:ln>
                  <a:extLst>
                    <a:ext uri="{909E8E84-426E-40DD-AFC4-6F175D3DCCD1}">
                      <a14:hiddenFill xmlns:a14="http://schemas.microsoft.com/office/drawing/2010/main">
                        <a:solidFill>
                          <a:srgbClr val="FFFFFF"/>
                        </a:solidFill>
                      </a14:hiddenFill>
                    </a:ext>
                  </a:extLst>
                </p:spPr>
                <p:txBody>
                  <a:bodyPr rot="10800000" anchor="ctr"/>
                  <a:lstStyle/>
                  <a:p>
                    <a:endParaRPr lang="en-US" sz="1200" dirty="0"/>
                  </a:p>
                </p:txBody>
              </p:sp>
            </p:grpSp>
          </p:grpSp>
        </p:grpSp>
        <p:sp>
          <p:nvSpPr>
            <p:cNvPr id="43" name="Ovale 34"/>
            <p:cNvSpPr/>
            <p:nvPr/>
          </p:nvSpPr>
          <p:spPr>
            <a:xfrm>
              <a:off x="1656" y="2408"/>
              <a:ext cx="270" cy="428"/>
            </a:xfrm>
            <a:prstGeom prst="ellipse">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solidFill>
                  <a:srgbClr val="FFFFFF"/>
                </a:solidFill>
                <a:latin typeface="Gill Sans MT" charset="0"/>
                <a:ea typeface="ＭＳ Ｐゴシック" charset="0"/>
                <a:cs typeface="ＭＳ Ｐゴシック" charset="0"/>
              </a:endParaRPr>
            </a:p>
          </p:txBody>
        </p:sp>
        <p:cxnSp>
          <p:nvCxnSpPr>
            <p:cNvPr id="44" name="Connettore 1 40"/>
            <p:cNvCxnSpPr>
              <a:cxnSpLocks noChangeShapeType="1"/>
              <a:stCxn id="43" idx="7"/>
            </p:cNvCxnSpPr>
            <p:nvPr/>
          </p:nvCxnSpPr>
          <p:spPr bwMode="auto">
            <a:xfrm rot="5400000" flipH="1" flipV="1">
              <a:off x="1948" y="1922"/>
              <a:ext cx="477" cy="603"/>
            </a:xfrm>
            <a:prstGeom prst="line">
              <a:avLst/>
            </a:prstGeom>
            <a:noFill/>
            <a:ln w="25400">
              <a:solidFill>
                <a:srgbClr val="348FA6"/>
              </a:solidFill>
              <a:round/>
              <a:headEnd/>
              <a:tailEnd/>
            </a:ln>
            <a:extLst>
              <a:ext uri="{909E8E84-426E-40DD-AFC4-6F175D3DCCD1}">
                <a14:hiddenFill xmlns:a14="http://schemas.microsoft.com/office/drawing/2010/main">
                  <a:noFill/>
                </a14:hiddenFill>
              </a:ext>
            </a:extLst>
          </p:spPr>
        </p:cxnSp>
        <p:cxnSp>
          <p:nvCxnSpPr>
            <p:cNvPr id="45" name="Connettore 1 42"/>
            <p:cNvCxnSpPr>
              <a:cxnSpLocks noChangeShapeType="1"/>
            </p:cNvCxnSpPr>
            <p:nvPr/>
          </p:nvCxnSpPr>
          <p:spPr bwMode="auto">
            <a:xfrm rot="5400000" flipH="1" flipV="1">
              <a:off x="2872" y="1602"/>
              <a:ext cx="12" cy="777"/>
            </a:xfrm>
            <a:prstGeom prst="line">
              <a:avLst/>
            </a:prstGeom>
            <a:noFill/>
            <a:ln w="25400">
              <a:solidFill>
                <a:srgbClr val="348FA6"/>
              </a:solidFill>
              <a:round/>
              <a:headEnd/>
              <a:tailEnd/>
            </a:ln>
            <a:extLst>
              <a:ext uri="{909E8E84-426E-40DD-AFC4-6F175D3DCCD1}">
                <a14:hiddenFill xmlns:a14="http://schemas.microsoft.com/office/drawing/2010/main">
                  <a:noFill/>
                </a14:hiddenFill>
              </a:ext>
            </a:extLst>
          </p:spPr>
        </p:cxnSp>
        <p:cxnSp>
          <p:nvCxnSpPr>
            <p:cNvPr id="46" name="Connettore 2 44"/>
            <p:cNvCxnSpPr>
              <a:cxnSpLocks noChangeShapeType="1"/>
              <a:stCxn id="43" idx="6"/>
            </p:cNvCxnSpPr>
            <p:nvPr/>
          </p:nvCxnSpPr>
          <p:spPr bwMode="auto">
            <a:xfrm flipV="1">
              <a:off x="1932" y="2618"/>
              <a:ext cx="1354" cy="4"/>
            </a:xfrm>
            <a:prstGeom prst="straightConnector1">
              <a:avLst/>
            </a:prstGeom>
            <a:noFill/>
            <a:ln w="25400">
              <a:solidFill>
                <a:srgbClr val="348FA6"/>
              </a:solidFill>
              <a:round/>
              <a:headEnd/>
              <a:tailEnd type="arrow" w="med" len="med"/>
            </a:ln>
            <a:extLst>
              <a:ext uri="{909E8E84-426E-40DD-AFC4-6F175D3DCCD1}">
                <a14:hiddenFill xmlns:a14="http://schemas.microsoft.com/office/drawing/2010/main">
                  <a:noFill/>
                </a14:hiddenFill>
              </a:ext>
            </a:extLst>
          </p:spPr>
        </p:cxnSp>
        <p:cxnSp>
          <p:nvCxnSpPr>
            <p:cNvPr id="47" name="Connettore 2 46"/>
            <p:cNvCxnSpPr/>
            <p:nvPr/>
          </p:nvCxnSpPr>
          <p:spPr>
            <a:xfrm>
              <a:off x="1914" y="2695"/>
              <a:ext cx="1354" cy="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48" name="Elaborazione alternativa 48"/>
            <p:cNvSpPr/>
            <p:nvPr/>
          </p:nvSpPr>
          <p:spPr>
            <a:xfrm>
              <a:off x="3278" y="1846"/>
              <a:ext cx="445" cy="334"/>
            </a:xfrm>
            <a:prstGeom prst="flowChartAlternateProcess">
              <a:avLst/>
            </a:prstGeom>
            <a:gradFill>
              <a:gsLst>
                <a:gs pos="0">
                  <a:srgbClr val="DDEBCF"/>
                </a:gs>
                <a:gs pos="50000">
                  <a:srgbClr val="9CB86E"/>
                </a:gs>
                <a:gs pos="100000">
                  <a:srgbClr val="156B13"/>
                </a:gs>
              </a:gsLst>
              <a:lin ang="5400000" scaled="0"/>
            </a:gradFill>
            <a:ln>
              <a:solidFill>
                <a:schemeClr val="accent4">
                  <a:lumMod val="75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solidFill>
                  <a:srgbClr val="FFFFFF"/>
                </a:solidFill>
                <a:latin typeface="Gill Sans MT" charset="0"/>
                <a:ea typeface="ＭＳ Ｐゴシック" charset="0"/>
                <a:cs typeface="ＭＳ Ｐゴシック" charset="0"/>
              </a:endParaRPr>
            </a:p>
          </p:txBody>
        </p:sp>
        <p:sp>
          <p:nvSpPr>
            <p:cNvPr id="49" name="Arco 73"/>
            <p:cNvSpPr/>
            <p:nvPr/>
          </p:nvSpPr>
          <p:spPr>
            <a:xfrm>
              <a:off x="2701" y="2028"/>
              <a:ext cx="1010" cy="522"/>
            </a:xfrm>
            <a:prstGeom prst="arc">
              <a:avLst>
                <a:gd name="adj1" fmla="val 4377529"/>
                <a:gd name="adj2" fmla="val 17199613"/>
              </a:avLst>
            </a:prstGeom>
            <a:ln w="25400">
              <a:headEnd type="arrow"/>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200" dirty="0">
                <a:latin typeface="Gill Sans MT" charset="0"/>
                <a:ea typeface="ＭＳ Ｐゴシック" charset="0"/>
                <a:cs typeface="ＭＳ Ｐゴシック" charset="0"/>
              </a:endParaRPr>
            </a:p>
          </p:txBody>
        </p:sp>
        <p:sp>
          <p:nvSpPr>
            <p:cNvPr id="50" name="Freccia a destra 76"/>
            <p:cNvSpPr/>
            <p:nvPr/>
          </p:nvSpPr>
          <p:spPr>
            <a:xfrm>
              <a:off x="1092" y="2568"/>
              <a:ext cx="541" cy="173"/>
            </a:xfrm>
            <a:prstGeom prst="rightArrow">
              <a:avLst>
                <a:gd name="adj1" fmla="val 50000"/>
                <a:gd name="adj2" fmla="val 67361"/>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solidFill>
                  <a:srgbClr val="FFFFFF"/>
                </a:solidFill>
                <a:latin typeface="Gill Sans MT" charset="0"/>
                <a:ea typeface="ＭＳ Ｐゴシック" charset="0"/>
                <a:cs typeface="ＭＳ Ｐゴシック" charset="0"/>
              </a:endParaRPr>
            </a:p>
          </p:txBody>
        </p:sp>
        <p:sp>
          <p:nvSpPr>
            <p:cNvPr id="51" name="Freccia a destra 78"/>
            <p:cNvSpPr/>
            <p:nvPr/>
          </p:nvSpPr>
          <p:spPr>
            <a:xfrm>
              <a:off x="3719" y="1927"/>
              <a:ext cx="483" cy="131"/>
            </a:xfrm>
            <a:prstGeom prst="rightArrow">
              <a:avLst>
                <a:gd name="adj1" fmla="val 50000"/>
                <a:gd name="adj2" fmla="val 67361"/>
              </a:avLst>
            </a:prstGeom>
            <a:gradFill>
              <a:gsLst>
                <a:gs pos="0">
                  <a:srgbClr val="DDEBCF"/>
                </a:gs>
                <a:gs pos="50000">
                  <a:srgbClr val="9CB86E"/>
                </a:gs>
                <a:gs pos="100000">
                  <a:srgbClr val="156B13"/>
                </a:gs>
              </a:gsLst>
              <a:lin ang="5400000" scaled="0"/>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solidFill>
                  <a:srgbClr val="FFFFFF"/>
                </a:solidFill>
                <a:latin typeface="Gill Sans MT" charset="0"/>
                <a:ea typeface="ＭＳ Ｐゴシック" charset="0"/>
                <a:cs typeface="ＭＳ Ｐゴシック" charset="0"/>
              </a:endParaRPr>
            </a:p>
          </p:txBody>
        </p:sp>
        <p:sp>
          <p:nvSpPr>
            <p:cNvPr id="52" name="CasellaDiTesto 81"/>
            <p:cNvSpPr txBox="1">
              <a:spLocks noChangeArrowheads="1"/>
            </p:cNvSpPr>
            <p:nvPr/>
          </p:nvSpPr>
          <p:spPr bwMode="auto">
            <a:xfrm>
              <a:off x="1794" y="692"/>
              <a:ext cx="48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900">
                  <a:solidFill>
                    <a:schemeClr val="tx1"/>
                  </a:solidFill>
                  <a:latin typeface="Arial" pitchFamily="34" charset="0"/>
                  <a:ea typeface="ＭＳ Ｐゴシック" pitchFamily="34" charset="-128"/>
                </a:defRPr>
              </a:lvl1pPr>
              <a:lvl2pPr marL="742950" indent="-285750" eaLnBrk="0" hangingPunct="0">
                <a:defRPr sz="2900">
                  <a:solidFill>
                    <a:schemeClr val="tx1"/>
                  </a:solidFill>
                  <a:latin typeface="Arial" pitchFamily="34" charset="0"/>
                  <a:ea typeface="ＭＳ Ｐゴシック" pitchFamily="34" charset="-128"/>
                </a:defRPr>
              </a:lvl2pPr>
              <a:lvl3pPr marL="1143000" indent="-228600" eaLnBrk="0" hangingPunct="0">
                <a:defRPr sz="2900">
                  <a:solidFill>
                    <a:schemeClr val="tx1"/>
                  </a:solidFill>
                  <a:latin typeface="Arial" pitchFamily="34" charset="0"/>
                  <a:ea typeface="ＭＳ Ｐゴシック" pitchFamily="34" charset="-128"/>
                </a:defRPr>
              </a:lvl3pPr>
              <a:lvl4pPr marL="1600200" indent="-228600" eaLnBrk="0" hangingPunct="0">
                <a:defRPr sz="2900">
                  <a:solidFill>
                    <a:schemeClr val="tx1"/>
                  </a:solidFill>
                  <a:latin typeface="Arial" pitchFamily="34" charset="0"/>
                  <a:ea typeface="ＭＳ Ｐゴシック" pitchFamily="34" charset="-128"/>
                </a:defRPr>
              </a:lvl4pPr>
              <a:lvl5pPr marL="2057400" indent="-228600" eaLnBrk="0" hangingPunct="0">
                <a:defRPr sz="2900">
                  <a:solidFill>
                    <a:schemeClr val="tx1"/>
                  </a:solidFill>
                  <a:latin typeface="Arial" pitchFamily="34" charset="0"/>
                  <a:ea typeface="ＭＳ Ｐゴシック" pitchFamily="34" charset="-128"/>
                </a:defRPr>
              </a:lvl5pPr>
              <a:lvl6pPr marL="2514600" indent="-228600" defTabSz="730250" eaLnBrk="0" fontAlgn="base" hangingPunct="0">
                <a:spcBef>
                  <a:spcPct val="0"/>
                </a:spcBef>
                <a:spcAft>
                  <a:spcPct val="0"/>
                </a:spcAft>
                <a:defRPr sz="2900">
                  <a:solidFill>
                    <a:schemeClr val="tx1"/>
                  </a:solidFill>
                  <a:latin typeface="Arial" pitchFamily="34" charset="0"/>
                  <a:ea typeface="ＭＳ Ｐゴシック" pitchFamily="34" charset="-128"/>
                </a:defRPr>
              </a:lvl6pPr>
              <a:lvl7pPr marL="2971800" indent="-228600" defTabSz="730250" eaLnBrk="0" fontAlgn="base" hangingPunct="0">
                <a:spcBef>
                  <a:spcPct val="0"/>
                </a:spcBef>
                <a:spcAft>
                  <a:spcPct val="0"/>
                </a:spcAft>
                <a:defRPr sz="2900">
                  <a:solidFill>
                    <a:schemeClr val="tx1"/>
                  </a:solidFill>
                  <a:latin typeface="Arial" pitchFamily="34" charset="0"/>
                  <a:ea typeface="ＭＳ Ｐゴシック" pitchFamily="34" charset="-128"/>
                </a:defRPr>
              </a:lvl7pPr>
              <a:lvl8pPr marL="3429000" indent="-228600" defTabSz="730250" eaLnBrk="0" fontAlgn="base" hangingPunct="0">
                <a:spcBef>
                  <a:spcPct val="0"/>
                </a:spcBef>
                <a:spcAft>
                  <a:spcPct val="0"/>
                </a:spcAft>
                <a:defRPr sz="2900">
                  <a:solidFill>
                    <a:schemeClr val="tx1"/>
                  </a:solidFill>
                  <a:latin typeface="Arial" pitchFamily="34" charset="0"/>
                  <a:ea typeface="ＭＳ Ｐゴシック" pitchFamily="34" charset="-128"/>
                </a:defRPr>
              </a:lvl8pPr>
              <a:lvl9pPr marL="3886200" indent="-228600" defTabSz="730250" eaLnBrk="0" fontAlgn="base" hangingPunct="0">
                <a:spcBef>
                  <a:spcPct val="0"/>
                </a:spcBef>
                <a:spcAft>
                  <a:spcPct val="0"/>
                </a:spcAft>
                <a:defRPr sz="2900">
                  <a:solidFill>
                    <a:schemeClr val="tx1"/>
                  </a:solidFill>
                  <a:latin typeface="Arial" pitchFamily="34" charset="0"/>
                  <a:ea typeface="ＭＳ Ｐゴシック" pitchFamily="34" charset="-128"/>
                </a:defRPr>
              </a:lvl9pPr>
            </a:lstStyle>
            <a:p>
              <a:pPr eaLnBrk="1" hangingPunct="1"/>
              <a:r>
                <a:rPr lang="en-US" altLang="en-US" sz="1200" dirty="0">
                  <a:cs typeface="Arial" panose="020B0604020202020204" pitchFamily="34" charset="0"/>
                </a:rPr>
                <a:t>e</a:t>
              </a:r>
              <a:endParaRPr lang="it-IT" altLang="en-US" sz="1200" dirty="0">
                <a:cs typeface="Arial" panose="020B0604020202020204" pitchFamily="34" charset="0"/>
              </a:endParaRPr>
            </a:p>
          </p:txBody>
        </p:sp>
        <p:sp>
          <p:nvSpPr>
            <p:cNvPr id="53" name="CasellaDiTesto 83"/>
            <p:cNvSpPr txBox="1">
              <a:spLocks noChangeArrowheads="1"/>
            </p:cNvSpPr>
            <p:nvPr/>
          </p:nvSpPr>
          <p:spPr bwMode="auto">
            <a:xfrm>
              <a:off x="3462" y="895"/>
              <a:ext cx="616"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900">
                  <a:solidFill>
                    <a:schemeClr val="tx1"/>
                  </a:solidFill>
                  <a:latin typeface="Arial" pitchFamily="34" charset="0"/>
                  <a:ea typeface="ＭＳ Ｐゴシック" pitchFamily="34" charset="-128"/>
                </a:defRPr>
              </a:lvl1pPr>
              <a:lvl2pPr marL="742950" indent="-285750" eaLnBrk="0" hangingPunct="0">
                <a:defRPr sz="2900">
                  <a:solidFill>
                    <a:schemeClr val="tx1"/>
                  </a:solidFill>
                  <a:latin typeface="Arial" pitchFamily="34" charset="0"/>
                  <a:ea typeface="ＭＳ Ｐゴシック" pitchFamily="34" charset="-128"/>
                </a:defRPr>
              </a:lvl2pPr>
              <a:lvl3pPr marL="1143000" indent="-228600" eaLnBrk="0" hangingPunct="0">
                <a:defRPr sz="2900">
                  <a:solidFill>
                    <a:schemeClr val="tx1"/>
                  </a:solidFill>
                  <a:latin typeface="Arial" pitchFamily="34" charset="0"/>
                  <a:ea typeface="ＭＳ Ｐゴシック" pitchFamily="34" charset="-128"/>
                </a:defRPr>
              </a:lvl3pPr>
              <a:lvl4pPr marL="1600200" indent="-228600" eaLnBrk="0" hangingPunct="0">
                <a:defRPr sz="2900">
                  <a:solidFill>
                    <a:schemeClr val="tx1"/>
                  </a:solidFill>
                  <a:latin typeface="Arial" pitchFamily="34" charset="0"/>
                  <a:ea typeface="ＭＳ Ｐゴシック" pitchFamily="34" charset="-128"/>
                </a:defRPr>
              </a:lvl4pPr>
              <a:lvl5pPr marL="2057400" indent="-228600" eaLnBrk="0" hangingPunct="0">
                <a:defRPr sz="2900">
                  <a:solidFill>
                    <a:schemeClr val="tx1"/>
                  </a:solidFill>
                  <a:latin typeface="Arial" pitchFamily="34" charset="0"/>
                  <a:ea typeface="ＭＳ Ｐゴシック" pitchFamily="34" charset="-128"/>
                </a:defRPr>
              </a:lvl5pPr>
              <a:lvl6pPr marL="2514600" indent="-228600" defTabSz="730250" eaLnBrk="0" fontAlgn="base" hangingPunct="0">
                <a:spcBef>
                  <a:spcPct val="0"/>
                </a:spcBef>
                <a:spcAft>
                  <a:spcPct val="0"/>
                </a:spcAft>
                <a:defRPr sz="2900">
                  <a:solidFill>
                    <a:schemeClr val="tx1"/>
                  </a:solidFill>
                  <a:latin typeface="Arial" pitchFamily="34" charset="0"/>
                  <a:ea typeface="ＭＳ Ｐゴシック" pitchFamily="34" charset="-128"/>
                </a:defRPr>
              </a:lvl6pPr>
              <a:lvl7pPr marL="2971800" indent="-228600" defTabSz="730250" eaLnBrk="0" fontAlgn="base" hangingPunct="0">
                <a:spcBef>
                  <a:spcPct val="0"/>
                </a:spcBef>
                <a:spcAft>
                  <a:spcPct val="0"/>
                </a:spcAft>
                <a:defRPr sz="2900">
                  <a:solidFill>
                    <a:schemeClr val="tx1"/>
                  </a:solidFill>
                  <a:latin typeface="Arial" pitchFamily="34" charset="0"/>
                  <a:ea typeface="ＭＳ Ｐゴシック" pitchFamily="34" charset="-128"/>
                </a:defRPr>
              </a:lvl7pPr>
              <a:lvl8pPr marL="3429000" indent="-228600" defTabSz="730250" eaLnBrk="0" fontAlgn="base" hangingPunct="0">
                <a:spcBef>
                  <a:spcPct val="0"/>
                </a:spcBef>
                <a:spcAft>
                  <a:spcPct val="0"/>
                </a:spcAft>
                <a:defRPr sz="2900">
                  <a:solidFill>
                    <a:schemeClr val="tx1"/>
                  </a:solidFill>
                  <a:latin typeface="Arial" pitchFamily="34" charset="0"/>
                  <a:ea typeface="ＭＳ Ｐゴシック" pitchFamily="34" charset="-128"/>
                </a:defRPr>
              </a:lvl8pPr>
              <a:lvl9pPr marL="3886200" indent="-228600" defTabSz="730250" eaLnBrk="0" fontAlgn="base" hangingPunct="0">
                <a:spcBef>
                  <a:spcPct val="0"/>
                </a:spcBef>
                <a:spcAft>
                  <a:spcPct val="0"/>
                </a:spcAft>
                <a:defRPr sz="2900">
                  <a:solidFill>
                    <a:schemeClr val="tx1"/>
                  </a:solidFill>
                  <a:latin typeface="Arial" pitchFamily="34" charset="0"/>
                  <a:ea typeface="ＭＳ Ｐゴシック" pitchFamily="34" charset="-128"/>
                </a:defRPr>
              </a:lvl9pPr>
            </a:lstStyle>
            <a:p>
              <a:pPr eaLnBrk="1" hangingPunct="1"/>
              <a:r>
                <a:rPr lang="en-US" altLang="en-US" sz="1200" dirty="0">
                  <a:solidFill>
                    <a:srgbClr val="FD1126"/>
                  </a:solidFill>
                  <a:cs typeface="Arial" pitchFamily="34" charset="0"/>
                </a:rPr>
                <a:t>e</a:t>
              </a:r>
              <a:r>
                <a:rPr lang="ja-JP" altLang="en-US" sz="1200" dirty="0">
                  <a:solidFill>
                    <a:srgbClr val="FD1126"/>
                  </a:solidFill>
                  <a:cs typeface="Arial" pitchFamily="34" charset="0"/>
                </a:rPr>
                <a:t>’</a:t>
              </a:r>
              <a:endParaRPr lang="it-IT" altLang="en-US" sz="1200" dirty="0">
                <a:latin typeface="Gill Sans MT" pitchFamily="34" charset="0"/>
              </a:endParaRPr>
            </a:p>
          </p:txBody>
        </p:sp>
        <p:sp>
          <p:nvSpPr>
            <p:cNvPr id="54" name="CasellaDiTesto 84"/>
            <p:cNvSpPr txBox="1">
              <a:spLocks noChangeArrowheads="1"/>
            </p:cNvSpPr>
            <p:nvPr/>
          </p:nvSpPr>
          <p:spPr bwMode="auto">
            <a:xfrm>
              <a:off x="2142" y="1234"/>
              <a:ext cx="577"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900">
                  <a:solidFill>
                    <a:schemeClr val="tx1"/>
                  </a:solidFill>
                  <a:latin typeface="Arial" pitchFamily="34" charset="0"/>
                  <a:ea typeface="ＭＳ Ｐゴシック" pitchFamily="34" charset="-128"/>
                </a:defRPr>
              </a:lvl1pPr>
              <a:lvl2pPr marL="742950" indent="-285750" eaLnBrk="0" hangingPunct="0">
                <a:defRPr sz="2900">
                  <a:solidFill>
                    <a:schemeClr val="tx1"/>
                  </a:solidFill>
                  <a:latin typeface="Arial" pitchFamily="34" charset="0"/>
                  <a:ea typeface="ＭＳ Ｐゴシック" pitchFamily="34" charset="-128"/>
                </a:defRPr>
              </a:lvl2pPr>
              <a:lvl3pPr marL="1143000" indent="-228600" eaLnBrk="0" hangingPunct="0">
                <a:defRPr sz="2900">
                  <a:solidFill>
                    <a:schemeClr val="tx1"/>
                  </a:solidFill>
                  <a:latin typeface="Arial" pitchFamily="34" charset="0"/>
                  <a:ea typeface="ＭＳ Ｐゴシック" pitchFamily="34" charset="-128"/>
                </a:defRPr>
              </a:lvl3pPr>
              <a:lvl4pPr marL="1600200" indent="-228600" eaLnBrk="0" hangingPunct="0">
                <a:defRPr sz="2900">
                  <a:solidFill>
                    <a:schemeClr val="tx1"/>
                  </a:solidFill>
                  <a:latin typeface="Arial" pitchFamily="34" charset="0"/>
                  <a:ea typeface="ＭＳ Ｐゴシック" pitchFamily="34" charset="-128"/>
                </a:defRPr>
              </a:lvl4pPr>
              <a:lvl5pPr marL="2057400" indent="-228600" eaLnBrk="0" hangingPunct="0">
                <a:defRPr sz="2900">
                  <a:solidFill>
                    <a:schemeClr val="tx1"/>
                  </a:solidFill>
                  <a:latin typeface="Arial" pitchFamily="34" charset="0"/>
                  <a:ea typeface="ＭＳ Ｐゴシック" pitchFamily="34" charset="-128"/>
                </a:defRPr>
              </a:lvl5pPr>
              <a:lvl6pPr marL="2514600" indent="-228600" defTabSz="730250" eaLnBrk="0" fontAlgn="base" hangingPunct="0">
                <a:spcBef>
                  <a:spcPct val="0"/>
                </a:spcBef>
                <a:spcAft>
                  <a:spcPct val="0"/>
                </a:spcAft>
                <a:defRPr sz="2900">
                  <a:solidFill>
                    <a:schemeClr val="tx1"/>
                  </a:solidFill>
                  <a:latin typeface="Arial" pitchFamily="34" charset="0"/>
                  <a:ea typeface="ＭＳ Ｐゴシック" pitchFamily="34" charset="-128"/>
                </a:defRPr>
              </a:lvl6pPr>
              <a:lvl7pPr marL="2971800" indent="-228600" defTabSz="730250" eaLnBrk="0" fontAlgn="base" hangingPunct="0">
                <a:spcBef>
                  <a:spcPct val="0"/>
                </a:spcBef>
                <a:spcAft>
                  <a:spcPct val="0"/>
                </a:spcAft>
                <a:defRPr sz="2900">
                  <a:solidFill>
                    <a:schemeClr val="tx1"/>
                  </a:solidFill>
                  <a:latin typeface="Arial" pitchFamily="34" charset="0"/>
                  <a:ea typeface="ＭＳ Ｐゴシック" pitchFamily="34" charset="-128"/>
                </a:defRPr>
              </a:lvl7pPr>
              <a:lvl8pPr marL="3429000" indent="-228600" defTabSz="730250" eaLnBrk="0" fontAlgn="base" hangingPunct="0">
                <a:spcBef>
                  <a:spcPct val="0"/>
                </a:spcBef>
                <a:spcAft>
                  <a:spcPct val="0"/>
                </a:spcAft>
                <a:defRPr sz="2900">
                  <a:solidFill>
                    <a:schemeClr val="tx1"/>
                  </a:solidFill>
                  <a:latin typeface="Arial" pitchFamily="34" charset="0"/>
                  <a:ea typeface="ＭＳ Ｐゴシック" pitchFamily="34" charset="-128"/>
                </a:defRPr>
              </a:lvl8pPr>
              <a:lvl9pPr marL="3886200" indent="-228600" defTabSz="730250" eaLnBrk="0" fontAlgn="base" hangingPunct="0">
                <a:spcBef>
                  <a:spcPct val="0"/>
                </a:spcBef>
                <a:spcAft>
                  <a:spcPct val="0"/>
                </a:spcAft>
                <a:defRPr sz="2900">
                  <a:solidFill>
                    <a:schemeClr val="tx1"/>
                  </a:solidFill>
                  <a:latin typeface="Arial" pitchFamily="34" charset="0"/>
                  <a:ea typeface="ＭＳ Ｐゴシック" pitchFamily="34" charset="-128"/>
                </a:defRPr>
              </a:lvl9pPr>
            </a:lstStyle>
            <a:p>
              <a:pPr eaLnBrk="1" hangingPunct="1"/>
              <a:r>
                <a:rPr lang="en-US" altLang="en-US" sz="1200" dirty="0">
                  <a:latin typeface="Symbol" pitchFamily="18" charset="2"/>
                  <a:cs typeface="Arial" pitchFamily="34" charset="0"/>
                </a:rPr>
                <a:t>g*</a:t>
              </a:r>
              <a:endParaRPr lang="it-IT" altLang="en-US" sz="1200" dirty="0">
                <a:latin typeface="Symbol" pitchFamily="18" charset="2"/>
              </a:endParaRPr>
            </a:p>
          </p:txBody>
        </p:sp>
        <p:sp>
          <p:nvSpPr>
            <p:cNvPr id="55" name="CasellaDiTesto 85"/>
            <p:cNvSpPr txBox="1">
              <a:spLocks noChangeArrowheads="1"/>
            </p:cNvSpPr>
            <p:nvPr/>
          </p:nvSpPr>
          <p:spPr bwMode="auto">
            <a:xfrm>
              <a:off x="1207" y="2739"/>
              <a:ext cx="468"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900">
                  <a:solidFill>
                    <a:schemeClr val="tx1"/>
                  </a:solidFill>
                  <a:latin typeface="Arial" pitchFamily="34" charset="0"/>
                  <a:ea typeface="ＭＳ Ｐゴシック" pitchFamily="34" charset="-128"/>
                </a:defRPr>
              </a:lvl1pPr>
              <a:lvl2pPr marL="742950" indent="-285750" eaLnBrk="0" hangingPunct="0">
                <a:defRPr sz="2900">
                  <a:solidFill>
                    <a:schemeClr val="tx1"/>
                  </a:solidFill>
                  <a:latin typeface="Arial" pitchFamily="34" charset="0"/>
                  <a:ea typeface="ＭＳ Ｐゴシック" pitchFamily="34" charset="-128"/>
                </a:defRPr>
              </a:lvl2pPr>
              <a:lvl3pPr marL="1143000" indent="-228600" eaLnBrk="0" hangingPunct="0">
                <a:defRPr sz="2900">
                  <a:solidFill>
                    <a:schemeClr val="tx1"/>
                  </a:solidFill>
                  <a:latin typeface="Arial" pitchFamily="34" charset="0"/>
                  <a:ea typeface="ＭＳ Ｐゴシック" pitchFamily="34" charset="-128"/>
                </a:defRPr>
              </a:lvl3pPr>
              <a:lvl4pPr marL="1600200" indent="-228600" eaLnBrk="0" hangingPunct="0">
                <a:defRPr sz="2900">
                  <a:solidFill>
                    <a:schemeClr val="tx1"/>
                  </a:solidFill>
                  <a:latin typeface="Arial" pitchFamily="34" charset="0"/>
                  <a:ea typeface="ＭＳ Ｐゴシック" pitchFamily="34" charset="-128"/>
                </a:defRPr>
              </a:lvl4pPr>
              <a:lvl5pPr marL="2057400" indent="-228600" eaLnBrk="0" hangingPunct="0">
                <a:defRPr sz="2900">
                  <a:solidFill>
                    <a:schemeClr val="tx1"/>
                  </a:solidFill>
                  <a:latin typeface="Arial" pitchFamily="34" charset="0"/>
                  <a:ea typeface="ＭＳ Ｐゴシック" pitchFamily="34" charset="-128"/>
                </a:defRPr>
              </a:lvl5pPr>
              <a:lvl6pPr marL="2514600" indent="-228600" defTabSz="730250" eaLnBrk="0" fontAlgn="base" hangingPunct="0">
                <a:spcBef>
                  <a:spcPct val="0"/>
                </a:spcBef>
                <a:spcAft>
                  <a:spcPct val="0"/>
                </a:spcAft>
                <a:defRPr sz="2900">
                  <a:solidFill>
                    <a:schemeClr val="tx1"/>
                  </a:solidFill>
                  <a:latin typeface="Arial" pitchFamily="34" charset="0"/>
                  <a:ea typeface="ＭＳ Ｐゴシック" pitchFamily="34" charset="-128"/>
                </a:defRPr>
              </a:lvl6pPr>
              <a:lvl7pPr marL="2971800" indent="-228600" defTabSz="730250" eaLnBrk="0" fontAlgn="base" hangingPunct="0">
                <a:spcBef>
                  <a:spcPct val="0"/>
                </a:spcBef>
                <a:spcAft>
                  <a:spcPct val="0"/>
                </a:spcAft>
                <a:defRPr sz="2900">
                  <a:solidFill>
                    <a:schemeClr val="tx1"/>
                  </a:solidFill>
                  <a:latin typeface="Arial" pitchFamily="34" charset="0"/>
                  <a:ea typeface="ＭＳ Ｐゴシック" pitchFamily="34" charset="-128"/>
                </a:defRPr>
              </a:lvl7pPr>
              <a:lvl8pPr marL="3429000" indent="-228600" defTabSz="730250" eaLnBrk="0" fontAlgn="base" hangingPunct="0">
                <a:spcBef>
                  <a:spcPct val="0"/>
                </a:spcBef>
                <a:spcAft>
                  <a:spcPct val="0"/>
                </a:spcAft>
                <a:defRPr sz="2900">
                  <a:solidFill>
                    <a:schemeClr val="tx1"/>
                  </a:solidFill>
                  <a:latin typeface="Arial" pitchFamily="34" charset="0"/>
                  <a:ea typeface="ＭＳ Ｐゴシック" pitchFamily="34" charset="-128"/>
                </a:defRPr>
              </a:lvl8pPr>
              <a:lvl9pPr marL="3886200" indent="-228600" defTabSz="730250" eaLnBrk="0" fontAlgn="base" hangingPunct="0">
                <a:spcBef>
                  <a:spcPct val="0"/>
                </a:spcBef>
                <a:spcAft>
                  <a:spcPct val="0"/>
                </a:spcAft>
                <a:defRPr sz="2900">
                  <a:solidFill>
                    <a:schemeClr val="tx1"/>
                  </a:solidFill>
                  <a:latin typeface="Arial" pitchFamily="34" charset="0"/>
                  <a:ea typeface="ＭＳ Ｐゴシック" pitchFamily="34" charset="-128"/>
                </a:defRPr>
              </a:lvl9pPr>
            </a:lstStyle>
            <a:p>
              <a:pPr eaLnBrk="1" hangingPunct="1"/>
              <a:r>
                <a:rPr lang="en-US" altLang="en-US" sz="1200" dirty="0">
                  <a:latin typeface="Gill Sans MT" pitchFamily="34" charset="0"/>
                </a:rPr>
                <a:t>P</a:t>
              </a:r>
              <a:endParaRPr lang="it-IT" altLang="en-US" sz="1200" dirty="0">
                <a:latin typeface="Gill Sans MT" pitchFamily="34" charset="0"/>
              </a:endParaRPr>
            </a:p>
          </p:txBody>
        </p:sp>
        <p:sp>
          <p:nvSpPr>
            <p:cNvPr id="56" name="CasellaDiTesto 96"/>
            <p:cNvSpPr txBox="1">
              <a:spLocks noChangeArrowheads="1"/>
            </p:cNvSpPr>
            <p:nvPr/>
          </p:nvSpPr>
          <p:spPr bwMode="auto">
            <a:xfrm>
              <a:off x="3324" y="2504"/>
              <a:ext cx="522"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900">
                  <a:solidFill>
                    <a:schemeClr val="tx1"/>
                  </a:solidFill>
                  <a:latin typeface="Arial" pitchFamily="34" charset="0"/>
                  <a:ea typeface="ＭＳ Ｐゴシック" pitchFamily="34" charset="-128"/>
                </a:defRPr>
              </a:lvl1pPr>
              <a:lvl2pPr marL="742950" indent="-285750" eaLnBrk="0" hangingPunct="0">
                <a:defRPr sz="2900">
                  <a:solidFill>
                    <a:schemeClr val="tx1"/>
                  </a:solidFill>
                  <a:latin typeface="Arial" pitchFamily="34" charset="0"/>
                  <a:ea typeface="ＭＳ Ｐゴシック" pitchFamily="34" charset="-128"/>
                </a:defRPr>
              </a:lvl2pPr>
              <a:lvl3pPr marL="1143000" indent="-228600" eaLnBrk="0" hangingPunct="0">
                <a:defRPr sz="2900">
                  <a:solidFill>
                    <a:schemeClr val="tx1"/>
                  </a:solidFill>
                  <a:latin typeface="Arial" pitchFamily="34" charset="0"/>
                  <a:ea typeface="ＭＳ Ｐゴシック" pitchFamily="34" charset="-128"/>
                </a:defRPr>
              </a:lvl3pPr>
              <a:lvl4pPr marL="1600200" indent="-228600" eaLnBrk="0" hangingPunct="0">
                <a:defRPr sz="2900">
                  <a:solidFill>
                    <a:schemeClr val="tx1"/>
                  </a:solidFill>
                  <a:latin typeface="Arial" pitchFamily="34" charset="0"/>
                  <a:ea typeface="ＭＳ Ｐゴシック" pitchFamily="34" charset="-128"/>
                </a:defRPr>
              </a:lvl4pPr>
              <a:lvl5pPr marL="2057400" indent="-228600" eaLnBrk="0" hangingPunct="0">
                <a:defRPr sz="2900">
                  <a:solidFill>
                    <a:schemeClr val="tx1"/>
                  </a:solidFill>
                  <a:latin typeface="Arial" pitchFamily="34" charset="0"/>
                  <a:ea typeface="ＭＳ Ｐゴシック" pitchFamily="34" charset="-128"/>
                </a:defRPr>
              </a:lvl5pPr>
              <a:lvl6pPr marL="2514600" indent="-228600" defTabSz="730250" eaLnBrk="0" fontAlgn="base" hangingPunct="0">
                <a:spcBef>
                  <a:spcPct val="0"/>
                </a:spcBef>
                <a:spcAft>
                  <a:spcPct val="0"/>
                </a:spcAft>
                <a:defRPr sz="2900">
                  <a:solidFill>
                    <a:schemeClr val="tx1"/>
                  </a:solidFill>
                  <a:latin typeface="Arial" pitchFamily="34" charset="0"/>
                  <a:ea typeface="ＭＳ Ｐゴシック" pitchFamily="34" charset="-128"/>
                </a:defRPr>
              </a:lvl6pPr>
              <a:lvl7pPr marL="2971800" indent="-228600" defTabSz="730250" eaLnBrk="0" fontAlgn="base" hangingPunct="0">
                <a:spcBef>
                  <a:spcPct val="0"/>
                </a:spcBef>
                <a:spcAft>
                  <a:spcPct val="0"/>
                </a:spcAft>
                <a:defRPr sz="2900">
                  <a:solidFill>
                    <a:schemeClr val="tx1"/>
                  </a:solidFill>
                  <a:latin typeface="Arial" pitchFamily="34" charset="0"/>
                  <a:ea typeface="ＭＳ Ｐゴシック" pitchFamily="34" charset="-128"/>
                </a:defRPr>
              </a:lvl7pPr>
              <a:lvl8pPr marL="3429000" indent="-228600" defTabSz="730250" eaLnBrk="0" fontAlgn="base" hangingPunct="0">
                <a:spcBef>
                  <a:spcPct val="0"/>
                </a:spcBef>
                <a:spcAft>
                  <a:spcPct val="0"/>
                </a:spcAft>
                <a:defRPr sz="2900">
                  <a:solidFill>
                    <a:schemeClr val="tx1"/>
                  </a:solidFill>
                  <a:latin typeface="Arial" pitchFamily="34" charset="0"/>
                  <a:ea typeface="ＭＳ Ｐゴシック" pitchFamily="34" charset="-128"/>
                </a:defRPr>
              </a:lvl8pPr>
              <a:lvl9pPr marL="3886200" indent="-228600" defTabSz="730250" eaLnBrk="0" fontAlgn="base" hangingPunct="0">
                <a:spcBef>
                  <a:spcPct val="0"/>
                </a:spcBef>
                <a:spcAft>
                  <a:spcPct val="0"/>
                </a:spcAft>
                <a:defRPr sz="2900">
                  <a:solidFill>
                    <a:schemeClr val="tx1"/>
                  </a:solidFill>
                  <a:latin typeface="Arial" pitchFamily="34" charset="0"/>
                  <a:ea typeface="ＭＳ Ｐゴシック" pitchFamily="34" charset="-128"/>
                </a:defRPr>
              </a:lvl9pPr>
            </a:lstStyle>
            <a:p>
              <a:pPr eaLnBrk="1" hangingPunct="1"/>
              <a:r>
                <a:rPr lang="en-US" altLang="en-US" sz="1200" dirty="0">
                  <a:solidFill>
                    <a:srgbClr val="FD1126"/>
                  </a:solidFill>
                  <a:cs typeface="Arial" panose="020B0604020202020204" pitchFamily="34" charset="0"/>
                </a:rPr>
                <a:t>X</a:t>
              </a:r>
              <a:endParaRPr lang="it-IT" altLang="en-US" sz="1200" dirty="0">
                <a:cs typeface="Arial" panose="020B0604020202020204" pitchFamily="34" charset="0"/>
              </a:endParaRPr>
            </a:p>
          </p:txBody>
        </p:sp>
        <p:sp>
          <p:nvSpPr>
            <p:cNvPr id="57" name="CasellaDiTesto 101"/>
            <p:cNvSpPr txBox="1">
              <a:spLocks noChangeArrowheads="1"/>
            </p:cNvSpPr>
            <p:nvPr/>
          </p:nvSpPr>
          <p:spPr bwMode="auto">
            <a:xfrm>
              <a:off x="4136" y="1711"/>
              <a:ext cx="48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900">
                  <a:solidFill>
                    <a:schemeClr val="tx1"/>
                  </a:solidFill>
                  <a:latin typeface="Arial" pitchFamily="34" charset="0"/>
                  <a:ea typeface="ＭＳ Ｐゴシック" pitchFamily="34" charset="-128"/>
                </a:defRPr>
              </a:lvl1pPr>
              <a:lvl2pPr marL="742950" indent="-285750" eaLnBrk="0" hangingPunct="0">
                <a:defRPr sz="2900">
                  <a:solidFill>
                    <a:schemeClr val="tx1"/>
                  </a:solidFill>
                  <a:latin typeface="Arial" pitchFamily="34" charset="0"/>
                  <a:ea typeface="ＭＳ Ｐゴシック" pitchFamily="34" charset="-128"/>
                </a:defRPr>
              </a:lvl2pPr>
              <a:lvl3pPr marL="1143000" indent="-228600" eaLnBrk="0" hangingPunct="0">
                <a:defRPr sz="2900">
                  <a:solidFill>
                    <a:schemeClr val="tx1"/>
                  </a:solidFill>
                  <a:latin typeface="Arial" pitchFamily="34" charset="0"/>
                  <a:ea typeface="ＭＳ Ｐゴシック" pitchFamily="34" charset="-128"/>
                </a:defRPr>
              </a:lvl3pPr>
              <a:lvl4pPr marL="1600200" indent="-228600" eaLnBrk="0" hangingPunct="0">
                <a:defRPr sz="2900">
                  <a:solidFill>
                    <a:schemeClr val="tx1"/>
                  </a:solidFill>
                  <a:latin typeface="Arial" pitchFamily="34" charset="0"/>
                  <a:ea typeface="ＭＳ Ｐゴシック" pitchFamily="34" charset="-128"/>
                </a:defRPr>
              </a:lvl4pPr>
              <a:lvl5pPr marL="2057400" indent="-228600" eaLnBrk="0" hangingPunct="0">
                <a:defRPr sz="2900">
                  <a:solidFill>
                    <a:schemeClr val="tx1"/>
                  </a:solidFill>
                  <a:latin typeface="Arial" pitchFamily="34" charset="0"/>
                  <a:ea typeface="ＭＳ Ｐゴシック" pitchFamily="34" charset="-128"/>
                </a:defRPr>
              </a:lvl5pPr>
              <a:lvl6pPr marL="2514600" indent="-228600" defTabSz="730250" eaLnBrk="0" fontAlgn="base" hangingPunct="0">
                <a:spcBef>
                  <a:spcPct val="0"/>
                </a:spcBef>
                <a:spcAft>
                  <a:spcPct val="0"/>
                </a:spcAft>
                <a:defRPr sz="2900">
                  <a:solidFill>
                    <a:schemeClr val="tx1"/>
                  </a:solidFill>
                  <a:latin typeface="Arial" pitchFamily="34" charset="0"/>
                  <a:ea typeface="ＭＳ Ｐゴシック" pitchFamily="34" charset="-128"/>
                </a:defRPr>
              </a:lvl6pPr>
              <a:lvl7pPr marL="2971800" indent="-228600" defTabSz="730250" eaLnBrk="0" fontAlgn="base" hangingPunct="0">
                <a:spcBef>
                  <a:spcPct val="0"/>
                </a:spcBef>
                <a:spcAft>
                  <a:spcPct val="0"/>
                </a:spcAft>
                <a:defRPr sz="2900">
                  <a:solidFill>
                    <a:schemeClr val="tx1"/>
                  </a:solidFill>
                  <a:latin typeface="Arial" pitchFamily="34" charset="0"/>
                  <a:ea typeface="ＭＳ Ｐゴシック" pitchFamily="34" charset="-128"/>
                </a:defRPr>
              </a:lvl7pPr>
              <a:lvl8pPr marL="3429000" indent="-228600" defTabSz="730250" eaLnBrk="0" fontAlgn="base" hangingPunct="0">
                <a:spcBef>
                  <a:spcPct val="0"/>
                </a:spcBef>
                <a:spcAft>
                  <a:spcPct val="0"/>
                </a:spcAft>
                <a:defRPr sz="2900">
                  <a:solidFill>
                    <a:schemeClr val="tx1"/>
                  </a:solidFill>
                  <a:latin typeface="Arial" pitchFamily="34" charset="0"/>
                  <a:ea typeface="ＭＳ Ｐゴシック" pitchFamily="34" charset="-128"/>
                </a:defRPr>
              </a:lvl8pPr>
              <a:lvl9pPr marL="3886200" indent="-228600" defTabSz="730250" eaLnBrk="0" fontAlgn="base" hangingPunct="0">
                <a:spcBef>
                  <a:spcPct val="0"/>
                </a:spcBef>
                <a:spcAft>
                  <a:spcPct val="0"/>
                </a:spcAft>
                <a:defRPr sz="2900">
                  <a:solidFill>
                    <a:schemeClr val="tx1"/>
                  </a:solidFill>
                  <a:latin typeface="Arial" pitchFamily="34" charset="0"/>
                  <a:ea typeface="ＭＳ Ｐゴシック" pitchFamily="34" charset="-128"/>
                </a:defRPr>
              </a:lvl9pPr>
            </a:lstStyle>
            <a:p>
              <a:pPr eaLnBrk="1" hangingPunct="1"/>
              <a:r>
                <a:rPr lang="en-US" altLang="en-US" sz="1200" dirty="0">
                  <a:solidFill>
                    <a:srgbClr val="FD1126"/>
                  </a:solidFill>
                  <a:cs typeface="Arial" panose="020B0604020202020204" pitchFamily="34" charset="0"/>
                </a:rPr>
                <a:t>h</a:t>
              </a:r>
              <a:endParaRPr lang="it-IT" altLang="en-US" sz="1200" dirty="0">
                <a:cs typeface="Arial" panose="020B0604020202020204" pitchFamily="34" charset="0"/>
              </a:endParaRPr>
            </a:p>
          </p:txBody>
        </p:sp>
        <p:graphicFrame>
          <p:nvGraphicFramePr>
            <p:cNvPr id="58" name="Object 87"/>
            <p:cNvGraphicFramePr>
              <a:graphicFrameLocks noChangeAspect="1"/>
            </p:cNvGraphicFramePr>
            <p:nvPr/>
          </p:nvGraphicFramePr>
          <p:xfrm>
            <a:off x="3245" y="2438"/>
            <a:ext cx="117" cy="440"/>
          </p:xfrm>
          <a:graphic>
            <a:graphicData uri="http://schemas.openxmlformats.org/presentationml/2006/ole">
              <mc:AlternateContent xmlns:mc="http://schemas.openxmlformats.org/markup-compatibility/2006">
                <mc:Choice xmlns:v="urn:schemas-microsoft-com:vml" Requires="v">
                  <p:oleObj spid="_x0000_s6378" name="Equation" r:id="rId16" imgW="182520" imgH="237600" progId="Equation.3">
                    <p:embed/>
                  </p:oleObj>
                </mc:Choice>
                <mc:Fallback>
                  <p:oleObj name="Equation" r:id="rId16" imgW="182520" imgH="2376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45" y="2438"/>
                          <a:ext cx="117" cy="4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 name="Object 88"/>
            <p:cNvGraphicFramePr>
              <a:graphicFrameLocks noChangeAspect="1"/>
            </p:cNvGraphicFramePr>
            <p:nvPr/>
          </p:nvGraphicFramePr>
          <p:xfrm>
            <a:off x="2592" y="2092"/>
            <a:ext cx="576" cy="136"/>
          </p:xfrm>
          <a:graphic>
            <a:graphicData uri="http://schemas.openxmlformats.org/presentationml/2006/ole">
              <mc:AlternateContent xmlns:mc="http://schemas.openxmlformats.org/markup-compatibility/2006">
                <mc:Choice xmlns:v="urn:schemas-microsoft-com:vml" Requires="v">
                  <p:oleObj spid="_x0000_s6379" name="Equation" r:id="rId18" imgW="557640" imgH="1060560" progId="Equation.3">
                    <p:embed/>
                  </p:oleObj>
                </mc:Choice>
                <mc:Fallback>
                  <p:oleObj name="Equation" r:id="rId18" imgW="557640" imgH="106056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92" y="2092"/>
                          <a:ext cx="576" cy="1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11233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066800"/>
            <a:ext cx="8229600" cy="5334000"/>
          </a:xfrm>
        </p:spPr>
        <p:txBody>
          <a:bodyPr>
            <a:normAutofit/>
          </a:bodyPr>
          <a:lstStyle/>
          <a:p>
            <a:pPr marL="0" indent="0">
              <a:buNone/>
            </a:pPr>
            <a:r>
              <a:rPr lang="en-US" dirty="0" smtClean="0"/>
              <a:t>Many ways to get to gluon distribution in nuclei, but diffraction most sensitive:</a:t>
            </a:r>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a:p>
          <a:p>
            <a:pPr marL="0" indent="0">
              <a:buNone/>
            </a:pPr>
            <a:endParaRPr lang="en-US" sz="1100" dirty="0"/>
          </a:p>
          <a:p>
            <a:pPr marL="0" indent="0">
              <a:buNone/>
            </a:pPr>
            <a:r>
              <a:rPr lang="en-US" dirty="0" smtClean="0"/>
              <a:t>At HERA </a:t>
            </a:r>
          </a:p>
          <a:p>
            <a:pPr marL="274320" lvl="1" indent="0">
              <a:buNone/>
            </a:pPr>
            <a:r>
              <a:rPr lang="en-US" dirty="0" smtClean="0"/>
              <a:t>ep: 10-15% diffractive</a:t>
            </a:r>
          </a:p>
          <a:p>
            <a:pPr marL="0" indent="0">
              <a:buNone/>
            </a:pPr>
            <a:r>
              <a:rPr lang="en-US" dirty="0" smtClean="0">
                <a:solidFill>
                  <a:srgbClr val="0000FF"/>
                </a:solidFill>
              </a:rPr>
              <a:t>At EIC eA, if Saturation/CGC</a:t>
            </a:r>
          </a:p>
          <a:p>
            <a:pPr marL="274320" lvl="1" indent="0">
              <a:buNone/>
            </a:pPr>
            <a:r>
              <a:rPr lang="en-US" dirty="0" smtClean="0">
                <a:solidFill>
                  <a:srgbClr val="0000FF"/>
                </a:solidFill>
              </a:rPr>
              <a:t>eA: 25-30% diffractive</a:t>
            </a:r>
            <a:endParaRPr lang="en-US" dirty="0"/>
          </a:p>
        </p:txBody>
      </p:sp>
      <p:pic>
        <p:nvPicPr>
          <p:cNvPr id="13" name="Picture 1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99" y="1778626"/>
            <a:ext cx="2514601" cy="394627"/>
          </a:xfrm>
          <a:prstGeom prst="rect">
            <a:avLst/>
          </a:prstGeom>
        </p:spPr>
      </p:pic>
      <p:grpSp>
        <p:nvGrpSpPr>
          <p:cNvPr id="2" name="Group 1"/>
          <p:cNvGrpSpPr/>
          <p:nvPr/>
        </p:nvGrpSpPr>
        <p:grpSpPr>
          <a:xfrm>
            <a:off x="533400" y="2286000"/>
            <a:ext cx="2743200" cy="2316666"/>
            <a:chOff x="381000" y="2463896"/>
            <a:chExt cx="2743200" cy="2316666"/>
          </a:xfrm>
        </p:grpSpPr>
        <p:sp>
          <p:nvSpPr>
            <p:cNvPr id="8" name="Rectangle 7"/>
            <p:cNvSpPr/>
            <p:nvPr/>
          </p:nvSpPr>
          <p:spPr bwMode="auto">
            <a:xfrm>
              <a:off x="533400" y="2463896"/>
              <a:ext cx="2514600" cy="2316666"/>
            </a:xfrm>
            <a:prstGeom prst="rect">
              <a:avLst/>
            </a:prstGeom>
            <a:solidFill>
              <a:schemeClr val="bg1"/>
            </a:solidFill>
            <a:ln w="3175" cap="flat" cmpd="sng" algn="ctr">
              <a:solidFill>
                <a:schemeClr val="tx1"/>
              </a:solidFill>
              <a:prstDash val="solid"/>
              <a:round/>
              <a:headEnd type="none" w="med" len="med"/>
              <a:tailEnd type="none" w="med" len="med"/>
            </a:ln>
            <a:effectLst>
              <a:outerShdw blurRad="292100" dist="139700" dir="2700000" algn="tl" rotWithShape="0">
                <a:prstClr val="black">
                  <a:alpha val="65000"/>
                </a:prstClr>
              </a:outerShd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pic>
          <p:nvPicPr>
            <p:cNvPr id="16" name="Picture 2" descr="sidebarDiffractiveGraph.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2463896"/>
              <a:ext cx="2743200" cy="2316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ctangle 4"/>
          <p:cNvSpPr/>
          <p:nvPr/>
        </p:nvSpPr>
        <p:spPr>
          <a:xfrm>
            <a:off x="5348941" y="5080002"/>
            <a:ext cx="914400" cy="4332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5"/>
          <a:stretch>
            <a:fillRect/>
          </a:stretch>
        </p:blipFill>
        <p:spPr>
          <a:xfrm>
            <a:off x="4800600" y="1853439"/>
            <a:ext cx="4054392" cy="4394961"/>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r>
              <a:rPr lang="en-US" dirty="0" smtClean="0"/>
              <a:t>Saturation???</a:t>
            </a:r>
            <a:endParaRPr lang="en-US" dirty="0"/>
          </a:p>
        </p:txBody>
      </p:sp>
    </p:spTree>
    <p:extLst>
      <p:ext uri="{BB962C8B-B14F-4D97-AF65-F5344CB8AC3E}">
        <p14:creationId xmlns:p14="http://schemas.microsoft.com/office/powerpoint/2010/main" val="835980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1514790" y="2013551"/>
            <a:ext cx="2438400" cy="2272700"/>
          </a:xfrm>
          <a:prstGeom prst="rect">
            <a:avLst/>
          </a:prstGeom>
          <a:solidFill>
            <a:schemeClr val="bg1"/>
          </a:solidFill>
          <a:ln w="3175" cap="flat" cmpd="sng" algn="ctr">
            <a:solidFill>
              <a:schemeClr val="tx1"/>
            </a:solidFill>
            <a:prstDash val="solid"/>
            <a:round/>
            <a:headEnd type="none" w="med" len="med"/>
            <a:tailEnd type="none" w="med" len="med"/>
          </a:ln>
          <a:effectLst>
            <a:outerShdw blurRad="292100" dist="139700" dir="2700000" algn="tl" rotWithShape="0">
              <a:prstClr val="black">
                <a:alpha val="65000"/>
              </a:prstClr>
            </a:outerShd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605" y="2777707"/>
            <a:ext cx="1003300" cy="571500"/>
          </a:xfrm>
          <a:prstGeom prst="rect">
            <a:avLst/>
          </a:prstGeom>
        </p:spPr>
      </p:pic>
      <p:pic>
        <p:nvPicPr>
          <p:cNvPr id="15" name="Picture 2" descr="hadronization.eps"/>
          <p:cNvPicPr>
            <a:picLocks noChangeAspect="1"/>
          </p:cNvPicPr>
          <p:nvPr/>
        </p:nvPicPr>
        <p:blipFill rotWithShape="1">
          <a:blip r:embed="rId4" cstate="print">
            <a:extLst>
              <a:ext uri="{28A0092B-C50C-407E-A947-70E740481C1C}">
                <a14:useLocalDpi xmlns:a14="http://schemas.microsoft.com/office/drawing/2010/main" val="0"/>
              </a:ext>
            </a:extLst>
          </a:blip>
          <a:srcRect t="3858" b="4119"/>
          <a:stretch/>
        </p:blipFill>
        <p:spPr bwMode="auto">
          <a:xfrm>
            <a:off x="1643529" y="2079687"/>
            <a:ext cx="2180923" cy="2206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5"/>
          <p:cNvSpPr>
            <a:spLocks noChangeArrowheads="1"/>
          </p:cNvSpPr>
          <p:nvPr/>
        </p:nvSpPr>
        <p:spPr bwMode="auto">
          <a:xfrm>
            <a:off x="92637" y="4475922"/>
            <a:ext cx="4250763" cy="1911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21" tIns="41010" rIns="82021" bIns="41010">
            <a:spAutoFit/>
          </a:bodyPr>
          <a:lstStyle/>
          <a:p>
            <a:pPr algn="ctr">
              <a:spcBef>
                <a:spcPct val="20000"/>
              </a:spcBef>
            </a:pPr>
            <a:r>
              <a:rPr lang="fr-FR" dirty="0" smtClean="0">
                <a:solidFill>
                  <a:srgbClr val="0000FF"/>
                </a:solidFill>
                <a:latin typeface="+mj-lt"/>
                <a:sym typeface="Symbol" charset="0"/>
              </a:rPr>
              <a:t>Control of </a:t>
            </a:r>
            <a:r>
              <a:rPr lang="fr-FR" dirty="0" smtClean="0">
                <a:solidFill>
                  <a:srgbClr val="0000FF"/>
                </a:solidFill>
                <a:latin typeface="Symbol" charset="2"/>
                <a:cs typeface="Symbol" charset="2"/>
                <a:sym typeface="Symbol" charset="0"/>
              </a:rPr>
              <a:t>ν</a:t>
            </a:r>
            <a:r>
              <a:rPr lang="fr-FR" dirty="0" smtClean="0">
                <a:solidFill>
                  <a:srgbClr val="0000FF"/>
                </a:solidFill>
                <a:latin typeface="+mj-lt"/>
                <a:sym typeface="Symbol" charset="0"/>
              </a:rPr>
              <a:t> by selecting kinematics;</a:t>
            </a:r>
          </a:p>
          <a:p>
            <a:pPr algn="ctr">
              <a:spcBef>
                <a:spcPct val="20000"/>
              </a:spcBef>
            </a:pPr>
            <a:r>
              <a:rPr lang="fr-FR" dirty="0" smtClean="0">
                <a:solidFill>
                  <a:srgbClr val="0000FF"/>
                </a:solidFill>
                <a:latin typeface="+mj-lt"/>
                <a:sym typeface="Symbol" charset="0"/>
              </a:rPr>
              <a:t>Also under control the nuclear size.</a:t>
            </a:r>
          </a:p>
          <a:p>
            <a:pPr algn="ctr">
              <a:spcBef>
                <a:spcPct val="20000"/>
              </a:spcBef>
            </a:pPr>
            <a:r>
              <a:rPr lang="fr-FR" dirty="0" smtClean="0">
                <a:solidFill>
                  <a:srgbClr val="0000FF"/>
                </a:solidFill>
                <a:latin typeface="+mj-lt"/>
                <a:sym typeface="Symbol" charset="0"/>
              </a:rPr>
              <a:t> </a:t>
            </a:r>
          </a:p>
          <a:p>
            <a:pPr algn="ctr">
              <a:spcBef>
                <a:spcPct val="20000"/>
              </a:spcBef>
            </a:pPr>
            <a:r>
              <a:rPr lang="fr-FR" i="1" dirty="0" smtClean="0">
                <a:solidFill>
                  <a:srgbClr val="292934"/>
                </a:solidFill>
                <a:latin typeface="+mj-lt"/>
                <a:sym typeface="Symbol" charset="0"/>
              </a:rPr>
              <a:t>Colored quark emerges as color neutral hadron </a:t>
            </a:r>
            <a:r>
              <a:rPr lang="fr-FR" i="1" dirty="0" smtClean="0">
                <a:solidFill>
                  <a:srgbClr val="292934"/>
                </a:solidFill>
                <a:latin typeface="+mj-lt"/>
                <a:sym typeface="Wingdings"/>
              </a:rPr>
              <a:t></a:t>
            </a:r>
            <a:r>
              <a:rPr lang="fr-FR" i="1" dirty="0" smtClean="0">
                <a:solidFill>
                  <a:srgbClr val="292934"/>
                </a:solidFill>
                <a:latin typeface="+mj-lt"/>
                <a:sym typeface="Symbol" charset="0"/>
              </a:rPr>
              <a:t> What is nature telling us about confinement?</a:t>
            </a:r>
            <a:endParaRPr lang="fr-FR" i="1" dirty="0">
              <a:solidFill>
                <a:srgbClr val="292934"/>
              </a:solidFill>
              <a:latin typeface="+mj-lt"/>
              <a:sym typeface="Symbol" charset="0"/>
            </a:endParaRPr>
          </a:p>
        </p:txBody>
      </p:sp>
      <p:sp>
        <p:nvSpPr>
          <p:cNvPr id="31" name="TextBox 7"/>
          <p:cNvSpPr txBox="1">
            <a:spLocks noChangeArrowheads="1"/>
          </p:cNvSpPr>
          <p:nvPr/>
        </p:nvSpPr>
        <p:spPr bwMode="auto">
          <a:xfrm>
            <a:off x="310605" y="1219200"/>
            <a:ext cx="3880395" cy="933813"/>
          </a:xfrm>
          <a:prstGeom prst="rect">
            <a:avLst/>
          </a:prstGeom>
          <a:noFill/>
          <a:ln w="9525">
            <a:noFill/>
            <a:miter lim="800000"/>
            <a:headEnd/>
            <a:tailEnd/>
          </a:ln>
        </p:spPr>
        <p:txBody>
          <a:bodyPr wrap="square" lIns="101822" tIns="50911" rIns="101822" bIns="50911">
            <a:prstTxWarp prst="textNoShape">
              <a:avLst/>
            </a:prstTxWarp>
            <a:spAutoFit/>
          </a:bodyPr>
          <a:lstStyle/>
          <a:p>
            <a:r>
              <a:rPr lang="en-US" dirty="0" smtClean="0">
                <a:solidFill>
                  <a:srgbClr val="006600"/>
                </a:solidFill>
                <a:latin typeface="+mj-lt"/>
                <a:cs typeface="Arial Rounded MT Bold"/>
              </a:rPr>
              <a:t>Unprecedented </a:t>
            </a:r>
            <a:r>
              <a:rPr lang="en-US" dirty="0" smtClean="0">
                <a:solidFill>
                  <a:srgbClr val="006600"/>
                </a:solidFill>
                <a:latin typeface="Symbol" panose="05050102010706020507" pitchFamily="18" charset="2"/>
                <a:ea typeface="Lucida Grande"/>
                <a:cs typeface="Symbol" charset="2"/>
              </a:rPr>
              <a:t>n</a:t>
            </a:r>
            <a:r>
              <a:rPr lang="en-US" dirty="0" smtClean="0">
                <a:solidFill>
                  <a:srgbClr val="006600"/>
                </a:solidFill>
                <a:latin typeface="+mj-lt"/>
                <a:ea typeface="Lucida Grande"/>
                <a:cs typeface="Lucida Grande"/>
              </a:rPr>
              <a:t>, </a:t>
            </a:r>
            <a:r>
              <a:rPr lang="en-US" dirty="0" smtClean="0">
                <a:solidFill>
                  <a:srgbClr val="006600"/>
                </a:solidFill>
                <a:latin typeface="+mj-lt"/>
                <a:ea typeface="Lucida Grande"/>
                <a:cs typeface="Lucida Grande"/>
              </a:rPr>
              <a:t>the virtual photon energy range @ EIC : </a:t>
            </a:r>
            <a:r>
              <a:rPr lang="en-US" i="1" u="sng" dirty="0" smtClean="0">
                <a:solidFill>
                  <a:srgbClr val="006600"/>
                </a:solidFill>
                <a:latin typeface="+mj-lt"/>
                <a:ea typeface="Lucida Grande"/>
                <a:cs typeface="Lucida Grande"/>
              </a:rPr>
              <a:t>precision &amp;  control</a:t>
            </a:r>
            <a:r>
              <a:rPr lang="en-US" i="1" u="sng" dirty="0" smtClean="0">
                <a:solidFill>
                  <a:srgbClr val="006600"/>
                </a:solidFill>
                <a:latin typeface="+mj-lt"/>
                <a:cs typeface="Arial Rounded MT Bold"/>
              </a:rPr>
              <a:t> </a:t>
            </a:r>
            <a:endParaRPr lang="en-US" i="1" u="sng" dirty="0">
              <a:solidFill>
                <a:srgbClr val="006600"/>
              </a:solidFill>
              <a:latin typeface="+mj-lt"/>
              <a:cs typeface="Arial Rounded MT Bold"/>
            </a:endParaRPr>
          </a:p>
        </p:txBody>
      </p:sp>
      <p:sp>
        <p:nvSpPr>
          <p:cNvPr id="9" name="TextBox 8"/>
          <p:cNvSpPr txBox="1"/>
          <p:nvPr/>
        </p:nvSpPr>
        <p:spPr>
          <a:xfrm>
            <a:off x="2463247" y="866224"/>
            <a:ext cx="4313957" cy="369310"/>
          </a:xfrm>
          <a:prstGeom prst="rect">
            <a:avLst/>
          </a:prstGeom>
          <a:noFill/>
        </p:spPr>
        <p:txBody>
          <a:bodyPr wrap="none" lIns="91418" tIns="45709" rIns="91418" bIns="45709" rtlCol="0">
            <a:spAutoFit/>
          </a:bodyPr>
          <a:lstStyle/>
          <a:p>
            <a:r>
              <a:rPr lang="en-US" b="1" dirty="0" smtClean="0">
                <a:solidFill>
                  <a:srgbClr val="0000FF"/>
                </a:solidFill>
                <a:latin typeface="+mj-lt"/>
              </a:rPr>
              <a:t>Nucleus as a </a:t>
            </a:r>
            <a:r>
              <a:rPr lang="en-US" b="1" dirty="0">
                <a:solidFill>
                  <a:srgbClr val="0000FF"/>
                </a:solidFill>
                <a:latin typeface="+mj-lt"/>
              </a:rPr>
              <a:t>F</a:t>
            </a:r>
            <a:r>
              <a:rPr lang="en-US" b="1" dirty="0" smtClean="0">
                <a:solidFill>
                  <a:srgbClr val="0000FF"/>
                </a:solidFill>
                <a:latin typeface="+mj-lt"/>
              </a:rPr>
              <a:t>emtometer sized filter  </a:t>
            </a:r>
            <a:endParaRPr lang="en-US" b="1" dirty="0">
              <a:solidFill>
                <a:srgbClr val="0000FF"/>
              </a:solidFill>
              <a:latin typeface="+mj-lt"/>
            </a:endParaRPr>
          </a:p>
        </p:txBody>
      </p:sp>
      <p:sp>
        <p:nvSpPr>
          <p:cNvPr id="19" name="TextBox 18"/>
          <p:cNvSpPr txBox="1"/>
          <p:nvPr/>
        </p:nvSpPr>
        <p:spPr>
          <a:xfrm>
            <a:off x="4812555" y="4923472"/>
            <a:ext cx="4255245" cy="1477328"/>
          </a:xfrm>
          <a:prstGeom prst="rect">
            <a:avLst/>
          </a:prstGeom>
          <a:noFill/>
        </p:spPr>
        <p:txBody>
          <a:bodyPr wrap="square" rtlCol="0">
            <a:spAutoFit/>
          </a:bodyPr>
          <a:lstStyle/>
          <a:p>
            <a:pPr algn="ctr"/>
            <a:r>
              <a:rPr lang="en-US" dirty="0" smtClean="0">
                <a:latin typeface="+mj-lt"/>
              </a:rPr>
              <a:t>Identify </a:t>
            </a:r>
            <a:r>
              <a:rPr lang="en-US" dirty="0">
                <a:latin typeface="Symbol" charset="2"/>
                <a:cs typeface="Symbol" charset="2"/>
              </a:rPr>
              <a:t>p</a:t>
            </a:r>
            <a:r>
              <a:rPr lang="en-US" dirty="0"/>
              <a:t> </a:t>
            </a:r>
            <a:r>
              <a:rPr lang="en-US" dirty="0">
                <a:latin typeface="+mj-lt"/>
              </a:rPr>
              <a:t>vs. D</a:t>
            </a:r>
            <a:r>
              <a:rPr lang="en-US" baseline="30000" dirty="0"/>
              <a:t>0 </a:t>
            </a:r>
            <a:r>
              <a:rPr lang="en-US" b="1" baseline="30000" dirty="0">
                <a:solidFill>
                  <a:srgbClr val="FF0000"/>
                </a:solidFill>
                <a:latin typeface="+mj-lt"/>
              </a:rPr>
              <a:t>(charm</a:t>
            </a:r>
            <a:r>
              <a:rPr lang="en-US" b="1" baseline="30000" dirty="0" smtClean="0">
                <a:solidFill>
                  <a:srgbClr val="FF0000"/>
                </a:solidFill>
                <a:latin typeface="+mj-lt"/>
              </a:rPr>
              <a:t>) </a:t>
            </a:r>
            <a:r>
              <a:rPr lang="en-US" dirty="0" smtClean="0">
                <a:latin typeface="+mj-lt"/>
              </a:rPr>
              <a:t>mesons in e-A collisions: </a:t>
            </a:r>
            <a:r>
              <a:rPr lang="en-US" dirty="0" smtClean="0">
                <a:solidFill>
                  <a:srgbClr val="0000FF"/>
                </a:solidFill>
                <a:latin typeface="+mj-lt"/>
              </a:rPr>
              <a:t>Understand energy loss of light vs. heavy quarks </a:t>
            </a:r>
            <a:r>
              <a:rPr lang="en-US" dirty="0" smtClean="0">
                <a:latin typeface="+mj-lt"/>
              </a:rPr>
              <a:t>traversing the </a:t>
            </a:r>
            <a:r>
              <a:rPr lang="en-US" dirty="0" smtClean="0">
                <a:solidFill>
                  <a:srgbClr val="0000FF"/>
                </a:solidFill>
                <a:latin typeface="+mj-lt"/>
              </a:rPr>
              <a:t>cold nuclear</a:t>
            </a:r>
            <a:r>
              <a:rPr lang="en-US" dirty="0" smtClean="0">
                <a:latin typeface="+mj-lt"/>
              </a:rPr>
              <a:t> matter: </a:t>
            </a:r>
          </a:p>
          <a:p>
            <a:pPr algn="ctr"/>
            <a:r>
              <a:rPr lang="en-US" i="1" dirty="0" smtClean="0">
                <a:latin typeface="+mj-lt"/>
              </a:rPr>
              <a:t>Connect to energy loss in Hot QCD</a:t>
            </a:r>
          </a:p>
        </p:txBody>
      </p:sp>
      <p:sp>
        <p:nvSpPr>
          <p:cNvPr id="27" name="TextBox 7"/>
          <p:cNvSpPr txBox="1">
            <a:spLocks noChangeArrowheads="1"/>
          </p:cNvSpPr>
          <p:nvPr/>
        </p:nvSpPr>
        <p:spPr bwMode="auto">
          <a:xfrm>
            <a:off x="5035175" y="1264403"/>
            <a:ext cx="4283635" cy="379815"/>
          </a:xfrm>
          <a:prstGeom prst="rect">
            <a:avLst/>
          </a:prstGeom>
          <a:noFill/>
          <a:ln w="9525">
            <a:noFill/>
            <a:miter lim="800000"/>
            <a:headEnd/>
            <a:tailEnd/>
          </a:ln>
        </p:spPr>
        <p:txBody>
          <a:bodyPr wrap="square" lIns="101822" tIns="50911" rIns="101822" bIns="50911">
            <a:prstTxWarp prst="textNoShape">
              <a:avLst/>
            </a:prstTxWarp>
            <a:spAutoFit/>
          </a:bodyPr>
          <a:lstStyle/>
          <a:p>
            <a:r>
              <a:rPr lang="en-US" dirty="0" smtClean="0">
                <a:solidFill>
                  <a:srgbClr val="006600"/>
                </a:solidFill>
                <a:latin typeface="+mj-lt"/>
                <a:cs typeface="Arial Rounded MT Bold"/>
              </a:rPr>
              <a:t>Energy loss by light vs. heavy quarks:</a:t>
            </a:r>
            <a:endParaRPr lang="en-US" dirty="0">
              <a:solidFill>
                <a:srgbClr val="006600"/>
              </a:solidFill>
              <a:latin typeface="+mj-lt"/>
              <a:cs typeface="Arial Rounded MT Bold"/>
            </a:endParaRPr>
          </a:p>
        </p:txBody>
      </p:sp>
      <p:grpSp>
        <p:nvGrpSpPr>
          <p:cNvPr id="4" name="Group 3"/>
          <p:cNvGrpSpPr/>
          <p:nvPr/>
        </p:nvGrpSpPr>
        <p:grpSpPr>
          <a:xfrm>
            <a:off x="5486400" y="1686105"/>
            <a:ext cx="3124200" cy="3146248"/>
            <a:chOff x="5486400" y="1686105"/>
            <a:chExt cx="3124200" cy="3146248"/>
          </a:xfrm>
        </p:grpSpPr>
        <p:sp>
          <p:nvSpPr>
            <p:cNvPr id="13" name="Rectangle 12"/>
            <p:cNvSpPr/>
            <p:nvPr/>
          </p:nvSpPr>
          <p:spPr bwMode="auto">
            <a:xfrm>
              <a:off x="5486400" y="1686105"/>
              <a:ext cx="3124200" cy="3146247"/>
            </a:xfrm>
            <a:prstGeom prst="rect">
              <a:avLst/>
            </a:prstGeom>
            <a:solidFill>
              <a:schemeClr val="bg1"/>
            </a:solidFill>
            <a:ln w="3175" cap="flat" cmpd="sng" algn="ctr">
              <a:solidFill>
                <a:schemeClr val="tx1"/>
              </a:solidFill>
              <a:prstDash val="solid"/>
              <a:round/>
              <a:headEnd type="none" w="med" len="med"/>
              <a:tailEnd type="none" w="med" len="med"/>
            </a:ln>
            <a:effectLst>
              <a:outerShdw blurRad="292100" dist="139700" dir="2700000" algn="tl" rotWithShape="0">
                <a:prstClr val="black">
                  <a:alpha val="65000"/>
                </a:prstClr>
              </a:outerShdw>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pic>
          <p:nvPicPr>
            <p:cNvPr id="17" name="Picture 1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800" y="1774401"/>
              <a:ext cx="2851192" cy="3057952"/>
            </a:xfrm>
            <a:prstGeom prst="rect">
              <a:avLst/>
            </a:prstGeom>
            <a:noFill/>
            <a:ln>
              <a:noFill/>
            </a:ln>
          </p:spPr>
        </p:pic>
      </p:grpSp>
      <p:sp>
        <p:nvSpPr>
          <p:cNvPr id="6" name="Title 5"/>
          <p:cNvSpPr>
            <a:spLocks noGrp="1"/>
          </p:cNvSpPr>
          <p:nvPr>
            <p:ph type="title"/>
          </p:nvPr>
        </p:nvSpPr>
        <p:spPr/>
        <p:txBody>
          <a:bodyPr/>
          <a:lstStyle/>
          <a:p>
            <a:r>
              <a:rPr lang="en-US" dirty="0" smtClean="0"/>
              <a:t>Partons to Hadrons</a:t>
            </a:r>
            <a:endParaRPr lang="en-US" dirty="0"/>
          </a:p>
        </p:txBody>
      </p:sp>
    </p:spTree>
    <p:extLst>
      <p:ext uri="{BB962C8B-B14F-4D97-AF65-F5344CB8AC3E}">
        <p14:creationId xmlns:p14="http://schemas.microsoft.com/office/powerpoint/2010/main" val="3235440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 Ion Collider Design Parameters</a:t>
            </a:r>
            <a:endParaRPr lang="en-US" dirty="0"/>
          </a:p>
        </p:txBody>
      </p:sp>
      <p:sp>
        <p:nvSpPr>
          <p:cNvPr id="5" name="Content Placeholder 4"/>
          <p:cNvSpPr>
            <a:spLocks noGrp="1"/>
          </p:cNvSpPr>
          <p:nvPr>
            <p:ph idx="1"/>
          </p:nvPr>
        </p:nvSpPr>
        <p:spPr>
          <a:xfrm>
            <a:off x="152400" y="1676400"/>
            <a:ext cx="5029198" cy="3289832"/>
          </a:xfrm>
        </p:spPr>
        <p:txBody>
          <a:bodyPr/>
          <a:lstStyle/>
          <a:p>
            <a:pPr marL="0" indent="0">
              <a:buNone/>
            </a:pPr>
            <a:r>
              <a:rPr lang="en-US" sz="2200" b="1" dirty="0" smtClean="0"/>
              <a:t>Electron Nucleus(p, d, … ) Collider</a:t>
            </a:r>
          </a:p>
          <a:p>
            <a:pPr marL="0" indent="0">
              <a:buNone/>
            </a:pPr>
            <a:endParaRPr lang="en-US" sz="2200" dirty="0" smtClean="0"/>
          </a:p>
          <a:p>
            <a:pPr marL="0" indent="0">
              <a:buNone/>
            </a:pPr>
            <a:endParaRPr lang="en-US" sz="2200" dirty="0"/>
          </a:p>
          <a:p>
            <a:pPr marL="0" indent="0">
              <a:buNone/>
            </a:pPr>
            <a:r>
              <a:rPr lang="en-US" sz="2200" dirty="0" smtClean="0"/>
              <a:t>Collider Energy 20 – ~100 GeV </a:t>
            </a:r>
            <a:endParaRPr lang="en-US" sz="2200" dirty="0"/>
          </a:p>
          <a:p>
            <a:pPr marL="0" indent="0">
              <a:buNone/>
            </a:pPr>
            <a:r>
              <a:rPr lang="en-US" sz="2200" dirty="0" smtClean="0"/>
              <a:t>High Luminosity </a:t>
            </a:r>
            <a:r>
              <a:rPr lang="en-US" sz="2200" dirty="0" smtClean="0">
                <a:sym typeface="Wingdings" panose="05000000000000000000" pitchFamily="2" charset="2"/>
              </a:rPr>
              <a:t></a:t>
            </a:r>
            <a:r>
              <a:rPr lang="en-US" sz="2200" dirty="0">
                <a:sym typeface="Wingdings" panose="05000000000000000000" pitchFamily="2" charset="2"/>
              </a:rPr>
              <a:t> </a:t>
            </a:r>
            <a:r>
              <a:rPr lang="en-US" sz="2200" dirty="0" smtClean="0">
                <a:sym typeface="Wingdings" panose="05000000000000000000" pitchFamily="2" charset="2"/>
              </a:rPr>
              <a:t>10</a:t>
            </a:r>
            <a:r>
              <a:rPr lang="en-US" sz="2200" baseline="30000" dirty="0" smtClean="0">
                <a:sym typeface="Wingdings" panose="05000000000000000000" pitchFamily="2" charset="2"/>
              </a:rPr>
              <a:t>33</a:t>
            </a:r>
            <a:r>
              <a:rPr lang="en-US" sz="2200" dirty="0">
                <a:sym typeface="Wingdings" panose="05000000000000000000" pitchFamily="2" charset="2"/>
              </a:rPr>
              <a:t> </a:t>
            </a:r>
            <a:r>
              <a:rPr lang="en-US" sz="2200" dirty="0" smtClean="0">
                <a:sym typeface="Wingdings" panose="05000000000000000000" pitchFamily="2" charset="2"/>
              </a:rPr>
              <a:t>- 10</a:t>
            </a:r>
            <a:r>
              <a:rPr lang="en-US" sz="2200" baseline="30000" dirty="0" smtClean="0">
                <a:sym typeface="Wingdings" panose="05000000000000000000" pitchFamily="2" charset="2"/>
              </a:rPr>
              <a:t>34</a:t>
            </a:r>
            <a:r>
              <a:rPr lang="en-US" sz="2200" dirty="0" smtClean="0">
                <a:sym typeface="Wingdings" panose="05000000000000000000" pitchFamily="2" charset="2"/>
              </a:rPr>
              <a:t> cm</a:t>
            </a:r>
            <a:r>
              <a:rPr lang="en-US" sz="2200" baseline="30000" dirty="0" smtClean="0">
                <a:sym typeface="Wingdings" panose="05000000000000000000" pitchFamily="2" charset="2"/>
              </a:rPr>
              <a:t>2</a:t>
            </a:r>
            <a:r>
              <a:rPr lang="en-US" sz="2200" dirty="0" smtClean="0">
                <a:sym typeface="Wingdings" panose="05000000000000000000" pitchFamily="2" charset="2"/>
              </a:rPr>
              <a:t>s</a:t>
            </a:r>
            <a:r>
              <a:rPr lang="en-US" sz="2200" baseline="30000" dirty="0" smtClean="0">
                <a:sym typeface="Wingdings" panose="05000000000000000000" pitchFamily="2" charset="2"/>
              </a:rPr>
              <a:t>-1</a:t>
            </a:r>
            <a:endParaRPr lang="en-US" sz="2200" dirty="0">
              <a:sym typeface="Wingdings" panose="05000000000000000000" pitchFamily="2" charset="2"/>
            </a:endParaRPr>
          </a:p>
          <a:p>
            <a:pPr marL="0" indent="0">
              <a:buNone/>
            </a:pPr>
            <a:r>
              <a:rPr lang="en-US" sz="2200" dirty="0" smtClean="0">
                <a:sym typeface="Wingdings" panose="05000000000000000000" pitchFamily="2" charset="2"/>
              </a:rPr>
              <a:t>Low x regime x  0.0001</a:t>
            </a:r>
            <a:endParaRPr lang="en-US" sz="2200" dirty="0">
              <a:sym typeface="Wingdings" panose="05000000000000000000" pitchFamily="2" charset="2"/>
            </a:endParaRPr>
          </a:p>
          <a:p>
            <a:pPr marL="0" indent="0">
              <a:buNone/>
            </a:pPr>
            <a:r>
              <a:rPr lang="en-US" sz="2200" dirty="0" smtClean="0">
                <a:sym typeface="Wingdings" panose="05000000000000000000" pitchFamily="2" charset="2"/>
              </a:rPr>
              <a:t>High polarizations   70%</a:t>
            </a:r>
          </a:p>
          <a:p>
            <a:pPr marL="0" indent="0">
              <a:buNone/>
            </a:pPr>
            <a:r>
              <a:rPr lang="en-US" sz="2200" dirty="0" smtClean="0">
                <a:sym typeface="Wingdings" panose="05000000000000000000" pitchFamily="2" charset="2"/>
              </a:rPr>
              <a:t>Ion beams up to U or PB</a:t>
            </a:r>
            <a:endParaRPr lang="en-US" sz="2200" dirty="0"/>
          </a:p>
        </p:txBody>
      </p:sp>
      <p:pic>
        <p:nvPicPr>
          <p:cNvPr id="10" name="Picture 9"/>
          <p:cNvPicPr>
            <a:picLocks noChangeAspect="1"/>
          </p:cNvPicPr>
          <p:nvPr/>
        </p:nvPicPr>
        <p:blipFill>
          <a:blip r:embed="rId3"/>
          <a:stretch>
            <a:fillRect/>
          </a:stretch>
        </p:blipFill>
        <p:spPr>
          <a:xfrm>
            <a:off x="5257800" y="1230686"/>
            <a:ext cx="3352800" cy="4341548"/>
          </a:xfrm>
          <a:prstGeom prst="rect">
            <a:avLst/>
          </a:prstGeom>
          <a:effectLst>
            <a:outerShdw blurRad="292100" dist="139700" dir="2700000" algn="ctr" rotWithShape="0">
              <a:srgbClr val="000000">
                <a:alpha val="65000"/>
              </a:srgbClr>
            </a:outerShdw>
          </a:effectLst>
          <a:scene3d>
            <a:camera prst="orthographicFront"/>
            <a:lightRig rig="threePt" dir="t"/>
          </a:scene3d>
          <a:sp3d>
            <a:bevelT/>
            <a:bevelB w="0" h="0"/>
          </a:sp3d>
        </p:spPr>
      </p:pic>
    </p:spTree>
    <p:extLst>
      <p:ext uri="{BB962C8B-B14F-4D97-AF65-F5344CB8AC3E}">
        <p14:creationId xmlns:p14="http://schemas.microsoft.com/office/powerpoint/2010/main" val="248913781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eRHIC Baseline Design</a:t>
            </a:r>
          </a:p>
        </p:txBody>
      </p:sp>
      <p:sp>
        <p:nvSpPr>
          <p:cNvPr id="9" name="Content Placeholder 15"/>
          <p:cNvSpPr>
            <a:spLocks noGrp="1"/>
          </p:cNvSpPr>
          <p:nvPr>
            <p:ph idx="1"/>
          </p:nvPr>
        </p:nvSpPr>
        <p:spPr>
          <a:xfrm>
            <a:off x="135290" y="5449269"/>
            <a:ext cx="4250094" cy="571500"/>
          </a:xfrm>
        </p:spPr>
        <p:txBody>
          <a:bodyPr>
            <a:noAutofit/>
          </a:bodyPr>
          <a:lstStyle/>
          <a:p>
            <a:pPr eaLnBrk="1" hangingPunct="1"/>
            <a:r>
              <a:rPr lang="en-US" dirty="0"/>
              <a:t>Peak luminosity 2 × 10</a:t>
            </a:r>
            <a:r>
              <a:rPr lang="en-US" baseline="30000" dirty="0"/>
              <a:t>34</a:t>
            </a:r>
            <a:r>
              <a:rPr lang="en-US" dirty="0"/>
              <a:t> cm</a:t>
            </a:r>
            <a:r>
              <a:rPr lang="en-US" baseline="30000" dirty="0"/>
              <a:t>-2</a:t>
            </a:r>
            <a:r>
              <a:rPr lang="en-US" dirty="0"/>
              <a:t> s</a:t>
            </a:r>
            <a:r>
              <a:rPr lang="en-US" baseline="30000" dirty="0"/>
              <a:t>-1</a:t>
            </a:r>
            <a:r>
              <a:rPr lang="en-US" dirty="0"/>
              <a:t> for √s ~ 70-105 GeV (250 GeV p↑)</a:t>
            </a:r>
          </a:p>
        </p:txBody>
      </p:sp>
      <p:pic>
        <p:nvPicPr>
          <p:cNvPr id="11" name="Picture 10"/>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209" t="2100" r="4314" b="3335"/>
          <a:stretch/>
        </p:blipFill>
        <p:spPr bwMode="auto">
          <a:xfrm>
            <a:off x="-1" y="914400"/>
            <a:ext cx="6641169"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waj_tunnel_xsec15.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29200" y="3569504"/>
            <a:ext cx="4109278" cy="2488396"/>
          </a:xfrm>
          <a:prstGeom prst="snip2SameRect">
            <a:avLst>
              <a:gd name="adj1" fmla="val 50000"/>
              <a:gd name="adj2" fmla="val 0"/>
            </a:avLst>
          </a:prstGeom>
        </p:spPr>
      </p:pic>
      <p:pic>
        <p:nvPicPr>
          <p:cNvPr id="13" name="Picture 1" descr="eRHIC design report Dec 2014.pdf"/>
          <p:cNvPicPr>
            <a:picLocks noChangeAspect="1"/>
          </p:cNvPicPr>
          <p:nvPr/>
        </p:nvPicPr>
        <p:blipFill>
          <a:blip r:embed="rId5" cstate="screen">
            <a:extLst>
              <a:ext uri="{28A0092B-C50C-407E-A947-70E740481C1C}">
                <a14:useLocalDpi xmlns:a14="http://schemas.microsoft.com/office/drawing/2010/main"/>
              </a:ext>
            </a:extLst>
          </a:blip>
          <a:srcRect l="2628" t="3740" r="2283" b="2307"/>
          <a:stretch>
            <a:fillRect/>
          </a:stretch>
        </p:blipFill>
        <p:spPr bwMode="auto">
          <a:xfrm>
            <a:off x="7083839" y="952500"/>
            <a:ext cx="1876796" cy="2400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8"/>
          <p:cNvSpPr txBox="1">
            <a:spLocks noChangeArrowheads="1"/>
          </p:cNvSpPr>
          <p:nvPr/>
        </p:nvSpPr>
        <p:spPr bwMode="auto">
          <a:xfrm>
            <a:off x="7315200" y="2857500"/>
            <a:ext cx="182880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pPr algn="l"/>
            <a:r>
              <a:rPr lang="en-US" sz="1600" b="0" dirty="0">
                <a:solidFill>
                  <a:srgbClr val="000000"/>
                </a:solidFill>
                <a:latin typeface="Arial" panose="020B0604020202020204" pitchFamily="34" charset="0"/>
                <a:cs typeface="Arial" panose="020B0604020202020204" pitchFamily="34" charset="0"/>
              </a:rPr>
              <a:t>arXiv:1409.1633</a:t>
            </a:r>
          </a:p>
        </p:txBody>
      </p:sp>
      <p:sp>
        <p:nvSpPr>
          <p:cNvPr id="15" name="TextBox 14"/>
          <p:cNvSpPr txBox="1"/>
          <p:nvPr/>
        </p:nvSpPr>
        <p:spPr bwMode="auto">
          <a:xfrm>
            <a:off x="24816" y="835223"/>
            <a:ext cx="1828800" cy="307777"/>
          </a:xfrm>
          <a:prstGeom prst="rect">
            <a:avLst/>
          </a:prstGeom>
          <a:solidFill>
            <a:schemeClr val="bg1"/>
          </a:solidFill>
          <a:ln>
            <a:noFill/>
          </a:ln>
          <a:extLst/>
        </p:spPr>
        <p:txBody>
          <a:bodyPr wrap="square" rtlCol="0">
            <a:spAutoFit/>
          </a:bodyPr>
          <a:lstStyle/>
          <a:p>
            <a:pPr>
              <a:spcBef>
                <a:spcPct val="50000"/>
              </a:spcBef>
            </a:pPr>
            <a:r>
              <a:rPr lang="en-US" sz="1400" b="0" dirty="0">
                <a:latin typeface="Arial" panose="020B0604020202020204" pitchFamily="34" charset="0"/>
                <a:cs typeface="Arial" panose="020B0604020202020204" pitchFamily="34" charset="0"/>
              </a:rPr>
              <a:t>FFAG arcs </a:t>
            </a:r>
          </a:p>
        </p:txBody>
      </p:sp>
      <p:sp>
        <p:nvSpPr>
          <p:cNvPr id="16" name="TextBox 15"/>
          <p:cNvSpPr txBox="1"/>
          <p:nvPr/>
        </p:nvSpPr>
        <p:spPr bwMode="auto">
          <a:xfrm>
            <a:off x="3429000" y="2628900"/>
            <a:ext cx="1371600" cy="400110"/>
          </a:xfrm>
          <a:prstGeom prst="rect">
            <a:avLst/>
          </a:prstGeom>
          <a:solidFill>
            <a:schemeClr val="bg1"/>
          </a:solidFill>
          <a:ln>
            <a:noFill/>
          </a:ln>
          <a:extLst/>
        </p:spPr>
        <p:txBody>
          <a:bodyPr wrap="square" rtlCol="0">
            <a:spAutoFit/>
          </a:bodyPr>
          <a:lstStyle/>
          <a:p>
            <a:pPr>
              <a:spcBef>
                <a:spcPct val="50000"/>
              </a:spcBef>
            </a:pPr>
            <a:r>
              <a:rPr lang="en-US" sz="1000" b="0" dirty="0">
                <a:latin typeface="Arial" panose="020B0604020202020204" pitchFamily="34" charset="0"/>
                <a:cs typeface="Arial" panose="020B0604020202020204" pitchFamily="34" charset="0"/>
              </a:rPr>
              <a:t>1.32 GeV HOM-damped SRF linac</a:t>
            </a:r>
          </a:p>
        </p:txBody>
      </p:sp>
      <p:sp>
        <p:nvSpPr>
          <p:cNvPr id="10" name="Title 1"/>
          <p:cNvSpPr txBox="1">
            <a:spLocks/>
          </p:cNvSpPr>
          <p:nvPr/>
        </p:nvSpPr>
        <p:spPr>
          <a:xfrm>
            <a:off x="1963402" y="783431"/>
            <a:ext cx="3044436" cy="71913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1800" b="0" dirty="0">
                <a:solidFill>
                  <a:srgbClr val="000000"/>
                </a:solidFill>
                <a:ea typeface="ＭＳ Ｐゴシック" charset="0"/>
              </a:rPr>
              <a:t>Highly advanced and energy efficient accelerator</a:t>
            </a:r>
          </a:p>
        </p:txBody>
      </p:sp>
      <p:sp>
        <p:nvSpPr>
          <p:cNvPr id="17" name="Content Placeholder 15"/>
          <p:cNvSpPr txBox="1">
            <a:spLocks/>
          </p:cNvSpPr>
          <p:nvPr/>
        </p:nvSpPr>
        <p:spPr>
          <a:xfrm>
            <a:off x="135290" y="6030100"/>
            <a:ext cx="4573556" cy="5715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Low-risk luminosity ~ 5-9 × 10</a:t>
            </a:r>
            <a:r>
              <a:rPr lang="en-US" baseline="30000" dirty="0"/>
              <a:t>32</a:t>
            </a:r>
            <a:r>
              <a:rPr lang="en-US" dirty="0"/>
              <a:t> cm</a:t>
            </a:r>
            <a:r>
              <a:rPr lang="en-US" baseline="30000" dirty="0"/>
              <a:t>-2</a:t>
            </a:r>
            <a:r>
              <a:rPr lang="en-US" dirty="0"/>
              <a:t> s</a:t>
            </a:r>
            <a:r>
              <a:rPr lang="en-US" baseline="30000" dirty="0"/>
              <a:t>-1</a:t>
            </a:r>
            <a:r>
              <a:rPr lang="en-US" dirty="0"/>
              <a:t> </a:t>
            </a:r>
          </a:p>
        </p:txBody>
      </p:sp>
    </p:spTree>
    <p:extLst>
      <p:ext uri="{BB962C8B-B14F-4D97-AF65-F5344CB8AC3E}">
        <p14:creationId xmlns:p14="http://schemas.microsoft.com/office/powerpoint/2010/main" val="892468395"/>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Jefferson Lab Electron Ion Collider</a:t>
            </a:r>
            <a:endParaRPr lang="en-US" dirty="0"/>
          </a:p>
        </p:txBody>
      </p:sp>
      <p:sp>
        <p:nvSpPr>
          <p:cNvPr id="3" name="Content Placeholder 2"/>
          <p:cNvSpPr>
            <a:spLocks noGrp="1"/>
          </p:cNvSpPr>
          <p:nvPr>
            <p:ph idx="1"/>
          </p:nvPr>
        </p:nvSpPr>
        <p:spPr>
          <a:xfrm>
            <a:off x="228601" y="1128616"/>
            <a:ext cx="6019800" cy="5105400"/>
          </a:xfrm>
        </p:spPr>
        <p:txBody>
          <a:bodyPr>
            <a:normAutofit fontScale="85000" lnSpcReduction="20000"/>
          </a:bodyPr>
          <a:lstStyle/>
          <a:p>
            <a:pPr marL="0" indent="0">
              <a:buNone/>
            </a:pPr>
            <a:r>
              <a:rPr lang="en-US" dirty="0"/>
              <a:t>Features:</a:t>
            </a:r>
          </a:p>
          <a:p>
            <a:pPr marL="341313" indent="-341313"/>
            <a:r>
              <a:rPr lang="en-US" sz="2000" dirty="0"/>
              <a:t>Collider ring circumference: ~2100 m</a:t>
            </a:r>
          </a:p>
          <a:p>
            <a:r>
              <a:rPr lang="en-US" sz="2000" dirty="0"/>
              <a:t>Electron collider ring and transfer </a:t>
            </a:r>
            <a:r>
              <a:rPr lang="en-US" sz="2000" dirty="0" smtClean="0"/>
              <a:t>lines: </a:t>
            </a:r>
            <a:r>
              <a:rPr lang="en-US" sz="2000" dirty="0"/>
              <a:t>PEP-II magnets, </a:t>
            </a:r>
            <a:r>
              <a:rPr lang="en-US" sz="2000" dirty="0" smtClean="0"/>
              <a:t>RF </a:t>
            </a:r>
            <a:r>
              <a:rPr lang="en-US" sz="2000" dirty="0"/>
              <a:t>(476 MHz) and vacuum chambers</a:t>
            </a:r>
          </a:p>
          <a:p>
            <a:r>
              <a:rPr lang="en-US" sz="2000" dirty="0"/>
              <a:t>Ion collider ring: super-ferric magnets (3T)</a:t>
            </a:r>
          </a:p>
          <a:p>
            <a:r>
              <a:rPr lang="en-US" sz="2000" dirty="0"/>
              <a:t>Booster ring: super-ferric magnets</a:t>
            </a:r>
          </a:p>
          <a:p>
            <a:r>
              <a:rPr lang="en-US" sz="2000" dirty="0"/>
              <a:t>SRF ion linac</a:t>
            </a:r>
          </a:p>
          <a:p>
            <a:pPr marL="0" indent="0">
              <a:buNone/>
            </a:pPr>
            <a:endParaRPr lang="en-US" dirty="0" smtClean="0"/>
          </a:p>
          <a:p>
            <a:pPr marL="0" indent="0">
              <a:buNone/>
            </a:pPr>
            <a:endParaRPr lang="en-US" dirty="0"/>
          </a:p>
          <a:p>
            <a:pPr marL="0" indent="0">
              <a:buNone/>
            </a:pPr>
            <a:r>
              <a:rPr lang="en-US" dirty="0"/>
              <a:t>Goals:</a:t>
            </a:r>
          </a:p>
          <a:p>
            <a:pPr marL="342900" indent="-342900"/>
            <a:r>
              <a:rPr lang="en-US" sz="2000" dirty="0"/>
              <a:t>Balance of civil construction </a:t>
            </a:r>
            <a:r>
              <a:rPr lang="en-US" sz="2000" dirty="0" smtClean="0"/>
              <a:t>versus                            magnet </a:t>
            </a:r>
            <a:r>
              <a:rPr lang="en-US" sz="2000" dirty="0"/>
              <a:t>costs and risks</a:t>
            </a:r>
          </a:p>
          <a:p>
            <a:pPr marL="342900" indent="-342900"/>
            <a:r>
              <a:rPr lang="en-US" sz="2000" dirty="0"/>
              <a:t>Aim overall for low technical risks</a:t>
            </a:r>
          </a:p>
          <a:p>
            <a:pPr marL="342900" indent="-342900">
              <a:buNone/>
            </a:pPr>
            <a:endParaRPr lang="en-US" dirty="0"/>
          </a:p>
          <a:p>
            <a:pPr marL="0" indent="0">
              <a:buNone/>
            </a:pPr>
            <a:endParaRPr lang="en-US" dirty="0"/>
          </a:p>
          <a:p>
            <a:pPr marL="0" indent="0">
              <a:buNone/>
            </a:pPr>
            <a:r>
              <a:rPr lang="en-US" dirty="0"/>
              <a:t>Collaborators:</a:t>
            </a:r>
          </a:p>
          <a:p>
            <a:pPr marL="342900" indent="-342900"/>
            <a:r>
              <a:rPr lang="en-US" sz="2000" dirty="0"/>
              <a:t>ANL, LBNL, Fermilab, SLAC,</a:t>
            </a:r>
          </a:p>
          <a:p>
            <a:pPr indent="0">
              <a:buNone/>
            </a:pPr>
            <a:r>
              <a:rPr lang="en-US" sz="2000" dirty="0"/>
              <a:t>Texas A&amp;M</a:t>
            </a:r>
          </a:p>
          <a:p>
            <a:pPr indent="0">
              <a:buNone/>
            </a:pPr>
            <a:r>
              <a:rPr lang="en-US" sz="2000" dirty="0"/>
              <a:t>Also DESY, Dubna</a:t>
            </a:r>
          </a:p>
          <a:p>
            <a:pPr indent="0">
              <a:buNone/>
            </a:pPr>
            <a:endParaRPr lang="en-US" sz="2000" dirty="0"/>
          </a:p>
          <a:p>
            <a:pPr indent="0">
              <a:buNone/>
            </a:pPr>
            <a:endParaRPr lang="en-US" sz="2000" dirty="0"/>
          </a:p>
        </p:txBody>
      </p:sp>
      <p:sp>
        <p:nvSpPr>
          <p:cNvPr id="4" name="TextBox 3"/>
          <p:cNvSpPr txBox="1"/>
          <p:nvPr/>
        </p:nvSpPr>
        <p:spPr>
          <a:xfrm>
            <a:off x="5724525" y="847725"/>
            <a:ext cx="3249608" cy="646331"/>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arXiv:1209.0757  (Sept. 2012)</a:t>
            </a:r>
          </a:p>
          <a:p>
            <a:r>
              <a:rPr lang="en-US" i="1" dirty="0">
                <a:latin typeface="Arial" panose="020B0604020202020204" pitchFamily="34" charset="0"/>
                <a:cs typeface="Arial" panose="020B0604020202020204" pitchFamily="34" charset="0"/>
              </a:rPr>
              <a:t>arXiv:1504.07961 (April 2015)</a:t>
            </a:r>
          </a:p>
        </p:txBody>
      </p:sp>
      <p:sp>
        <p:nvSpPr>
          <p:cNvPr id="9" name="Content Placeholder 15"/>
          <p:cNvSpPr txBox="1">
            <a:spLocks/>
          </p:cNvSpPr>
          <p:nvPr/>
        </p:nvSpPr>
        <p:spPr>
          <a:xfrm>
            <a:off x="4630831" y="2971800"/>
            <a:ext cx="4438524" cy="38661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i="1" dirty="0"/>
              <a:t>Low-risk luminosity ~ 5-10 × 10</a:t>
            </a:r>
            <a:r>
              <a:rPr lang="en-US" i="1" baseline="30000" dirty="0"/>
              <a:t>33</a:t>
            </a:r>
            <a:r>
              <a:rPr lang="en-US" i="1" dirty="0"/>
              <a:t> cm</a:t>
            </a:r>
            <a:r>
              <a:rPr lang="en-US" i="1" baseline="30000" dirty="0"/>
              <a:t>-2</a:t>
            </a:r>
            <a:r>
              <a:rPr lang="en-US" i="1" dirty="0"/>
              <a:t> s</a:t>
            </a:r>
            <a:r>
              <a:rPr lang="en-US" i="1" baseline="30000" dirty="0"/>
              <a:t>-1</a:t>
            </a:r>
            <a:r>
              <a:rPr lang="en-US" i="1" dirty="0"/>
              <a:t> </a:t>
            </a:r>
          </a:p>
        </p:txBody>
      </p:sp>
      <p:grpSp>
        <p:nvGrpSpPr>
          <p:cNvPr id="6" name="Group 5"/>
          <p:cNvGrpSpPr/>
          <p:nvPr/>
        </p:nvGrpSpPr>
        <p:grpSpPr>
          <a:xfrm>
            <a:off x="4630831" y="3360179"/>
            <a:ext cx="4294094" cy="2812021"/>
            <a:chOff x="4630831" y="3360179"/>
            <a:chExt cx="4294094" cy="2812021"/>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494" t="3099" r="9028"/>
            <a:stretch/>
          </p:blipFill>
          <p:spPr bwMode="auto">
            <a:xfrm>
              <a:off x="4630831" y="3360179"/>
              <a:ext cx="4294094" cy="2812021"/>
            </a:xfrm>
            <a:prstGeom prst="rect">
              <a:avLst/>
            </a:prstGeom>
            <a:ln w="6350">
              <a:solidFill>
                <a:schemeClr val="tx1"/>
              </a:solidFill>
              <a:miter lim="800000"/>
              <a:headEnd/>
              <a:tailEnd/>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4968744" y="4643078"/>
              <a:ext cx="965329" cy="246221"/>
            </a:xfrm>
            <a:prstGeom prst="rect">
              <a:avLst/>
            </a:prstGeom>
            <a:solidFill>
              <a:schemeClr val="bg1"/>
            </a:solidFill>
          </p:spPr>
          <p:txBody>
            <a:bodyPr wrap="none" rtlCol="0">
              <a:spAutoFit/>
            </a:bodyPr>
            <a:lstStyle/>
            <a:p>
              <a:r>
                <a:rPr lang="en-US" sz="1000" b="1" dirty="0">
                  <a:solidFill>
                    <a:srgbClr val="0000FF"/>
                  </a:solidFill>
                  <a:latin typeface="Arial" panose="020B0604020202020204" pitchFamily="34" charset="0"/>
                  <a:cs typeface="Arial" panose="020B0604020202020204" pitchFamily="34" charset="0"/>
                </a:rPr>
                <a:t>(3 to 10 GeV)</a:t>
              </a:r>
            </a:p>
          </p:txBody>
        </p:sp>
      </p:grpSp>
    </p:spTree>
    <p:extLst>
      <p:ext uri="{BB962C8B-B14F-4D97-AF65-F5344CB8AC3E}">
        <p14:creationId xmlns:p14="http://schemas.microsoft.com/office/powerpoint/2010/main" val="979201385"/>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ext Box 2"/>
          <p:cNvSpPr>
            <a:spLocks noGrp="1" noChangeArrowheads="1"/>
          </p:cNvSpPr>
          <p:nvPr>
            <p:ph type="title"/>
          </p:nvPr>
        </p:nvSpPr>
        <p:spPr>
          <a:xfrm>
            <a:off x="0" y="41910"/>
            <a:ext cx="9144000" cy="754380"/>
          </a:xfrm>
        </p:spPr>
        <p:txBody>
          <a:bodyPr/>
          <a:lstStyle/>
          <a:p>
            <a:pPr eaLnBrk="1" hangingPunct="1"/>
            <a:r>
              <a:rPr lang="en-US" altLang="en-US" sz="3600" dirty="0"/>
              <a:t>US-Based </a:t>
            </a:r>
            <a:r>
              <a:rPr lang="en-US" altLang="en-US" sz="3600" dirty="0" smtClean="0"/>
              <a:t>Electron Ion Collider</a:t>
            </a:r>
            <a:endParaRPr lang="en-US" altLang="en-US" sz="3600" dirty="0"/>
          </a:p>
        </p:txBody>
      </p:sp>
      <p:sp>
        <p:nvSpPr>
          <p:cNvPr id="17" name="Slide Number Placeholder 2"/>
          <p:cNvSpPr>
            <a:spLocks noGrp="1"/>
          </p:cNvSpPr>
          <p:nvPr>
            <p:ph type="sldNum" sz="quarter" idx="4294967295"/>
          </p:nvPr>
        </p:nvSpPr>
        <p:spPr>
          <a:xfrm>
            <a:off x="5853479" y="6445327"/>
            <a:ext cx="2133600" cy="365125"/>
          </a:xfrm>
          <a:prstGeom prst="rect">
            <a:avLst/>
          </a:prstGeom>
        </p:spPr>
        <p:txBody>
          <a:bodyPr/>
          <a:lstStyle/>
          <a:p>
            <a:fld id="{B9A5DFB4-3D23-4866-8D46-AE36D04BFD7D}" type="slidenum">
              <a:rPr lang="en-US" smtClean="0"/>
              <a:pPr/>
              <a:t>18</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85" y="828943"/>
            <a:ext cx="5803693" cy="3813408"/>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661729" y="3048000"/>
            <a:ext cx="6406072" cy="3300393"/>
          </a:xfrm>
          <a:prstGeom prst="rect">
            <a:avLst/>
          </a:prstGeom>
          <a:ln>
            <a:solidFill>
              <a:schemeClr val="tx1"/>
            </a:solidFill>
          </a:ln>
          <a:effectLst>
            <a:outerShdw blurRad="292100" dist="139700" dir="2700000" algn="tl" rotWithShape="0">
              <a:srgbClr val="333333">
                <a:alpha val="65000"/>
              </a:srgbClr>
            </a:outerShdw>
          </a:effectLst>
        </p:spPr>
      </p:pic>
      <p:sp>
        <p:nvSpPr>
          <p:cNvPr id="3" name="TextBox 2"/>
          <p:cNvSpPr txBox="1"/>
          <p:nvPr/>
        </p:nvSpPr>
        <p:spPr>
          <a:xfrm>
            <a:off x="7413824" y="4442295"/>
            <a:ext cx="912429" cy="400110"/>
          </a:xfrm>
          <a:prstGeom prst="rect">
            <a:avLst/>
          </a:prstGeom>
          <a:noFill/>
        </p:spPr>
        <p:txBody>
          <a:bodyPr wrap="none" rtlCol="0">
            <a:spAutoFit/>
          </a:bodyPr>
          <a:lstStyle/>
          <a:p>
            <a:r>
              <a:rPr lang="en-US" sz="2000" b="1" dirty="0">
                <a:solidFill>
                  <a:schemeClr val="bg1"/>
                </a:solidFill>
                <a:latin typeface="Arial" panose="020B0604020202020204" pitchFamily="34" charset="0"/>
                <a:cs typeface="Arial" panose="020B0604020202020204" pitchFamily="34" charset="0"/>
              </a:rPr>
              <a:t>JLEIC</a:t>
            </a:r>
          </a:p>
        </p:txBody>
      </p:sp>
    </p:spTree>
    <p:extLst>
      <p:ext uri="{BB962C8B-B14F-4D97-AF65-F5344CB8AC3E}">
        <p14:creationId xmlns:p14="http://schemas.microsoft.com/office/powerpoint/2010/main" val="3460760443"/>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067800" cy="674596"/>
          </a:xfrm>
        </p:spPr>
        <p:txBody>
          <a:bodyPr/>
          <a:lstStyle/>
          <a:p>
            <a:r>
              <a:rPr lang="en-US" dirty="0" smtClean="0"/>
              <a:t>EIC </a:t>
            </a:r>
            <a:r>
              <a:rPr lang="en-US" dirty="0" smtClean="0"/>
              <a:t>Electron-(</a:t>
            </a:r>
            <a:r>
              <a:rPr lang="en-US" dirty="0"/>
              <a:t>backward) </a:t>
            </a:r>
            <a:r>
              <a:rPr lang="en-US" dirty="0" smtClean="0"/>
              <a:t>Direction Detection</a:t>
            </a:r>
            <a:endParaRPr lang="en-US" dirty="0"/>
          </a:p>
        </p:txBody>
      </p:sp>
      <p:sp>
        <p:nvSpPr>
          <p:cNvPr id="3" name="Content Placeholder 2"/>
          <p:cNvSpPr>
            <a:spLocks noGrp="1"/>
          </p:cNvSpPr>
          <p:nvPr>
            <p:ph idx="1"/>
          </p:nvPr>
        </p:nvSpPr>
        <p:spPr>
          <a:xfrm>
            <a:off x="457200" y="1112837"/>
            <a:ext cx="8382000" cy="5059363"/>
          </a:xfrm>
        </p:spPr>
        <p:txBody>
          <a:bodyPr/>
          <a:lstStyle/>
          <a:p>
            <a:endParaRPr lang="en-US" sz="2400" dirty="0" smtClean="0"/>
          </a:p>
          <a:p>
            <a:pPr marL="457200" indent="-457200"/>
            <a:r>
              <a:rPr lang="en-US" sz="2400" dirty="0" smtClean="0"/>
              <a:t>Low Q</a:t>
            </a:r>
            <a:r>
              <a:rPr lang="en-US" sz="2400" baseline="30000" dirty="0" smtClean="0"/>
              <a:t>2</a:t>
            </a:r>
            <a:r>
              <a:rPr lang="en-US" sz="2400" dirty="0" smtClean="0"/>
              <a:t> Tagger (Photoproduction) </a:t>
            </a:r>
          </a:p>
          <a:p>
            <a:pPr marL="457200" indent="-457200"/>
            <a:endParaRPr lang="en-US" sz="2400" dirty="0" smtClean="0"/>
          </a:p>
          <a:p>
            <a:pPr marL="457200" indent="-457200"/>
            <a:r>
              <a:rPr lang="en-US" sz="2400" dirty="0" smtClean="0"/>
              <a:t>Luminosity Measurement</a:t>
            </a:r>
          </a:p>
          <a:p>
            <a:pPr marL="457200" indent="-457200"/>
            <a:endParaRPr lang="en-US" sz="2400" dirty="0" smtClean="0"/>
          </a:p>
          <a:p>
            <a:pPr marL="457200" indent="-457200"/>
            <a:r>
              <a:rPr lang="en-US" sz="2400" dirty="0" smtClean="0"/>
              <a:t>Compton Polarimetry</a:t>
            </a:r>
          </a:p>
          <a:p>
            <a:pPr marL="457200" indent="-457200"/>
            <a:endParaRPr lang="en-US" sz="2400" dirty="0"/>
          </a:p>
          <a:p>
            <a:pPr marL="457200" indent="-457200" algn="ctr">
              <a:buNone/>
            </a:pPr>
            <a:r>
              <a:rPr lang="en-US" sz="2400" dirty="0" smtClean="0"/>
              <a:t> Each puts a premium on detection close to the electron </a:t>
            </a:r>
            <a:r>
              <a:rPr lang="en-US" sz="2400" dirty="0" smtClean="0">
                <a:latin typeface="Arial" panose="020B0604020202020204" pitchFamily="34" charset="0"/>
                <a:cs typeface="Arial" panose="020B0604020202020204" pitchFamily="34" charset="0"/>
              </a:rPr>
              <a:t>beam</a:t>
            </a:r>
            <a:r>
              <a:rPr lang="en-US" sz="2400" dirty="0" smtClean="0"/>
              <a:t> direction </a:t>
            </a:r>
            <a:endParaRPr lang="en-US" sz="2400" dirty="0"/>
          </a:p>
        </p:txBody>
      </p:sp>
    </p:spTree>
    <p:extLst>
      <p:ext uri="{BB962C8B-B14F-4D97-AF65-F5344CB8AC3E}">
        <p14:creationId xmlns:p14="http://schemas.microsoft.com/office/powerpoint/2010/main" val="4060604234"/>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a:xfrm>
            <a:off x="152400" y="2286000"/>
            <a:ext cx="8839200" cy="4038600"/>
          </a:xfrm>
        </p:spPr>
        <p:txBody>
          <a:bodyPr/>
          <a:lstStyle/>
          <a:p>
            <a:pPr marL="0" indent="0" algn="ctr">
              <a:buNone/>
            </a:pPr>
            <a:r>
              <a:rPr lang="en-US" sz="2000" dirty="0" smtClean="0"/>
              <a:t>I appreciate input and conversations over the past couple of years from many colleagues including:</a:t>
            </a:r>
          </a:p>
          <a:p>
            <a:pPr marL="0" indent="0" algn="ctr">
              <a:buNone/>
            </a:pPr>
            <a:endParaRPr lang="en-US" sz="2000" dirty="0"/>
          </a:p>
          <a:p>
            <a:pPr marL="0" indent="0" algn="ctr">
              <a:buNone/>
            </a:pPr>
            <a:r>
              <a:rPr lang="en-US" sz="2000" dirty="0" smtClean="0"/>
              <a:t>Markus Diefenthaler, Abhay Deshpande, Rolf Ent, Yulia Furletova, Charles Hyde, Bob McKeown, Pavel </a:t>
            </a:r>
            <a:r>
              <a:rPr lang="en-US" sz="2000" dirty="0" err="1" smtClean="0"/>
              <a:t>Nadel-Turonsky</a:t>
            </a:r>
            <a:r>
              <a:rPr lang="en-US" sz="2000" dirty="0" smtClean="0"/>
              <a:t>, Rik Yoshida, </a:t>
            </a:r>
            <a:r>
              <a:rPr lang="en-US" sz="2000" dirty="0"/>
              <a:t>Zhiwen Zhao</a:t>
            </a:r>
          </a:p>
          <a:p>
            <a:pPr marL="0" indent="0" algn="ctr">
              <a:buNone/>
            </a:pPr>
            <a:endParaRPr lang="en-US" sz="2400" dirty="0"/>
          </a:p>
          <a:p>
            <a:pPr marL="0" indent="0" algn="ctr">
              <a:buNone/>
            </a:pPr>
            <a:endParaRPr lang="en-US" dirty="0"/>
          </a:p>
          <a:p>
            <a:pPr marL="0" indent="0" algn="ctr">
              <a:buNone/>
            </a:pPr>
            <a:endParaRPr lang="en-US" dirty="0" smtClean="0"/>
          </a:p>
        </p:txBody>
      </p:sp>
    </p:spTree>
    <p:extLst>
      <p:ext uri="{BB962C8B-B14F-4D97-AF65-F5344CB8AC3E}">
        <p14:creationId xmlns:p14="http://schemas.microsoft.com/office/powerpoint/2010/main" val="2146726633"/>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idx="1"/>
          </p:nvPr>
        </p:nvSpPr>
        <p:spPr>
          <a:xfrm>
            <a:off x="609600" y="1066800"/>
            <a:ext cx="8153399" cy="1828800"/>
          </a:xfrm>
        </p:spPr>
        <p:txBody>
          <a:bodyPr/>
          <a:lstStyle/>
          <a:p>
            <a:pPr>
              <a:buSzTx/>
            </a:pPr>
            <a:r>
              <a:rPr lang="en-US" sz="2000" dirty="0" smtClean="0">
                <a:solidFill>
                  <a:srgbClr val="800000"/>
                </a:solidFill>
                <a:latin typeface="Arial" charset="0"/>
                <a:ea typeface="ＭＳ Ｐゴシック" charset="0"/>
                <a:cs typeface="Arial" charset="0"/>
              </a:rPr>
              <a:t>Good acceptance for recoil nucleons </a:t>
            </a:r>
            <a:r>
              <a:rPr lang="en-US" sz="2000" dirty="0" smtClean="0">
                <a:latin typeface="Arial" charset="0"/>
                <a:ea typeface="ＭＳ Ｐゴシック" charset="0"/>
                <a:cs typeface="Arial" charset="0"/>
              </a:rPr>
              <a:t>(rigidity close to beam)</a:t>
            </a:r>
          </a:p>
          <a:p>
            <a:pPr lvl="1">
              <a:buSzPct val="70000"/>
              <a:buFont typeface="Arial" charset="0"/>
              <a:buChar char="̶"/>
            </a:pPr>
            <a:r>
              <a:rPr lang="en-US" b="1" dirty="0" smtClean="0">
                <a:latin typeface="Arial" charset="0"/>
                <a:ea typeface="ＭＳ Ｐゴシック" charset="0"/>
                <a:cs typeface="Arial" charset="0"/>
              </a:rPr>
              <a:t>Diffractive processes on nucleon, coherent nuclear reactions</a:t>
            </a:r>
          </a:p>
          <a:p>
            <a:pPr lvl="1">
              <a:buSzPct val="70000"/>
              <a:buFont typeface="Arial" charset="0"/>
              <a:buChar char="̶"/>
            </a:pPr>
            <a:r>
              <a:rPr lang="en-US" dirty="0">
                <a:latin typeface="Arial" charset="0"/>
                <a:ea typeface="ＭＳ Ｐゴシック" charset="0"/>
                <a:cs typeface="Arial" charset="0"/>
              </a:rPr>
              <a:t>S</a:t>
            </a:r>
            <a:r>
              <a:rPr lang="en-US" dirty="0" smtClean="0">
                <a:latin typeface="Arial" charset="0"/>
                <a:ea typeface="ＭＳ Ｐゴシック" charset="0"/>
                <a:cs typeface="Arial" charset="0"/>
              </a:rPr>
              <a:t>mall beam size at detection point (to get close to the beam)</a:t>
            </a:r>
          </a:p>
          <a:p>
            <a:pPr marL="899938" lvl="2" indent="0">
              <a:buSzPct val="70000"/>
              <a:buNone/>
            </a:pPr>
            <a:r>
              <a:rPr lang="en-US" i="1" dirty="0">
                <a:latin typeface="Arial" charset="0"/>
                <a:ea typeface="ＭＳ Ｐゴシック" charset="0"/>
                <a:cs typeface="Arial" charset="0"/>
              </a:rPr>
              <a:t>S</a:t>
            </a:r>
            <a:r>
              <a:rPr lang="en-US" i="1" dirty="0" smtClean="0">
                <a:latin typeface="Arial" charset="0"/>
                <a:ea typeface="ＭＳ Ｐゴシック" charset="0"/>
                <a:cs typeface="Arial" charset="0"/>
              </a:rPr>
              <a:t>econdary focus on roman pots, small beam emittance (cooling)</a:t>
            </a:r>
          </a:p>
          <a:p>
            <a:pPr lvl="1">
              <a:buSzPct val="70000"/>
              <a:buFont typeface="Arial" charset="0"/>
              <a:buChar char="̶"/>
            </a:pPr>
            <a:r>
              <a:rPr lang="en-US" dirty="0">
                <a:latin typeface="Arial" charset="0"/>
                <a:ea typeface="ＭＳ Ｐゴシック" charset="0"/>
                <a:cs typeface="Arial" charset="0"/>
              </a:rPr>
              <a:t>L</a:t>
            </a:r>
            <a:r>
              <a:rPr lang="en-US" dirty="0" smtClean="0">
                <a:latin typeface="Arial" charset="0"/>
                <a:ea typeface="ＭＳ Ｐゴシック" charset="0"/>
                <a:cs typeface="Arial" charset="0"/>
              </a:rPr>
              <a:t>arge dispersion (to separate scattered particles from the beam)</a:t>
            </a:r>
          </a:p>
        </p:txBody>
      </p:sp>
      <p:sp>
        <p:nvSpPr>
          <p:cNvPr id="6" name="Content Placeholder 1"/>
          <p:cNvSpPr txBox="1">
            <a:spLocks/>
          </p:cNvSpPr>
          <p:nvPr/>
        </p:nvSpPr>
        <p:spPr bwMode="auto">
          <a:xfrm>
            <a:off x="609600" y="3200400"/>
            <a:ext cx="7848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578" tIns="45292" rIns="90578" bIns="45292" numCol="1" anchor="t" anchorCtr="0" compatLnSpc="1">
            <a:prstTxWarp prst="textNoShape">
              <a:avLst/>
            </a:prstTxWarp>
          </a:bodyPr>
          <a:lstStyle>
            <a:lvl1pPr marL="342900" indent="-342900" algn="l" rtl="0" eaLnBrk="0" fontAlgn="base" hangingPunct="0">
              <a:spcBef>
                <a:spcPct val="20000"/>
              </a:spcBef>
              <a:spcAft>
                <a:spcPct val="0"/>
              </a:spcAft>
              <a:buSzPct val="150000"/>
              <a:buFontTx/>
              <a:buBlip>
                <a:blip r:embed="rId2"/>
              </a:buBlip>
              <a:defRPr>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a:solidFill>
                  <a:schemeClr val="tx1"/>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lrTx/>
              <a:buChar char="•"/>
              <a:defRPr>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a:buSzTx/>
            </a:pPr>
            <a:r>
              <a:rPr lang="en-US" sz="2000" dirty="0" smtClean="0">
                <a:solidFill>
                  <a:srgbClr val="008000"/>
                </a:solidFill>
                <a:latin typeface="Arial" charset="0"/>
                <a:ea typeface="ＭＳ Ｐゴシック" charset="0"/>
                <a:cs typeface="Arial" charset="0"/>
              </a:rPr>
              <a:t>Good acceptance for fragments </a:t>
            </a:r>
            <a:r>
              <a:rPr lang="en-US" sz="2000" dirty="0" smtClean="0">
                <a:solidFill>
                  <a:srgbClr val="000000"/>
                </a:solidFill>
                <a:latin typeface="Arial" charset="0"/>
                <a:ea typeface="ＭＳ Ｐゴシック" charset="0"/>
                <a:cs typeface="Arial" charset="0"/>
              </a:rPr>
              <a:t>(rigidity different than beam)</a:t>
            </a:r>
            <a:endParaRPr lang="en-US" sz="2000" dirty="0">
              <a:solidFill>
                <a:srgbClr val="000000"/>
              </a:solidFill>
              <a:latin typeface="Arial" charset="0"/>
              <a:ea typeface="ＭＳ Ｐゴシック" charset="0"/>
              <a:cs typeface="Arial" charset="0"/>
            </a:endParaRPr>
          </a:p>
          <a:p>
            <a:pPr lvl="1">
              <a:buSzPct val="70000"/>
              <a:buFont typeface="Arial" charset="0"/>
              <a:buChar char="̶"/>
            </a:pPr>
            <a:r>
              <a:rPr lang="en-US" sz="1800" b="1" dirty="0">
                <a:solidFill>
                  <a:srgbClr val="000000"/>
                </a:solidFill>
                <a:latin typeface="Arial" charset="0"/>
                <a:ea typeface="ＭＳ Ｐゴシック" charset="0"/>
                <a:cs typeface="Arial" charset="0"/>
              </a:rPr>
              <a:t>T</a:t>
            </a:r>
            <a:r>
              <a:rPr lang="en-US" sz="1800" b="1" dirty="0" smtClean="0">
                <a:solidFill>
                  <a:srgbClr val="000000"/>
                </a:solidFill>
                <a:latin typeface="Arial" charset="0"/>
                <a:ea typeface="ＭＳ Ｐゴシック" charset="0"/>
                <a:cs typeface="Arial" charset="0"/>
              </a:rPr>
              <a:t>agging in light and heavy nuclei, nuclear diffraction</a:t>
            </a:r>
          </a:p>
          <a:p>
            <a:pPr lvl="1">
              <a:buSzPct val="70000"/>
              <a:buFont typeface="Arial" charset="0"/>
              <a:buChar char="̶"/>
            </a:pPr>
            <a:r>
              <a:rPr lang="en-US" sz="1800" dirty="0" smtClean="0">
                <a:latin typeface="Arial" charset="0"/>
                <a:ea typeface="ＭＳ Ｐゴシック" charset="0"/>
                <a:cs typeface="Arial" charset="0"/>
              </a:rPr>
              <a:t>Large magnet apertures (low gradients)</a:t>
            </a:r>
            <a:endParaRPr lang="en-US" sz="1800" dirty="0">
              <a:latin typeface="Arial" charset="0"/>
              <a:ea typeface="ＭＳ Ｐゴシック" charset="0"/>
              <a:cs typeface="Arial" charset="0"/>
            </a:endParaRPr>
          </a:p>
          <a:p>
            <a:pPr lvl="1">
              <a:buSzPct val="70000"/>
              <a:buFont typeface="Arial" charset="0"/>
              <a:buChar char="̶"/>
            </a:pPr>
            <a:r>
              <a:rPr lang="en-US" sz="1800" dirty="0" smtClean="0">
                <a:latin typeface="Arial" charset="0"/>
                <a:ea typeface="ＭＳ Ｐゴシック" charset="0"/>
                <a:cs typeface="Arial" charset="0"/>
              </a:rPr>
              <a:t>Detection at several points along a long, aperture-free drift region</a:t>
            </a:r>
            <a:endParaRPr lang="en-US" sz="1600" dirty="0">
              <a:latin typeface="Arial" charset="0"/>
              <a:ea typeface="ＭＳ Ｐゴシック" charset="0"/>
              <a:cs typeface="Arial" charset="0"/>
            </a:endParaRPr>
          </a:p>
        </p:txBody>
      </p:sp>
      <p:sp>
        <p:nvSpPr>
          <p:cNvPr id="7" name="Content Placeholder 1"/>
          <p:cNvSpPr txBox="1">
            <a:spLocks/>
          </p:cNvSpPr>
          <p:nvPr/>
        </p:nvSpPr>
        <p:spPr bwMode="auto">
          <a:xfrm>
            <a:off x="685800" y="5029200"/>
            <a:ext cx="800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578" tIns="45292" rIns="90578" bIns="45292" numCol="1" anchor="t" anchorCtr="0" compatLnSpc="1">
            <a:prstTxWarp prst="textNoShape">
              <a:avLst/>
            </a:prstTxWarp>
          </a:bodyPr>
          <a:lstStyle>
            <a:lvl1pPr marL="342900" indent="-342900" algn="l" rtl="0" eaLnBrk="0" fontAlgn="base" hangingPunct="0">
              <a:spcBef>
                <a:spcPct val="20000"/>
              </a:spcBef>
              <a:spcAft>
                <a:spcPct val="0"/>
              </a:spcAft>
              <a:buSzPct val="150000"/>
              <a:buFontTx/>
              <a:buBlip>
                <a:blip r:embed="rId2"/>
              </a:buBlip>
              <a:defRPr>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a:solidFill>
                  <a:schemeClr val="tx1"/>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lrTx/>
              <a:buChar char="•"/>
              <a:defRPr>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a:lstStyle>
          <a:p>
            <a:pPr>
              <a:buSzTx/>
            </a:pPr>
            <a:r>
              <a:rPr lang="en-US" sz="2000" dirty="0" smtClean="0">
                <a:solidFill>
                  <a:srgbClr val="0000FF"/>
                </a:solidFill>
                <a:latin typeface="Arial" charset="0"/>
                <a:ea typeface="ＭＳ Ｐゴシック" charset="0"/>
                <a:cs typeface="Arial" charset="0"/>
              </a:rPr>
              <a:t>Good momentum- and angular resolution</a:t>
            </a:r>
            <a:endParaRPr lang="en-US" sz="2000" dirty="0">
              <a:solidFill>
                <a:srgbClr val="0000FF"/>
              </a:solidFill>
              <a:latin typeface="Arial" charset="0"/>
              <a:ea typeface="ＭＳ Ｐゴシック" charset="0"/>
              <a:cs typeface="Arial" charset="0"/>
            </a:endParaRPr>
          </a:p>
          <a:p>
            <a:pPr lvl="1">
              <a:buSzPct val="70000"/>
              <a:buFont typeface="Arial" charset="0"/>
              <a:buChar char="̶"/>
            </a:pPr>
            <a:r>
              <a:rPr lang="en-US" sz="1800" b="1" dirty="0" smtClean="0">
                <a:latin typeface="Arial" charset="0"/>
                <a:ea typeface="ＭＳ Ｐゴシック" charset="0"/>
                <a:cs typeface="Arial" charset="0"/>
              </a:rPr>
              <a:t>Free neutron structure through spectator tagging, imaging</a:t>
            </a:r>
          </a:p>
          <a:p>
            <a:pPr lvl="1">
              <a:buSzPct val="70000"/>
              <a:buFont typeface="Arial" charset="0"/>
              <a:buChar char="̶"/>
            </a:pPr>
            <a:r>
              <a:rPr lang="en-US" sz="1600" dirty="0" smtClean="0">
                <a:latin typeface="Arial" charset="0"/>
                <a:ea typeface="ＭＳ Ｐゴシック" charset="0"/>
                <a:cs typeface="Arial" charset="0"/>
              </a:rPr>
              <a:t>Both in roman pots and fixed detectors</a:t>
            </a:r>
            <a:endParaRPr lang="en-US" sz="1600" dirty="0">
              <a:latin typeface="Arial" charset="0"/>
              <a:ea typeface="ＭＳ Ｐゴシック" charset="0"/>
              <a:cs typeface="Arial" charset="0"/>
            </a:endParaRPr>
          </a:p>
        </p:txBody>
      </p:sp>
      <p:sp>
        <p:nvSpPr>
          <p:cNvPr id="10" name="Title 2"/>
          <p:cNvSpPr>
            <a:spLocks noGrp="1"/>
          </p:cNvSpPr>
          <p:nvPr>
            <p:ph type="title"/>
          </p:nvPr>
        </p:nvSpPr>
        <p:spPr>
          <a:xfrm>
            <a:off x="76200" y="2"/>
            <a:ext cx="8991600" cy="685798"/>
          </a:xfrm>
        </p:spPr>
        <p:txBody>
          <a:bodyPr/>
          <a:lstStyle/>
          <a:p>
            <a:r>
              <a:rPr lang="en-US" sz="2800" dirty="0" smtClean="0">
                <a:latin typeface="Arial" charset="0"/>
                <a:ea typeface="ＭＳ Ｐゴシック" charset="0"/>
                <a:cs typeface="Arial" charset="0"/>
              </a:rPr>
              <a:t>EIC </a:t>
            </a:r>
            <a:r>
              <a:rPr lang="en-US" sz="2800" dirty="0" smtClean="0">
                <a:latin typeface="Arial" charset="0"/>
                <a:ea typeface="ＭＳ Ｐゴシック" charset="0"/>
                <a:cs typeface="Arial" charset="0"/>
              </a:rPr>
              <a:t>Ion-(forward) </a:t>
            </a:r>
            <a:r>
              <a:rPr lang="en-US" sz="2800" dirty="0" smtClean="0">
                <a:latin typeface="Arial" charset="0"/>
                <a:ea typeface="ＭＳ Ｐゴシック" charset="0"/>
                <a:cs typeface="Arial" charset="0"/>
              </a:rPr>
              <a:t>Direction Detection </a:t>
            </a:r>
            <a:endParaRPr lang="en-US" sz="2800" dirty="0">
              <a:latin typeface="Arial" charset="0"/>
              <a:ea typeface="ＭＳ Ｐゴシック" charset="0"/>
              <a:cs typeface="Arial" charset="0"/>
            </a:endParaRPr>
          </a:p>
        </p:txBody>
      </p:sp>
    </p:spTree>
    <p:extLst>
      <p:ext uri="{BB962C8B-B14F-4D97-AF65-F5344CB8AC3E}">
        <p14:creationId xmlns:p14="http://schemas.microsoft.com/office/powerpoint/2010/main" val="39760177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Detector Design </a:t>
            </a:r>
            <a:endParaRPr lang="en-US" dirty="0"/>
          </a:p>
        </p:txBody>
      </p:sp>
      <p:grpSp>
        <p:nvGrpSpPr>
          <p:cNvPr id="11" name="Group 10"/>
          <p:cNvGrpSpPr/>
          <p:nvPr/>
        </p:nvGrpSpPr>
        <p:grpSpPr>
          <a:xfrm>
            <a:off x="198760" y="990600"/>
            <a:ext cx="5211440" cy="3252216"/>
            <a:chOff x="351160" y="685800"/>
            <a:chExt cx="5882000" cy="3633216"/>
          </a:xfrm>
          <a:effectLst>
            <a:outerShdw blurRad="292100" dist="139700" dir="2700000" algn="tl" rotWithShape="0">
              <a:prstClr val="black">
                <a:alpha val="65000"/>
              </a:prstClr>
            </a:outerShdw>
          </a:effectLst>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685800"/>
              <a:ext cx="5852160" cy="3633216"/>
            </a:xfrm>
            <a:prstGeom prst="rect">
              <a:avLst/>
            </a:prstGeom>
          </p:spPr>
        </p:pic>
        <p:sp>
          <p:nvSpPr>
            <p:cNvPr id="13" name="Rectangle 12"/>
            <p:cNvSpPr/>
            <p:nvPr/>
          </p:nvSpPr>
          <p:spPr>
            <a:xfrm>
              <a:off x="351160" y="685800"/>
              <a:ext cx="5882000" cy="3633216"/>
            </a:xfrm>
            <a:prstGeom prst="rect">
              <a:avLst/>
            </a:prstGeom>
            <a:solidFill>
              <a:srgbClr val="4F81BD">
                <a:alpha val="10196"/>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3"/>
          <p:cNvGrpSpPr/>
          <p:nvPr/>
        </p:nvGrpSpPr>
        <p:grpSpPr>
          <a:xfrm>
            <a:off x="3352800" y="4419600"/>
            <a:ext cx="5486400" cy="1859022"/>
            <a:chOff x="3352800" y="4419600"/>
            <a:chExt cx="5486400" cy="1859022"/>
          </a:xfrm>
        </p:grpSpPr>
        <p:sp>
          <p:nvSpPr>
            <p:cNvPr id="27" name="Rectangle 26"/>
            <p:cNvSpPr/>
            <p:nvPr/>
          </p:nvSpPr>
          <p:spPr>
            <a:xfrm>
              <a:off x="3352800" y="4419600"/>
              <a:ext cx="5486400" cy="1859022"/>
            </a:xfrm>
            <a:prstGeom prst="rect">
              <a:avLst/>
            </a:prstGeom>
            <a:solidFill>
              <a:srgbClr val="FFFFFF"/>
            </a:solidFill>
            <a:ln>
              <a:noFill/>
            </a:ln>
            <a:effectLst>
              <a:outerShdw blurRad="292100" dist="1397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p:cNvGrpSpPr/>
            <p:nvPr/>
          </p:nvGrpSpPr>
          <p:grpSpPr>
            <a:xfrm>
              <a:off x="3439393" y="4451584"/>
              <a:ext cx="5323607" cy="1740790"/>
              <a:chOff x="1976780" y="2503044"/>
              <a:chExt cx="5870135" cy="1911380"/>
            </a:xfrm>
          </p:grpSpPr>
          <p:grpSp>
            <p:nvGrpSpPr>
              <p:cNvPr id="17" name="Group 16"/>
              <p:cNvGrpSpPr/>
              <p:nvPr/>
            </p:nvGrpSpPr>
            <p:grpSpPr>
              <a:xfrm>
                <a:off x="1976780" y="2703099"/>
                <a:ext cx="5414620" cy="1711325"/>
                <a:chOff x="1981200" y="3616470"/>
                <a:chExt cx="5414620" cy="1711325"/>
              </a:xfrm>
            </p:grpSpPr>
            <p:grpSp>
              <p:nvGrpSpPr>
                <p:cNvPr id="19" name="Group 18"/>
                <p:cNvGrpSpPr/>
                <p:nvPr/>
              </p:nvGrpSpPr>
              <p:grpSpPr>
                <a:xfrm>
                  <a:off x="1981200" y="3616470"/>
                  <a:ext cx="5414620" cy="1711325"/>
                  <a:chOff x="3605644" y="3595688"/>
                  <a:chExt cx="5414620" cy="1711325"/>
                </a:xfrm>
              </p:grpSpPr>
              <p:pic>
                <p:nvPicPr>
                  <p:cNvPr id="22" name="Picture 7" descr="UpstreamI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8832"/>
                  <a:stretch/>
                </p:blipFill>
                <p:spPr bwMode="auto">
                  <a:xfrm>
                    <a:off x="3605644" y="3595688"/>
                    <a:ext cx="3576205"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1"/>
                  <p:cNvSpPr txBox="1">
                    <a:spLocks noChangeArrowheads="1"/>
                  </p:cNvSpPr>
                  <p:nvPr/>
                </p:nvSpPr>
                <p:spPr bwMode="auto">
                  <a:xfrm>
                    <a:off x="3903724" y="4034704"/>
                    <a:ext cx="4475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900" dirty="0">
                        <a:latin typeface="Arial" panose="020B0604020202020204" pitchFamily="34" charset="0"/>
                        <a:cs typeface="Arial" panose="020B0604020202020204" pitchFamily="34" charset="0"/>
                      </a:rPr>
                      <a:t>2 Tm</a:t>
                    </a:r>
                  </a:p>
                </p:txBody>
              </p:sp>
              <p:sp>
                <p:nvSpPr>
                  <p:cNvPr id="24" name="TextBox 1"/>
                  <p:cNvSpPr txBox="1">
                    <a:spLocks noChangeArrowheads="1"/>
                  </p:cNvSpPr>
                  <p:nvPr/>
                </p:nvSpPr>
                <p:spPr bwMode="auto">
                  <a:xfrm>
                    <a:off x="6298785" y="4660900"/>
                    <a:ext cx="51167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900" dirty="0">
                        <a:latin typeface="Arial" panose="020B0604020202020204" pitchFamily="34" charset="0"/>
                        <a:cs typeface="Arial" panose="020B0604020202020204" pitchFamily="34" charset="0"/>
                      </a:rPr>
                      <a:t>20 Tm</a:t>
                    </a:r>
                  </a:p>
                </p:txBody>
              </p:sp>
              <p:sp>
                <p:nvSpPr>
                  <p:cNvPr id="25" name="Rectangle 2"/>
                  <p:cNvSpPr>
                    <a:spLocks noChangeArrowheads="1"/>
                  </p:cNvSpPr>
                  <p:nvPr/>
                </p:nvSpPr>
                <p:spPr bwMode="auto">
                  <a:xfrm rot="-297512">
                    <a:off x="8309696" y="3938298"/>
                    <a:ext cx="530225" cy="233362"/>
                  </a:xfrm>
                  <a:prstGeom prst="rect">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000" b="1" dirty="0"/>
                      <a:t>ZDC</a:t>
                    </a:r>
                  </a:p>
                </p:txBody>
              </p:sp>
              <p:sp>
                <p:nvSpPr>
                  <p:cNvPr id="26" name="TextBox 16"/>
                  <p:cNvSpPr txBox="1">
                    <a:spLocks noChangeArrowheads="1"/>
                  </p:cNvSpPr>
                  <p:nvPr/>
                </p:nvSpPr>
                <p:spPr bwMode="auto">
                  <a:xfrm>
                    <a:off x="8543852" y="4613081"/>
                    <a:ext cx="47641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900" dirty="0" smtClean="0">
                        <a:latin typeface="Arial" panose="020B0604020202020204" pitchFamily="34" charset="0"/>
                        <a:cs typeface="Arial" panose="020B0604020202020204" pitchFamily="34" charset="0"/>
                      </a:rPr>
                      <a:t>~70m</a:t>
                    </a:r>
                    <a:endParaRPr lang="en-US" sz="900" dirty="0">
                      <a:latin typeface="Arial" panose="020B0604020202020204" pitchFamily="34" charset="0"/>
                      <a:cs typeface="Arial" panose="020B0604020202020204" pitchFamily="34" charset="0"/>
                    </a:endParaRPr>
                  </a:p>
                </p:txBody>
              </p:sp>
            </p:grpSp>
            <p:sp>
              <p:nvSpPr>
                <p:cNvPr id="20" name="TextBox 1"/>
                <p:cNvSpPr txBox="1">
                  <a:spLocks noChangeArrowheads="1"/>
                </p:cNvSpPr>
                <p:nvPr/>
              </p:nvSpPr>
              <p:spPr bwMode="auto">
                <a:xfrm>
                  <a:off x="4950151" y="4862463"/>
                  <a:ext cx="50847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900" dirty="0" smtClean="0">
                      <a:latin typeface="Arial" panose="020B0604020202020204" pitchFamily="34" charset="0"/>
                      <a:cs typeface="Arial" panose="020B0604020202020204" pitchFamily="34" charset="0"/>
                    </a:rPr>
                    <a:t>~35 m</a:t>
                  </a:r>
                  <a:endParaRPr lang="en-US" sz="900" dirty="0">
                    <a:latin typeface="Arial" panose="020B0604020202020204" pitchFamily="34" charset="0"/>
                    <a:cs typeface="Arial" panose="020B0604020202020204" pitchFamily="34" charset="0"/>
                  </a:endParaRPr>
                </a:p>
              </p:txBody>
            </p:sp>
            <p:sp>
              <p:nvSpPr>
                <p:cNvPr id="21" name="TextBox 1"/>
                <p:cNvSpPr txBox="1">
                  <a:spLocks noChangeArrowheads="1"/>
                </p:cNvSpPr>
                <p:nvPr/>
              </p:nvSpPr>
              <p:spPr bwMode="auto">
                <a:xfrm>
                  <a:off x="2428379" y="5081357"/>
                  <a:ext cx="50847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900" dirty="0" smtClean="0">
                      <a:latin typeface="Arial" panose="020B0604020202020204" pitchFamily="34" charset="0"/>
                      <a:cs typeface="Arial" panose="020B0604020202020204" pitchFamily="34" charset="0"/>
                    </a:rPr>
                    <a:t>~10 m</a:t>
                  </a:r>
                  <a:endParaRPr lang="en-US" sz="900" dirty="0">
                    <a:latin typeface="Arial" panose="020B0604020202020204" pitchFamily="34" charset="0"/>
                    <a:cs typeface="Arial" panose="020B0604020202020204" pitchFamily="34" charset="0"/>
                  </a:endParaRPr>
                </a:p>
              </p:txBody>
            </p:sp>
          </p:grpSp>
          <p:sp>
            <p:nvSpPr>
              <p:cNvPr id="18" name="TextBox 16"/>
              <p:cNvSpPr txBox="1">
                <a:spLocks noChangeArrowheads="1"/>
              </p:cNvSpPr>
              <p:nvPr/>
            </p:nvSpPr>
            <p:spPr bwMode="auto">
              <a:xfrm>
                <a:off x="6248400" y="2503044"/>
                <a:ext cx="15985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000" dirty="0" smtClean="0">
                    <a:latin typeface="Arial" panose="020B0604020202020204" pitchFamily="34" charset="0"/>
                    <a:cs typeface="Arial" panose="020B0604020202020204" pitchFamily="34" charset="0"/>
                  </a:rPr>
                  <a:t>Zero Degree Calorimeter</a:t>
                </a:r>
              </a:p>
              <a:p>
                <a:pPr algn="ctr"/>
                <a:r>
                  <a:rPr lang="en-US" sz="1000" dirty="0" smtClean="0">
                    <a:solidFill>
                      <a:srgbClr val="CC0066"/>
                    </a:solidFill>
                    <a:latin typeface="Arial" panose="020B0604020202020204" pitchFamily="34" charset="0"/>
                    <a:cs typeface="Arial" panose="020B0604020202020204" pitchFamily="34" charset="0"/>
                  </a:rPr>
                  <a:t>hadron detection</a:t>
                </a:r>
                <a:endParaRPr lang="en-US" sz="1000" dirty="0">
                  <a:solidFill>
                    <a:srgbClr val="CC0066"/>
                  </a:solidFill>
                  <a:latin typeface="Arial" panose="020B0604020202020204" pitchFamily="34" charset="0"/>
                  <a:cs typeface="Arial" panose="020B0604020202020204" pitchFamily="34" charset="0"/>
                </a:endParaRPr>
              </a:p>
            </p:txBody>
          </p:sp>
        </p:grpSp>
        <p:sp>
          <p:nvSpPr>
            <p:cNvPr id="16" name="Rectangle 15"/>
            <p:cNvSpPr/>
            <p:nvPr/>
          </p:nvSpPr>
          <p:spPr>
            <a:xfrm>
              <a:off x="3352800" y="4419600"/>
              <a:ext cx="5486400" cy="1859022"/>
            </a:xfrm>
            <a:prstGeom prst="rect">
              <a:avLst/>
            </a:prstGeom>
            <a:solidFill>
              <a:srgbClr val="4F81BD">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p:cNvSpPr txBox="1"/>
          <p:nvPr/>
        </p:nvSpPr>
        <p:spPr>
          <a:xfrm>
            <a:off x="5791200" y="1143000"/>
            <a:ext cx="3259373" cy="2862322"/>
          </a:xfrm>
          <a:prstGeom prst="rect">
            <a:avLst/>
          </a:prstGeom>
          <a:noFill/>
        </p:spPr>
        <p:txBody>
          <a:bodyPr wrap="square" rtlCol="0">
            <a:spAutoFit/>
          </a:bodyPr>
          <a:lstStyle/>
          <a:p>
            <a:r>
              <a:rPr lang="en-US" sz="2000" dirty="0" smtClean="0">
                <a:latin typeface="+mj-lt"/>
              </a:rPr>
              <a:t>Detector</a:t>
            </a:r>
          </a:p>
          <a:p>
            <a:endParaRPr lang="en-US" sz="1000" dirty="0">
              <a:latin typeface="+mj-lt"/>
            </a:endParaRPr>
          </a:p>
          <a:p>
            <a:r>
              <a:rPr lang="en-US" sz="2000" dirty="0" smtClean="0">
                <a:latin typeface="+mj-lt"/>
              </a:rPr>
              <a:t>Backward (e Direction), </a:t>
            </a:r>
          </a:p>
          <a:p>
            <a:endParaRPr lang="en-US" sz="1000" dirty="0" smtClean="0">
              <a:latin typeface="+mj-lt"/>
            </a:endParaRPr>
          </a:p>
          <a:p>
            <a:r>
              <a:rPr lang="en-US" sz="2000" dirty="0" smtClean="0">
                <a:latin typeface="+mj-lt"/>
              </a:rPr>
              <a:t>Central, </a:t>
            </a:r>
          </a:p>
          <a:p>
            <a:endParaRPr lang="en-US" sz="1000" dirty="0" smtClean="0">
              <a:latin typeface="+mj-lt"/>
            </a:endParaRPr>
          </a:p>
          <a:p>
            <a:r>
              <a:rPr lang="en-US" sz="2000" dirty="0" smtClean="0">
                <a:latin typeface="+mj-lt"/>
              </a:rPr>
              <a:t>Forward, (ion direction) </a:t>
            </a:r>
          </a:p>
          <a:p>
            <a:r>
              <a:rPr lang="en-US" sz="2000" dirty="0" smtClean="0">
                <a:latin typeface="+mj-lt"/>
              </a:rPr>
              <a:t>and </a:t>
            </a:r>
          </a:p>
          <a:p>
            <a:r>
              <a:rPr lang="en-US" sz="2000" dirty="0" smtClean="0">
                <a:latin typeface="+mj-lt"/>
              </a:rPr>
              <a:t>Very Forward </a:t>
            </a:r>
          </a:p>
          <a:p>
            <a:endParaRPr lang="en-US" sz="1000" dirty="0" smtClean="0">
              <a:latin typeface="+mj-lt"/>
            </a:endParaRPr>
          </a:p>
          <a:p>
            <a:r>
              <a:rPr lang="en-US" sz="2000" dirty="0" smtClean="0">
                <a:latin typeface="+mj-lt"/>
              </a:rPr>
              <a:t>ALL Important!</a:t>
            </a:r>
            <a:endParaRPr lang="en-US" sz="2000" dirty="0">
              <a:latin typeface="+mj-lt"/>
            </a:endParaRPr>
          </a:p>
        </p:txBody>
      </p:sp>
    </p:spTree>
    <p:extLst>
      <p:ext uri="{BB962C8B-B14F-4D97-AF65-F5344CB8AC3E}">
        <p14:creationId xmlns:p14="http://schemas.microsoft.com/office/powerpoint/2010/main" val="1653109674"/>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lstStyle/>
          <a:p>
            <a:r>
              <a:rPr lang="en-US" dirty="0">
                <a:latin typeface="Arial" charset="0"/>
              </a:rPr>
              <a:t>Acceptance for p’ in ep-&gt;e’Xp’</a:t>
            </a:r>
          </a:p>
        </p:txBody>
      </p:sp>
      <p:pic>
        <p:nvPicPr>
          <p:cNvPr id="10242" name="Picture 3" descr="Screen Shot 2016-04-07 at 12.28.21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45552" y="1710551"/>
            <a:ext cx="3344862"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descr="D:\Google Drive\eic\talk_mine\detector_meeting\20160406\proton_quad6T\acc_xlPt_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07314"/>
            <a:ext cx="4386262" cy="384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6"/>
          <p:cNvSpPr txBox="1">
            <a:spLocks noChangeArrowheads="1"/>
          </p:cNvSpPr>
          <p:nvPr/>
        </p:nvSpPr>
        <p:spPr bwMode="auto">
          <a:xfrm>
            <a:off x="1076501" y="5308937"/>
            <a:ext cx="756976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dirty="0">
                <a:latin typeface="+mj-lt"/>
              </a:rPr>
              <a:t>Acceptance in diffractive peak (X</a:t>
            </a:r>
            <a:r>
              <a:rPr lang="en-US" sz="2000" baseline="-25000" dirty="0">
                <a:latin typeface="+mj-lt"/>
              </a:rPr>
              <a:t>L</a:t>
            </a:r>
            <a:r>
              <a:rPr lang="en-US" sz="2000" dirty="0">
                <a:latin typeface="+mj-lt"/>
              </a:rPr>
              <a:t>&gt;~.98)</a:t>
            </a:r>
          </a:p>
          <a:p>
            <a:r>
              <a:rPr lang="en-US" sz="2000" dirty="0">
                <a:latin typeface="+mj-lt"/>
              </a:rPr>
              <a:t>           ZEUS: ~2%</a:t>
            </a:r>
          </a:p>
          <a:p>
            <a:r>
              <a:rPr lang="en-US" sz="2000" dirty="0">
                <a:latin typeface="+mj-lt"/>
              </a:rPr>
              <a:t>           JLEIC: ~100% (also covers much higher X</a:t>
            </a:r>
            <a:r>
              <a:rPr lang="en-US" sz="2000" baseline="-25000" dirty="0">
                <a:latin typeface="+mj-lt"/>
              </a:rPr>
              <a:t>L </a:t>
            </a:r>
            <a:r>
              <a:rPr lang="en-US" sz="2000" dirty="0" smtClean="0">
                <a:latin typeface="+mj-lt"/>
              </a:rPr>
              <a:t>than at </a:t>
            </a:r>
            <a:r>
              <a:rPr lang="en-US" sz="2000" dirty="0" smtClean="0">
                <a:latin typeface="+mj-lt"/>
              </a:rPr>
              <a:t>HERA)</a:t>
            </a:r>
            <a:endParaRPr lang="en-US" sz="2000" dirty="0">
              <a:latin typeface="+mj-lt"/>
            </a:endParaRPr>
          </a:p>
        </p:txBody>
      </p:sp>
      <p:sp>
        <p:nvSpPr>
          <p:cNvPr id="10245" name="TextBox 1"/>
          <p:cNvSpPr txBox="1">
            <a:spLocks noChangeArrowheads="1"/>
          </p:cNvSpPr>
          <p:nvPr/>
        </p:nvSpPr>
        <p:spPr bwMode="auto">
          <a:xfrm>
            <a:off x="850900" y="1094601"/>
            <a:ext cx="9124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b="1" dirty="0">
                <a:latin typeface="+mj-lt"/>
              </a:rPr>
              <a:t>JLEIC</a:t>
            </a:r>
          </a:p>
        </p:txBody>
      </p:sp>
      <p:sp>
        <p:nvSpPr>
          <p:cNvPr id="10246" name="TextBox 2"/>
          <p:cNvSpPr txBox="1">
            <a:spLocks noChangeArrowheads="1"/>
          </p:cNvSpPr>
          <p:nvPr/>
        </p:nvSpPr>
        <p:spPr bwMode="auto">
          <a:xfrm>
            <a:off x="5459864" y="1120001"/>
            <a:ext cx="353173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b="1" dirty="0">
                <a:latin typeface="+mj-lt"/>
              </a:rPr>
              <a:t>ZEUS </a:t>
            </a:r>
          </a:p>
          <a:p>
            <a:r>
              <a:rPr lang="en-US" sz="2000" dirty="0">
                <a:latin typeface="+mj-lt"/>
              </a:rPr>
              <a:t>Leading Proton Spectrometer</a:t>
            </a:r>
          </a:p>
        </p:txBody>
      </p:sp>
      <p:sp>
        <p:nvSpPr>
          <p:cNvPr id="10247" name="TextBox 1"/>
          <p:cNvSpPr txBox="1">
            <a:spLocks noChangeArrowheads="1"/>
          </p:cNvSpPr>
          <p:nvPr/>
        </p:nvSpPr>
        <p:spPr bwMode="auto">
          <a:xfrm>
            <a:off x="690562" y="4904601"/>
            <a:ext cx="10094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200" dirty="0"/>
              <a:t>Zhiwen </a:t>
            </a:r>
            <a:r>
              <a:rPr lang="en-US" sz="1200" dirty="0" smtClean="0"/>
              <a:t>Zhao</a:t>
            </a:r>
            <a:endParaRPr lang="en-US" sz="1200" dirty="0"/>
          </a:p>
        </p:txBody>
      </p:sp>
      <p:sp>
        <p:nvSpPr>
          <p:cNvPr id="10248" name="TextBox 1"/>
          <p:cNvSpPr txBox="1">
            <a:spLocks noChangeArrowheads="1"/>
          </p:cNvSpPr>
          <p:nvPr/>
        </p:nvSpPr>
        <p:spPr bwMode="auto">
          <a:xfrm>
            <a:off x="2047875" y="4139426"/>
            <a:ext cx="18710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a:solidFill>
                  <a:schemeClr val="bg1"/>
                </a:solidFill>
                <a:latin typeface="+mj-lt"/>
              </a:rPr>
              <a:t>Region 2 (Hi. Res)</a:t>
            </a:r>
          </a:p>
        </p:txBody>
      </p:sp>
      <p:sp>
        <p:nvSpPr>
          <p:cNvPr id="10249" name="Rectangle 2"/>
          <p:cNvSpPr>
            <a:spLocks noChangeArrowheads="1"/>
          </p:cNvSpPr>
          <p:nvPr/>
        </p:nvSpPr>
        <p:spPr bwMode="auto">
          <a:xfrm>
            <a:off x="654050" y="1716901"/>
            <a:ext cx="10038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dirty="0">
                <a:solidFill>
                  <a:schemeClr val="bg1"/>
                </a:solidFill>
                <a:latin typeface="+mj-lt"/>
              </a:rPr>
              <a:t>Region 1</a:t>
            </a:r>
          </a:p>
        </p:txBody>
      </p:sp>
      <p:sp>
        <p:nvSpPr>
          <p:cNvPr id="2" name="TextBox 1"/>
          <p:cNvSpPr txBox="1"/>
          <p:nvPr/>
        </p:nvSpPr>
        <p:spPr>
          <a:xfrm>
            <a:off x="6791376" y="5193270"/>
            <a:ext cx="1209624" cy="369330"/>
          </a:xfrm>
          <a:prstGeom prst="rect">
            <a:avLst/>
          </a:prstGeom>
          <a:no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smtClean="0">
                <a:latin typeface="+mj-lt"/>
              </a:rPr>
              <a:t>X</a:t>
            </a:r>
            <a:r>
              <a:rPr lang="en-US" baseline="-25000" dirty="0" smtClean="0">
                <a:latin typeface="+mj-lt"/>
              </a:rPr>
              <a:t>L</a:t>
            </a:r>
            <a:r>
              <a:rPr lang="en-US" dirty="0" smtClean="0">
                <a:latin typeface="+mj-lt"/>
              </a:rPr>
              <a:t>= Ep’/Ep</a:t>
            </a:r>
            <a:endParaRPr kumimoji="0" lang="en-US" sz="2400" b="0" i="0" u="none" strike="noStrike" cap="none" spc="0" normalizeH="0" baseline="0" dirty="0">
              <a:ln>
                <a:noFill/>
              </a:ln>
              <a:solidFill>
                <a:srgbClr val="000000"/>
              </a:solidFill>
              <a:effectLst/>
              <a:uFillTx/>
              <a:latin typeface="+mj-lt"/>
              <a:sym typeface="Times"/>
            </a:endParaRPr>
          </a:p>
        </p:txBody>
      </p:sp>
      <p:pic>
        <p:nvPicPr>
          <p:cNvPr id="12" name="image5.png"/>
          <p:cNvPicPr>
            <a:picLocks noChangeAspect="1"/>
          </p:cNvPicPr>
          <p:nvPr/>
        </p:nvPicPr>
        <p:blipFill>
          <a:blip r:embed="rId4">
            <a:extLst/>
          </a:blip>
          <a:stretch>
            <a:fillRect/>
          </a:stretch>
        </p:blipFill>
        <p:spPr>
          <a:xfrm>
            <a:off x="7877175" y="73664"/>
            <a:ext cx="1264708" cy="1214121"/>
          </a:xfrm>
          <a:prstGeom prst="rect">
            <a:avLst/>
          </a:prstGeom>
          <a:ln w="12700">
            <a:miter lim="400000"/>
          </a:ln>
        </p:spPr>
      </p:pic>
    </p:spTree>
    <p:extLst>
      <p:ext uri="{BB962C8B-B14F-4D97-AF65-F5344CB8AC3E}">
        <p14:creationId xmlns:p14="http://schemas.microsoft.com/office/powerpoint/2010/main" val="3761864387"/>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6"/>
          <p:cNvSpPr>
            <a:spLocks noChangeArrowheads="1"/>
          </p:cNvSpPr>
          <p:nvPr/>
        </p:nvSpPr>
        <p:spPr bwMode="auto">
          <a:xfrm>
            <a:off x="0" y="0"/>
            <a:ext cx="9144000" cy="692315"/>
          </a:xfrm>
          <a:prstGeom prst="rect">
            <a:avLst/>
          </a:prstGeom>
          <a:noFill/>
          <a:ln w="9525">
            <a:noFill/>
            <a:miter lim="800000"/>
            <a:headEnd/>
            <a:tailEnd/>
          </a:ln>
        </p:spPr>
        <p:txBody>
          <a:bodyPr anchor="ctr"/>
          <a:lstStyle/>
          <a:p>
            <a:pPr algn="ctr" fontAlgn="base">
              <a:spcBef>
                <a:spcPct val="0"/>
              </a:spcBef>
              <a:spcAft>
                <a:spcPct val="0"/>
              </a:spcAft>
            </a:pPr>
            <a:r>
              <a:rPr lang="en-US" sz="3600" b="1" dirty="0">
                <a:solidFill>
                  <a:srgbClr val="000000"/>
                </a:solidFill>
                <a:latin typeface="Arial" pitchFamily="34" charset="0"/>
                <a:cs typeface="Arial" pitchFamily="34" charset="0"/>
              </a:rPr>
              <a:t>NSAC 2015 LRP</a:t>
            </a:r>
          </a:p>
        </p:txBody>
      </p:sp>
      <p:sp>
        <p:nvSpPr>
          <p:cNvPr id="10" name="Content Placeholder 2"/>
          <p:cNvSpPr>
            <a:spLocks noGrp="1"/>
          </p:cNvSpPr>
          <p:nvPr>
            <p:ph idx="1"/>
          </p:nvPr>
        </p:nvSpPr>
        <p:spPr>
          <a:xfrm>
            <a:off x="4246178" y="1004413"/>
            <a:ext cx="4477407" cy="5305477"/>
          </a:xfrm>
        </p:spPr>
        <p:txBody>
          <a:bodyPr>
            <a:normAutofit fontScale="85000" lnSpcReduction="10000"/>
          </a:bodyPr>
          <a:lstStyle/>
          <a:p>
            <a:pPr marL="0" indent="0">
              <a:buNone/>
            </a:pPr>
            <a:r>
              <a:rPr lang="en-US" b="1" dirty="0">
                <a:solidFill>
                  <a:srgbClr val="005D9A"/>
                </a:solidFill>
              </a:rPr>
              <a:t>RECOMMENDATION I</a:t>
            </a:r>
            <a:endParaRPr lang="en-US" dirty="0">
              <a:solidFill>
                <a:srgbClr val="005D9A"/>
              </a:solidFill>
            </a:endParaRPr>
          </a:p>
          <a:p>
            <a:pPr marL="0" indent="0">
              <a:buNone/>
            </a:pPr>
            <a:r>
              <a:rPr lang="en-US" dirty="0"/>
              <a:t>The progress achieved under the guidance of the 2007 Long Range Plan has reinforced U.S. world leadership in nuclear science. The highest priority in this 2015 Plan is to capitalize on the investments made.</a:t>
            </a:r>
          </a:p>
          <a:p>
            <a:pPr marL="0" indent="0">
              <a:buNone/>
            </a:pPr>
            <a:endParaRPr lang="en-US" dirty="0">
              <a:solidFill>
                <a:srgbClr val="007BB0"/>
              </a:solidFill>
            </a:endParaRPr>
          </a:p>
          <a:p>
            <a:pPr marL="0" indent="0">
              <a:buNone/>
            </a:pPr>
            <a:r>
              <a:rPr lang="en-US" b="1" dirty="0">
                <a:solidFill>
                  <a:srgbClr val="005D9A"/>
                </a:solidFill>
              </a:rPr>
              <a:t>RECOMMENDATION II</a:t>
            </a:r>
            <a:endParaRPr lang="en-US" dirty="0">
              <a:solidFill>
                <a:srgbClr val="005D9A"/>
              </a:solidFill>
            </a:endParaRPr>
          </a:p>
          <a:p>
            <a:pPr marL="0" indent="0">
              <a:buNone/>
            </a:pPr>
            <a:r>
              <a:rPr lang="en-US" dirty="0"/>
              <a:t>We recommend the timely development and deployment of a U.S.-led ton-scale neutrinoless double beta decay experiment.</a:t>
            </a:r>
          </a:p>
          <a:p>
            <a:pPr marL="0" indent="0">
              <a:buNone/>
            </a:pPr>
            <a:endParaRPr lang="en-US" dirty="0"/>
          </a:p>
          <a:p>
            <a:pPr marL="0" indent="0">
              <a:buNone/>
            </a:pPr>
            <a:r>
              <a:rPr lang="en-US" b="1" dirty="0">
                <a:solidFill>
                  <a:srgbClr val="005D9A"/>
                </a:solidFill>
              </a:rPr>
              <a:t>RECOMMENDATION III</a:t>
            </a:r>
            <a:endParaRPr lang="en-US" dirty="0">
              <a:solidFill>
                <a:srgbClr val="005D9A"/>
              </a:solidFill>
            </a:endParaRPr>
          </a:p>
          <a:p>
            <a:pPr marL="0" indent="0">
              <a:buNone/>
            </a:pPr>
            <a:r>
              <a:rPr lang="en-US" dirty="0"/>
              <a:t>We recommend a high-energy high-luminosity polarized EIC as the highest priority for new facility construction following the completion of FRIB.</a:t>
            </a:r>
          </a:p>
          <a:p>
            <a:pPr marL="0" indent="0">
              <a:buNone/>
            </a:pPr>
            <a:endParaRPr lang="en-US" dirty="0"/>
          </a:p>
          <a:p>
            <a:pPr marL="0" indent="0">
              <a:buNone/>
            </a:pPr>
            <a:r>
              <a:rPr lang="en-US" b="1" dirty="0">
                <a:solidFill>
                  <a:srgbClr val="005D9A"/>
                </a:solidFill>
              </a:rPr>
              <a:t>RECOMMENDATION IV </a:t>
            </a:r>
            <a:endParaRPr lang="en-US" dirty="0">
              <a:solidFill>
                <a:srgbClr val="005D9A"/>
              </a:solidFill>
            </a:endParaRPr>
          </a:p>
          <a:p>
            <a:pPr marL="0" indent="0">
              <a:buNone/>
            </a:pPr>
            <a:r>
              <a:rPr lang="en-US" dirty="0"/>
              <a:t>We recommend increasing investment in small-scale and mid-scale projects and initiatives that enable forefront research at universities and laboratories. </a:t>
            </a:r>
          </a:p>
        </p:txBody>
      </p:sp>
      <p:pic>
        <p:nvPicPr>
          <p:cNvPr id="1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7670" y="914400"/>
            <a:ext cx="3158896" cy="354653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Lst>
        </p:spPr>
      </p:pic>
      <p:sp>
        <p:nvSpPr>
          <p:cNvPr id="12" name="TextBox 11"/>
          <p:cNvSpPr txBox="1"/>
          <p:nvPr/>
        </p:nvSpPr>
        <p:spPr>
          <a:xfrm>
            <a:off x="281565" y="4747245"/>
            <a:ext cx="3628274" cy="1577355"/>
          </a:xfrm>
          <a:prstGeom prst="rect">
            <a:avLst/>
          </a:prstGeom>
          <a:solidFill>
            <a:schemeClr val="accent5">
              <a:lumMod val="20000"/>
              <a:lumOff val="80000"/>
            </a:schemeClr>
          </a:solidFill>
        </p:spPr>
        <p:txBody>
          <a:bodyPr wrap="square" rtlCol="0">
            <a:spAutoFit/>
          </a:bodyPr>
          <a:lstStyle/>
          <a:p>
            <a:r>
              <a:rPr lang="en-US" sz="1400" b="1" dirty="0">
                <a:latin typeface="Arial" panose="020B0604020202020204" pitchFamily="34" charset="0"/>
                <a:cs typeface="Arial" panose="020B0604020202020204" pitchFamily="34" charset="0"/>
              </a:rPr>
              <a:t>Manifest impact on Electron Ion Collider</a:t>
            </a:r>
          </a:p>
          <a:p>
            <a:pPr>
              <a:spcAft>
                <a:spcPts val="500"/>
              </a:spcAft>
            </a:pPr>
            <a:r>
              <a:rPr lang="en-US" sz="1400" dirty="0">
                <a:latin typeface="Arial" panose="020B0604020202020204" pitchFamily="34" charset="0"/>
                <a:cs typeface="Arial" panose="020B0604020202020204" pitchFamily="34" charset="0"/>
              </a:rPr>
              <a:t>Users Organization/Meetings</a:t>
            </a:r>
          </a:p>
          <a:p>
            <a:pPr>
              <a:spcAft>
                <a:spcPts val="500"/>
              </a:spcAft>
            </a:pPr>
            <a:r>
              <a:rPr lang="en-US" sz="1400" dirty="0">
                <a:latin typeface="Arial" panose="020B0604020202020204" pitchFamily="34" charset="0"/>
                <a:cs typeface="Arial" panose="020B0604020202020204" pitchFamily="34" charset="0"/>
              </a:rPr>
              <a:t>National Academy Study</a:t>
            </a:r>
          </a:p>
          <a:p>
            <a:pPr>
              <a:spcAft>
                <a:spcPts val="500"/>
              </a:spcAft>
            </a:pPr>
            <a:r>
              <a:rPr lang="en-US" sz="1400" dirty="0">
                <a:latin typeface="Arial" panose="020B0604020202020204" pitchFamily="34" charset="0"/>
                <a:cs typeface="Arial" panose="020B0604020202020204" pitchFamily="34" charset="0"/>
              </a:rPr>
              <a:t>Enhanced explicit EIC Accelerator R&amp;D</a:t>
            </a:r>
          </a:p>
          <a:p>
            <a:pPr>
              <a:spcAft>
                <a:spcPts val="500"/>
              </a:spcAft>
            </a:pPr>
            <a:r>
              <a:rPr lang="en-US" sz="1400" dirty="0">
                <a:latin typeface="Arial" panose="020B0604020202020204" pitchFamily="34" charset="0"/>
                <a:cs typeface="Arial" panose="020B0604020202020204" pitchFamily="34" charset="0"/>
              </a:rPr>
              <a:t>Increased interest in collaboration with Jefferson Lab</a:t>
            </a:r>
          </a:p>
        </p:txBody>
      </p:sp>
    </p:spTree>
    <p:extLst>
      <p:ext uri="{BB962C8B-B14F-4D97-AF65-F5344CB8AC3E}">
        <p14:creationId xmlns:p14="http://schemas.microsoft.com/office/powerpoint/2010/main" val="614072367"/>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dirty="0" smtClean="0">
                <a:latin typeface="Arial" pitchFamily="-104" charset="0"/>
              </a:rPr>
              <a:t> </a:t>
            </a:r>
            <a:r>
              <a:rPr lang="en-US" b="1" dirty="0" smtClean="0">
                <a:latin typeface="Arial" pitchFamily="-104" charset="0"/>
              </a:rPr>
              <a:t>EIC Timeline</a:t>
            </a:r>
          </a:p>
        </p:txBody>
      </p:sp>
      <p:graphicFrame>
        <p:nvGraphicFramePr>
          <p:cNvPr id="27" name="Table 26"/>
          <p:cNvGraphicFramePr>
            <a:graphicFrameLocks noGrp="1"/>
          </p:cNvGraphicFramePr>
          <p:nvPr>
            <p:extLst>
              <p:ext uri="{D42A27DB-BD31-4B8C-83A1-F6EECF244321}">
                <p14:modId xmlns:p14="http://schemas.microsoft.com/office/powerpoint/2010/main" val="1193827900"/>
              </p:ext>
            </p:extLst>
          </p:nvPr>
        </p:nvGraphicFramePr>
        <p:xfrm>
          <a:off x="96507" y="842570"/>
          <a:ext cx="8945893" cy="4882602"/>
        </p:xfrm>
        <a:graphic>
          <a:graphicData uri="http://schemas.openxmlformats.org/drawingml/2006/table">
            <a:tbl>
              <a:tblPr firstRow="1" bandRow="1">
                <a:tableStyleId>{91EBBBCC-DAD2-459C-BE2E-F6DE35CF9A28}</a:tableStyleId>
              </a:tblPr>
              <a:tblGrid>
                <a:gridCol w="1944757"/>
                <a:gridCol w="437571"/>
                <a:gridCol w="437571"/>
                <a:gridCol w="437571"/>
                <a:gridCol w="437571"/>
                <a:gridCol w="437571"/>
                <a:gridCol w="437571"/>
                <a:gridCol w="437571"/>
                <a:gridCol w="437571"/>
                <a:gridCol w="437571"/>
                <a:gridCol w="437571"/>
                <a:gridCol w="437571"/>
                <a:gridCol w="437571"/>
                <a:gridCol w="437571"/>
                <a:gridCol w="437571"/>
                <a:gridCol w="437571"/>
                <a:gridCol w="437571"/>
              </a:tblGrid>
              <a:tr h="271749">
                <a:tc>
                  <a:txBody>
                    <a:bodyPr/>
                    <a:lstStyle/>
                    <a:p>
                      <a:pPr algn="l" fontAlgn="b"/>
                      <a:r>
                        <a:rPr lang="en-US" sz="1400" u="none" strike="noStrike" dirty="0" smtClean="0">
                          <a:latin typeface="Arial" pitchFamily="34" charset="0"/>
                          <a:cs typeface="Arial" pitchFamily="34" charset="0"/>
                        </a:rPr>
                        <a:t>   Activity Name                                                              </a:t>
                      </a:r>
                      <a:endParaRPr lang="en-US" sz="14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2010</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2011</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2012</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2013</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2014</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2015</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2016</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2017</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2018</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2019</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2020</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2021</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2022</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2023</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2024</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2025</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74320">
                <a:tc>
                  <a:txBody>
                    <a:bodyPr/>
                    <a:lstStyle/>
                    <a:p>
                      <a:r>
                        <a:rPr lang="en-US" sz="1600" dirty="0" smtClean="0">
                          <a:latin typeface="Arial" pitchFamily="34" charset="0"/>
                          <a:cs typeface="Arial" pitchFamily="34" charset="0"/>
                        </a:rPr>
                        <a:t>12 GeV Operations</a:t>
                      </a:r>
                      <a:endParaRPr lang="en-US" sz="16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r>
                        <a:rPr lang="en-US" sz="1600" b="0" dirty="0" smtClean="0">
                          <a:latin typeface="Arial" pitchFamily="34" charset="0"/>
                          <a:cs typeface="Arial" pitchFamily="34" charset="0"/>
                        </a:rPr>
                        <a:t>12 GeV Upgrade</a:t>
                      </a:r>
                      <a:endParaRPr lang="en-US" sz="1600" b="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r>
                        <a:rPr lang="en-US" sz="1600" b="0" dirty="0" smtClean="0">
                          <a:latin typeface="Arial" pitchFamily="34" charset="0"/>
                          <a:cs typeface="Arial" pitchFamily="34" charset="0"/>
                        </a:rPr>
                        <a:t>FRIB</a:t>
                      </a:r>
                      <a:endParaRPr lang="en-US" sz="1600" b="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r>
              <a:tr h="4128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latin typeface="Arial" pitchFamily="34" charset="0"/>
                          <a:cs typeface="Arial" pitchFamily="34" charset="0"/>
                        </a:rPr>
                        <a:t>EIC Physics Case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r>
              <a:tr h="4128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latin typeface="Arial" pitchFamily="34" charset="0"/>
                          <a:cs typeface="Arial" pitchFamily="34" charset="0"/>
                        </a:rPr>
                        <a:t>NSAC LRP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r>
                        <a:rPr lang="en-US" dirty="0" smtClean="0"/>
                        <a:t>NAS</a:t>
                      </a:r>
                      <a:r>
                        <a:rPr lang="en-US" baseline="0" dirty="0" smtClean="0"/>
                        <a:t> Study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393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smtClean="0">
                          <a:ln>
                            <a:noFill/>
                          </a:ln>
                          <a:effectLst/>
                          <a:uLnTx/>
                          <a:uFillTx/>
                          <a:latin typeface="Arial" pitchFamily="34" charset="0"/>
                          <a:cs typeface="Arial" pitchFamily="34" charset="0"/>
                        </a:rPr>
                        <a:t>CD0</a:t>
                      </a:r>
                      <a:endParaRPr kumimoji="0" lang="en-US" sz="16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r>
                        <a:rPr lang="en-US" sz="1600" b="0" dirty="0" smtClean="0">
                          <a:latin typeface="Arial" pitchFamily="34" charset="0"/>
                          <a:cs typeface="Arial" pitchFamily="34" charset="0"/>
                        </a:rPr>
                        <a:t>EIC Machine Design</a:t>
                      </a:r>
                      <a:r>
                        <a:rPr lang="en-US" sz="1600" b="0" baseline="0" dirty="0" smtClean="0">
                          <a:latin typeface="Arial" pitchFamily="34" charset="0"/>
                          <a:cs typeface="Arial" pitchFamily="34" charset="0"/>
                        </a:rPr>
                        <a:t> and </a:t>
                      </a:r>
                      <a:r>
                        <a:rPr lang="en-US" sz="1600" b="0" dirty="0" smtClean="0">
                          <a:latin typeface="Arial" pitchFamily="34" charset="0"/>
                          <a:cs typeface="Arial" pitchFamily="34" charset="0"/>
                        </a:rPr>
                        <a:t>R&amp;D</a:t>
                      </a:r>
                      <a:endParaRPr lang="en-US" sz="1600" b="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r>
                        <a:rPr lang="en-US" sz="1600" b="0" dirty="0" smtClean="0">
                          <a:latin typeface="Arial" pitchFamily="34" charset="0"/>
                          <a:cs typeface="Arial" pitchFamily="34" charset="0"/>
                        </a:rPr>
                        <a:t> CD1</a:t>
                      </a:r>
                      <a:r>
                        <a:rPr lang="en-US" sz="1600" b="0" baseline="0" dirty="0" smtClean="0">
                          <a:latin typeface="Arial" pitchFamily="34" charset="0"/>
                          <a:cs typeface="Arial" pitchFamily="34" charset="0"/>
                        </a:rPr>
                        <a:t>(</a:t>
                      </a:r>
                      <a:r>
                        <a:rPr lang="en-US" sz="1600" b="0" dirty="0" smtClean="0">
                          <a:latin typeface="Arial" pitchFamily="34" charset="0"/>
                          <a:cs typeface="Arial" pitchFamily="34" charset="0"/>
                        </a:rPr>
                        <a:t>Down-select)</a:t>
                      </a:r>
                      <a:endParaRPr lang="en-US" sz="1600" b="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CD2/CD3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412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smtClean="0">
                          <a:ln>
                            <a:noFill/>
                          </a:ln>
                          <a:effectLst/>
                          <a:uLnTx/>
                          <a:uFillTx/>
                          <a:latin typeface="Arial" pitchFamily="34" charset="0"/>
                          <a:cs typeface="Arial" pitchFamily="34" charset="0"/>
                        </a:rPr>
                        <a:t>EIC Construction</a:t>
                      </a:r>
                      <a:endParaRPr kumimoji="0" lang="en-US" sz="16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cxnSp>
        <p:nvCxnSpPr>
          <p:cNvPr id="67797" name="Straight Connector 27"/>
          <p:cNvCxnSpPr>
            <a:cxnSpLocks noChangeShapeType="1"/>
          </p:cNvCxnSpPr>
          <p:nvPr/>
        </p:nvCxnSpPr>
        <p:spPr bwMode="auto">
          <a:xfrm>
            <a:off x="3936669" y="2860282"/>
            <a:ext cx="686131" cy="1588"/>
          </a:xfrm>
          <a:prstGeom prst="line">
            <a:avLst/>
          </a:prstGeom>
          <a:noFill/>
          <a:ln w="152400">
            <a:solidFill>
              <a:srgbClr val="FFC000"/>
            </a:solidFill>
            <a:round/>
            <a:headEnd/>
            <a:tailEnd/>
          </a:ln>
        </p:spPr>
      </p:cxnSp>
      <p:cxnSp>
        <p:nvCxnSpPr>
          <p:cNvPr id="67798" name="Straight Connector 28"/>
          <p:cNvCxnSpPr>
            <a:cxnSpLocks noChangeShapeType="1"/>
          </p:cNvCxnSpPr>
          <p:nvPr/>
        </p:nvCxnSpPr>
        <p:spPr bwMode="auto">
          <a:xfrm>
            <a:off x="5308269" y="3737045"/>
            <a:ext cx="447846" cy="0"/>
          </a:xfrm>
          <a:prstGeom prst="line">
            <a:avLst/>
          </a:prstGeom>
          <a:noFill/>
          <a:ln w="152400">
            <a:solidFill>
              <a:srgbClr val="C00000"/>
            </a:solidFill>
            <a:round/>
            <a:headEnd/>
            <a:tailEnd/>
          </a:ln>
        </p:spPr>
      </p:cxnSp>
      <p:cxnSp>
        <p:nvCxnSpPr>
          <p:cNvPr id="67799" name="Straight Connector 29"/>
          <p:cNvCxnSpPr>
            <a:cxnSpLocks noChangeShapeType="1"/>
          </p:cNvCxnSpPr>
          <p:nvPr/>
        </p:nvCxnSpPr>
        <p:spPr bwMode="auto">
          <a:xfrm>
            <a:off x="6834416" y="5549154"/>
            <a:ext cx="2182251" cy="0"/>
          </a:xfrm>
          <a:prstGeom prst="line">
            <a:avLst/>
          </a:prstGeom>
          <a:noFill/>
          <a:ln w="152400">
            <a:solidFill>
              <a:srgbClr val="00B050"/>
            </a:solidFill>
            <a:round/>
            <a:headEnd/>
            <a:tailEnd/>
          </a:ln>
        </p:spPr>
      </p:cxnSp>
      <p:cxnSp>
        <p:nvCxnSpPr>
          <p:cNvPr id="67800" name="Straight Connector 33"/>
          <p:cNvCxnSpPr>
            <a:cxnSpLocks noChangeShapeType="1"/>
          </p:cNvCxnSpPr>
          <p:nvPr/>
        </p:nvCxnSpPr>
        <p:spPr bwMode="auto">
          <a:xfrm>
            <a:off x="5539538" y="4679215"/>
            <a:ext cx="653413" cy="1588"/>
          </a:xfrm>
          <a:prstGeom prst="line">
            <a:avLst/>
          </a:prstGeom>
          <a:noFill/>
          <a:ln w="152400">
            <a:solidFill>
              <a:srgbClr val="C00000"/>
            </a:solidFill>
            <a:round/>
            <a:headEnd/>
            <a:tailEnd/>
          </a:ln>
        </p:spPr>
      </p:cxnSp>
      <p:cxnSp>
        <p:nvCxnSpPr>
          <p:cNvPr id="67801" name="Straight Connector 34"/>
          <p:cNvCxnSpPr>
            <a:cxnSpLocks noChangeShapeType="1"/>
          </p:cNvCxnSpPr>
          <p:nvPr/>
        </p:nvCxnSpPr>
        <p:spPr bwMode="auto">
          <a:xfrm>
            <a:off x="5971732" y="5138437"/>
            <a:ext cx="862684" cy="1588"/>
          </a:xfrm>
          <a:prstGeom prst="line">
            <a:avLst/>
          </a:prstGeom>
          <a:noFill/>
          <a:ln w="152400">
            <a:solidFill>
              <a:srgbClr val="C00000"/>
            </a:solidFill>
            <a:round/>
            <a:headEnd/>
            <a:tailEnd/>
          </a:ln>
        </p:spPr>
      </p:cxnSp>
      <p:cxnSp>
        <p:nvCxnSpPr>
          <p:cNvPr id="67802" name="Straight Connector 35"/>
          <p:cNvCxnSpPr>
            <a:cxnSpLocks noChangeShapeType="1"/>
          </p:cNvCxnSpPr>
          <p:nvPr/>
        </p:nvCxnSpPr>
        <p:spPr bwMode="auto">
          <a:xfrm>
            <a:off x="2031669" y="4211565"/>
            <a:ext cx="3475452" cy="14287"/>
          </a:xfrm>
          <a:prstGeom prst="line">
            <a:avLst/>
          </a:prstGeom>
          <a:noFill/>
          <a:ln w="152400">
            <a:solidFill>
              <a:srgbClr val="7030A0"/>
            </a:solidFill>
            <a:round/>
            <a:headEnd/>
            <a:tailEnd/>
          </a:ln>
        </p:spPr>
      </p:cxnSp>
      <p:cxnSp>
        <p:nvCxnSpPr>
          <p:cNvPr id="37" name="Straight Connector 36"/>
          <p:cNvCxnSpPr/>
          <p:nvPr/>
        </p:nvCxnSpPr>
        <p:spPr bwMode="auto">
          <a:xfrm>
            <a:off x="5120475" y="1309295"/>
            <a:ext cx="3921594" cy="1588"/>
          </a:xfrm>
          <a:prstGeom prst="line">
            <a:avLst/>
          </a:prstGeom>
          <a:solidFill>
            <a:schemeClr val="accent1"/>
          </a:solidFill>
          <a:ln w="152400"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p:spPr>
      </p:cxnSp>
      <p:cxnSp>
        <p:nvCxnSpPr>
          <p:cNvPr id="38" name="Straight Connector 37"/>
          <p:cNvCxnSpPr/>
          <p:nvPr/>
        </p:nvCxnSpPr>
        <p:spPr bwMode="auto">
          <a:xfrm flipV="1">
            <a:off x="6527469" y="2008352"/>
            <a:ext cx="2489200" cy="14514"/>
          </a:xfrm>
          <a:prstGeom prst="line">
            <a:avLst/>
          </a:prstGeom>
          <a:solidFill>
            <a:schemeClr val="accent1"/>
          </a:solidFill>
          <a:ln w="152400"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p:spPr>
      </p:cxnSp>
      <p:cxnSp>
        <p:nvCxnSpPr>
          <p:cNvPr id="67806" name="Straight Connector 39"/>
          <p:cNvCxnSpPr>
            <a:cxnSpLocks noChangeShapeType="1"/>
          </p:cNvCxnSpPr>
          <p:nvPr/>
        </p:nvCxnSpPr>
        <p:spPr bwMode="auto">
          <a:xfrm>
            <a:off x="2031669" y="2022082"/>
            <a:ext cx="1371600" cy="0"/>
          </a:xfrm>
          <a:prstGeom prst="line">
            <a:avLst/>
          </a:prstGeom>
          <a:noFill/>
          <a:ln w="152400">
            <a:solidFill>
              <a:srgbClr val="C00000"/>
            </a:solidFill>
            <a:round/>
            <a:headEnd/>
            <a:tailEnd/>
          </a:ln>
        </p:spPr>
      </p:cxnSp>
      <p:cxnSp>
        <p:nvCxnSpPr>
          <p:cNvPr id="67807" name="Straight Connector 40"/>
          <p:cNvCxnSpPr>
            <a:cxnSpLocks noChangeShapeType="1"/>
          </p:cNvCxnSpPr>
          <p:nvPr/>
        </p:nvCxnSpPr>
        <p:spPr bwMode="auto">
          <a:xfrm>
            <a:off x="3403269" y="2022082"/>
            <a:ext cx="3505200" cy="0"/>
          </a:xfrm>
          <a:prstGeom prst="line">
            <a:avLst/>
          </a:prstGeom>
          <a:noFill/>
          <a:ln w="152400">
            <a:solidFill>
              <a:srgbClr val="009933"/>
            </a:solidFill>
            <a:round/>
            <a:headEnd/>
            <a:tailEnd/>
          </a:ln>
        </p:spPr>
      </p:cxnSp>
      <p:cxnSp>
        <p:nvCxnSpPr>
          <p:cNvPr id="67808" name="Straight Connector 41"/>
          <p:cNvCxnSpPr>
            <a:cxnSpLocks noChangeShapeType="1"/>
          </p:cNvCxnSpPr>
          <p:nvPr/>
        </p:nvCxnSpPr>
        <p:spPr bwMode="auto">
          <a:xfrm>
            <a:off x="2031669" y="1641082"/>
            <a:ext cx="3507869" cy="0"/>
          </a:xfrm>
          <a:prstGeom prst="line">
            <a:avLst/>
          </a:prstGeom>
          <a:noFill/>
          <a:ln w="152400">
            <a:solidFill>
              <a:srgbClr val="009933"/>
            </a:solidFill>
            <a:round/>
            <a:headEnd/>
            <a:tailEnd/>
          </a:ln>
        </p:spPr>
      </p:cxnSp>
      <p:cxnSp>
        <p:nvCxnSpPr>
          <p:cNvPr id="35" name="Straight Connector 35"/>
          <p:cNvCxnSpPr>
            <a:cxnSpLocks noChangeShapeType="1"/>
          </p:cNvCxnSpPr>
          <p:nvPr/>
        </p:nvCxnSpPr>
        <p:spPr bwMode="auto">
          <a:xfrm>
            <a:off x="2031669" y="2492621"/>
            <a:ext cx="1905000" cy="1588"/>
          </a:xfrm>
          <a:prstGeom prst="line">
            <a:avLst/>
          </a:prstGeom>
          <a:noFill/>
          <a:ln w="152400">
            <a:solidFill>
              <a:srgbClr val="7030A0"/>
            </a:solidFill>
            <a:round/>
            <a:headEnd/>
            <a:tailEnd/>
          </a:ln>
        </p:spPr>
      </p:cxnSp>
      <p:sp>
        <p:nvSpPr>
          <p:cNvPr id="2" name="TextBox 1"/>
          <p:cNvSpPr txBox="1"/>
          <p:nvPr/>
        </p:nvSpPr>
        <p:spPr>
          <a:xfrm>
            <a:off x="117882" y="5791200"/>
            <a:ext cx="9019540" cy="584775"/>
          </a:xfrm>
          <a:prstGeom prst="rect">
            <a:avLst/>
          </a:prstGeom>
          <a:noFill/>
        </p:spPr>
        <p:txBody>
          <a:bodyPr wrap="square" rtlCol="0">
            <a:spAutoFit/>
          </a:bodyPr>
          <a:lstStyle/>
          <a:p>
            <a:pPr defTabSz="457200"/>
            <a:r>
              <a:rPr lang="en-US" sz="1600" dirty="0" smtClean="0">
                <a:solidFill>
                  <a:prstClr val="black"/>
                </a:solidFill>
                <a:latin typeface="Arial" panose="020B0604020202020204" pitchFamily="34" charset="0"/>
                <a:cs typeface="Arial" panose="020B0604020202020204" pitchFamily="34" charset="0"/>
              </a:rPr>
              <a:t>CD0 = DOE “Mission Need” statement; CD1 = technology and site selection</a:t>
            </a:r>
          </a:p>
          <a:p>
            <a:pPr defTabSz="457200"/>
            <a:r>
              <a:rPr lang="en-US" sz="1600" dirty="0" smtClean="0">
                <a:solidFill>
                  <a:prstClr val="black"/>
                </a:solidFill>
                <a:latin typeface="Arial" panose="020B0604020202020204" pitchFamily="34" charset="0"/>
                <a:cs typeface="Arial" panose="020B0604020202020204" pitchFamily="34" charset="0"/>
              </a:rPr>
              <a:t>CD2/CD3 = establish project baseline cost and schedule</a:t>
            </a:r>
            <a:endParaRPr lang="en-US" sz="1600" dirty="0">
              <a:solidFill>
                <a:prstClr val="black"/>
              </a:solidFill>
              <a:latin typeface="Arial" panose="020B0604020202020204" pitchFamily="34" charset="0"/>
              <a:cs typeface="Arial" panose="020B0604020202020204" pitchFamily="34" charset="0"/>
            </a:endParaRPr>
          </a:p>
        </p:txBody>
      </p:sp>
      <p:cxnSp>
        <p:nvCxnSpPr>
          <p:cNvPr id="17" name="Straight Connector 27"/>
          <p:cNvCxnSpPr>
            <a:cxnSpLocks noChangeShapeType="1"/>
          </p:cNvCxnSpPr>
          <p:nvPr/>
        </p:nvCxnSpPr>
        <p:spPr bwMode="auto">
          <a:xfrm>
            <a:off x="4627652" y="3341603"/>
            <a:ext cx="686131" cy="1588"/>
          </a:xfrm>
          <a:prstGeom prst="line">
            <a:avLst/>
          </a:prstGeom>
          <a:noFill/>
          <a:ln w="152400">
            <a:solidFill>
              <a:srgbClr val="FFC000"/>
            </a:solidFill>
            <a:round/>
            <a:headEnd/>
            <a:tailEnd/>
          </a:ln>
        </p:spPr>
      </p:cxnSp>
    </p:spTree>
    <p:extLst>
      <p:ext uri="{BB962C8B-B14F-4D97-AF65-F5344CB8AC3E}">
        <p14:creationId xmlns:p14="http://schemas.microsoft.com/office/powerpoint/2010/main" val="3905732465"/>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7010400" y="6453188"/>
            <a:ext cx="2133600" cy="365125"/>
          </a:xfrm>
          <a:prstGeom prst="rect">
            <a:avLst/>
          </a:prstGeom>
        </p:spPr>
        <p:txBody>
          <a:bodyPr/>
          <a:lstStyle/>
          <a:p>
            <a:fld id="{B9A5DFB4-3D23-4866-8D46-AE36D04BFD7D}" type="slidenum">
              <a:rPr lang="en-US" smtClean="0"/>
              <a:pPr/>
              <a:t>25</a:t>
            </a:fld>
            <a:endParaRPr lang="en-US" dirty="0"/>
          </a:p>
        </p:txBody>
      </p:sp>
      <p:sp>
        <p:nvSpPr>
          <p:cNvPr id="5" name="Text Box 2"/>
          <p:cNvSpPr txBox="1">
            <a:spLocks noChangeArrowheads="1"/>
          </p:cNvSpPr>
          <p:nvPr/>
        </p:nvSpPr>
        <p:spPr>
          <a:xfrm>
            <a:off x="0" y="86565"/>
            <a:ext cx="9144000" cy="599235"/>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altLang="en-US" sz="3600" b="1" dirty="0">
                <a:latin typeface="Arial" panose="020B0604020202020204" pitchFamily="34" charset="0"/>
                <a:ea typeface="+mj-ea"/>
                <a:cs typeface="Arial" panose="020B0604020202020204" pitchFamily="34" charset="0"/>
              </a:rPr>
              <a:t>The EIC Users Group: </a:t>
            </a:r>
            <a:r>
              <a:rPr lang="en-US" altLang="en-US" sz="2800" b="1" dirty="0">
                <a:solidFill>
                  <a:srgbClr val="0000FF"/>
                </a:solidFill>
                <a:latin typeface="Arial" panose="020B0604020202020204" pitchFamily="34" charset="0"/>
                <a:ea typeface="+mj-ea"/>
                <a:cs typeface="Arial" panose="020B0604020202020204" pitchFamily="34" charset="0"/>
              </a:rPr>
              <a:t>EICUG.ORG</a:t>
            </a:r>
            <a:endParaRPr kumimoji="0" lang="en-US" altLang="en-US" sz="2800" b="1" i="0" u="none" strike="noStrike" kern="1200" cap="none" spc="0" normalizeH="0" baseline="0" noProof="0" dirty="0">
              <a:ln>
                <a:noFill/>
              </a:ln>
              <a:solidFill>
                <a:srgbClr val="0000FF"/>
              </a:solidFill>
              <a:effectLst/>
              <a:uLnTx/>
              <a:uFillTx/>
              <a:latin typeface="Arial" panose="020B0604020202020204" pitchFamily="34" charset="0"/>
              <a:ea typeface="+mj-ea"/>
              <a:cs typeface="Arial" panose="020B0604020202020204" pitchFamily="34" charset="0"/>
            </a:endParaRPr>
          </a:p>
        </p:txBody>
      </p:sp>
      <p:sp>
        <p:nvSpPr>
          <p:cNvPr id="9" name="Title 1"/>
          <p:cNvSpPr txBox="1">
            <a:spLocks/>
          </p:cNvSpPr>
          <p:nvPr/>
        </p:nvSpPr>
        <p:spPr>
          <a:xfrm>
            <a:off x="142925" y="862853"/>
            <a:ext cx="8966718" cy="990600"/>
          </a:xfrm>
          <a:prstGeom prst="rect">
            <a:avLst/>
          </a:prstGeom>
        </p:spPr>
        <p:txBody>
          <a:bodyPr>
            <a:normAutofit fontScale="97500"/>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is-IS" sz="2700" dirty="0"/>
              <a:t>600+ collaborators, 26 countries, 104 institutions.. </a:t>
            </a:r>
            <a:r>
              <a:rPr lang="is-IS" sz="2700" i="1" dirty="0"/>
              <a:t>(April, 2016)</a:t>
            </a:r>
            <a:endParaRPr lang="en-US" sz="2700" i="1" dirty="0"/>
          </a:p>
        </p:txBody>
      </p:sp>
      <p:pic>
        <p:nvPicPr>
          <p:cNvPr id="10" name="Picture 9" descr="worldma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43" y="1752600"/>
            <a:ext cx="8121032" cy="4585316"/>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6870248" y="1783845"/>
            <a:ext cx="1775671" cy="369332"/>
          </a:xfrm>
          <a:prstGeom prst="rect">
            <a:avLst/>
          </a:prstGeom>
          <a:solidFill>
            <a:srgbClr val="FFFF00"/>
          </a:solidFill>
          <a:ln>
            <a:solidFill>
              <a:srgbClr val="FF0000"/>
            </a:solidFill>
          </a:ln>
        </p:spPr>
        <p:txBody>
          <a:bodyPr wrap="none" rtlCol="0">
            <a:spAutoFit/>
          </a:bodyPr>
          <a:lstStyle/>
          <a:p>
            <a:r>
              <a:rPr lang="en-US" dirty="0">
                <a:solidFill>
                  <a:srgbClr val="FF0000"/>
                </a:solidFill>
                <a:latin typeface="Arial" panose="020B0604020202020204" pitchFamily="34" charset="0"/>
                <a:cs typeface="Arial" panose="020B0604020202020204" pitchFamily="34" charset="0"/>
              </a:rPr>
              <a:t>And growing</a:t>
            </a:r>
            <a:r>
              <a:rPr lang="is-IS" dirty="0">
                <a:solidFill>
                  <a:srgbClr val="FF0000"/>
                </a:solidFill>
                <a:latin typeface="Arial" panose="020B0604020202020204" pitchFamily="34" charset="0"/>
                <a:cs typeface="Arial" panose="020B0604020202020204" pitchFamily="34" charset="0"/>
              </a:rPr>
              <a:t>….</a:t>
            </a:r>
          </a:p>
        </p:txBody>
      </p:sp>
      <p:sp>
        <p:nvSpPr>
          <p:cNvPr id="12" name="TextBox 11"/>
          <p:cNvSpPr txBox="1"/>
          <p:nvPr/>
        </p:nvSpPr>
        <p:spPr>
          <a:xfrm>
            <a:off x="556243" y="1840468"/>
            <a:ext cx="504328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An incomplete picture of institution’s locations</a:t>
            </a:r>
            <a:r>
              <a:rPr lang="is-IS"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12888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4820" y="76200"/>
            <a:ext cx="8229600" cy="533400"/>
          </a:xfrm>
        </p:spPr>
        <p:txBody>
          <a:bodyPr/>
          <a:lstStyle/>
          <a:p>
            <a:r>
              <a:rPr lang="en-US" dirty="0" smtClean="0"/>
              <a:t>Conclusion</a:t>
            </a:r>
            <a:endParaRPr lang="en-US" dirty="0"/>
          </a:p>
        </p:txBody>
      </p:sp>
      <p:sp>
        <p:nvSpPr>
          <p:cNvPr id="4" name="Content Placeholder 3"/>
          <p:cNvSpPr>
            <a:spLocks noGrp="1"/>
          </p:cNvSpPr>
          <p:nvPr>
            <p:ph idx="1"/>
          </p:nvPr>
        </p:nvSpPr>
        <p:spPr>
          <a:xfrm>
            <a:off x="152400" y="1143000"/>
            <a:ext cx="8839200" cy="5334000"/>
          </a:xfrm>
        </p:spPr>
        <p:txBody>
          <a:bodyPr/>
          <a:lstStyle/>
          <a:p>
            <a:pPr marL="457200" indent="-457200"/>
            <a:r>
              <a:rPr lang="en-US" sz="2000" dirty="0" smtClean="0"/>
              <a:t>Concept of Electron Ion Collider and the Physics Case</a:t>
            </a:r>
          </a:p>
          <a:p>
            <a:pPr marL="914400" lvl="1" indent="-400050"/>
            <a:r>
              <a:rPr lang="en-US" sz="2000" dirty="0" smtClean="0"/>
              <a:t>Embraced by US Nuclear Physics Community</a:t>
            </a:r>
          </a:p>
          <a:p>
            <a:pPr marL="914400" lvl="1" indent="-400050"/>
            <a:r>
              <a:rPr lang="en-US" sz="2000" dirty="0" smtClean="0"/>
              <a:t>Supported by the international nuclear physics community</a:t>
            </a:r>
          </a:p>
          <a:p>
            <a:pPr marL="914400" lvl="1" indent="-400050"/>
            <a:r>
              <a:rPr lang="en-US" sz="2000" dirty="0" smtClean="0"/>
              <a:t>Treated Seriously by US-DOE</a:t>
            </a:r>
          </a:p>
          <a:p>
            <a:pPr marL="914400" lvl="1" indent="-400050"/>
            <a:r>
              <a:rPr lang="en-US" sz="2000" dirty="0" smtClean="0"/>
              <a:t>To be considered by broader physics (NAS) community</a:t>
            </a:r>
          </a:p>
          <a:p>
            <a:pPr lvl="1"/>
            <a:endParaRPr lang="en-US" sz="1000" dirty="0" smtClean="0"/>
          </a:p>
          <a:p>
            <a:pPr marL="457200" indent="-457200"/>
            <a:r>
              <a:rPr lang="en-US" sz="2000" dirty="0" smtClean="0"/>
              <a:t>Facility Designs, collaborative efforts</a:t>
            </a:r>
          </a:p>
          <a:p>
            <a:pPr marL="914400" lvl="1" indent="-400050"/>
            <a:r>
              <a:rPr lang="en-US" sz="2000" dirty="0" smtClean="0"/>
              <a:t>Making palpable progress</a:t>
            </a:r>
          </a:p>
          <a:p>
            <a:pPr marL="914400" lvl="1" indent="-400050"/>
            <a:r>
              <a:rPr lang="en-US" sz="2000" dirty="0" smtClean="0"/>
              <a:t>Addressing Risk</a:t>
            </a:r>
          </a:p>
          <a:p>
            <a:pPr marL="914400" lvl="1" indent="-400050"/>
            <a:r>
              <a:rPr lang="en-US" sz="2000" dirty="0" smtClean="0"/>
              <a:t>Addressing Cost</a:t>
            </a:r>
          </a:p>
          <a:p>
            <a:endParaRPr lang="en-US" sz="1000" dirty="0"/>
          </a:p>
          <a:p>
            <a:pPr marL="457200" indent="-457200"/>
            <a:r>
              <a:rPr lang="en-US" sz="2000" dirty="0" smtClean="0"/>
              <a:t>Detector Designs advancing</a:t>
            </a:r>
          </a:p>
          <a:p>
            <a:pPr marL="914400" lvl="1" indent="-400050"/>
            <a:r>
              <a:rPr lang="en-US" sz="2000" dirty="0" smtClean="0"/>
              <a:t>Expect dramatic improvements vis-à-vis HERA</a:t>
            </a:r>
          </a:p>
          <a:p>
            <a:pPr lvl="1"/>
            <a:endParaRPr lang="en-US" sz="1000" dirty="0"/>
          </a:p>
          <a:p>
            <a:pPr marL="456346" lvl="1" indent="0" algn="ctr">
              <a:buNone/>
            </a:pPr>
            <a:r>
              <a:rPr lang="en-US" sz="2400" b="1" dirty="0" smtClean="0">
                <a:solidFill>
                  <a:srgbClr val="C00000"/>
                </a:solidFill>
              </a:rPr>
              <a:t>There is a movement afoot!!!!   It is very exciting!!!</a:t>
            </a:r>
            <a:endParaRPr lang="en-US" sz="2400" b="1" dirty="0">
              <a:solidFill>
                <a:srgbClr val="C00000"/>
              </a:solidFill>
            </a:endParaRPr>
          </a:p>
        </p:txBody>
      </p:sp>
    </p:spTree>
    <p:extLst>
      <p:ext uri="{BB962C8B-B14F-4D97-AF65-F5344CB8AC3E}">
        <p14:creationId xmlns:p14="http://schemas.microsoft.com/office/powerpoint/2010/main" val="2704389041"/>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533400" y="990600"/>
            <a:ext cx="8229600" cy="5257800"/>
          </a:xfrm>
        </p:spPr>
        <p:txBody>
          <a:bodyPr/>
          <a:lstStyle/>
          <a:p>
            <a:pPr marL="0" indent="0" algn="ctr">
              <a:buNone/>
            </a:pPr>
            <a:r>
              <a:rPr lang="en-US" sz="2800" dirty="0" smtClean="0"/>
              <a:t>Deep Inelastic and Parton Structure </a:t>
            </a:r>
          </a:p>
          <a:p>
            <a:pPr marL="0" indent="0" algn="ctr">
              <a:buNone/>
            </a:pPr>
            <a:endParaRPr lang="en-US" sz="2800" dirty="0" smtClean="0"/>
          </a:p>
          <a:p>
            <a:pPr marL="461963" indent="-461963"/>
            <a:r>
              <a:rPr lang="en-US" sz="2000" dirty="0" smtClean="0"/>
              <a:t>The next ten years</a:t>
            </a:r>
          </a:p>
          <a:p>
            <a:endParaRPr lang="en-US" sz="2000" dirty="0"/>
          </a:p>
          <a:p>
            <a:pPr marL="461963" indent="-461963"/>
            <a:r>
              <a:rPr lang="en-US" sz="2000" dirty="0" smtClean="0"/>
              <a:t>The Electron Ion Collider</a:t>
            </a:r>
          </a:p>
          <a:p>
            <a:pPr marL="1027113" lvl="1" indent="-457200"/>
            <a:r>
              <a:rPr lang="en-US" sz="2000" dirty="0" smtClean="0"/>
              <a:t>The Physics</a:t>
            </a:r>
          </a:p>
          <a:p>
            <a:pPr marL="1027113" lvl="1" indent="-457200"/>
            <a:r>
              <a:rPr lang="en-US" sz="2000" dirty="0" smtClean="0"/>
              <a:t>The Collider</a:t>
            </a:r>
          </a:p>
          <a:p>
            <a:pPr marL="1376363" lvl="2" indent="-341313"/>
            <a:r>
              <a:rPr lang="en-US" sz="2000" dirty="0" smtClean="0"/>
              <a:t>e-RHIC</a:t>
            </a:r>
          </a:p>
          <a:p>
            <a:pPr marL="1376363" lvl="2" indent="-341313"/>
            <a:r>
              <a:rPr lang="en-US" sz="2000" dirty="0" smtClean="0"/>
              <a:t>Jefferson Lab EIC</a:t>
            </a:r>
          </a:p>
          <a:p>
            <a:pPr marL="1027113" lvl="1" indent="-457200"/>
            <a:r>
              <a:rPr lang="en-US" sz="2000" dirty="0" smtClean="0"/>
              <a:t>Detector Design</a:t>
            </a:r>
          </a:p>
          <a:p>
            <a:pPr marL="1027113" lvl="1" indent="-457200"/>
            <a:r>
              <a:rPr lang="en-US" sz="2000" dirty="0" smtClean="0"/>
              <a:t>The </a:t>
            </a:r>
            <a:r>
              <a:rPr lang="en-US" sz="2000" dirty="0"/>
              <a:t>NSAC 2015 Long Range </a:t>
            </a:r>
            <a:r>
              <a:rPr lang="en-US" sz="2000" dirty="0" smtClean="0"/>
              <a:t>Plan and Path Forward</a:t>
            </a:r>
          </a:p>
          <a:p>
            <a:pPr lvl="1"/>
            <a:endParaRPr lang="en-US" sz="2000" dirty="0"/>
          </a:p>
          <a:p>
            <a:pPr marL="461963" indent="-461963"/>
            <a:r>
              <a:rPr lang="en-US" sz="2000" dirty="0" smtClean="0"/>
              <a:t>Conclusions</a:t>
            </a:r>
          </a:p>
          <a:p>
            <a:pPr lvl="1"/>
            <a:endParaRPr lang="en-US" sz="2400" dirty="0" smtClean="0"/>
          </a:p>
          <a:p>
            <a:pPr lvl="2"/>
            <a:endParaRPr lang="en-US" sz="2400" dirty="0"/>
          </a:p>
        </p:txBody>
      </p:sp>
    </p:spTree>
    <p:extLst>
      <p:ext uri="{BB962C8B-B14F-4D97-AF65-F5344CB8AC3E}">
        <p14:creationId xmlns:p14="http://schemas.microsoft.com/office/powerpoint/2010/main" val="4222169103"/>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74596"/>
          </a:xfrm>
        </p:spPr>
        <p:txBody>
          <a:bodyPr/>
          <a:lstStyle/>
          <a:p>
            <a:r>
              <a:rPr lang="en-US" sz="3600" dirty="0" smtClean="0"/>
              <a:t>The Next Ten Years</a:t>
            </a:r>
            <a:endParaRPr lang="en-US" sz="3600" dirty="0"/>
          </a:p>
        </p:txBody>
      </p:sp>
      <p:sp>
        <p:nvSpPr>
          <p:cNvPr id="3" name="Content Placeholder 2"/>
          <p:cNvSpPr>
            <a:spLocks noGrp="1"/>
          </p:cNvSpPr>
          <p:nvPr>
            <p:ph idx="1"/>
          </p:nvPr>
        </p:nvSpPr>
        <p:spPr>
          <a:xfrm>
            <a:off x="0" y="914400"/>
            <a:ext cx="9144000" cy="5334000"/>
          </a:xfrm>
        </p:spPr>
        <p:txBody>
          <a:bodyPr/>
          <a:lstStyle/>
          <a:p>
            <a:pPr marL="456346" lvl="1" indent="0">
              <a:buNone/>
            </a:pPr>
            <a:endParaRPr lang="en-US" sz="3200" dirty="0" smtClean="0"/>
          </a:p>
          <a:p>
            <a:pPr marL="456346" lvl="1" indent="0">
              <a:buNone/>
            </a:pPr>
            <a:endParaRPr lang="en-US" sz="3200" dirty="0"/>
          </a:p>
          <a:p>
            <a:pPr marL="456346" lvl="1" indent="0" algn="ctr">
              <a:buNone/>
            </a:pPr>
            <a:r>
              <a:rPr lang="en-US" sz="3200" dirty="0" smtClean="0"/>
              <a:t>Compass</a:t>
            </a:r>
          </a:p>
          <a:p>
            <a:pPr marL="456346" lvl="1" indent="0" algn="ctr">
              <a:buNone/>
            </a:pPr>
            <a:r>
              <a:rPr lang="en-US" sz="3200" dirty="0" smtClean="0"/>
              <a:t>Jefferson Lab 12 GeV</a:t>
            </a:r>
          </a:p>
          <a:p>
            <a:pPr marL="456346" lvl="1" indent="0" algn="ctr">
              <a:buNone/>
            </a:pPr>
            <a:r>
              <a:rPr lang="en-US" sz="3200" dirty="0"/>
              <a:t>RHIC</a:t>
            </a:r>
          </a:p>
          <a:p>
            <a:pPr marL="456346" lvl="1" indent="0" algn="ctr">
              <a:buNone/>
            </a:pPr>
            <a:r>
              <a:rPr lang="en-US" sz="3200" dirty="0" smtClean="0"/>
              <a:t>Drell-Yan/Sea </a:t>
            </a:r>
            <a:r>
              <a:rPr lang="en-US" sz="3200" dirty="0" smtClean="0"/>
              <a:t>Quest</a:t>
            </a:r>
          </a:p>
          <a:p>
            <a:pPr marL="456346" lvl="1" indent="0" algn="ctr">
              <a:buNone/>
            </a:pPr>
            <a:r>
              <a:rPr lang="en-US" sz="3200" dirty="0" smtClean="0"/>
              <a:t>Mainz, Bonn</a:t>
            </a:r>
            <a:endParaRPr lang="en-US" sz="3200" dirty="0" smtClean="0"/>
          </a:p>
          <a:p>
            <a:pPr marL="456346" lvl="1" indent="0" algn="ctr">
              <a:buNone/>
            </a:pPr>
            <a:endParaRPr lang="en-US" sz="3200" dirty="0"/>
          </a:p>
        </p:txBody>
      </p:sp>
    </p:spTree>
    <p:extLst>
      <p:ext uri="{BB962C8B-B14F-4D97-AF65-F5344CB8AC3E}">
        <p14:creationId xmlns:p14="http://schemas.microsoft.com/office/powerpoint/2010/main" val="4085638954"/>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674596"/>
          </a:xfrm>
        </p:spPr>
        <p:txBody>
          <a:bodyPr/>
          <a:lstStyle/>
          <a:p>
            <a:r>
              <a:rPr lang="en-US" dirty="0" smtClean="0"/>
              <a:t>Medium Energy Physics in The Next Decade</a:t>
            </a:r>
            <a:endParaRPr lang="en-US" dirty="0"/>
          </a:p>
        </p:txBody>
      </p:sp>
      <p:sp>
        <p:nvSpPr>
          <p:cNvPr id="3" name="Content Placeholder 2"/>
          <p:cNvSpPr>
            <a:spLocks noGrp="1"/>
          </p:cNvSpPr>
          <p:nvPr>
            <p:ph idx="1"/>
          </p:nvPr>
        </p:nvSpPr>
        <p:spPr>
          <a:xfrm>
            <a:off x="457200" y="990600"/>
            <a:ext cx="8229600" cy="5410200"/>
          </a:xfrm>
        </p:spPr>
        <p:txBody>
          <a:bodyPr/>
          <a:lstStyle/>
          <a:p>
            <a:r>
              <a:rPr lang="en-US" sz="1600" dirty="0" smtClean="0"/>
              <a:t>Meson and Baryon Spectroscopy</a:t>
            </a:r>
            <a:endParaRPr lang="en-US" sz="1600" dirty="0"/>
          </a:p>
          <a:p>
            <a:endParaRPr lang="en-US" sz="1200" dirty="0"/>
          </a:p>
          <a:p>
            <a:r>
              <a:rPr lang="en-US" sz="1600" dirty="0" smtClean="0"/>
              <a:t>Valence Structure of the Hadrons</a:t>
            </a:r>
          </a:p>
          <a:p>
            <a:pPr lvl="1"/>
            <a:r>
              <a:rPr lang="en-US" sz="1600" dirty="0" smtClean="0"/>
              <a:t>Form Factors, Charge Radius of the Proton</a:t>
            </a:r>
          </a:p>
          <a:p>
            <a:pPr lvl="1"/>
            <a:r>
              <a:rPr lang="en-US" sz="1600" dirty="0" smtClean="0"/>
              <a:t>Spin Distributions</a:t>
            </a:r>
          </a:p>
          <a:p>
            <a:pPr lvl="1"/>
            <a:r>
              <a:rPr lang="en-US" sz="1600" dirty="0" smtClean="0"/>
              <a:t>3 Dimensional Structure, Transverse Momentum Structures</a:t>
            </a:r>
          </a:p>
          <a:p>
            <a:pPr lvl="1"/>
            <a:r>
              <a:rPr lang="en-US" sz="1600" dirty="0" smtClean="0"/>
              <a:t>Orbital Angular Momentum</a:t>
            </a:r>
          </a:p>
          <a:p>
            <a:pPr marL="456346" lvl="1" indent="0">
              <a:buNone/>
            </a:pPr>
            <a:endParaRPr lang="en-US" sz="1200" dirty="0" smtClean="0"/>
          </a:p>
          <a:p>
            <a:r>
              <a:rPr lang="en-US" sz="1600" dirty="0" smtClean="0"/>
              <a:t>Anti-quark sea</a:t>
            </a:r>
          </a:p>
          <a:p>
            <a:endParaRPr lang="en-US" sz="1200" dirty="0" smtClean="0"/>
          </a:p>
          <a:p>
            <a:r>
              <a:rPr lang="en-US" sz="1600" dirty="0" smtClean="0"/>
              <a:t>Gluon Spin</a:t>
            </a:r>
          </a:p>
          <a:p>
            <a:pPr marL="0" indent="0">
              <a:buNone/>
            </a:pPr>
            <a:endParaRPr lang="en-US" sz="1200" dirty="0" smtClean="0"/>
          </a:p>
          <a:p>
            <a:r>
              <a:rPr lang="en-US" sz="1600" dirty="0" smtClean="0"/>
              <a:t>Nuclear Structure</a:t>
            </a:r>
          </a:p>
          <a:p>
            <a:pPr lvl="1"/>
            <a:r>
              <a:rPr lang="en-US" sz="1600" dirty="0" smtClean="0"/>
              <a:t>Short Range nuclear forces</a:t>
            </a:r>
          </a:p>
          <a:p>
            <a:pPr lvl="1"/>
            <a:r>
              <a:rPr lang="en-US" sz="1600" dirty="0" smtClean="0"/>
              <a:t>Neutron skin in nuclei</a:t>
            </a:r>
          </a:p>
          <a:p>
            <a:pPr lvl="1"/>
            <a:endParaRPr lang="en-US" sz="1200" dirty="0"/>
          </a:p>
          <a:p>
            <a:r>
              <a:rPr lang="en-US" sz="1600" dirty="0" smtClean="0"/>
              <a:t>Fundamental Symmetries</a:t>
            </a:r>
          </a:p>
          <a:p>
            <a:pPr lvl="1"/>
            <a:r>
              <a:rPr lang="en-US" sz="1600" dirty="0" smtClean="0"/>
              <a:t>sin</a:t>
            </a:r>
            <a:r>
              <a:rPr lang="en-US" sz="1600" baseline="30000" dirty="0" smtClean="0"/>
              <a:t>2</a:t>
            </a:r>
            <a:r>
              <a:rPr lang="en-US" sz="1600" dirty="0" smtClean="0">
                <a:latin typeface="Symbol" panose="05050102010706020507" pitchFamily="18" charset="2"/>
              </a:rPr>
              <a:t>Q</a:t>
            </a:r>
            <a:r>
              <a:rPr lang="en-US" sz="1600" baseline="-25000" dirty="0" smtClean="0"/>
              <a:t>W</a:t>
            </a:r>
            <a:r>
              <a:rPr lang="en-US" sz="1600" dirty="0" smtClean="0"/>
              <a:t> at low Q</a:t>
            </a:r>
            <a:r>
              <a:rPr lang="en-US" sz="1600" baseline="30000" dirty="0" smtClean="0"/>
              <a:t>2 </a:t>
            </a:r>
            <a:r>
              <a:rPr lang="en-US" sz="1600" dirty="0" smtClean="0"/>
              <a:t> </a:t>
            </a:r>
          </a:p>
          <a:p>
            <a:pPr lvl="1"/>
            <a:r>
              <a:rPr lang="en-US" sz="1600" dirty="0" smtClean="0"/>
              <a:t>Heavy photons?</a:t>
            </a:r>
          </a:p>
          <a:p>
            <a:pPr marL="456346" lvl="1" indent="0">
              <a:buNone/>
            </a:pPr>
            <a:endParaRPr lang="en-US" sz="1600" baseline="30000" dirty="0" smtClean="0"/>
          </a:p>
          <a:p>
            <a:endParaRPr lang="en-US" sz="2000" dirty="0" smtClean="0"/>
          </a:p>
          <a:p>
            <a:pPr lvl="1"/>
            <a:endParaRPr lang="en-US" sz="2000" dirty="0"/>
          </a:p>
          <a:p>
            <a:endParaRPr lang="en-US" sz="2000" dirty="0" smtClean="0"/>
          </a:p>
        </p:txBody>
      </p:sp>
    </p:spTree>
    <p:extLst>
      <p:ext uri="{BB962C8B-B14F-4D97-AF65-F5344CB8AC3E}">
        <p14:creationId xmlns:p14="http://schemas.microsoft.com/office/powerpoint/2010/main" val="4227830705"/>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for an Electron Ion Collider</a:t>
            </a:r>
            <a:endParaRPr lang="en-US" dirty="0"/>
          </a:p>
        </p:txBody>
      </p:sp>
      <p:sp>
        <p:nvSpPr>
          <p:cNvPr id="3" name="Content Placeholder 2"/>
          <p:cNvSpPr>
            <a:spLocks noGrp="1"/>
          </p:cNvSpPr>
          <p:nvPr>
            <p:ph idx="1"/>
          </p:nvPr>
        </p:nvSpPr>
        <p:spPr>
          <a:xfrm>
            <a:off x="152400" y="2057400"/>
            <a:ext cx="4648200" cy="4267200"/>
          </a:xfrm>
        </p:spPr>
        <p:txBody>
          <a:bodyPr>
            <a:normAutofit fontScale="92500"/>
          </a:bodyPr>
          <a:lstStyle/>
          <a:p>
            <a:r>
              <a:rPr lang="en-US" sz="2000" dirty="0" smtClean="0"/>
              <a:t>The Electron Ion Collider with:</a:t>
            </a:r>
          </a:p>
          <a:p>
            <a:pPr marL="793750" lvl="1" indent="-395288"/>
            <a:r>
              <a:rPr lang="en-US" sz="2000" dirty="0" smtClean="0"/>
              <a:t>high luminosity</a:t>
            </a:r>
          </a:p>
          <a:p>
            <a:pPr marL="793750" lvl="1" indent="-395288"/>
            <a:r>
              <a:rPr lang="en-US" sz="2000" dirty="0" smtClean="0"/>
              <a:t>high and controllable polarization</a:t>
            </a:r>
          </a:p>
          <a:p>
            <a:pPr marL="793750" lvl="1" indent="-395288"/>
            <a:r>
              <a:rPr lang="en-US" sz="2000" dirty="0" smtClean="0"/>
              <a:t>moderate and flexible energy</a:t>
            </a:r>
          </a:p>
          <a:p>
            <a:pPr marL="793750" lvl="1" indent="-395288"/>
            <a:r>
              <a:rPr lang="en-US" sz="2000" dirty="0" smtClean="0"/>
              <a:t>and the availability of nuclear beams</a:t>
            </a:r>
          </a:p>
          <a:p>
            <a:pPr marL="0" indent="0">
              <a:buNone/>
            </a:pPr>
            <a:endParaRPr lang="en-US" sz="2000" dirty="0"/>
          </a:p>
          <a:p>
            <a:r>
              <a:rPr lang="en-US" sz="2000" dirty="0" smtClean="0"/>
              <a:t>Will enable the sophisticated studies of the nucleon from x</a:t>
            </a:r>
            <a:r>
              <a:rPr lang="en-US" sz="2000" baseline="-25000" dirty="0" smtClean="0"/>
              <a:t>Bj</a:t>
            </a:r>
            <a:r>
              <a:rPr lang="en-US" sz="2000" dirty="0" smtClean="0"/>
              <a:t>~0.1 to x~0.0001, </a:t>
            </a:r>
            <a:r>
              <a:rPr lang="en-US" sz="2000" dirty="0"/>
              <a:t>a regime in which the content of the nucleon and its interactions </a:t>
            </a:r>
            <a:r>
              <a:rPr lang="en-US" sz="2000" dirty="0" smtClean="0"/>
              <a:t>are dominated by the gluon.</a:t>
            </a:r>
            <a:endParaRPr lang="en-US" sz="2000" dirty="0"/>
          </a:p>
        </p:txBody>
      </p:sp>
      <p:sp>
        <p:nvSpPr>
          <p:cNvPr id="5" name="Content Placeholder 2"/>
          <p:cNvSpPr txBox="1">
            <a:spLocks/>
          </p:cNvSpPr>
          <p:nvPr/>
        </p:nvSpPr>
        <p:spPr>
          <a:xfrm>
            <a:off x="609600" y="990601"/>
            <a:ext cx="7848600" cy="990600"/>
          </a:xfrm>
          <a:prstGeom prst="rect">
            <a:avLst/>
          </a:prstGeom>
        </p:spPr>
        <p:txBody>
          <a:bodyPr lIns="91268" tIns="45634" rIns="91268" bIns="45634"/>
          <a:lstStyle>
            <a:lvl1pPr marL="342259" indent="-342259" algn="l" rtl="0" fontAlgn="base">
              <a:spcBef>
                <a:spcPct val="20000"/>
              </a:spcBef>
              <a:spcAft>
                <a:spcPct val="0"/>
              </a:spcAft>
              <a:buChar char="•"/>
              <a:defRPr sz="1800">
                <a:solidFill>
                  <a:schemeClr val="tx1"/>
                </a:solidFill>
                <a:latin typeface="+mj-lt"/>
                <a:ea typeface="+mn-ea"/>
                <a:cs typeface="+mn-cs"/>
              </a:defRPr>
            </a:lvl1pPr>
            <a:lvl2pPr marL="741561" indent="-285215" algn="l" rtl="0" fontAlgn="base">
              <a:spcBef>
                <a:spcPct val="20000"/>
              </a:spcBef>
              <a:spcAft>
                <a:spcPct val="0"/>
              </a:spcAft>
              <a:buChar char="–"/>
              <a:defRPr sz="1800">
                <a:solidFill>
                  <a:schemeClr val="tx1"/>
                </a:solidFill>
                <a:latin typeface="+mj-lt"/>
              </a:defRPr>
            </a:lvl2pPr>
            <a:lvl3pPr marL="1140861" indent="-228174" algn="l" rtl="0" fontAlgn="base">
              <a:spcBef>
                <a:spcPct val="20000"/>
              </a:spcBef>
              <a:spcAft>
                <a:spcPct val="0"/>
              </a:spcAft>
              <a:buChar char="•"/>
              <a:defRPr sz="1800">
                <a:solidFill>
                  <a:schemeClr val="tx1"/>
                </a:solidFill>
                <a:latin typeface="+mj-lt"/>
              </a:defRPr>
            </a:lvl3pPr>
            <a:lvl4pPr marL="1597210" indent="-228174" algn="l" rtl="0" fontAlgn="base">
              <a:spcBef>
                <a:spcPct val="20000"/>
              </a:spcBef>
              <a:spcAft>
                <a:spcPct val="0"/>
              </a:spcAft>
              <a:buChar char="–"/>
              <a:defRPr sz="1800">
                <a:solidFill>
                  <a:schemeClr val="tx1"/>
                </a:solidFill>
                <a:latin typeface="+mj-lt"/>
              </a:defRPr>
            </a:lvl4pPr>
            <a:lvl5pPr marL="2053552" indent="-228174" algn="l" rtl="0" fontAlgn="base">
              <a:spcBef>
                <a:spcPct val="20000"/>
              </a:spcBef>
              <a:spcAft>
                <a:spcPct val="0"/>
              </a:spcAft>
              <a:buChar char="»"/>
              <a:defRPr sz="1800">
                <a:solidFill>
                  <a:schemeClr val="tx1"/>
                </a:solidFill>
                <a:latin typeface="+mj-lt"/>
              </a:defRPr>
            </a:lvl5pPr>
            <a:lvl6pPr marL="2509899" indent="-228174" algn="l" rtl="0" fontAlgn="base">
              <a:spcBef>
                <a:spcPct val="20000"/>
              </a:spcBef>
              <a:spcAft>
                <a:spcPct val="0"/>
              </a:spcAft>
              <a:buChar char="»"/>
              <a:defRPr sz="2400">
                <a:solidFill>
                  <a:schemeClr val="tx1"/>
                </a:solidFill>
                <a:latin typeface="+mn-lt"/>
              </a:defRPr>
            </a:lvl6pPr>
            <a:lvl7pPr marL="2966246" indent="-228174" algn="l" rtl="0" fontAlgn="base">
              <a:spcBef>
                <a:spcPct val="20000"/>
              </a:spcBef>
              <a:spcAft>
                <a:spcPct val="0"/>
              </a:spcAft>
              <a:buChar char="»"/>
              <a:defRPr sz="2400">
                <a:solidFill>
                  <a:schemeClr val="tx1"/>
                </a:solidFill>
                <a:latin typeface="+mn-lt"/>
              </a:defRPr>
            </a:lvl7pPr>
            <a:lvl8pPr marL="3422588" indent="-228174" algn="l" rtl="0" fontAlgn="base">
              <a:spcBef>
                <a:spcPct val="20000"/>
              </a:spcBef>
              <a:spcAft>
                <a:spcPct val="0"/>
              </a:spcAft>
              <a:buChar char="»"/>
              <a:defRPr sz="2400">
                <a:solidFill>
                  <a:schemeClr val="tx1"/>
                </a:solidFill>
                <a:latin typeface="+mn-lt"/>
              </a:defRPr>
            </a:lvl8pPr>
            <a:lvl9pPr marL="3878934" indent="-228174" algn="l" rtl="0" fontAlgn="base">
              <a:spcBef>
                <a:spcPct val="20000"/>
              </a:spcBef>
              <a:spcAft>
                <a:spcPct val="0"/>
              </a:spcAft>
              <a:buChar char="»"/>
              <a:defRPr sz="2400">
                <a:solidFill>
                  <a:schemeClr val="tx1"/>
                </a:solidFill>
                <a:latin typeface="+mn-lt"/>
              </a:defRPr>
            </a:lvl9pPr>
          </a:lstStyle>
          <a:p>
            <a:pPr marL="0" indent="0" algn="ctr">
              <a:buFontTx/>
              <a:buNone/>
            </a:pPr>
            <a:r>
              <a:rPr lang="en-US" sz="2400" kern="0" dirty="0" smtClean="0"/>
              <a:t>In 2025, our ignorance in hadron physics will be related almost exclusively to the gluon.</a:t>
            </a:r>
          </a:p>
        </p:txBody>
      </p:sp>
      <p:pic>
        <p:nvPicPr>
          <p:cNvPr id="6" name="Picture 5" descr="Screen shot 2014-12-11 at 9.33.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2209800"/>
            <a:ext cx="3841442" cy="2552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1016861"/>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Gluons and Hadronic Structure</a:t>
            </a:r>
            <a:endParaRPr lang="en-US" dirty="0"/>
          </a:p>
        </p:txBody>
      </p:sp>
      <p:sp>
        <p:nvSpPr>
          <p:cNvPr id="3" name="Content Placeholder 2"/>
          <p:cNvSpPr>
            <a:spLocks noGrp="1"/>
          </p:cNvSpPr>
          <p:nvPr>
            <p:ph idx="1"/>
          </p:nvPr>
        </p:nvSpPr>
        <p:spPr>
          <a:xfrm>
            <a:off x="152400" y="990600"/>
            <a:ext cx="8229600" cy="5486400"/>
          </a:xfrm>
        </p:spPr>
        <p:txBody>
          <a:bodyPr>
            <a:normAutofit fontScale="92500" lnSpcReduction="20000"/>
          </a:bodyPr>
          <a:lstStyle/>
          <a:p>
            <a:pPr>
              <a:lnSpc>
                <a:spcPct val="110000"/>
              </a:lnSpc>
            </a:pPr>
            <a:r>
              <a:rPr lang="en-US" sz="1900" dirty="0" smtClean="0"/>
              <a:t>Since ~1970 we have known that gluons must carry 50% of the momentum of the nucleon, this fact is the origin of the </a:t>
            </a:r>
            <a:r>
              <a:rPr lang="en-US" sz="1900" dirty="0" smtClean="0"/>
              <a:t>gluon concept.</a:t>
            </a:r>
            <a:endParaRPr lang="en-US" sz="1900" dirty="0" smtClean="0"/>
          </a:p>
          <a:p>
            <a:pPr>
              <a:lnSpc>
                <a:spcPct val="110000"/>
              </a:lnSpc>
            </a:pPr>
            <a:endParaRPr lang="en-US" sz="1900" dirty="0" smtClean="0"/>
          </a:p>
          <a:p>
            <a:pPr>
              <a:lnSpc>
                <a:spcPct val="110000"/>
              </a:lnSpc>
            </a:pPr>
            <a:r>
              <a:rPr lang="en-US" sz="1900" dirty="0" smtClean="0"/>
              <a:t>Massless gluons &amp; almost massless quarks, </a:t>
            </a:r>
            <a:r>
              <a:rPr lang="en-US" sz="1900" dirty="0" smtClean="0">
                <a:solidFill>
                  <a:srgbClr val="C00000"/>
                </a:solidFill>
              </a:rPr>
              <a:t>through their interactions, </a:t>
            </a:r>
            <a:r>
              <a:rPr lang="en-US" sz="1900" dirty="0" smtClean="0"/>
              <a:t>seem to generate more than 98% of the mass of the nucleons: </a:t>
            </a:r>
          </a:p>
          <a:p>
            <a:pPr marL="0" indent="0" algn="ctr">
              <a:lnSpc>
                <a:spcPct val="110000"/>
              </a:lnSpc>
              <a:buNone/>
            </a:pPr>
            <a:r>
              <a:rPr lang="en-US" sz="1900" b="1" dirty="0" smtClean="0">
                <a:solidFill>
                  <a:srgbClr val="C00000"/>
                </a:solidFill>
              </a:rPr>
              <a:t>Without gluons, </a:t>
            </a:r>
            <a:r>
              <a:rPr lang="en-US" sz="1900" b="1" dirty="0" smtClean="0"/>
              <a:t>there would be no nucleons, </a:t>
            </a:r>
          </a:p>
          <a:p>
            <a:pPr marL="0" indent="0" algn="ctr">
              <a:lnSpc>
                <a:spcPct val="110000"/>
              </a:lnSpc>
              <a:buNone/>
            </a:pPr>
            <a:r>
              <a:rPr lang="en-US" sz="1900" b="1" dirty="0" smtClean="0"/>
              <a:t>no atomic nuclei,… </a:t>
            </a:r>
            <a:r>
              <a:rPr lang="en-US" sz="1900" b="1" dirty="0" smtClean="0">
                <a:solidFill>
                  <a:srgbClr val="C00000"/>
                </a:solidFill>
              </a:rPr>
              <a:t>no visible world! </a:t>
            </a:r>
          </a:p>
          <a:p>
            <a:pPr marL="0" indent="0">
              <a:lnSpc>
                <a:spcPct val="110000"/>
              </a:lnSpc>
              <a:buNone/>
            </a:pPr>
            <a:endParaRPr lang="en-US" sz="1900" dirty="0" smtClean="0"/>
          </a:p>
          <a:p>
            <a:pPr>
              <a:lnSpc>
                <a:spcPct val="110000"/>
              </a:lnSpc>
            </a:pPr>
            <a:r>
              <a:rPr lang="en-US" sz="1900" dirty="0" smtClean="0"/>
              <a:t>We do not know, but suspect that the gluons carry a finite fraction of the spin of the </a:t>
            </a:r>
            <a:r>
              <a:rPr lang="en-US" sz="1900" dirty="0" smtClean="0"/>
              <a:t>nucleon.</a:t>
            </a:r>
            <a:endParaRPr lang="en-US" sz="1900" dirty="0" smtClean="0"/>
          </a:p>
          <a:p>
            <a:pPr>
              <a:lnSpc>
                <a:spcPct val="110000"/>
              </a:lnSpc>
            </a:pPr>
            <a:endParaRPr lang="en-US" sz="1900" dirty="0" smtClean="0"/>
          </a:p>
          <a:p>
            <a:pPr>
              <a:lnSpc>
                <a:spcPct val="110000"/>
              </a:lnSpc>
            </a:pPr>
            <a:r>
              <a:rPr lang="en-US" sz="1900" dirty="0" smtClean="0"/>
              <a:t>We believe that the residual component of the gluon interaction, the strong “van der Waals”, is the nucleon-nucleon force which controls the internal structure of the nucleus.</a:t>
            </a:r>
          </a:p>
          <a:p>
            <a:pPr>
              <a:lnSpc>
                <a:spcPct val="110000"/>
              </a:lnSpc>
            </a:pPr>
            <a:endParaRPr lang="en-US" sz="1900" dirty="0" smtClean="0"/>
          </a:p>
          <a:p>
            <a:pPr>
              <a:lnSpc>
                <a:spcPct val="110000"/>
              </a:lnSpc>
            </a:pPr>
            <a:r>
              <a:rPr lang="en-US" sz="1900" dirty="0" smtClean="0"/>
              <a:t>The plots suggest divergence, however, QCD has recombination                as well as splitting, it is non-Abelian so, presumably a balance is          reached, and “saturation” occurs. </a:t>
            </a:r>
            <a:r>
              <a:rPr lang="en-US" sz="1900" dirty="0" smtClean="0">
                <a:solidFill>
                  <a:srgbClr val="C00000"/>
                </a:solidFill>
              </a:rPr>
              <a:t>Where?</a:t>
            </a:r>
            <a:endParaRPr lang="en-US" sz="1900" dirty="0">
              <a:solidFill>
                <a:srgbClr val="C00000"/>
              </a:solidFill>
            </a:endParaRPr>
          </a:p>
        </p:txBody>
      </p:sp>
      <p:pic>
        <p:nvPicPr>
          <p:cNvPr id="5" name="Picture 4"/>
          <p:cNvPicPr>
            <a:picLocks noChangeAspect="1"/>
          </p:cNvPicPr>
          <p:nvPr/>
        </p:nvPicPr>
        <p:blipFill>
          <a:blip r:embed="rId2"/>
          <a:stretch>
            <a:fillRect/>
          </a:stretch>
        </p:blipFill>
        <p:spPr>
          <a:xfrm>
            <a:off x="7315200" y="5257800"/>
            <a:ext cx="1583140" cy="914400"/>
          </a:xfrm>
          <a:prstGeom prst="rect">
            <a:avLst/>
          </a:prstGeom>
          <a:ln>
            <a:solidFill>
              <a:srgbClr val="C0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02526754"/>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234132" y="107404"/>
            <a:ext cx="2774349" cy="461665"/>
          </a:xfrm>
          <a:prstGeom prst="rect">
            <a:avLst/>
          </a:prstGeom>
          <a:noFill/>
          <a:ln w="9525">
            <a:noFill/>
            <a:miter lim="800000"/>
            <a:headEnd/>
            <a:tailEnd/>
          </a:ln>
        </p:spPr>
        <p:txBody>
          <a:bodyPr wrap="none">
            <a:spAutoFit/>
          </a:bodyPr>
          <a:lstStyle/>
          <a:p>
            <a:pPr>
              <a:defRPr/>
            </a:pPr>
            <a:r>
              <a:rPr lang="en-US" sz="2400" b="1" dirty="0">
                <a:latin typeface="Arial" pitchFamily="34" charset="0"/>
                <a:ea typeface="ＭＳ Ｐゴシック" pitchFamily="1" charset="-128"/>
                <a:cs typeface="Arial" pitchFamily="34" charset="0"/>
              </a:rPr>
              <a:t>World Data on F</a:t>
            </a:r>
            <a:r>
              <a:rPr lang="en-US" sz="2400" b="1" baseline="-25000" dirty="0">
                <a:latin typeface="Arial" pitchFamily="34" charset="0"/>
                <a:ea typeface="ＭＳ Ｐゴシック" pitchFamily="1" charset="-128"/>
                <a:cs typeface="Arial" pitchFamily="34" charset="0"/>
              </a:rPr>
              <a:t>2</a:t>
            </a:r>
            <a:r>
              <a:rPr lang="en-US" sz="2400" b="1" baseline="30000" dirty="0">
                <a:latin typeface="Arial" pitchFamily="34" charset="0"/>
                <a:ea typeface="ＭＳ Ｐゴシック" pitchFamily="1" charset="-128"/>
                <a:cs typeface="Arial" pitchFamily="34" charset="0"/>
              </a:rPr>
              <a:t>p</a:t>
            </a:r>
            <a:endParaRPr lang="en-US" sz="2400" b="1" dirty="0">
              <a:latin typeface="Arial" pitchFamily="34" charset="0"/>
              <a:ea typeface="ＭＳ Ｐゴシック" pitchFamily="1" charset="-128"/>
              <a:cs typeface="Arial" pitchFamily="34" charset="0"/>
            </a:endParaRPr>
          </a:p>
        </p:txBody>
      </p:sp>
      <p:pic>
        <p:nvPicPr>
          <p:cNvPr id="22531" name="Picture 3" descr="prev"/>
          <p:cNvPicPr>
            <a:picLocks noChangeAspect="1" noChangeArrowheads="1"/>
          </p:cNvPicPr>
          <p:nvPr/>
        </p:nvPicPr>
        <p:blipFill rotWithShape="1">
          <a:blip r:embed="rId2"/>
          <a:srcRect t="2709"/>
          <a:stretch/>
        </p:blipFill>
        <p:spPr bwMode="auto">
          <a:xfrm>
            <a:off x="55903" y="1458100"/>
            <a:ext cx="2868930" cy="4159025"/>
          </a:xfrm>
          <a:prstGeom prst="rect">
            <a:avLst/>
          </a:prstGeom>
          <a:noFill/>
          <a:ln w="9525">
            <a:noFill/>
            <a:miter lim="800000"/>
            <a:headEnd/>
            <a:tailEnd/>
          </a:ln>
        </p:spPr>
      </p:pic>
      <p:sp>
        <p:nvSpPr>
          <p:cNvPr id="23556" name="Text Box 4"/>
          <p:cNvSpPr txBox="1">
            <a:spLocks noChangeArrowheads="1"/>
          </p:cNvSpPr>
          <p:nvPr/>
        </p:nvSpPr>
        <p:spPr bwMode="auto">
          <a:xfrm>
            <a:off x="3280381" y="115717"/>
            <a:ext cx="2774349" cy="461665"/>
          </a:xfrm>
          <a:prstGeom prst="rect">
            <a:avLst/>
          </a:prstGeom>
          <a:noFill/>
          <a:ln w="9525">
            <a:noFill/>
            <a:miter lim="800000"/>
            <a:headEnd/>
            <a:tailEnd/>
          </a:ln>
        </p:spPr>
        <p:txBody>
          <a:bodyPr wrap="none">
            <a:spAutoFit/>
          </a:bodyPr>
          <a:lstStyle/>
          <a:p>
            <a:pPr>
              <a:defRPr/>
            </a:pPr>
            <a:r>
              <a:rPr lang="en-US" sz="2400" b="1" dirty="0">
                <a:latin typeface="Arial" pitchFamily="34" charset="0"/>
                <a:ea typeface="ＭＳ Ｐゴシック" pitchFamily="1" charset="-128"/>
                <a:cs typeface="Arial" pitchFamily="34" charset="0"/>
              </a:rPr>
              <a:t>World Data on g</a:t>
            </a:r>
            <a:r>
              <a:rPr lang="en-US" sz="2400" b="1" baseline="-25000" dirty="0">
                <a:latin typeface="Arial" pitchFamily="34" charset="0"/>
                <a:ea typeface="ＭＳ Ｐゴシック" pitchFamily="1" charset="-128"/>
                <a:cs typeface="Arial" pitchFamily="34" charset="0"/>
              </a:rPr>
              <a:t>1</a:t>
            </a:r>
            <a:r>
              <a:rPr lang="en-US" sz="2400" b="1" baseline="30000" dirty="0">
                <a:latin typeface="Arial" pitchFamily="34" charset="0"/>
                <a:ea typeface="ＭＳ Ｐゴシック" pitchFamily="1" charset="-128"/>
                <a:cs typeface="Arial" pitchFamily="34" charset="0"/>
              </a:rPr>
              <a:t>p</a:t>
            </a:r>
            <a:endParaRPr lang="en-US" sz="2400" b="1" dirty="0">
              <a:latin typeface="Arial" pitchFamily="34" charset="0"/>
              <a:ea typeface="ＭＳ Ｐゴシック" pitchFamily="1" charset="-128"/>
              <a:cs typeface="Arial" pitchFamily="34" charset="0"/>
            </a:endParaRPr>
          </a:p>
        </p:txBody>
      </p:sp>
      <p:sp>
        <p:nvSpPr>
          <p:cNvPr id="23558" name="Text Box 6"/>
          <p:cNvSpPr txBox="1">
            <a:spLocks noChangeArrowheads="1"/>
          </p:cNvSpPr>
          <p:nvPr/>
        </p:nvSpPr>
        <p:spPr bwMode="auto">
          <a:xfrm>
            <a:off x="990600" y="5862592"/>
            <a:ext cx="1446681" cy="369888"/>
          </a:xfrm>
          <a:prstGeom prst="rect">
            <a:avLst/>
          </a:prstGeom>
          <a:noFill/>
          <a:ln w="9525">
            <a:noFill/>
            <a:miter lim="800000"/>
            <a:headEnd/>
            <a:tailEnd/>
          </a:ln>
        </p:spPr>
        <p:txBody>
          <a:bodyPr wrap="square">
            <a:spAutoFit/>
          </a:bodyPr>
          <a:lstStyle/>
          <a:p>
            <a:pPr>
              <a:defRPr/>
            </a:pPr>
            <a:r>
              <a:rPr lang="en-US" sz="1800" b="1" dirty="0">
                <a:solidFill>
                  <a:srgbClr val="0033CC"/>
                </a:solidFill>
                <a:latin typeface="Arial" pitchFamily="34" charset="0"/>
                <a:ea typeface="ＭＳ Ｐゴシック" pitchFamily="1" charset="-128"/>
                <a:cs typeface="Arial" pitchFamily="34" charset="0"/>
                <a:sym typeface="Wingdings" pitchFamily="2" charset="2"/>
              </a:rPr>
              <a:t>momentum</a:t>
            </a:r>
            <a:endParaRPr lang="en-US" sz="1800" b="1" dirty="0">
              <a:solidFill>
                <a:srgbClr val="0033CC"/>
              </a:solidFill>
              <a:latin typeface="Arial" pitchFamily="34" charset="0"/>
              <a:ea typeface="ＭＳ Ｐゴシック" pitchFamily="1" charset="-128"/>
              <a:cs typeface="Arial" pitchFamily="34" charset="0"/>
            </a:endParaRPr>
          </a:p>
        </p:txBody>
      </p:sp>
      <p:sp>
        <p:nvSpPr>
          <p:cNvPr id="23559" name="Text Box 7"/>
          <p:cNvSpPr txBox="1">
            <a:spLocks noChangeArrowheads="1"/>
          </p:cNvSpPr>
          <p:nvPr/>
        </p:nvSpPr>
        <p:spPr bwMode="auto">
          <a:xfrm>
            <a:off x="4394540" y="5861305"/>
            <a:ext cx="770581" cy="369332"/>
          </a:xfrm>
          <a:prstGeom prst="rect">
            <a:avLst/>
          </a:prstGeom>
          <a:noFill/>
          <a:ln w="9525">
            <a:noFill/>
            <a:miter lim="800000"/>
            <a:headEnd/>
            <a:tailEnd/>
          </a:ln>
        </p:spPr>
        <p:txBody>
          <a:bodyPr wrap="square">
            <a:spAutoFit/>
          </a:bodyPr>
          <a:lstStyle/>
          <a:p>
            <a:pPr>
              <a:defRPr/>
            </a:pPr>
            <a:r>
              <a:rPr lang="en-US" sz="1800" b="1" dirty="0">
                <a:solidFill>
                  <a:srgbClr val="FF0000"/>
                </a:solidFill>
                <a:latin typeface="Arial" pitchFamily="34" charset="0"/>
                <a:ea typeface="ＭＳ Ｐゴシック" pitchFamily="1" charset="-128"/>
                <a:cs typeface="Arial" pitchFamily="34" charset="0"/>
                <a:sym typeface="Wingdings" pitchFamily="2" charset="2"/>
              </a:rPr>
              <a:t>spin</a:t>
            </a:r>
            <a:endParaRPr lang="en-US" sz="1800" b="1" dirty="0">
              <a:solidFill>
                <a:srgbClr val="FF0000"/>
              </a:solidFill>
              <a:latin typeface="Arial" pitchFamily="34" charset="0"/>
              <a:ea typeface="ＭＳ Ｐゴシック" pitchFamily="1" charset="-128"/>
              <a:cs typeface="Arial" pitchFamily="34" charset="0"/>
            </a:endParaRPr>
          </a:p>
        </p:txBody>
      </p:sp>
      <p:pic>
        <p:nvPicPr>
          <p:cNvPr id="10" name="Picture 9" descr="g1_eic_only.jpg"/>
          <p:cNvPicPr>
            <a:picLocks noChangeAspect="1"/>
          </p:cNvPicPr>
          <p:nvPr/>
        </p:nvPicPr>
        <p:blipFill>
          <a:blip r:embed="rId3"/>
          <a:srcRect/>
          <a:stretch>
            <a:fillRect/>
          </a:stretch>
        </p:blipFill>
        <p:spPr bwMode="auto">
          <a:xfrm>
            <a:off x="2938669" y="1428162"/>
            <a:ext cx="3190275" cy="4240784"/>
          </a:xfrm>
          <a:prstGeom prst="rect">
            <a:avLst/>
          </a:prstGeom>
          <a:noFill/>
          <a:ln w="9525">
            <a:noFill/>
            <a:miter lim="800000"/>
            <a:headEnd/>
            <a:tailEnd/>
          </a:ln>
        </p:spPr>
      </p:pic>
      <p:sp>
        <p:nvSpPr>
          <p:cNvPr id="12" name="Text Box 4"/>
          <p:cNvSpPr txBox="1">
            <a:spLocks noChangeArrowheads="1"/>
          </p:cNvSpPr>
          <p:nvPr/>
        </p:nvSpPr>
        <p:spPr bwMode="auto">
          <a:xfrm>
            <a:off x="6242575" y="110170"/>
            <a:ext cx="2774349" cy="461665"/>
          </a:xfrm>
          <a:prstGeom prst="rect">
            <a:avLst/>
          </a:prstGeom>
          <a:noFill/>
          <a:ln w="9525">
            <a:noFill/>
            <a:miter lim="800000"/>
            <a:headEnd/>
            <a:tailEnd/>
          </a:ln>
        </p:spPr>
        <p:txBody>
          <a:bodyPr wrap="none">
            <a:spAutoFit/>
          </a:bodyPr>
          <a:lstStyle/>
          <a:p>
            <a:pPr>
              <a:defRPr/>
            </a:pPr>
            <a:r>
              <a:rPr lang="en-US" sz="2400" b="1" dirty="0">
                <a:latin typeface="Arial" pitchFamily="34" charset="0"/>
                <a:ea typeface="ＭＳ Ｐゴシック" pitchFamily="1" charset="-128"/>
                <a:cs typeface="Arial" pitchFamily="34" charset="0"/>
              </a:rPr>
              <a:t>World Data on h</a:t>
            </a:r>
            <a:r>
              <a:rPr lang="en-US" sz="2400" b="1" baseline="-25000" dirty="0">
                <a:latin typeface="Arial" pitchFamily="34" charset="0"/>
                <a:ea typeface="ＭＳ Ｐゴシック" pitchFamily="1" charset="-128"/>
                <a:cs typeface="Arial" pitchFamily="34" charset="0"/>
              </a:rPr>
              <a:t>1</a:t>
            </a:r>
            <a:r>
              <a:rPr lang="en-US" sz="2400" b="1" baseline="30000" dirty="0">
                <a:latin typeface="Arial" pitchFamily="34" charset="0"/>
                <a:ea typeface="ＭＳ Ｐゴシック" pitchFamily="1" charset="-128"/>
                <a:cs typeface="Arial" pitchFamily="34" charset="0"/>
              </a:rPr>
              <a:t>p</a:t>
            </a:r>
            <a:endParaRPr lang="en-US" sz="2400" b="1" dirty="0">
              <a:latin typeface="Arial" pitchFamily="34" charset="0"/>
              <a:ea typeface="ＭＳ Ｐゴシック" pitchFamily="1" charset="-128"/>
              <a:cs typeface="Arial" pitchFamily="34" charset="0"/>
            </a:endParaRPr>
          </a:p>
        </p:txBody>
      </p:sp>
      <p:sp>
        <p:nvSpPr>
          <p:cNvPr id="13" name="Text Box 7"/>
          <p:cNvSpPr txBox="1">
            <a:spLocks noChangeArrowheads="1"/>
          </p:cNvSpPr>
          <p:nvPr/>
        </p:nvSpPr>
        <p:spPr bwMode="auto">
          <a:xfrm>
            <a:off x="6572491" y="5684185"/>
            <a:ext cx="2349087" cy="646331"/>
          </a:xfrm>
          <a:prstGeom prst="rect">
            <a:avLst/>
          </a:prstGeom>
          <a:noFill/>
          <a:ln w="9525">
            <a:noFill/>
            <a:miter lim="800000"/>
            <a:headEnd/>
            <a:tailEnd/>
          </a:ln>
        </p:spPr>
        <p:txBody>
          <a:bodyPr wrap="square">
            <a:spAutoFit/>
          </a:bodyPr>
          <a:lstStyle/>
          <a:p>
            <a:pPr>
              <a:defRPr/>
            </a:pPr>
            <a:r>
              <a:rPr lang="en-US" b="1" dirty="0">
                <a:solidFill>
                  <a:srgbClr val="FF0000"/>
                </a:solidFill>
                <a:latin typeface="Arial" pitchFamily="34" charset="0"/>
                <a:ea typeface="ＭＳ Ｐゴシック" pitchFamily="1" charset="-128"/>
                <a:cs typeface="Arial" pitchFamily="34" charset="0"/>
                <a:sym typeface="Wingdings" pitchFamily="2" charset="2"/>
              </a:rPr>
              <a:t>transverse spin ~ angular momentum</a:t>
            </a:r>
            <a:endParaRPr lang="en-US" sz="1800" b="1" dirty="0">
              <a:solidFill>
                <a:srgbClr val="FF0000"/>
              </a:solidFill>
              <a:latin typeface="Arial" pitchFamily="34" charset="0"/>
              <a:ea typeface="ＭＳ Ｐゴシック" pitchFamily="1" charset="-128"/>
              <a:cs typeface="Arial"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1853"/>
          <a:stretch/>
        </p:blipFill>
        <p:spPr>
          <a:xfrm>
            <a:off x="6242575" y="1441225"/>
            <a:ext cx="2844437" cy="4194248"/>
          </a:xfrm>
          <a:prstGeom prst="rect">
            <a:avLst/>
          </a:prstGeom>
        </p:spPr>
      </p:pic>
      <p:sp>
        <p:nvSpPr>
          <p:cNvPr id="11" name="Text Box 9"/>
          <p:cNvSpPr txBox="1">
            <a:spLocks noChangeArrowheads="1"/>
          </p:cNvSpPr>
          <p:nvPr/>
        </p:nvSpPr>
        <p:spPr bwMode="auto">
          <a:xfrm rot="2700000">
            <a:off x="4426793" y="2363692"/>
            <a:ext cx="2698750" cy="584775"/>
          </a:xfrm>
          <a:prstGeom prst="rect">
            <a:avLst/>
          </a:prstGeom>
          <a:solidFill>
            <a:schemeClr val="bg1"/>
          </a:solidFill>
          <a:ln w="9525">
            <a:noFill/>
            <a:miter lim="800000"/>
            <a:headEnd/>
            <a:tailEnd/>
          </a:ln>
        </p:spPr>
        <p:txBody>
          <a:bodyPr>
            <a:spAutoFit/>
          </a:bodyPr>
          <a:lstStyle/>
          <a:p>
            <a:pPr eaLnBrk="0" hangingPunct="0">
              <a:defRPr/>
            </a:pPr>
            <a:r>
              <a:rPr lang="en-US" sz="1600" b="1" dirty="0">
                <a:solidFill>
                  <a:srgbClr val="CF2900"/>
                </a:solidFill>
                <a:latin typeface="Arial" pitchFamily="34" charset="0"/>
                <a:ea typeface="ＭＳ Ｐゴシック" pitchFamily="1" charset="-128"/>
                <a:cs typeface="Arial" pitchFamily="34" charset="0"/>
              </a:rPr>
              <a:t>An EIC makes </a:t>
            </a:r>
            <a:r>
              <a:rPr lang="en-US" sz="1600" b="1" dirty="0" smtClean="0">
                <a:solidFill>
                  <a:srgbClr val="CF2900"/>
                </a:solidFill>
                <a:latin typeface="Arial" pitchFamily="34" charset="0"/>
                <a:ea typeface="ＭＳ Ｐゴシック" pitchFamily="1" charset="-128"/>
                <a:cs typeface="Arial" pitchFamily="34" charset="0"/>
              </a:rPr>
              <a:t>progress </a:t>
            </a:r>
            <a:r>
              <a:rPr lang="en-US" sz="1600" b="1" dirty="0">
                <a:solidFill>
                  <a:srgbClr val="CF2900"/>
                </a:solidFill>
                <a:latin typeface="Arial" pitchFamily="34" charset="0"/>
                <a:ea typeface="ＭＳ Ｐゴシック" pitchFamily="1" charset="-128"/>
                <a:cs typeface="Arial" pitchFamily="34" charset="0"/>
              </a:rPr>
              <a:t>possible!</a:t>
            </a:r>
          </a:p>
        </p:txBody>
      </p:sp>
      <p:sp>
        <p:nvSpPr>
          <p:cNvPr id="5" name="Isosceles Triangle 4"/>
          <p:cNvSpPr/>
          <p:nvPr/>
        </p:nvSpPr>
        <p:spPr bwMode="auto">
          <a:xfrm>
            <a:off x="6376546" y="5055329"/>
            <a:ext cx="106070" cy="91440"/>
          </a:xfrm>
          <a:prstGeom prst="triangl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
        <p:nvSpPr>
          <p:cNvPr id="6" name="TextBox 5"/>
          <p:cNvSpPr txBox="1"/>
          <p:nvPr/>
        </p:nvSpPr>
        <p:spPr>
          <a:xfrm>
            <a:off x="6439986" y="5003076"/>
            <a:ext cx="623889"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HERMES</a:t>
            </a:r>
          </a:p>
        </p:txBody>
      </p:sp>
      <p:sp>
        <p:nvSpPr>
          <p:cNvPr id="7" name="Oval 6"/>
          <p:cNvSpPr/>
          <p:nvPr/>
        </p:nvSpPr>
        <p:spPr bwMode="auto">
          <a:xfrm>
            <a:off x="6376546" y="4885509"/>
            <a:ext cx="106070" cy="117567"/>
          </a:xfrm>
          <a:prstGeom prst="ellips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
        <p:nvSpPr>
          <p:cNvPr id="18" name="TextBox 17"/>
          <p:cNvSpPr txBox="1"/>
          <p:nvPr/>
        </p:nvSpPr>
        <p:spPr>
          <a:xfrm>
            <a:off x="6435630" y="4841964"/>
            <a:ext cx="699230"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COMPASS</a:t>
            </a:r>
          </a:p>
        </p:txBody>
      </p:sp>
      <p:sp>
        <p:nvSpPr>
          <p:cNvPr id="17" name="TextBox 16"/>
          <p:cNvSpPr txBox="1"/>
          <p:nvPr/>
        </p:nvSpPr>
        <p:spPr>
          <a:xfrm rot="3420000">
            <a:off x="7847216" y="3571342"/>
            <a:ext cx="1114408" cy="276999"/>
          </a:xfrm>
          <a:prstGeom prst="rect">
            <a:avLst/>
          </a:prstGeom>
          <a:noFill/>
        </p:spPr>
        <p:txBody>
          <a:bodyPr wrap="none" rtlCol="0">
            <a:spAutoFit/>
          </a:bodyPr>
          <a:lstStyle/>
          <a:p>
            <a:r>
              <a:rPr lang="en-US" sz="1200" i="1" dirty="0">
                <a:solidFill>
                  <a:srgbClr val="0033CC"/>
                </a:solidFill>
                <a:latin typeface="Arial" pitchFamily="34" charset="0"/>
                <a:cs typeface="Arial" pitchFamily="34" charset="0"/>
              </a:rPr>
              <a:t>EIC coverage</a:t>
            </a:r>
          </a:p>
        </p:txBody>
      </p:sp>
      <p:sp>
        <p:nvSpPr>
          <p:cNvPr id="19" name="Slide Number Placeholder 2"/>
          <p:cNvSpPr>
            <a:spLocks noGrp="1"/>
          </p:cNvSpPr>
          <p:nvPr>
            <p:ph type="sldNum" sz="quarter" idx="4294967295"/>
          </p:nvPr>
        </p:nvSpPr>
        <p:spPr>
          <a:xfrm>
            <a:off x="5853479" y="6445327"/>
            <a:ext cx="2133600" cy="365125"/>
          </a:xfrm>
          <a:prstGeom prst="rect">
            <a:avLst/>
          </a:prstGeom>
        </p:spPr>
        <p:txBody>
          <a:bodyPr/>
          <a:lstStyle/>
          <a:p>
            <a:fld id="{B9A5DFB4-3D23-4866-8D46-AE36D04BFD7D}" type="slidenum">
              <a:rPr lang="en-US" smtClean="0"/>
              <a:pPr/>
              <a:t>8</a:t>
            </a:fld>
            <a:endParaRPr lang="en-US" dirty="0"/>
          </a:p>
        </p:txBody>
      </p:sp>
    </p:spTree>
    <p:extLst>
      <p:ext uri="{BB962C8B-B14F-4D97-AF65-F5344CB8AC3E}">
        <p14:creationId xmlns:p14="http://schemas.microsoft.com/office/powerpoint/2010/main" val="145648138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ext Box 2"/>
          <p:cNvSpPr>
            <a:spLocks noGrp="1" noChangeArrowheads="1"/>
          </p:cNvSpPr>
          <p:nvPr>
            <p:ph type="title"/>
          </p:nvPr>
        </p:nvSpPr>
        <p:spPr>
          <a:xfrm>
            <a:off x="0" y="64493"/>
            <a:ext cx="9144000" cy="621307"/>
          </a:xfrm>
        </p:spPr>
        <p:txBody>
          <a:bodyPr/>
          <a:lstStyle/>
          <a:p>
            <a:pPr eaLnBrk="1" hangingPunct="1"/>
            <a:r>
              <a:rPr lang="en-US" altLang="en-US" sz="3600" dirty="0"/>
              <a:t>EIC: sea quarks and gluons in nuclei</a:t>
            </a:r>
          </a:p>
        </p:txBody>
      </p:sp>
      <p:sp>
        <p:nvSpPr>
          <p:cNvPr id="17" name="Slide Number Placeholder 2"/>
          <p:cNvSpPr>
            <a:spLocks noGrp="1"/>
          </p:cNvSpPr>
          <p:nvPr>
            <p:ph type="sldNum" sz="quarter" idx="4294967295"/>
          </p:nvPr>
        </p:nvSpPr>
        <p:spPr>
          <a:xfrm>
            <a:off x="5853479" y="6445327"/>
            <a:ext cx="2133600" cy="365125"/>
          </a:xfrm>
          <a:prstGeom prst="rect">
            <a:avLst/>
          </a:prstGeom>
        </p:spPr>
        <p:txBody>
          <a:bodyPr/>
          <a:lstStyle/>
          <a:p>
            <a:fld id="{B9A5DFB4-3D23-4866-8D46-AE36D04BFD7D}" type="slidenum">
              <a:rPr lang="en-US" smtClean="0"/>
              <a:pPr/>
              <a:t>9</a:t>
            </a:fld>
            <a:endParaRPr lang="en-US" dirty="0"/>
          </a:p>
        </p:txBody>
      </p:sp>
      <p:pic>
        <p:nvPicPr>
          <p:cNvPr id="5" name="Hannu_Pb_5GeV_Current.pdf"/>
          <p:cNvPicPr/>
          <p:nvPr/>
        </p:nvPicPr>
        <p:blipFill>
          <a:blip r:embed="rId3">
            <a:extLst/>
          </a:blip>
          <a:stretch>
            <a:fillRect/>
          </a:stretch>
        </p:blipFill>
        <p:spPr>
          <a:xfrm>
            <a:off x="481877" y="1339386"/>
            <a:ext cx="8405749" cy="3188528"/>
          </a:xfrm>
          <a:prstGeom prst="rect">
            <a:avLst/>
          </a:prstGeom>
          <a:ln w="12700">
            <a:miter lim="400000"/>
          </a:ln>
        </p:spPr>
      </p:pic>
      <p:sp>
        <p:nvSpPr>
          <p:cNvPr id="2" name="TextBox 1"/>
          <p:cNvSpPr txBox="1"/>
          <p:nvPr/>
        </p:nvSpPr>
        <p:spPr>
          <a:xfrm>
            <a:off x="2751802" y="869356"/>
            <a:ext cx="6096541"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What do we know of gluons in nuclei? Essentially nothing!</a:t>
            </a:r>
          </a:p>
        </p:txBody>
      </p:sp>
      <p:sp>
        <p:nvSpPr>
          <p:cNvPr id="7" name="TextBox 6"/>
          <p:cNvSpPr txBox="1"/>
          <p:nvPr/>
        </p:nvSpPr>
        <p:spPr>
          <a:xfrm>
            <a:off x="437447" y="4825997"/>
            <a:ext cx="7891904" cy="1477328"/>
          </a:xfrm>
          <a:prstGeom prst="rect">
            <a:avLst/>
          </a:prstGeom>
          <a:noFill/>
        </p:spPr>
        <p:txBody>
          <a:bodyPr wrap="none" rtlCol="0">
            <a:spAutoFit/>
          </a:bodyPr>
          <a:lstStyle/>
          <a:p>
            <a:pPr defTabSz="914400"/>
            <a:r>
              <a:rPr lang="en-US" b="1" dirty="0">
                <a:solidFill>
                  <a:srgbClr val="0000FF"/>
                </a:solidFill>
                <a:latin typeface="Arial"/>
              </a:rPr>
              <a:t>Ratio of Parton Distribution Functions of Pb over Proton:</a:t>
            </a:r>
          </a:p>
          <a:p>
            <a:pPr marL="285750" indent="-285750" defTabSz="914400">
              <a:buFont typeface="Arial"/>
              <a:buChar char="•"/>
            </a:pPr>
            <a:r>
              <a:rPr lang="en-US" dirty="0">
                <a:solidFill>
                  <a:srgbClr val="292934"/>
                </a:solidFill>
                <a:latin typeface="Arial"/>
              </a:rPr>
              <a:t>Without EIC, large uncertainties in </a:t>
            </a:r>
            <a:r>
              <a:rPr lang="en-US" b="1" dirty="0">
                <a:solidFill>
                  <a:srgbClr val="292934"/>
                </a:solidFill>
                <a:latin typeface="Arial"/>
              </a:rPr>
              <a:t>nuclear sea quarks and gluons</a:t>
            </a:r>
          </a:p>
          <a:p>
            <a:pPr marL="285750" indent="-285750" defTabSz="914400">
              <a:buFont typeface="Arial"/>
              <a:buChar char="•"/>
            </a:pPr>
            <a:r>
              <a:rPr lang="en-US" dirty="0">
                <a:solidFill>
                  <a:srgbClr val="292934"/>
                </a:solidFill>
                <a:latin typeface="Arial"/>
              </a:rPr>
              <a:t>An EIC will </a:t>
            </a:r>
            <a:r>
              <a:rPr lang="en-US" dirty="0">
                <a:solidFill>
                  <a:srgbClr val="0000FF"/>
                </a:solidFill>
                <a:latin typeface="Arial"/>
              </a:rPr>
              <a:t>significantly reduce uncertainties</a:t>
            </a:r>
          </a:p>
          <a:p>
            <a:pPr marL="285750" indent="-285750" defTabSz="914400">
              <a:buFont typeface="Arial"/>
              <a:buChar char="•"/>
            </a:pPr>
            <a:endParaRPr lang="en-US" dirty="0">
              <a:solidFill>
                <a:srgbClr val="292934"/>
              </a:solidFill>
              <a:latin typeface="Arial"/>
            </a:endParaRPr>
          </a:p>
          <a:p>
            <a:pPr marL="285750" indent="-285750" defTabSz="914400">
              <a:buFont typeface="Arial"/>
              <a:buChar char="•"/>
            </a:pPr>
            <a:r>
              <a:rPr lang="en-US" dirty="0">
                <a:solidFill>
                  <a:srgbClr val="292934"/>
                </a:solidFill>
                <a:latin typeface="Arial"/>
              </a:rPr>
              <a:t>Impossible for current and future pA data at RHIC &amp; LHC data to achieve</a:t>
            </a:r>
          </a:p>
        </p:txBody>
      </p:sp>
      <p:sp>
        <p:nvSpPr>
          <p:cNvPr id="8" name="Rectangle 7"/>
          <p:cNvSpPr/>
          <p:nvPr/>
        </p:nvSpPr>
        <p:spPr>
          <a:xfrm>
            <a:off x="3429000" y="1397000"/>
            <a:ext cx="5531556" cy="3136900"/>
          </a:xfrm>
          <a:prstGeom prst="rect">
            <a:avLst/>
          </a:prstGeom>
          <a:noFill/>
          <a:ln w="57150" cap="flat" cmpd="sng" algn="ctr">
            <a:solidFill>
              <a:srgbClr val="FF0000"/>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9" name="Picture 8"/>
          <p:cNvPicPr>
            <a:picLocks noChangeAspect="1"/>
          </p:cNvPicPr>
          <p:nvPr/>
        </p:nvPicPr>
        <p:blipFill>
          <a:blip r:embed="rId4"/>
          <a:stretch>
            <a:fillRect/>
          </a:stretch>
        </p:blipFill>
        <p:spPr>
          <a:xfrm>
            <a:off x="491564" y="1418522"/>
            <a:ext cx="8280400" cy="3086100"/>
          </a:xfrm>
          <a:prstGeom prst="rect">
            <a:avLst/>
          </a:prstGeom>
        </p:spPr>
      </p:pic>
    </p:spTree>
    <p:extLst>
      <p:ext uri="{BB962C8B-B14F-4D97-AF65-F5344CB8AC3E}">
        <p14:creationId xmlns:p14="http://schemas.microsoft.com/office/powerpoint/2010/main" val="734734059"/>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par>
    </p:tnLst>
  </p:timing>
</p:sld>
</file>

<file path=ppt/theme/theme1.xml><?xml version="1.0" encoding="utf-8"?>
<a:theme xmlns:a="http://schemas.openxmlformats.org/drawingml/2006/main" name="8_JLab_PowerPoint1-1">
  <a:themeElements>
    <a:clrScheme name="JLab_PowerPoint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JLab_PowerPoint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Lab_PowerPoint1-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Lab_PowerPoint1-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Lab_PowerPoint1-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JLab_PowerPoint1-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JLab_PowerPoint1-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JLab_PowerPoint1-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JLab_PowerPoint1-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JLab_PowerPoint1-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JLab_PowerPoint1-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JLab_PowerPoint1-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JLab_PowerPoint1-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6432</TotalTime>
  <Words>1750</Words>
  <Application>Microsoft Office PowerPoint</Application>
  <PresentationFormat>On-screen Show (4:3)</PresentationFormat>
  <Paragraphs>344</Paragraphs>
  <Slides>26</Slides>
  <Notes>18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28" baseType="lpstr">
      <vt:lpstr>8_JLab_PowerPoint1-1</vt:lpstr>
      <vt:lpstr>Equation</vt:lpstr>
      <vt:lpstr>PowerPoint Presentation</vt:lpstr>
      <vt:lpstr>Acknowledgements</vt:lpstr>
      <vt:lpstr>Outline</vt:lpstr>
      <vt:lpstr>The Next Ten Years</vt:lpstr>
      <vt:lpstr>Medium Energy Physics in The Next Decade</vt:lpstr>
      <vt:lpstr>Need for an Electron Ion Collider</vt:lpstr>
      <vt:lpstr>Gluons and Hadronic Structure</vt:lpstr>
      <vt:lpstr>PowerPoint Presentation</vt:lpstr>
      <vt:lpstr>EIC: sea quarks and gluons in nuclei</vt:lpstr>
      <vt:lpstr>Helicity PDFs at an EIC</vt:lpstr>
      <vt:lpstr>Nucleon Spin</vt:lpstr>
      <vt:lpstr>PowerPoint Presentation</vt:lpstr>
      <vt:lpstr>Saturation???</vt:lpstr>
      <vt:lpstr>Partons to Hadrons</vt:lpstr>
      <vt:lpstr>Electron Ion Collider Design Parameters</vt:lpstr>
      <vt:lpstr>eRHIC Baseline Design</vt:lpstr>
      <vt:lpstr>Jefferson Lab Electron Ion Collider</vt:lpstr>
      <vt:lpstr>US-Based Electron Ion Collider</vt:lpstr>
      <vt:lpstr>EIC Electron-(backward) Direction Detection</vt:lpstr>
      <vt:lpstr>EIC Ion-(forward) Direction Detection </vt:lpstr>
      <vt:lpstr>Detector Design </vt:lpstr>
      <vt:lpstr>Acceptance for p’ in ep-&gt;e’Xp’</vt:lpstr>
      <vt:lpstr>PowerPoint Presentation</vt:lpstr>
      <vt:lpstr> EIC Timeline</vt:lpstr>
      <vt:lpstr>PowerPoint Presentation</vt:lpstr>
      <vt:lpstr>Conclusion</vt:lpstr>
    </vt:vector>
  </TitlesOfParts>
  <Company>Jefferson Science Associates, LLC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stewartm</dc:creator>
  <cp:lastModifiedBy>Hugh Montgomery</cp:lastModifiedBy>
  <cp:revision>381</cp:revision>
  <cp:lastPrinted>2016-05-18T13:39:23Z</cp:lastPrinted>
  <dcterms:created xsi:type="dcterms:W3CDTF">2014-04-04T14:35:38Z</dcterms:created>
  <dcterms:modified xsi:type="dcterms:W3CDTF">2016-05-22T19:07:14Z</dcterms:modified>
</cp:coreProperties>
</file>