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theme/theme9.xml" ContentType="application/vnd.openxmlformats-officedocument.theme+xml"/>
  <Override PartName="/ppt/slideLayouts/slideLayout85.xml" ContentType="application/vnd.openxmlformats-officedocument.presentationml.slideLayout+xml"/>
  <Override PartName="/ppt/theme/theme10.xml" ContentType="application/vnd.openxmlformats-officedocument.theme+xml"/>
  <Override PartName="/ppt/slideLayouts/slideLayout8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ppt/embeddings/oleObject161.bin" ContentType="application/vnd.openxmlformats-officedocument.oleObject"/>
  <Override PartName="/ppt/embeddings/oleObject162.bin" ContentType="application/vnd.openxmlformats-officedocument.oleObject"/>
  <Override PartName="/ppt/embeddings/oleObject163.bin" ContentType="application/vnd.openxmlformats-officedocument.oleObject"/>
  <Override PartName="/ppt/embeddings/oleObject164.bin" ContentType="application/vnd.openxmlformats-officedocument.oleObject"/>
  <Override PartName="/ppt/embeddings/oleObject16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  <p:sldMasterId id="2147483975" r:id="rId2"/>
    <p:sldMasterId id="2147483939" r:id="rId3"/>
    <p:sldMasterId id="2147483916" r:id="rId4"/>
    <p:sldMasterId id="2147483914" r:id="rId5"/>
    <p:sldMasterId id="2147483987" r:id="rId6"/>
    <p:sldMasterId id="2147483963" r:id="rId7"/>
    <p:sldMasterId id="2147483951" r:id="rId8"/>
    <p:sldMasterId id="2147483934" r:id="rId9"/>
    <p:sldMasterId id="2147484001" r:id="rId10"/>
    <p:sldMasterId id="2147484009" r:id="rId11"/>
  </p:sldMasterIdLst>
  <p:notesMasterIdLst>
    <p:notesMasterId r:id="rId37"/>
  </p:notesMasterIdLst>
  <p:handoutMasterIdLst>
    <p:handoutMasterId r:id="rId38"/>
  </p:handoutMasterIdLst>
  <p:sldIdLst>
    <p:sldId id="379" r:id="rId12"/>
    <p:sldId id="382" r:id="rId13"/>
    <p:sldId id="384" r:id="rId14"/>
    <p:sldId id="423" r:id="rId15"/>
    <p:sldId id="385" r:id="rId16"/>
    <p:sldId id="386" r:id="rId17"/>
    <p:sldId id="428" r:id="rId18"/>
    <p:sldId id="432" r:id="rId19"/>
    <p:sldId id="408" r:id="rId20"/>
    <p:sldId id="433" r:id="rId21"/>
    <p:sldId id="451" r:id="rId22"/>
    <p:sldId id="413" r:id="rId23"/>
    <p:sldId id="414" r:id="rId24"/>
    <p:sldId id="415" r:id="rId25"/>
    <p:sldId id="437" r:id="rId26"/>
    <p:sldId id="454" r:id="rId27"/>
    <p:sldId id="455" r:id="rId28"/>
    <p:sldId id="441" r:id="rId29"/>
    <p:sldId id="439" r:id="rId30"/>
    <p:sldId id="443" r:id="rId31"/>
    <p:sldId id="444" r:id="rId32"/>
    <p:sldId id="447" r:id="rId33"/>
    <p:sldId id="453" r:id="rId34"/>
    <p:sldId id="393" r:id="rId35"/>
    <p:sldId id="442" r:id="rId36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NICA" initials="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23FF7F"/>
    <a:srgbClr val="FFFF00"/>
    <a:srgbClr val="FF5050"/>
    <a:srgbClr val="000026"/>
    <a:srgbClr val="FF0000"/>
    <a:srgbClr val="990000"/>
    <a:srgbClr val="0033CC"/>
    <a:srgbClr val="CC99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6" autoAdjust="0"/>
    <p:restoredTop sz="94106" autoAdjust="0"/>
  </p:normalViewPr>
  <p:slideViewPr>
    <p:cSldViewPr>
      <p:cViewPr>
        <p:scale>
          <a:sx n="81" d="100"/>
          <a:sy n="81" d="100"/>
        </p:scale>
        <p:origin x="-64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902" y="-77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2.xml"/><Relationship Id="rId34" Type="http://schemas.openxmlformats.org/officeDocument/2006/relationships/slide" Target="slides/slide23.xml"/><Relationship Id="rId35" Type="http://schemas.openxmlformats.org/officeDocument/2006/relationships/slide" Target="slides/slide24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commentAuthors" Target="commentAuthors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emf"/><Relationship Id="rId2" Type="http://schemas.openxmlformats.org/officeDocument/2006/relationships/image" Target="../media/image67.emf"/><Relationship Id="rId3" Type="http://schemas.openxmlformats.org/officeDocument/2006/relationships/image" Target="../media/image6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wmf"/><Relationship Id="rId2" Type="http://schemas.openxmlformats.org/officeDocument/2006/relationships/image" Target="../media/image140.emf"/><Relationship Id="rId3" Type="http://schemas.openxmlformats.org/officeDocument/2006/relationships/image" Target="../media/image14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emf"/><Relationship Id="rId4" Type="http://schemas.openxmlformats.org/officeDocument/2006/relationships/image" Target="../media/image146.emf"/><Relationship Id="rId1" Type="http://schemas.openxmlformats.org/officeDocument/2006/relationships/image" Target="../media/image143.wmf"/><Relationship Id="rId2" Type="http://schemas.openxmlformats.org/officeDocument/2006/relationships/image" Target="../media/image14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7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4" Type="http://schemas.openxmlformats.org/officeDocument/2006/relationships/image" Target="../media/image151.emf"/><Relationship Id="rId5" Type="http://schemas.openxmlformats.org/officeDocument/2006/relationships/image" Target="../media/image152.emf"/><Relationship Id="rId1" Type="http://schemas.openxmlformats.org/officeDocument/2006/relationships/image" Target="../media/image148.emf"/><Relationship Id="rId2" Type="http://schemas.openxmlformats.org/officeDocument/2006/relationships/image" Target="../media/image14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3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emf"/><Relationship Id="rId4" Type="http://schemas.openxmlformats.org/officeDocument/2006/relationships/image" Target="../media/image158.emf"/><Relationship Id="rId5" Type="http://schemas.openxmlformats.org/officeDocument/2006/relationships/image" Target="../media/image159.emf"/><Relationship Id="rId1" Type="http://schemas.openxmlformats.org/officeDocument/2006/relationships/image" Target="../media/image155.emf"/><Relationship Id="rId2" Type="http://schemas.openxmlformats.org/officeDocument/2006/relationships/image" Target="../media/image15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2.emf"/><Relationship Id="rId2" Type="http://schemas.openxmlformats.org/officeDocument/2006/relationships/image" Target="../media/image163.wmf"/><Relationship Id="rId3" Type="http://schemas.openxmlformats.org/officeDocument/2006/relationships/image" Target="../media/image16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13.emf"/><Relationship Id="rId10" Type="http://schemas.openxmlformats.org/officeDocument/2006/relationships/image" Target="../media/image14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5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emf"/><Relationship Id="rId4" Type="http://schemas.openxmlformats.org/officeDocument/2006/relationships/image" Target="../media/image166.wmf"/><Relationship Id="rId5" Type="http://schemas.openxmlformats.org/officeDocument/2006/relationships/image" Target="../media/image159.emf"/><Relationship Id="rId1" Type="http://schemas.openxmlformats.org/officeDocument/2006/relationships/image" Target="../media/image155.emf"/><Relationship Id="rId2" Type="http://schemas.openxmlformats.org/officeDocument/2006/relationships/image" Target="../media/image15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20" Type="http://schemas.openxmlformats.org/officeDocument/2006/relationships/image" Target="../media/image36.wmf"/><Relationship Id="rId21" Type="http://schemas.openxmlformats.org/officeDocument/2006/relationships/image" Target="../media/image37.wmf"/><Relationship Id="rId22" Type="http://schemas.openxmlformats.org/officeDocument/2006/relationships/image" Target="../media/image38.wmf"/><Relationship Id="rId23" Type="http://schemas.openxmlformats.org/officeDocument/2006/relationships/image" Target="../media/image39.wmf"/><Relationship Id="rId24" Type="http://schemas.openxmlformats.org/officeDocument/2006/relationships/image" Target="../media/image40.wmf"/><Relationship Id="rId25" Type="http://schemas.openxmlformats.org/officeDocument/2006/relationships/image" Target="../media/image41.wmf"/><Relationship Id="rId26" Type="http://schemas.openxmlformats.org/officeDocument/2006/relationships/image" Target="../media/image42.wmf"/><Relationship Id="rId27" Type="http://schemas.openxmlformats.org/officeDocument/2006/relationships/image" Target="../media/image43.wmf"/><Relationship Id="rId28" Type="http://schemas.openxmlformats.org/officeDocument/2006/relationships/image" Target="../media/image44.wmf"/><Relationship Id="rId29" Type="http://schemas.openxmlformats.org/officeDocument/2006/relationships/image" Target="../media/image45.wmf"/><Relationship Id="rId1" Type="http://schemas.openxmlformats.org/officeDocument/2006/relationships/image" Target="../media/image17.wmf"/><Relationship Id="rId2" Type="http://schemas.openxmlformats.org/officeDocument/2006/relationships/image" Target="../media/image18.wmf"/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5" Type="http://schemas.openxmlformats.org/officeDocument/2006/relationships/image" Target="../media/image21.wmf"/><Relationship Id="rId30" Type="http://schemas.openxmlformats.org/officeDocument/2006/relationships/image" Target="../media/image46.wmf"/><Relationship Id="rId31" Type="http://schemas.openxmlformats.org/officeDocument/2006/relationships/image" Target="../media/image47.wmf"/><Relationship Id="rId32" Type="http://schemas.openxmlformats.org/officeDocument/2006/relationships/image" Target="../media/image48.wmf"/><Relationship Id="rId9" Type="http://schemas.openxmlformats.org/officeDocument/2006/relationships/image" Target="../media/image25.wmf"/><Relationship Id="rId6" Type="http://schemas.openxmlformats.org/officeDocument/2006/relationships/image" Target="../media/image22.wmf"/><Relationship Id="rId7" Type="http://schemas.openxmlformats.org/officeDocument/2006/relationships/image" Target="../media/image23.wmf"/><Relationship Id="rId8" Type="http://schemas.openxmlformats.org/officeDocument/2006/relationships/image" Target="../media/image24.wmf"/><Relationship Id="rId33" Type="http://schemas.openxmlformats.org/officeDocument/2006/relationships/image" Target="../media/image49.wmf"/><Relationship Id="rId34" Type="http://schemas.openxmlformats.org/officeDocument/2006/relationships/image" Target="../media/image50.wmf"/><Relationship Id="rId35" Type="http://schemas.openxmlformats.org/officeDocument/2006/relationships/image" Target="../media/image51.wmf"/><Relationship Id="rId36" Type="http://schemas.openxmlformats.org/officeDocument/2006/relationships/image" Target="../media/image52.wmf"/><Relationship Id="rId10" Type="http://schemas.openxmlformats.org/officeDocument/2006/relationships/image" Target="../media/image26.wmf"/><Relationship Id="rId11" Type="http://schemas.openxmlformats.org/officeDocument/2006/relationships/image" Target="../media/image27.wmf"/><Relationship Id="rId12" Type="http://schemas.openxmlformats.org/officeDocument/2006/relationships/image" Target="../media/image28.wmf"/><Relationship Id="rId13" Type="http://schemas.openxmlformats.org/officeDocument/2006/relationships/image" Target="../media/image29.wmf"/><Relationship Id="rId14" Type="http://schemas.openxmlformats.org/officeDocument/2006/relationships/image" Target="../media/image30.wmf"/><Relationship Id="rId15" Type="http://schemas.openxmlformats.org/officeDocument/2006/relationships/image" Target="../media/image31.wmf"/><Relationship Id="rId16" Type="http://schemas.openxmlformats.org/officeDocument/2006/relationships/image" Target="../media/image32.wmf"/><Relationship Id="rId17" Type="http://schemas.openxmlformats.org/officeDocument/2006/relationships/image" Target="../media/image33.wmf"/><Relationship Id="rId18" Type="http://schemas.openxmlformats.org/officeDocument/2006/relationships/image" Target="../media/image34.wmf"/><Relationship Id="rId19" Type="http://schemas.openxmlformats.org/officeDocument/2006/relationships/image" Target="../media/image35.wmf"/><Relationship Id="rId37" Type="http://schemas.openxmlformats.org/officeDocument/2006/relationships/image" Target="../media/image53.wmf"/><Relationship Id="rId38" Type="http://schemas.openxmlformats.org/officeDocument/2006/relationships/image" Target="../media/image54.wmf"/><Relationship Id="rId39" Type="http://schemas.openxmlformats.org/officeDocument/2006/relationships/image" Target="../media/image55.wmf"/><Relationship Id="rId40" Type="http://schemas.openxmlformats.org/officeDocument/2006/relationships/image" Target="../media/image56.wmf"/><Relationship Id="rId41" Type="http://schemas.openxmlformats.org/officeDocument/2006/relationships/image" Target="../media/image5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5" Type="http://schemas.openxmlformats.org/officeDocument/2006/relationships/image" Target="../media/image62.emf"/><Relationship Id="rId6" Type="http://schemas.openxmlformats.org/officeDocument/2006/relationships/image" Target="../media/image63.emf"/><Relationship Id="rId7" Type="http://schemas.openxmlformats.org/officeDocument/2006/relationships/image" Target="../media/image64.emf"/><Relationship Id="rId8" Type="http://schemas.openxmlformats.org/officeDocument/2006/relationships/image" Target="../media/image65.emf"/><Relationship Id="rId9" Type="http://schemas.openxmlformats.org/officeDocument/2006/relationships/image" Target="../media/image66.emf"/><Relationship Id="rId1" Type="http://schemas.openxmlformats.org/officeDocument/2006/relationships/image" Target="../media/image58.emf"/><Relationship Id="rId2" Type="http://schemas.openxmlformats.org/officeDocument/2006/relationships/image" Target="../media/image5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Relationship Id="rId2" Type="http://schemas.openxmlformats.org/officeDocument/2006/relationships/image" Target="../media/image68.emf"/></Relationships>
</file>

<file path=ppt/drawings/_rels/vmlDrawing7.vml.rels><?xml version="1.0" encoding="UTF-8" standalone="yes"?>
<Relationships xmlns="http://schemas.openxmlformats.org/package/2006/relationships"><Relationship Id="rId20" Type="http://schemas.openxmlformats.org/officeDocument/2006/relationships/image" Target="../media/image88.emf"/><Relationship Id="rId21" Type="http://schemas.openxmlformats.org/officeDocument/2006/relationships/image" Target="../media/image89.emf"/><Relationship Id="rId22" Type="http://schemas.openxmlformats.org/officeDocument/2006/relationships/image" Target="../media/image90.emf"/><Relationship Id="rId23" Type="http://schemas.openxmlformats.org/officeDocument/2006/relationships/image" Target="../media/image91.emf"/><Relationship Id="rId24" Type="http://schemas.openxmlformats.org/officeDocument/2006/relationships/image" Target="../media/image92.emf"/><Relationship Id="rId25" Type="http://schemas.openxmlformats.org/officeDocument/2006/relationships/image" Target="../media/image93.emf"/><Relationship Id="rId26" Type="http://schemas.openxmlformats.org/officeDocument/2006/relationships/image" Target="../media/image94.emf"/><Relationship Id="rId27" Type="http://schemas.openxmlformats.org/officeDocument/2006/relationships/image" Target="../media/image95.emf"/><Relationship Id="rId28" Type="http://schemas.openxmlformats.org/officeDocument/2006/relationships/image" Target="../media/image56.wmf"/><Relationship Id="rId29" Type="http://schemas.openxmlformats.org/officeDocument/2006/relationships/image" Target="../media/image96.emf"/><Relationship Id="rId1" Type="http://schemas.openxmlformats.org/officeDocument/2006/relationships/image" Target="../media/image69.emf"/><Relationship Id="rId2" Type="http://schemas.openxmlformats.org/officeDocument/2006/relationships/image" Target="../media/image70.emf"/><Relationship Id="rId3" Type="http://schemas.openxmlformats.org/officeDocument/2006/relationships/image" Target="../media/image71.emf"/><Relationship Id="rId4" Type="http://schemas.openxmlformats.org/officeDocument/2006/relationships/image" Target="../media/image72.emf"/><Relationship Id="rId5" Type="http://schemas.openxmlformats.org/officeDocument/2006/relationships/image" Target="../media/image73.emf"/><Relationship Id="rId30" Type="http://schemas.openxmlformats.org/officeDocument/2006/relationships/image" Target="../media/image97.emf"/><Relationship Id="rId31" Type="http://schemas.openxmlformats.org/officeDocument/2006/relationships/image" Target="../media/image98.emf"/><Relationship Id="rId32" Type="http://schemas.openxmlformats.org/officeDocument/2006/relationships/image" Target="../media/image99.emf"/><Relationship Id="rId9" Type="http://schemas.openxmlformats.org/officeDocument/2006/relationships/image" Target="../media/image77.emf"/><Relationship Id="rId6" Type="http://schemas.openxmlformats.org/officeDocument/2006/relationships/image" Target="../media/image74.emf"/><Relationship Id="rId7" Type="http://schemas.openxmlformats.org/officeDocument/2006/relationships/image" Target="../media/image75.emf"/><Relationship Id="rId8" Type="http://schemas.openxmlformats.org/officeDocument/2006/relationships/image" Target="../media/image76.emf"/><Relationship Id="rId33" Type="http://schemas.openxmlformats.org/officeDocument/2006/relationships/image" Target="../media/image100.emf"/><Relationship Id="rId34" Type="http://schemas.openxmlformats.org/officeDocument/2006/relationships/image" Target="../media/image101.emf"/><Relationship Id="rId35" Type="http://schemas.openxmlformats.org/officeDocument/2006/relationships/image" Target="../media/image102.emf"/><Relationship Id="rId36" Type="http://schemas.openxmlformats.org/officeDocument/2006/relationships/image" Target="../media/image103.emf"/><Relationship Id="rId10" Type="http://schemas.openxmlformats.org/officeDocument/2006/relationships/image" Target="../media/image78.emf"/><Relationship Id="rId11" Type="http://schemas.openxmlformats.org/officeDocument/2006/relationships/image" Target="../media/image79.emf"/><Relationship Id="rId12" Type="http://schemas.openxmlformats.org/officeDocument/2006/relationships/image" Target="../media/image80.emf"/><Relationship Id="rId13" Type="http://schemas.openxmlformats.org/officeDocument/2006/relationships/image" Target="../media/image81.emf"/><Relationship Id="rId14" Type="http://schemas.openxmlformats.org/officeDocument/2006/relationships/image" Target="../media/image82.emf"/><Relationship Id="rId15" Type="http://schemas.openxmlformats.org/officeDocument/2006/relationships/image" Target="../media/image83.emf"/><Relationship Id="rId16" Type="http://schemas.openxmlformats.org/officeDocument/2006/relationships/image" Target="../media/image84.emf"/><Relationship Id="rId17" Type="http://schemas.openxmlformats.org/officeDocument/2006/relationships/image" Target="../media/image85.emf"/><Relationship Id="rId18" Type="http://schemas.openxmlformats.org/officeDocument/2006/relationships/image" Target="../media/image86.emf"/><Relationship Id="rId19" Type="http://schemas.openxmlformats.org/officeDocument/2006/relationships/image" Target="../media/image87.emf"/><Relationship Id="rId37" Type="http://schemas.openxmlformats.org/officeDocument/2006/relationships/image" Target="../media/image104.emf"/><Relationship Id="rId38" Type="http://schemas.openxmlformats.org/officeDocument/2006/relationships/image" Target="../media/image105.emf"/><Relationship Id="rId39" Type="http://schemas.openxmlformats.org/officeDocument/2006/relationships/image" Target="../media/image106.emf"/><Relationship Id="rId40" Type="http://schemas.openxmlformats.org/officeDocument/2006/relationships/image" Target="../media/image107.emf"/><Relationship Id="rId41" Type="http://schemas.openxmlformats.org/officeDocument/2006/relationships/image" Target="../media/image108.emf"/><Relationship Id="rId42" Type="http://schemas.openxmlformats.org/officeDocument/2006/relationships/image" Target="../media/image109.emf"/><Relationship Id="rId43" Type="http://schemas.openxmlformats.org/officeDocument/2006/relationships/image" Target="../media/image110.emf"/><Relationship Id="rId44" Type="http://schemas.openxmlformats.org/officeDocument/2006/relationships/image" Target="../media/image111.emf"/><Relationship Id="rId45" Type="http://schemas.openxmlformats.org/officeDocument/2006/relationships/image" Target="../media/image112.emf"/></Relationships>
</file>

<file path=ppt/drawings/_rels/vmlDrawing8.vml.rels><?xml version="1.0" encoding="UTF-8" standalone="yes"?>
<Relationships xmlns="http://schemas.openxmlformats.org/package/2006/relationships"><Relationship Id="rId9" Type="http://schemas.openxmlformats.org/officeDocument/2006/relationships/image" Target="../media/image121.emf"/><Relationship Id="rId20" Type="http://schemas.openxmlformats.org/officeDocument/2006/relationships/image" Target="../media/image131.wmf"/><Relationship Id="rId10" Type="http://schemas.openxmlformats.org/officeDocument/2006/relationships/image" Target="../media/image122.emf"/><Relationship Id="rId11" Type="http://schemas.openxmlformats.org/officeDocument/2006/relationships/image" Target="../media/image56.wmf"/><Relationship Id="rId12" Type="http://schemas.openxmlformats.org/officeDocument/2006/relationships/image" Target="../media/image123.emf"/><Relationship Id="rId13" Type="http://schemas.openxmlformats.org/officeDocument/2006/relationships/image" Target="../media/image124.emf"/><Relationship Id="rId14" Type="http://schemas.openxmlformats.org/officeDocument/2006/relationships/image" Target="../media/image125.emf"/><Relationship Id="rId15" Type="http://schemas.openxmlformats.org/officeDocument/2006/relationships/image" Target="../media/image126.emf"/><Relationship Id="rId16" Type="http://schemas.openxmlformats.org/officeDocument/2006/relationships/image" Target="../media/image127.emf"/><Relationship Id="rId17" Type="http://schemas.openxmlformats.org/officeDocument/2006/relationships/image" Target="../media/image128.emf"/><Relationship Id="rId18" Type="http://schemas.openxmlformats.org/officeDocument/2006/relationships/image" Target="../media/image129.emf"/><Relationship Id="rId19" Type="http://schemas.openxmlformats.org/officeDocument/2006/relationships/image" Target="../media/image130.emf"/><Relationship Id="rId1" Type="http://schemas.openxmlformats.org/officeDocument/2006/relationships/image" Target="../media/image113.emf"/><Relationship Id="rId2" Type="http://schemas.openxmlformats.org/officeDocument/2006/relationships/image" Target="../media/image114.emf"/><Relationship Id="rId3" Type="http://schemas.openxmlformats.org/officeDocument/2006/relationships/image" Target="../media/image115.wmf"/><Relationship Id="rId4" Type="http://schemas.openxmlformats.org/officeDocument/2006/relationships/image" Target="../media/image116.emf"/><Relationship Id="rId5" Type="http://schemas.openxmlformats.org/officeDocument/2006/relationships/image" Target="../media/image117.emf"/><Relationship Id="rId6" Type="http://schemas.openxmlformats.org/officeDocument/2006/relationships/image" Target="../media/image118.emf"/><Relationship Id="rId7" Type="http://schemas.openxmlformats.org/officeDocument/2006/relationships/image" Target="../media/image119.emf"/><Relationship Id="rId8" Type="http://schemas.openxmlformats.org/officeDocument/2006/relationships/image" Target="../media/image1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fld id="{57B498C7-6773-49B2-9C36-377F884D12C3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1595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424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24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424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fld id="{0AC4AE56-CD7A-4AD3-B886-56374A6ED9B0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6710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6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65536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3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5536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4C74790-6C5A-4FF8-80C4-EC8F96C0196D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65536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CCA62-6A73-4563-A8A8-8F0164F5AE8E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1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1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208D5-1214-4735-A8C4-B1913F020DA4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1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1722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4F22C43D-D050-4A8C-AC9B-B0A950FD4A1F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1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1722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A36FA49F-28FE-4806-972D-06ADD2A2E112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1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1722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E367DD1B-4A85-4DBF-8BA1-3108439198A4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99B8-5347-42A0-AF78-D3D93471D478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3DF3-ED76-4C52-AAA9-2B6FA39C9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99B8-5347-42A0-AF78-D3D93471D478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3DF3-ED76-4C52-AAA9-2B6FA39C9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99B8-5347-42A0-AF78-D3D93471D478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3DF3-ED76-4C52-AAA9-2B6FA39C9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99B8-5347-42A0-AF78-D3D93471D478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3DF3-ED76-4C52-AAA9-2B6FA39C9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99B8-5347-42A0-AF78-D3D93471D478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3DF3-ED76-4C52-AAA9-2B6FA39C9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8E41F-38A0-42FD-8B65-02688E389907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99B8-5347-42A0-AF78-D3D93471D478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3DF3-ED76-4C52-AAA9-2B6FA39C9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99B8-5347-42A0-AF78-D3D93471D478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3DF3-ED76-4C52-AAA9-2B6FA39C9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99B8-5347-42A0-AF78-D3D93471D478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3DF3-ED76-4C52-AAA9-2B6FA39C9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99B8-5347-42A0-AF78-D3D93471D478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3DF3-ED76-4C52-AAA9-2B6FA39C9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99B8-5347-42A0-AF78-D3D93471D478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3DF3-ED76-4C52-AAA9-2B6FA39C9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99B8-5347-42A0-AF78-D3D93471D478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3DF3-ED76-4C52-AAA9-2B6FA39C9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189E-5B49-4CA6-811B-646770B55741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159-080C-4931-8303-027802D15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189E-5B49-4CA6-811B-646770B55741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159-080C-4931-8303-027802D15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189E-5B49-4CA6-811B-646770B55741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159-080C-4931-8303-027802D15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189E-5B49-4CA6-811B-646770B55741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159-080C-4931-8303-027802D15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BF448-9B40-44A3-92DE-B03438705A8A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189E-5B49-4CA6-811B-646770B55741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159-080C-4931-8303-027802D15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189E-5B49-4CA6-811B-646770B55741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159-080C-4931-8303-027802D15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189E-5B49-4CA6-811B-646770B55741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159-080C-4931-8303-027802D15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189E-5B49-4CA6-811B-646770B55741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159-080C-4931-8303-027802D15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189E-5B49-4CA6-811B-646770B55741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159-080C-4931-8303-027802D15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189E-5B49-4CA6-811B-646770B55741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159-080C-4931-8303-027802D15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189E-5B49-4CA6-811B-646770B55741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159-080C-4931-8303-027802D15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36ED-057A-4C19-8F93-4C4A460A7B32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42FA-B7E1-4890-96D5-4333D8D9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36ED-057A-4C19-8F93-4C4A460A7B32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42FA-B7E1-4890-96D5-4333D8D9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36ED-057A-4C19-8F93-4C4A460A7B32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42FA-B7E1-4890-96D5-4333D8D9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ECD8D-C798-4F14-874F-283D8742443A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36ED-057A-4C19-8F93-4C4A460A7B32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42FA-B7E1-4890-96D5-4333D8D9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36ED-057A-4C19-8F93-4C4A460A7B32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42FA-B7E1-4890-96D5-4333D8D9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36ED-057A-4C19-8F93-4C4A460A7B32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42FA-B7E1-4890-96D5-4333D8D9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36ED-057A-4C19-8F93-4C4A460A7B32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42FA-B7E1-4890-96D5-4333D8D9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36ED-057A-4C19-8F93-4C4A460A7B32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42FA-B7E1-4890-96D5-4333D8D9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36ED-057A-4C19-8F93-4C4A460A7B32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42FA-B7E1-4890-96D5-4333D8D9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36ED-057A-4C19-8F93-4C4A460A7B32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42FA-B7E1-4890-96D5-4333D8D9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36ED-057A-4C19-8F93-4C4A460A7B32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42FA-B7E1-4890-96D5-4333D8D9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36ED-057A-4C19-8F93-4C4A460A7B32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42FA-B7E1-4890-96D5-4333D8D9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B5E7E3-3389-4993-85B3-126B1F0581EF}" type="datetime1">
              <a:rPr lang="en-US" altLang="zh-TW" smtClean="0">
                <a:solidFill>
                  <a:srgbClr val="FFFFFF"/>
                </a:solidFill>
              </a:rPr>
              <a:pPr/>
              <a:t>5/30/16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 smtClean="0">
                <a:solidFill>
                  <a:srgbClr val="FFFFFF"/>
                </a:solidFill>
              </a:rPr>
              <a:t>UK</a:t>
            </a: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fld id="{42081ECF-4805-4BF6-BE4C-655E862E56C5}" type="slidenum">
              <a:rPr lang="en-US"/>
              <a:pPr/>
              <a:t>‹#›</a:t>
            </a:fld>
            <a:endParaRPr lang="en-US" dirty="0"/>
          </a:p>
          <a:p>
            <a:endParaRPr lang="en-US" altLang="zh-TW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DED21-15F8-4464-A261-6348DF12ED40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1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1722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A36FA49F-28FE-4806-972D-06ADD2A2E112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4EEF-702F-4CB9-88DC-BA8C694AA39E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0C6-5E2E-4191-A0C4-D9DCE40B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4EEF-702F-4CB9-88DC-BA8C694AA39E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0C6-5E2E-4191-A0C4-D9DCE40B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4EEF-702F-4CB9-88DC-BA8C694AA39E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0C6-5E2E-4191-A0C4-D9DCE40B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4EEF-702F-4CB9-88DC-BA8C694AA39E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0C6-5E2E-4191-A0C4-D9DCE40B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4EEF-702F-4CB9-88DC-BA8C694AA39E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0C6-5E2E-4191-A0C4-D9DCE40B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4EEF-702F-4CB9-88DC-BA8C694AA39E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0C6-5E2E-4191-A0C4-D9DCE40B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4EEF-702F-4CB9-88DC-BA8C694AA39E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0C6-5E2E-4191-A0C4-D9DCE40B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4EEF-702F-4CB9-88DC-BA8C694AA39E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0C6-5E2E-4191-A0C4-D9DCE40B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4EEF-702F-4CB9-88DC-BA8C694AA39E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0C6-5E2E-4191-A0C4-D9DCE40B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B6DEA-DF80-4640-BC64-F676D6C6B99F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4EEF-702F-4CB9-88DC-BA8C694AA39E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0C6-5E2E-4191-A0C4-D9DCE40B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4EEF-702F-4CB9-88DC-BA8C694AA39E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0C6-5E2E-4191-A0C4-D9DCE40B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959E-3EBD-4CCD-B786-768808C120CD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1F42-4953-44D0-919C-89AABD02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959E-3EBD-4CCD-B786-768808C120CD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1F42-4953-44D0-919C-89AABD02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959E-3EBD-4CCD-B786-768808C120CD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1F42-4953-44D0-919C-89AABD02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959E-3EBD-4CCD-B786-768808C120CD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1F42-4953-44D0-919C-89AABD02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959E-3EBD-4CCD-B786-768808C120CD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1F42-4953-44D0-919C-89AABD02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959E-3EBD-4CCD-B786-768808C120CD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1F42-4953-44D0-919C-89AABD02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959E-3EBD-4CCD-B786-768808C120CD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1F42-4953-44D0-919C-89AABD02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959E-3EBD-4CCD-B786-768808C120CD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1F42-4953-44D0-919C-89AABD02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46F0C-D817-43FA-A3FF-2CC7C327D586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959E-3EBD-4CCD-B786-768808C120CD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1F42-4953-44D0-919C-89AABD02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959E-3EBD-4CCD-B786-768808C120CD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1F42-4953-44D0-919C-89AABD02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959E-3EBD-4CCD-B786-768808C120CD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1F42-4953-44D0-919C-89AABD02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804D-8510-43A4-9878-4A61410B78CB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141C-C178-41BC-AA6A-724726BF0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804D-8510-43A4-9878-4A61410B78CB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141C-C178-41BC-AA6A-724726BF0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804D-8510-43A4-9878-4A61410B78CB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141C-C178-41BC-AA6A-724726BF0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804D-8510-43A4-9878-4A61410B78CB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141C-C178-41BC-AA6A-724726BF0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804D-8510-43A4-9878-4A61410B78CB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141C-C178-41BC-AA6A-724726BF0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804D-8510-43A4-9878-4A61410B78CB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141C-C178-41BC-AA6A-724726BF0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804D-8510-43A4-9878-4A61410B78CB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141C-C178-41BC-AA6A-724726BF0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39EA7-CFB2-43BB-A09D-0B2B0BD0B099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804D-8510-43A4-9878-4A61410B78CB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141C-C178-41BC-AA6A-724726BF0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804D-8510-43A4-9878-4A61410B78CB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141C-C178-41BC-AA6A-724726BF0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804D-8510-43A4-9878-4A61410B78CB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141C-C178-41BC-AA6A-724726BF0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804D-8510-43A4-9878-4A61410B78CB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141C-C178-41BC-AA6A-724726BF0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F5A5F-6950-41F1-8548-96F64C40D8B2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ED08A-0490-49FE-A515-E3445B3514F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1722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5477794A-9623-4EAA-8BF7-D22B5D3DABDA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5E4FF-0AA1-4635-BE7A-01B1D95F037F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Relationship Id="rId9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>
                <a:gamma/>
                <a:shade val="46275"/>
                <a:invGamma/>
              </a:srgbClr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1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</a:p>
        </p:txBody>
      </p:sp>
      <p:sp>
        <p:nvSpPr>
          <p:cNvPr id="65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65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65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1722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</a:lstStyle>
          <a:p>
            <a:fld id="{192B809A-8F73-4C37-8EE6-1B03C7D3EBA4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654343" name="Rectangle 7"/>
          <p:cNvSpPr>
            <a:spLocks noChangeArrowheads="1"/>
          </p:cNvSpPr>
          <p:nvPr/>
        </p:nvSpPr>
        <p:spPr bwMode="auto">
          <a:xfrm>
            <a:off x="7315200" y="6629401"/>
            <a:ext cx="1828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altLang="zh-TW" sz="1000" dirty="0" smtClean="0">
                <a:solidFill>
                  <a:srgbClr val="FFFF66"/>
                </a:solidFill>
                <a:latin typeface="Arial" charset="0"/>
                <a:ea typeface="新細明體" pitchFamily="18" charset="-120"/>
              </a:rPr>
              <a:t>                    </a:t>
            </a:r>
            <a:fld id="{0824A7C8-771A-48D2-93C4-32162EBC4996}" type="slidenum">
              <a:rPr lang="en-US" altLang="zh-TW" sz="1000">
                <a:solidFill>
                  <a:srgbClr val="FFFF66"/>
                </a:solidFill>
                <a:latin typeface="Arial" charset="0"/>
                <a:ea typeface="新細明體" pitchFamily="18" charset="-120"/>
              </a:rPr>
              <a:pPr marL="285750" indent="-285750" algn="l">
                <a:lnSpc>
                  <a:spcPct val="90000"/>
                </a:lnSpc>
                <a:spcBef>
                  <a:spcPct val="30000"/>
                </a:spcBef>
              </a:pPr>
              <a:t>‹#›</a:t>
            </a:fld>
            <a:endParaRPr lang="en-US" altLang="zh-TW" sz="1000" dirty="0">
              <a:solidFill>
                <a:srgbClr val="FFFF66"/>
              </a:solidFill>
              <a:latin typeface="Arial" charset="0"/>
              <a:ea typeface="新細明體" pitchFamily="18" charset="-12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1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>
                <a:gamma/>
                <a:shade val="46275"/>
                <a:invGamma/>
              </a:srgbClr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65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</a:lstStyle>
          <a:p>
            <a:endParaRPr lang="en-US" altLang="zh-TW" smtClean="0">
              <a:solidFill>
                <a:srgbClr val="FFFFFF"/>
              </a:solidFill>
            </a:endParaRPr>
          </a:p>
        </p:txBody>
      </p:sp>
      <p:sp>
        <p:nvSpPr>
          <p:cNvPr id="65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</a:lstStyle>
          <a:p>
            <a:endParaRPr lang="en-US" altLang="zh-TW" smtClean="0">
              <a:solidFill>
                <a:srgbClr val="FFFFFF"/>
              </a:solidFill>
            </a:endParaRPr>
          </a:p>
        </p:txBody>
      </p:sp>
      <p:sp>
        <p:nvSpPr>
          <p:cNvPr id="65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1722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</a:lstStyle>
          <a:p>
            <a:fld id="{AC7ADB6E-01E5-431D-BE14-F6ECD9149361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 smtClean="0">
              <a:solidFill>
                <a:srgbClr val="FFFFFF"/>
              </a:solidFill>
            </a:endParaRPr>
          </a:p>
        </p:txBody>
      </p:sp>
      <p:sp>
        <p:nvSpPr>
          <p:cNvPr id="654343" name="Rectangle 7"/>
          <p:cNvSpPr>
            <a:spLocks noChangeArrowheads="1"/>
          </p:cNvSpPr>
          <p:nvPr/>
        </p:nvSpPr>
        <p:spPr bwMode="auto">
          <a:xfrm>
            <a:off x="7315200" y="6632575"/>
            <a:ext cx="1828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altLang="zh-TW" sz="1000" baseline="0" dirty="0" smtClean="0">
                <a:solidFill>
                  <a:srgbClr val="FFFF66"/>
                </a:solidFill>
                <a:latin typeface="Arial" charset="0"/>
                <a:ea typeface="新細明體" pitchFamily="18" charset="-120"/>
              </a:rPr>
              <a:t>                                      </a:t>
            </a:r>
            <a:r>
              <a:rPr lang="en-US" altLang="zh-TW" sz="1000" dirty="0" smtClean="0">
                <a:solidFill>
                  <a:srgbClr val="FFFF66"/>
                </a:solidFill>
                <a:latin typeface="Arial" charset="0"/>
                <a:ea typeface="新細明體" pitchFamily="18" charset="-120"/>
              </a:rPr>
              <a:t> </a:t>
            </a:r>
            <a:fld id="{527BFD92-6BDA-40D2-A0E5-508006509D94}" type="slidenum">
              <a:rPr lang="en-US" altLang="zh-TW" sz="1000" smtClean="0">
                <a:solidFill>
                  <a:srgbClr val="FFFF66"/>
                </a:solidFill>
                <a:latin typeface="Arial" charset="0"/>
                <a:ea typeface="新細明體" pitchFamily="18" charset="-120"/>
              </a:rPr>
              <a:pPr marL="285750" indent="-285750" algn="l">
                <a:lnSpc>
                  <a:spcPct val="90000"/>
                </a:lnSpc>
                <a:spcBef>
                  <a:spcPct val="30000"/>
                </a:spcBef>
              </a:pPr>
              <a:t>‹#›</a:t>
            </a:fld>
            <a:endParaRPr lang="en-US" altLang="zh-TW" sz="1000" dirty="0" smtClean="0">
              <a:solidFill>
                <a:srgbClr val="FFFF66"/>
              </a:solidFill>
              <a:latin typeface="Arial" charset="0"/>
              <a:ea typeface="新細明體" pitchFamily="18" charset="-12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2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>
                <a:gamma/>
                <a:shade val="46275"/>
                <a:invGamma/>
              </a:srgbClr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65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</a:lstStyle>
          <a:p>
            <a:endParaRPr lang="en-US" altLang="zh-TW" smtClean="0">
              <a:solidFill>
                <a:srgbClr val="FFFFFF"/>
              </a:solidFill>
            </a:endParaRPr>
          </a:p>
        </p:txBody>
      </p:sp>
      <p:sp>
        <p:nvSpPr>
          <p:cNvPr id="65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</a:lstStyle>
          <a:p>
            <a:endParaRPr lang="en-US" altLang="zh-TW" smtClean="0">
              <a:solidFill>
                <a:srgbClr val="FFFFFF"/>
              </a:solidFill>
            </a:endParaRPr>
          </a:p>
        </p:txBody>
      </p:sp>
      <p:sp>
        <p:nvSpPr>
          <p:cNvPr id="65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1722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</a:lstStyle>
          <a:p>
            <a:fld id="{AC7ADB6E-01E5-431D-BE14-F6ECD9149361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 smtClean="0">
              <a:solidFill>
                <a:srgbClr val="FFFFFF"/>
              </a:solidFill>
            </a:endParaRPr>
          </a:p>
        </p:txBody>
      </p:sp>
      <p:sp>
        <p:nvSpPr>
          <p:cNvPr id="654343" name="Rectangle 7"/>
          <p:cNvSpPr>
            <a:spLocks noChangeArrowheads="1"/>
          </p:cNvSpPr>
          <p:nvPr/>
        </p:nvSpPr>
        <p:spPr bwMode="auto">
          <a:xfrm>
            <a:off x="7315200" y="6632575"/>
            <a:ext cx="1828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altLang="zh-TW" sz="1000" baseline="0" dirty="0" smtClean="0">
                <a:solidFill>
                  <a:srgbClr val="FFFF66"/>
                </a:solidFill>
                <a:latin typeface="Arial" charset="0"/>
                <a:ea typeface="新細明體" pitchFamily="18" charset="-120"/>
              </a:rPr>
              <a:t>                  </a:t>
            </a:r>
            <a:r>
              <a:rPr lang="en-US" altLang="zh-TW" sz="1000" dirty="0" smtClean="0">
                <a:solidFill>
                  <a:srgbClr val="FFFF66"/>
                </a:solidFill>
                <a:latin typeface="Arial" charset="0"/>
                <a:ea typeface="新細明體" pitchFamily="18" charset="-120"/>
              </a:rPr>
              <a:t>  </a:t>
            </a:r>
            <a:fld id="{527BFD92-6BDA-40D2-A0E5-508006509D94}" type="slidenum">
              <a:rPr lang="en-US" altLang="zh-TW" sz="1000" smtClean="0">
                <a:solidFill>
                  <a:srgbClr val="FFFF66"/>
                </a:solidFill>
                <a:latin typeface="Arial" charset="0"/>
                <a:ea typeface="新細明體" pitchFamily="18" charset="-120"/>
              </a:rPr>
              <a:pPr marL="285750" indent="-285750" algn="l">
                <a:lnSpc>
                  <a:spcPct val="90000"/>
                </a:lnSpc>
                <a:spcBef>
                  <a:spcPct val="30000"/>
                </a:spcBef>
              </a:pPr>
              <a:t>‹#›</a:t>
            </a:fld>
            <a:endParaRPr lang="en-US" altLang="zh-TW" sz="1000" dirty="0" smtClean="0">
              <a:solidFill>
                <a:srgbClr val="FFFF66"/>
              </a:solidFill>
              <a:latin typeface="Arial" charset="0"/>
              <a:ea typeface="新細明體" pitchFamily="18" charset="-12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0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799B8-5347-42A0-AF78-D3D93471D478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33DF3-ED76-4C52-AAA9-2B6FA39C9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6189E-5B49-4CA6-811B-646770B55741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35159-080C-4931-8303-027802D15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436ED-057A-4C19-8F93-4C4A460A7B32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242FA-B7E1-4890-96D5-4333D8D9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"/>
            <a:ext cx="9144000" cy="6856413"/>
            <a:chOff x="0" y="0"/>
            <a:chExt cx="5760" cy="4319"/>
          </a:xfrm>
        </p:grpSpPr>
        <p:sp>
          <p:nvSpPr>
            <p:cNvPr id="78336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6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6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6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6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6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6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8340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8340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78340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78340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1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78340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</a:defRPr>
            </a:lvl1pPr>
          </a:lstStyle>
          <a:p>
            <a:pPr algn="l"/>
            <a:fld id="{266D8674-C31B-4600-90C6-04B11A69DE8B}" type="datetime1">
              <a:rPr lang="en-US" altLang="zh-TW" smtClean="0">
                <a:solidFill>
                  <a:srgbClr val="FFFFFF"/>
                </a:solidFill>
                <a:latin typeface="Arial" pitchFamily="34" charset="0"/>
              </a:rPr>
              <a:pPr algn="l"/>
              <a:t>5/30/16</a:t>
            </a:fld>
            <a:endParaRPr lang="en-US" altLang="zh-TW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8340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</a:defRPr>
            </a:lvl1pPr>
          </a:lstStyle>
          <a:p>
            <a:r>
              <a:rPr lang="en-US" altLang="zh-TW" smtClean="0">
                <a:solidFill>
                  <a:srgbClr val="FFFFFF"/>
                </a:solidFill>
                <a:latin typeface="Arial" pitchFamily="34" charset="0"/>
              </a:rPr>
              <a:t>UK</a:t>
            </a:r>
            <a:endParaRPr lang="en-US" altLang="zh-TW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8340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096000"/>
            <a:ext cx="251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30000"/>
              </a:spcBef>
              <a:defRPr sz="1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</a:defRPr>
            </a:lvl1pPr>
          </a:lstStyle>
          <a:p>
            <a:pPr algn="l"/>
            <a:r>
              <a:rPr lang="en-US" dirty="0" smtClean="0">
                <a:latin typeface="Arial" pitchFamily="34" charset="0"/>
              </a:rPr>
              <a:t>                                        </a:t>
            </a:r>
            <a:fld id="{99EA58C9-8805-4ECE-9D2F-A0FA500049E6}" type="slidenum">
              <a:rPr lang="en-US" smtClean="0">
                <a:latin typeface="Arial" pitchFamily="34" charset="0"/>
              </a:rPr>
              <a:pPr algn="l"/>
              <a:t>‹#›</a:t>
            </a:fld>
            <a:endParaRPr lang="en-US" dirty="0" smtClean="0">
              <a:latin typeface="Arial" pitchFamily="34" charset="0"/>
            </a:endParaRPr>
          </a:p>
          <a:p>
            <a:pPr algn="l"/>
            <a:endParaRPr lang="en-US" altLang="zh-TW" dirty="0">
              <a:latin typeface="Arial" pitchFamily="34" charset="0"/>
            </a:endParaRPr>
          </a:p>
        </p:txBody>
      </p:sp>
      <p:sp>
        <p:nvSpPr>
          <p:cNvPr id="783407" name="Text Box 47"/>
          <p:cNvSpPr txBox="1">
            <a:spLocks noChangeArrowheads="1"/>
          </p:cNvSpPr>
          <p:nvPr userDrawn="1"/>
        </p:nvSpPr>
        <p:spPr bwMode="auto">
          <a:xfrm>
            <a:off x="6705600" y="6545263"/>
            <a:ext cx="2057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5" r:id="rId1"/>
    <p:sldLayoutId id="2147483929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44EEF-702F-4CB9-88DC-BA8C694AA39E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BA0C6-5E2E-4191-A0C4-D9DCE40B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F959E-3EBD-4CCD-B786-768808C120CD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21F42-4953-44D0-919C-89AABD02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E804D-8510-43A4-9878-4A61410B78CB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E141C-C178-41BC-AA6A-724726BF0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>
                <a:gamma/>
                <a:shade val="46275"/>
                <a:invGamma/>
              </a:srgbClr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65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</a:lstStyle>
          <a:p>
            <a:endParaRPr lang="en-US" altLang="zh-TW" smtClean="0">
              <a:solidFill>
                <a:srgbClr val="FFFFFF"/>
              </a:solidFill>
            </a:endParaRPr>
          </a:p>
        </p:txBody>
      </p:sp>
      <p:sp>
        <p:nvSpPr>
          <p:cNvPr id="65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</a:lstStyle>
          <a:p>
            <a:endParaRPr lang="en-US" altLang="zh-TW" smtClean="0">
              <a:solidFill>
                <a:srgbClr val="FFFFFF"/>
              </a:solidFill>
            </a:endParaRPr>
          </a:p>
        </p:txBody>
      </p:sp>
      <p:sp>
        <p:nvSpPr>
          <p:cNvPr id="65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1722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</a:lstStyle>
          <a:p>
            <a:fld id="{87FFD707-9E78-4096-8CB9-E6B1F467A099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 smtClean="0">
              <a:solidFill>
                <a:srgbClr val="FFFFFF"/>
              </a:solidFill>
            </a:endParaRPr>
          </a:p>
        </p:txBody>
      </p:sp>
      <p:sp>
        <p:nvSpPr>
          <p:cNvPr id="654343" name="Rectangle 7"/>
          <p:cNvSpPr>
            <a:spLocks noChangeArrowheads="1"/>
          </p:cNvSpPr>
          <p:nvPr/>
        </p:nvSpPr>
        <p:spPr bwMode="auto">
          <a:xfrm>
            <a:off x="7315200" y="6632575"/>
            <a:ext cx="1828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altLang="zh-TW" sz="1000" baseline="0" dirty="0" smtClean="0">
                <a:solidFill>
                  <a:srgbClr val="FFFF66"/>
                </a:solidFill>
                <a:latin typeface="Arial" charset="0"/>
                <a:ea typeface="新細明體" pitchFamily="18" charset="-120"/>
              </a:rPr>
              <a:t>                            </a:t>
            </a:r>
            <a:fld id="{B2153F93-0581-4E66-903B-094273DABA02}" type="slidenum">
              <a:rPr lang="en-US" altLang="zh-TW" sz="1000" smtClean="0">
                <a:solidFill>
                  <a:srgbClr val="FFFF66"/>
                </a:solidFill>
                <a:latin typeface="Arial" charset="0"/>
                <a:ea typeface="新細明體" pitchFamily="18" charset="-120"/>
              </a:rPr>
              <a:pPr marL="285750" indent="-285750" algn="l">
                <a:lnSpc>
                  <a:spcPct val="90000"/>
                </a:lnSpc>
                <a:spcBef>
                  <a:spcPct val="30000"/>
                </a:spcBef>
              </a:pPr>
              <a:t>‹#›</a:t>
            </a:fld>
            <a:endParaRPr lang="en-US" altLang="zh-TW" sz="1000" dirty="0" smtClean="0">
              <a:solidFill>
                <a:srgbClr val="FFFF66"/>
              </a:solidFill>
              <a:latin typeface="Arial" charset="0"/>
              <a:ea typeface="新細明體" pitchFamily="18" charset="-12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5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4" Type="http://schemas.openxmlformats.org/officeDocument/2006/relationships/oleObject" Target="../embeddings/oleObject134.bin"/><Relationship Id="rId5" Type="http://schemas.openxmlformats.org/officeDocument/2006/relationships/image" Target="../media/image135.emf"/><Relationship Id="rId6" Type="http://schemas.openxmlformats.org/officeDocument/2006/relationships/oleObject" Target="../embeddings/oleObject135.bin"/><Relationship Id="rId7" Type="http://schemas.openxmlformats.org/officeDocument/2006/relationships/image" Target="../media/image67.emf"/><Relationship Id="rId8" Type="http://schemas.openxmlformats.org/officeDocument/2006/relationships/oleObject" Target="../embeddings/oleObject136.bin"/><Relationship Id="rId9" Type="http://schemas.openxmlformats.org/officeDocument/2006/relationships/image" Target="../media/image6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7.emf"/><Relationship Id="rId3" Type="http://schemas.openxmlformats.org/officeDocument/2006/relationships/image" Target="../media/image13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7.bin"/><Relationship Id="rId4" Type="http://schemas.openxmlformats.org/officeDocument/2006/relationships/image" Target="../media/image139.wmf"/><Relationship Id="rId5" Type="http://schemas.openxmlformats.org/officeDocument/2006/relationships/oleObject" Target="../embeddings/oleObject138.bin"/><Relationship Id="rId6" Type="http://schemas.openxmlformats.org/officeDocument/2006/relationships/image" Target="../media/image140.emf"/><Relationship Id="rId7" Type="http://schemas.openxmlformats.org/officeDocument/2006/relationships/oleObject" Target="../embeddings/oleObject139.bin"/><Relationship Id="rId8" Type="http://schemas.openxmlformats.org/officeDocument/2006/relationships/image" Target="../media/image14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0.bin"/><Relationship Id="rId4" Type="http://schemas.openxmlformats.org/officeDocument/2006/relationships/image" Target="../media/image142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1.bin"/><Relationship Id="rId4" Type="http://schemas.openxmlformats.org/officeDocument/2006/relationships/image" Target="../media/image143.wmf"/><Relationship Id="rId5" Type="http://schemas.openxmlformats.org/officeDocument/2006/relationships/oleObject" Target="../embeddings/oleObject142.bin"/><Relationship Id="rId6" Type="http://schemas.openxmlformats.org/officeDocument/2006/relationships/image" Target="../media/image144.emf"/><Relationship Id="rId7" Type="http://schemas.openxmlformats.org/officeDocument/2006/relationships/oleObject" Target="../embeddings/oleObject143.bin"/><Relationship Id="rId8" Type="http://schemas.openxmlformats.org/officeDocument/2006/relationships/image" Target="../media/image145.emf"/><Relationship Id="rId9" Type="http://schemas.openxmlformats.org/officeDocument/2006/relationships/oleObject" Target="../embeddings/oleObject144.bin"/><Relationship Id="rId10" Type="http://schemas.openxmlformats.org/officeDocument/2006/relationships/image" Target="../media/image14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5.bin"/><Relationship Id="rId4" Type="http://schemas.openxmlformats.org/officeDocument/2006/relationships/image" Target="../media/image147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0.bin"/><Relationship Id="rId12" Type="http://schemas.openxmlformats.org/officeDocument/2006/relationships/image" Target="../media/image152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6.bin"/><Relationship Id="rId4" Type="http://schemas.openxmlformats.org/officeDocument/2006/relationships/image" Target="../media/image148.emf"/><Relationship Id="rId5" Type="http://schemas.openxmlformats.org/officeDocument/2006/relationships/oleObject" Target="../embeddings/oleObject147.bin"/><Relationship Id="rId6" Type="http://schemas.openxmlformats.org/officeDocument/2006/relationships/image" Target="../media/image149.emf"/><Relationship Id="rId7" Type="http://schemas.openxmlformats.org/officeDocument/2006/relationships/oleObject" Target="../embeddings/oleObject148.bin"/><Relationship Id="rId8" Type="http://schemas.openxmlformats.org/officeDocument/2006/relationships/image" Target="../media/image150.emf"/><Relationship Id="rId9" Type="http://schemas.openxmlformats.org/officeDocument/2006/relationships/oleObject" Target="../embeddings/oleObject149.bin"/><Relationship Id="rId10" Type="http://schemas.openxmlformats.org/officeDocument/2006/relationships/image" Target="../media/image15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4" Type="http://schemas.openxmlformats.org/officeDocument/2006/relationships/oleObject" Target="../embeddings/oleObject151.bin"/><Relationship Id="rId5" Type="http://schemas.openxmlformats.org/officeDocument/2006/relationships/image" Target="../media/image153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6.bin"/><Relationship Id="rId12" Type="http://schemas.openxmlformats.org/officeDocument/2006/relationships/image" Target="../media/image159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2.bin"/><Relationship Id="rId4" Type="http://schemas.openxmlformats.org/officeDocument/2006/relationships/image" Target="../media/image155.emf"/><Relationship Id="rId5" Type="http://schemas.openxmlformats.org/officeDocument/2006/relationships/oleObject" Target="../embeddings/oleObject153.bin"/><Relationship Id="rId6" Type="http://schemas.openxmlformats.org/officeDocument/2006/relationships/image" Target="../media/image156.emf"/><Relationship Id="rId7" Type="http://schemas.openxmlformats.org/officeDocument/2006/relationships/oleObject" Target="../embeddings/oleObject154.bin"/><Relationship Id="rId8" Type="http://schemas.openxmlformats.org/officeDocument/2006/relationships/image" Target="../media/image157.emf"/><Relationship Id="rId9" Type="http://schemas.openxmlformats.org/officeDocument/2006/relationships/oleObject" Target="../embeddings/oleObject155.bin"/><Relationship Id="rId10" Type="http://schemas.openxmlformats.org/officeDocument/2006/relationships/image" Target="../media/image15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20" Type="http://schemas.openxmlformats.org/officeDocument/2006/relationships/image" Target="../media/image13.emf"/><Relationship Id="rId21" Type="http://schemas.openxmlformats.org/officeDocument/2006/relationships/oleObject" Target="../embeddings/oleObject11.bin"/><Relationship Id="rId22" Type="http://schemas.openxmlformats.org/officeDocument/2006/relationships/image" Target="../media/image14.emf"/><Relationship Id="rId10" Type="http://schemas.openxmlformats.org/officeDocument/2006/relationships/image" Target="../media/image8.emf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9.e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10.emf"/><Relationship Id="rId15" Type="http://schemas.openxmlformats.org/officeDocument/2006/relationships/oleObject" Target="../embeddings/oleObject8.bin"/><Relationship Id="rId16" Type="http://schemas.openxmlformats.org/officeDocument/2006/relationships/image" Target="../media/image11.emf"/><Relationship Id="rId17" Type="http://schemas.openxmlformats.org/officeDocument/2006/relationships/oleObject" Target="../embeddings/oleObject9.bin"/><Relationship Id="rId18" Type="http://schemas.openxmlformats.org/officeDocument/2006/relationships/image" Target="../media/image12.emf"/><Relationship Id="rId19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7.bin"/><Relationship Id="rId4" Type="http://schemas.openxmlformats.org/officeDocument/2006/relationships/image" Target="../media/image161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62.emf"/><Relationship Id="rId5" Type="http://schemas.openxmlformats.org/officeDocument/2006/relationships/oleObject" Target="../embeddings/oleObject158.bin"/><Relationship Id="rId6" Type="http://schemas.openxmlformats.org/officeDocument/2006/relationships/image" Target="../media/image163.wmf"/><Relationship Id="rId7" Type="http://schemas.openxmlformats.org/officeDocument/2006/relationships/oleObject" Target="../embeddings/oleObject159.bin"/><Relationship Id="rId8" Type="http://schemas.openxmlformats.org/officeDocument/2006/relationships/image" Target="../media/image164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0.bin"/><Relationship Id="rId4" Type="http://schemas.openxmlformats.org/officeDocument/2006/relationships/image" Target="../media/image165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5.bin"/><Relationship Id="rId12" Type="http://schemas.openxmlformats.org/officeDocument/2006/relationships/image" Target="../media/image159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1.bin"/><Relationship Id="rId4" Type="http://schemas.openxmlformats.org/officeDocument/2006/relationships/image" Target="../media/image155.emf"/><Relationship Id="rId5" Type="http://schemas.openxmlformats.org/officeDocument/2006/relationships/oleObject" Target="../embeddings/oleObject162.bin"/><Relationship Id="rId6" Type="http://schemas.openxmlformats.org/officeDocument/2006/relationships/image" Target="../media/image157.emf"/><Relationship Id="rId7" Type="http://schemas.openxmlformats.org/officeDocument/2006/relationships/oleObject" Target="../embeddings/oleObject163.bin"/><Relationship Id="rId8" Type="http://schemas.openxmlformats.org/officeDocument/2006/relationships/image" Target="../media/image158.emf"/><Relationship Id="rId9" Type="http://schemas.openxmlformats.org/officeDocument/2006/relationships/oleObject" Target="../embeddings/oleObject164.bin"/><Relationship Id="rId10" Type="http://schemas.openxmlformats.org/officeDocument/2006/relationships/image" Target="../media/image16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9.bin"/><Relationship Id="rId14" Type="http://schemas.openxmlformats.org/officeDocument/2006/relationships/image" Target="../media/image22.wmf"/><Relationship Id="rId15" Type="http://schemas.openxmlformats.org/officeDocument/2006/relationships/oleObject" Target="../embeddings/oleObject20.bin"/><Relationship Id="rId16" Type="http://schemas.openxmlformats.org/officeDocument/2006/relationships/image" Target="../media/image23.wmf"/><Relationship Id="rId17" Type="http://schemas.openxmlformats.org/officeDocument/2006/relationships/oleObject" Target="../embeddings/oleObject21.bin"/><Relationship Id="rId18" Type="http://schemas.openxmlformats.org/officeDocument/2006/relationships/image" Target="../media/image24.wmf"/><Relationship Id="rId19" Type="http://schemas.openxmlformats.org/officeDocument/2006/relationships/oleObject" Target="../embeddings/oleObject22.bin"/><Relationship Id="rId63" Type="http://schemas.openxmlformats.org/officeDocument/2006/relationships/oleObject" Target="../embeddings/oleObject44.bin"/><Relationship Id="rId64" Type="http://schemas.openxmlformats.org/officeDocument/2006/relationships/image" Target="../media/image47.wmf"/><Relationship Id="rId65" Type="http://schemas.openxmlformats.org/officeDocument/2006/relationships/oleObject" Target="../embeddings/oleObject45.bin"/><Relationship Id="rId66" Type="http://schemas.openxmlformats.org/officeDocument/2006/relationships/image" Target="../media/image48.wmf"/><Relationship Id="rId67" Type="http://schemas.openxmlformats.org/officeDocument/2006/relationships/oleObject" Target="../embeddings/oleObject46.bin"/><Relationship Id="rId68" Type="http://schemas.openxmlformats.org/officeDocument/2006/relationships/image" Target="../media/image49.wmf"/><Relationship Id="rId69" Type="http://schemas.openxmlformats.org/officeDocument/2006/relationships/oleObject" Target="../embeddings/oleObject47.bin"/><Relationship Id="rId50" Type="http://schemas.openxmlformats.org/officeDocument/2006/relationships/image" Target="../media/image40.wmf"/><Relationship Id="rId51" Type="http://schemas.openxmlformats.org/officeDocument/2006/relationships/oleObject" Target="../embeddings/oleObject38.bin"/><Relationship Id="rId52" Type="http://schemas.openxmlformats.org/officeDocument/2006/relationships/image" Target="../media/image41.wmf"/><Relationship Id="rId53" Type="http://schemas.openxmlformats.org/officeDocument/2006/relationships/oleObject" Target="../embeddings/oleObject39.bin"/><Relationship Id="rId54" Type="http://schemas.openxmlformats.org/officeDocument/2006/relationships/image" Target="../media/image42.wmf"/><Relationship Id="rId55" Type="http://schemas.openxmlformats.org/officeDocument/2006/relationships/oleObject" Target="../embeddings/oleObject40.bin"/><Relationship Id="rId56" Type="http://schemas.openxmlformats.org/officeDocument/2006/relationships/image" Target="../media/image43.wmf"/><Relationship Id="rId57" Type="http://schemas.openxmlformats.org/officeDocument/2006/relationships/oleObject" Target="../embeddings/oleObject41.bin"/><Relationship Id="rId58" Type="http://schemas.openxmlformats.org/officeDocument/2006/relationships/image" Target="../media/image44.wmf"/><Relationship Id="rId59" Type="http://schemas.openxmlformats.org/officeDocument/2006/relationships/oleObject" Target="../embeddings/oleObject42.bin"/><Relationship Id="rId40" Type="http://schemas.openxmlformats.org/officeDocument/2006/relationships/image" Target="../media/image35.wmf"/><Relationship Id="rId41" Type="http://schemas.openxmlformats.org/officeDocument/2006/relationships/oleObject" Target="../embeddings/oleObject33.bin"/><Relationship Id="rId42" Type="http://schemas.openxmlformats.org/officeDocument/2006/relationships/image" Target="../media/image36.wmf"/><Relationship Id="rId43" Type="http://schemas.openxmlformats.org/officeDocument/2006/relationships/oleObject" Target="../embeddings/oleObject34.bin"/><Relationship Id="rId44" Type="http://schemas.openxmlformats.org/officeDocument/2006/relationships/image" Target="../media/image37.wmf"/><Relationship Id="rId45" Type="http://schemas.openxmlformats.org/officeDocument/2006/relationships/oleObject" Target="../embeddings/oleObject35.bin"/><Relationship Id="rId46" Type="http://schemas.openxmlformats.org/officeDocument/2006/relationships/image" Target="../media/image38.wmf"/><Relationship Id="rId47" Type="http://schemas.openxmlformats.org/officeDocument/2006/relationships/oleObject" Target="../embeddings/oleObject36.bin"/><Relationship Id="rId48" Type="http://schemas.openxmlformats.org/officeDocument/2006/relationships/image" Target="../media/image39.wmf"/><Relationship Id="rId49" Type="http://schemas.openxmlformats.org/officeDocument/2006/relationships/oleObject" Target="../embeddings/oleObject37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84.xml"/><Relationship Id="rId3" Type="http://schemas.openxmlformats.org/officeDocument/2006/relationships/oleObject" Target="../embeddings/oleObject14.bin"/><Relationship Id="rId4" Type="http://schemas.openxmlformats.org/officeDocument/2006/relationships/image" Target="../media/image17.w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8.w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19.wmf"/><Relationship Id="rId9" Type="http://schemas.openxmlformats.org/officeDocument/2006/relationships/oleObject" Target="../embeddings/oleObject17.bin"/><Relationship Id="rId30" Type="http://schemas.openxmlformats.org/officeDocument/2006/relationships/image" Target="../media/image30.wmf"/><Relationship Id="rId31" Type="http://schemas.openxmlformats.org/officeDocument/2006/relationships/oleObject" Target="../embeddings/oleObject28.bin"/><Relationship Id="rId32" Type="http://schemas.openxmlformats.org/officeDocument/2006/relationships/image" Target="../media/image31.wmf"/><Relationship Id="rId33" Type="http://schemas.openxmlformats.org/officeDocument/2006/relationships/oleObject" Target="../embeddings/oleObject29.bin"/><Relationship Id="rId34" Type="http://schemas.openxmlformats.org/officeDocument/2006/relationships/image" Target="../media/image32.wmf"/><Relationship Id="rId35" Type="http://schemas.openxmlformats.org/officeDocument/2006/relationships/oleObject" Target="../embeddings/oleObject30.bin"/><Relationship Id="rId36" Type="http://schemas.openxmlformats.org/officeDocument/2006/relationships/image" Target="../media/image33.wmf"/><Relationship Id="rId37" Type="http://schemas.openxmlformats.org/officeDocument/2006/relationships/oleObject" Target="../embeddings/oleObject31.bin"/><Relationship Id="rId38" Type="http://schemas.openxmlformats.org/officeDocument/2006/relationships/image" Target="../media/image34.wmf"/><Relationship Id="rId39" Type="http://schemas.openxmlformats.org/officeDocument/2006/relationships/oleObject" Target="../embeddings/oleObject32.bin"/><Relationship Id="rId80" Type="http://schemas.openxmlformats.org/officeDocument/2006/relationships/image" Target="../media/image55.wmf"/><Relationship Id="rId81" Type="http://schemas.openxmlformats.org/officeDocument/2006/relationships/oleObject" Target="../embeddings/oleObject53.bin"/><Relationship Id="rId82" Type="http://schemas.openxmlformats.org/officeDocument/2006/relationships/image" Target="../media/image56.wmf"/><Relationship Id="rId83" Type="http://schemas.openxmlformats.org/officeDocument/2006/relationships/oleObject" Target="../embeddings/oleObject54.bin"/><Relationship Id="rId84" Type="http://schemas.openxmlformats.org/officeDocument/2006/relationships/image" Target="../media/image57.wmf"/><Relationship Id="rId70" Type="http://schemas.openxmlformats.org/officeDocument/2006/relationships/image" Target="../media/image50.wmf"/><Relationship Id="rId71" Type="http://schemas.openxmlformats.org/officeDocument/2006/relationships/oleObject" Target="../embeddings/oleObject48.bin"/><Relationship Id="rId72" Type="http://schemas.openxmlformats.org/officeDocument/2006/relationships/image" Target="../media/image51.wmf"/><Relationship Id="rId20" Type="http://schemas.openxmlformats.org/officeDocument/2006/relationships/image" Target="../media/image25.wmf"/><Relationship Id="rId21" Type="http://schemas.openxmlformats.org/officeDocument/2006/relationships/oleObject" Target="../embeddings/oleObject23.bin"/><Relationship Id="rId22" Type="http://schemas.openxmlformats.org/officeDocument/2006/relationships/image" Target="../media/image26.wmf"/><Relationship Id="rId23" Type="http://schemas.openxmlformats.org/officeDocument/2006/relationships/oleObject" Target="../embeddings/oleObject24.bin"/><Relationship Id="rId24" Type="http://schemas.openxmlformats.org/officeDocument/2006/relationships/image" Target="../media/image27.wmf"/><Relationship Id="rId25" Type="http://schemas.openxmlformats.org/officeDocument/2006/relationships/oleObject" Target="../embeddings/oleObject25.bin"/><Relationship Id="rId26" Type="http://schemas.openxmlformats.org/officeDocument/2006/relationships/image" Target="../media/image28.wmf"/><Relationship Id="rId27" Type="http://schemas.openxmlformats.org/officeDocument/2006/relationships/oleObject" Target="../embeddings/oleObject26.bin"/><Relationship Id="rId28" Type="http://schemas.openxmlformats.org/officeDocument/2006/relationships/image" Target="../media/image29.wmf"/><Relationship Id="rId29" Type="http://schemas.openxmlformats.org/officeDocument/2006/relationships/oleObject" Target="../embeddings/oleObject27.bin"/><Relationship Id="rId73" Type="http://schemas.openxmlformats.org/officeDocument/2006/relationships/oleObject" Target="../embeddings/oleObject49.bin"/><Relationship Id="rId74" Type="http://schemas.openxmlformats.org/officeDocument/2006/relationships/image" Target="../media/image52.wmf"/><Relationship Id="rId75" Type="http://schemas.openxmlformats.org/officeDocument/2006/relationships/oleObject" Target="../embeddings/oleObject50.bin"/><Relationship Id="rId76" Type="http://schemas.openxmlformats.org/officeDocument/2006/relationships/image" Target="../media/image53.wmf"/><Relationship Id="rId77" Type="http://schemas.openxmlformats.org/officeDocument/2006/relationships/oleObject" Target="../embeddings/oleObject51.bin"/><Relationship Id="rId78" Type="http://schemas.openxmlformats.org/officeDocument/2006/relationships/image" Target="../media/image54.wmf"/><Relationship Id="rId79" Type="http://schemas.openxmlformats.org/officeDocument/2006/relationships/oleObject" Target="../embeddings/oleObject52.bin"/><Relationship Id="rId60" Type="http://schemas.openxmlformats.org/officeDocument/2006/relationships/image" Target="../media/image45.wmf"/><Relationship Id="rId61" Type="http://schemas.openxmlformats.org/officeDocument/2006/relationships/oleObject" Target="../embeddings/oleObject43.bin"/><Relationship Id="rId62" Type="http://schemas.openxmlformats.org/officeDocument/2006/relationships/image" Target="../media/image46.wmf"/><Relationship Id="rId10" Type="http://schemas.openxmlformats.org/officeDocument/2006/relationships/image" Target="../media/image20.wmf"/><Relationship Id="rId11" Type="http://schemas.openxmlformats.org/officeDocument/2006/relationships/oleObject" Target="../embeddings/oleObject18.bin"/><Relationship Id="rId12" Type="http://schemas.openxmlformats.org/officeDocument/2006/relationships/image" Target="../media/image21.wmf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8.bin"/><Relationship Id="rId20" Type="http://schemas.openxmlformats.org/officeDocument/2006/relationships/image" Target="../media/image66.emf"/><Relationship Id="rId10" Type="http://schemas.openxmlformats.org/officeDocument/2006/relationships/image" Target="../media/image61.emf"/><Relationship Id="rId11" Type="http://schemas.openxmlformats.org/officeDocument/2006/relationships/oleObject" Target="../embeddings/oleObject59.bin"/><Relationship Id="rId12" Type="http://schemas.openxmlformats.org/officeDocument/2006/relationships/image" Target="../media/image62.emf"/><Relationship Id="rId13" Type="http://schemas.openxmlformats.org/officeDocument/2006/relationships/oleObject" Target="../embeddings/oleObject60.bin"/><Relationship Id="rId14" Type="http://schemas.openxmlformats.org/officeDocument/2006/relationships/image" Target="../media/image63.emf"/><Relationship Id="rId15" Type="http://schemas.openxmlformats.org/officeDocument/2006/relationships/oleObject" Target="../embeddings/oleObject61.bin"/><Relationship Id="rId16" Type="http://schemas.openxmlformats.org/officeDocument/2006/relationships/image" Target="../media/image64.emf"/><Relationship Id="rId17" Type="http://schemas.openxmlformats.org/officeDocument/2006/relationships/oleObject" Target="../embeddings/oleObject62.bin"/><Relationship Id="rId18" Type="http://schemas.openxmlformats.org/officeDocument/2006/relationships/image" Target="../media/image65.emf"/><Relationship Id="rId19" Type="http://schemas.openxmlformats.org/officeDocument/2006/relationships/oleObject" Target="../embeddings/oleObject63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55.bin"/><Relationship Id="rId4" Type="http://schemas.openxmlformats.org/officeDocument/2006/relationships/image" Target="../media/image58.emf"/><Relationship Id="rId5" Type="http://schemas.openxmlformats.org/officeDocument/2006/relationships/oleObject" Target="../embeddings/oleObject56.bin"/><Relationship Id="rId6" Type="http://schemas.openxmlformats.org/officeDocument/2006/relationships/image" Target="../media/image59.emf"/><Relationship Id="rId7" Type="http://schemas.openxmlformats.org/officeDocument/2006/relationships/oleObject" Target="../embeddings/oleObject57.bin"/><Relationship Id="rId8" Type="http://schemas.openxmlformats.org/officeDocument/2006/relationships/image" Target="../media/image6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4" Type="http://schemas.openxmlformats.org/officeDocument/2006/relationships/image" Target="../media/image67.emf"/><Relationship Id="rId5" Type="http://schemas.openxmlformats.org/officeDocument/2006/relationships/oleObject" Target="../embeddings/oleObject65.bin"/><Relationship Id="rId6" Type="http://schemas.openxmlformats.org/officeDocument/2006/relationships/image" Target="../media/image6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85.xml"/><Relationship Id="rId3" Type="http://schemas.openxmlformats.org/officeDocument/2006/relationships/oleObject" Target="../embeddings/oleObject66.bin"/><Relationship Id="rId4" Type="http://schemas.openxmlformats.org/officeDocument/2006/relationships/image" Target="../media/image69.emf"/><Relationship Id="rId5" Type="http://schemas.openxmlformats.org/officeDocument/2006/relationships/oleObject" Target="../embeddings/oleObject67.bin"/><Relationship Id="rId6" Type="http://schemas.openxmlformats.org/officeDocument/2006/relationships/image" Target="../media/image70.emf"/><Relationship Id="rId7" Type="http://schemas.openxmlformats.org/officeDocument/2006/relationships/oleObject" Target="../embeddings/oleObject68.bin"/><Relationship Id="rId8" Type="http://schemas.openxmlformats.org/officeDocument/2006/relationships/image" Target="../media/image71.emf"/><Relationship Id="rId9" Type="http://schemas.openxmlformats.org/officeDocument/2006/relationships/oleObject" Target="../embeddings/oleObject69.bin"/><Relationship Id="rId10" Type="http://schemas.openxmlformats.org/officeDocument/2006/relationships/image" Target="../media/image72.emf"/><Relationship Id="rId11" Type="http://schemas.openxmlformats.org/officeDocument/2006/relationships/oleObject" Target="../embeddings/oleObject70.bin"/><Relationship Id="rId12" Type="http://schemas.openxmlformats.org/officeDocument/2006/relationships/image" Target="../media/image73.emf"/><Relationship Id="rId13" Type="http://schemas.openxmlformats.org/officeDocument/2006/relationships/oleObject" Target="../embeddings/oleObject71.bin"/><Relationship Id="rId14" Type="http://schemas.openxmlformats.org/officeDocument/2006/relationships/image" Target="../media/image74.emf"/><Relationship Id="rId15" Type="http://schemas.openxmlformats.org/officeDocument/2006/relationships/oleObject" Target="../embeddings/oleObject72.bin"/><Relationship Id="rId16" Type="http://schemas.openxmlformats.org/officeDocument/2006/relationships/image" Target="../media/image75.emf"/><Relationship Id="rId17" Type="http://schemas.openxmlformats.org/officeDocument/2006/relationships/oleObject" Target="../embeddings/oleObject73.bin"/><Relationship Id="rId18" Type="http://schemas.openxmlformats.org/officeDocument/2006/relationships/image" Target="../media/image76.emf"/><Relationship Id="rId19" Type="http://schemas.openxmlformats.org/officeDocument/2006/relationships/oleObject" Target="../embeddings/oleObject74.bin"/><Relationship Id="rId30" Type="http://schemas.openxmlformats.org/officeDocument/2006/relationships/image" Target="../media/image82.emf"/><Relationship Id="rId31" Type="http://schemas.openxmlformats.org/officeDocument/2006/relationships/oleObject" Target="../embeddings/oleObject80.bin"/><Relationship Id="rId32" Type="http://schemas.openxmlformats.org/officeDocument/2006/relationships/image" Target="../media/image83.emf"/><Relationship Id="rId33" Type="http://schemas.openxmlformats.org/officeDocument/2006/relationships/oleObject" Target="../embeddings/oleObject81.bin"/><Relationship Id="rId34" Type="http://schemas.openxmlformats.org/officeDocument/2006/relationships/image" Target="../media/image84.emf"/><Relationship Id="rId35" Type="http://schemas.openxmlformats.org/officeDocument/2006/relationships/oleObject" Target="../embeddings/oleObject82.bin"/><Relationship Id="rId36" Type="http://schemas.openxmlformats.org/officeDocument/2006/relationships/image" Target="../media/image85.emf"/><Relationship Id="rId37" Type="http://schemas.openxmlformats.org/officeDocument/2006/relationships/oleObject" Target="../embeddings/oleObject83.bin"/><Relationship Id="rId38" Type="http://schemas.openxmlformats.org/officeDocument/2006/relationships/image" Target="../media/image86.emf"/><Relationship Id="rId39" Type="http://schemas.openxmlformats.org/officeDocument/2006/relationships/oleObject" Target="../embeddings/oleObject84.bin"/><Relationship Id="rId50" Type="http://schemas.openxmlformats.org/officeDocument/2006/relationships/image" Target="../media/image92.emf"/><Relationship Id="rId51" Type="http://schemas.openxmlformats.org/officeDocument/2006/relationships/oleObject" Target="../embeddings/oleObject90.bin"/><Relationship Id="rId52" Type="http://schemas.openxmlformats.org/officeDocument/2006/relationships/image" Target="../media/image93.emf"/><Relationship Id="rId53" Type="http://schemas.openxmlformats.org/officeDocument/2006/relationships/oleObject" Target="../embeddings/oleObject91.bin"/><Relationship Id="rId54" Type="http://schemas.openxmlformats.org/officeDocument/2006/relationships/image" Target="../media/image94.emf"/><Relationship Id="rId55" Type="http://schemas.openxmlformats.org/officeDocument/2006/relationships/oleObject" Target="../embeddings/oleObject92.bin"/><Relationship Id="rId56" Type="http://schemas.openxmlformats.org/officeDocument/2006/relationships/image" Target="../media/image95.emf"/><Relationship Id="rId57" Type="http://schemas.openxmlformats.org/officeDocument/2006/relationships/oleObject" Target="../embeddings/oleObject93.bin"/><Relationship Id="rId58" Type="http://schemas.openxmlformats.org/officeDocument/2006/relationships/image" Target="../media/image56.wmf"/><Relationship Id="rId59" Type="http://schemas.openxmlformats.org/officeDocument/2006/relationships/oleObject" Target="../embeddings/oleObject94.bin"/><Relationship Id="rId70" Type="http://schemas.openxmlformats.org/officeDocument/2006/relationships/image" Target="../media/image101.emf"/><Relationship Id="rId71" Type="http://schemas.openxmlformats.org/officeDocument/2006/relationships/oleObject" Target="../embeddings/oleObject100.bin"/><Relationship Id="rId72" Type="http://schemas.openxmlformats.org/officeDocument/2006/relationships/image" Target="../media/image102.emf"/><Relationship Id="rId73" Type="http://schemas.openxmlformats.org/officeDocument/2006/relationships/oleObject" Target="../embeddings/oleObject101.bin"/><Relationship Id="rId74" Type="http://schemas.openxmlformats.org/officeDocument/2006/relationships/image" Target="../media/image103.emf"/><Relationship Id="rId75" Type="http://schemas.openxmlformats.org/officeDocument/2006/relationships/oleObject" Target="../embeddings/oleObject102.bin"/><Relationship Id="rId76" Type="http://schemas.openxmlformats.org/officeDocument/2006/relationships/image" Target="../media/image104.emf"/><Relationship Id="rId77" Type="http://schemas.openxmlformats.org/officeDocument/2006/relationships/oleObject" Target="../embeddings/oleObject103.bin"/><Relationship Id="rId78" Type="http://schemas.openxmlformats.org/officeDocument/2006/relationships/image" Target="../media/image105.emf"/><Relationship Id="rId79" Type="http://schemas.openxmlformats.org/officeDocument/2006/relationships/oleObject" Target="../embeddings/oleObject104.bin"/><Relationship Id="rId90" Type="http://schemas.openxmlformats.org/officeDocument/2006/relationships/image" Target="../media/image111.emf"/><Relationship Id="rId91" Type="http://schemas.openxmlformats.org/officeDocument/2006/relationships/oleObject" Target="../embeddings/oleObject110.bin"/><Relationship Id="rId92" Type="http://schemas.openxmlformats.org/officeDocument/2006/relationships/image" Target="../media/image112.emf"/><Relationship Id="rId20" Type="http://schemas.openxmlformats.org/officeDocument/2006/relationships/image" Target="../media/image77.emf"/><Relationship Id="rId21" Type="http://schemas.openxmlformats.org/officeDocument/2006/relationships/oleObject" Target="../embeddings/oleObject75.bin"/><Relationship Id="rId22" Type="http://schemas.openxmlformats.org/officeDocument/2006/relationships/image" Target="../media/image78.emf"/><Relationship Id="rId23" Type="http://schemas.openxmlformats.org/officeDocument/2006/relationships/oleObject" Target="../embeddings/oleObject76.bin"/><Relationship Id="rId24" Type="http://schemas.openxmlformats.org/officeDocument/2006/relationships/image" Target="../media/image79.emf"/><Relationship Id="rId25" Type="http://schemas.openxmlformats.org/officeDocument/2006/relationships/oleObject" Target="../embeddings/oleObject77.bin"/><Relationship Id="rId26" Type="http://schemas.openxmlformats.org/officeDocument/2006/relationships/image" Target="../media/image80.emf"/><Relationship Id="rId27" Type="http://schemas.openxmlformats.org/officeDocument/2006/relationships/oleObject" Target="../embeddings/oleObject78.bin"/><Relationship Id="rId28" Type="http://schemas.openxmlformats.org/officeDocument/2006/relationships/image" Target="../media/image81.emf"/><Relationship Id="rId29" Type="http://schemas.openxmlformats.org/officeDocument/2006/relationships/oleObject" Target="../embeddings/oleObject79.bin"/><Relationship Id="rId40" Type="http://schemas.openxmlformats.org/officeDocument/2006/relationships/image" Target="../media/image87.emf"/><Relationship Id="rId41" Type="http://schemas.openxmlformats.org/officeDocument/2006/relationships/oleObject" Target="../embeddings/oleObject85.bin"/><Relationship Id="rId42" Type="http://schemas.openxmlformats.org/officeDocument/2006/relationships/image" Target="../media/image88.emf"/><Relationship Id="rId43" Type="http://schemas.openxmlformats.org/officeDocument/2006/relationships/oleObject" Target="../embeddings/oleObject86.bin"/><Relationship Id="rId44" Type="http://schemas.openxmlformats.org/officeDocument/2006/relationships/image" Target="../media/image89.emf"/><Relationship Id="rId45" Type="http://schemas.openxmlformats.org/officeDocument/2006/relationships/oleObject" Target="../embeddings/oleObject87.bin"/><Relationship Id="rId46" Type="http://schemas.openxmlformats.org/officeDocument/2006/relationships/image" Target="../media/image90.emf"/><Relationship Id="rId47" Type="http://schemas.openxmlformats.org/officeDocument/2006/relationships/oleObject" Target="../embeddings/oleObject88.bin"/><Relationship Id="rId48" Type="http://schemas.openxmlformats.org/officeDocument/2006/relationships/image" Target="../media/image91.emf"/><Relationship Id="rId49" Type="http://schemas.openxmlformats.org/officeDocument/2006/relationships/oleObject" Target="../embeddings/oleObject89.bin"/><Relationship Id="rId60" Type="http://schemas.openxmlformats.org/officeDocument/2006/relationships/image" Target="../media/image96.emf"/><Relationship Id="rId61" Type="http://schemas.openxmlformats.org/officeDocument/2006/relationships/oleObject" Target="../embeddings/oleObject95.bin"/><Relationship Id="rId62" Type="http://schemas.openxmlformats.org/officeDocument/2006/relationships/image" Target="../media/image97.emf"/><Relationship Id="rId63" Type="http://schemas.openxmlformats.org/officeDocument/2006/relationships/oleObject" Target="../embeddings/oleObject96.bin"/><Relationship Id="rId64" Type="http://schemas.openxmlformats.org/officeDocument/2006/relationships/image" Target="../media/image98.emf"/><Relationship Id="rId65" Type="http://schemas.openxmlformats.org/officeDocument/2006/relationships/oleObject" Target="../embeddings/oleObject97.bin"/><Relationship Id="rId66" Type="http://schemas.openxmlformats.org/officeDocument/2006/relationships/image" Target="../media/image99.emf"/><Relationship Id="rId67" Type="http://schemas.openxmlformats.org/officeDocument/2006/relationships/oleObject" Target="../embeddings/oleObject98.bin"/><Relationship Id="rId68" Type="http://schemas.openxmlformats.org/officeDocument/2006/relationships/image" Target="../media/image100.emf"/><Relationship Id="rId69" Type="http://schemas.openxmlformats.org/officeDocument/2006/relationships/oleObject" Target="../embeddings/oleObject99.bin"/><Relationship Id="rId80" Type="http://schemas.openxmlformats.org/officeDocument/2006/relationships/image" Target="../media/image106.emf"/><Relationship Id="rId81" Type="http://schemas.openxmlformats.org/officeDocument/2006/relationships/oleObject" Target="../embeddings/oleObject105.bin"/><Relationship Id="rId82" Type="http://schemas.openxmlformats.org/officeDocument/2006/relationships/image" Target="../media/image107.emf"/><Relationship Id="rId83" Type="http://schemas.openxmlformats.org/officeDocument/2006/relationships/oleObject" Target="../embeddings/oleObject106.bin"/><Relationship Id="rId84" Type="http://schemas.openxmlformats.org/officeDocument/2006/relationships/image" Target="../media/image108.emf"/><Relationship Id="rId85" Type="http://schemas.openxmlformats.org/officeDocument/2006/relationships/oleObject" Target="../embeddings/oleObject107.bin"/><Relationship Id="rId86" Type="http://schemas.openxmlformats.org/officeDocument/2006/relationships/image" Target="../media/image109.emf"/><Relationship Id="rId87" Type="http://schemas.openxmlformats.org/officeDocument/2006/relationships/oleObject" Target="../embeddings/oleObject108.bin"/><Relationship Id="rId88" Type="http://schemas.openxmlformats.org/officeDocument/2006/relationships/image" Target="../media/image110.emf"/><Relationship Id="rId89" Type="http://schemas.openxmlformats.org/officeDocument/2006/relationships/oleObject" Target="../embeddings/oleObject109.bin"/></Relationships>
</file>

<file path=ppt/slides/_rels/slide8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21.emf"/><Relationship Id="rId21" Type="http://schemas.openxmlformats.org/officeDocument/2006/relationships/oleObject" Target="../embeddings/oleObject120.bin"/><Relationship Id="rId22" Type="http://schemas.openxmlformats.org/officeDocument/2006/relationships/image" Target="../media/image122.emf"/><Relationship Id="rId23" Type="http://schemas.openxmlformats.org/officeDocument/2006/relationships/oleObject" Target="../embeddings/oleObject121.bin"/><Relationship Id="rId24" Type="http://schemas.openxmlformats.org/officeDocument/2006/relationships/image" Target="../media/image56.wmf"/><Relationship Id="rId25" Type="http://schemas.openxmlformats.org/officeDocument/2006/relationships/oleObject" Target="../embeddings/oleObject122.bin"/><Relationship Id="rId26" Type="http://schemas.openxmlformats.org/officeDocument/2006/relationships/oleObject" Target="../embeddings/oleObject123.bin"/><Relationship Id="rId27" Type="http://schemas.openxmlformats.org/officeDocument/2006/relationships/image" Target="../media/image123.emf"/><Relationship Id="rId28" Type="http://schemas.openxmlformats.org/officeDocument/2006/relationships/oleObject" Target="../embeddings/oleObject124.bin"/><Relationship Id="rId29" Type="http://schemas.openxmlformats.org/officeDocument/2006/relationships/image" Target="../media/image12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86.xml"/><Relationship Id="rId3" Type="http://schemas.openxmlformats.org/officeDocument/2006/relationships/oleObject" Target="../embeddings/oleObject111.bin"/><Relationship Id="rId4" Type="http://schemas.openxmlformats.org/officeDocument/2006/relationships/image" Target="../media/image113.emf"/><Relationship Id="rId5" Type="http://schemas.openxmlformats.org/officeDocument/2006/relationships/oleObject" Target="../embeddings/oleObject112.bin"/><Relationship Id="rId30" Type="http://schemas.openxmlformats.org/officeDocument/2006/relationships/oleObject" Target="../embeddings/oleObject125.bin"/><Relationship Id="rId31" Type="http://schemas.openxmlformats.org/officeDocument/2006/relationships/oleObject" Target="../embeddings/oleObject126.bin"/><Relationship Id="rId32" Type="http://schemas.openxmlformats.org/officeDocument/2006/relationships/image" Target="../media/image125.emf"/><Relationship Id="rId9" Type="http://schemas.openxmlformats.org/officeDocument/2006/relationships/oleObject" Target="../embeddings/oleObject114.bin"/><Relationship Id="rId6" Type="http://schemas.openxmlformats.org/officeDocument/2006/relationships/image" Target="../media/image114.emf"/><Relationship Id="rId7" Type="http://schemas.openxmlformats.org/officeDocument/2006/relationships/oleObject" Target="../embeddings/oleObject113.bin"/><Relationship Id="rId8" Type="http://schemas.openxmlformats.org/officeDocument/2006/relationships/image" Target="../media/image115.wmf"/><Relationship Id="rId33" Type="http://schemas.openxmlformats.org/officeDocument/2006/relationships/oleObject" Target="../embeddings/oleObject127.bin"/><Relationship Id="rId34" Type="http://schemas.openxmlformats.org/officeDocument/2006/relationships/image" Target="../media/image126.emf"/><Relationship Id="rId35" Type="http://schemas.openxmlformats.org/officeDocument/2006/relationships/oleObject" Target="../embeddings/oleObject128.bin"/><Relationship Id="rId36" Type="http://schemas.openxmlformats.org/officeDocument/2006/relationships/image" Target="../media/image127.emf"/><Relationship Id="rId10" Type="http://schemas.openxmlformats.org/officeDocument/2006/relationships/image" Target="../media/image116.emf"/><Relationship Id="rId11" Type="http://schemas.openxmlformats.org/officeDocument/2006/relationships/oleObject" Target="../embeddings/oleObject115.bin"/><Relationship Id="rId12" Type="http://schemas.openxmlformats.org/officeDocument/2006/relationships/image" Target="../media/image117.emf"/><Relationship Id="rId13" Type="http://schemas.openxmlformats.org/officeDocument/2006/relationships/oleObject" Target="../embeddings/oleObject116.bin"/><Relationship Id="rId14" Type="http://schemas.openxmlformats.org/officeDocument/2006/relationships/image" Target="../media/image118.emf"/><Relationship Id="rId15" Type="http://schemas.openxmlformats.org/officeDocument/2006/relationships/oleObject" Target="../embeddings/oleObject117.bin"/><Relationship Id="rId16" Type="http://schemas.openxmlformats.org/officeDocument/2006/relationships/image" Target="../media/image119.emf"/><Relationship Id="rId17" Type="http://schemas.openxmlformats.org/officeDocument/2006/relationships/oleObject" Target="../embeddings/oleObject118.bin"/><Relationship Id="rId18" Type="http://schemas.openxmlformats.org/officeDocument/2006/relationships/image" Target="../media/image120.wmf"/><Relationship Id="rId19" Type="http://schemas.openxmlformats.org/officeDocument/2006/relationships/oleObject" Target="../embeddings/oleObject119.bin"/><Relationship Id="rId37" Type="http://schemas.openxmlformats.org/officeDocument/2006/relationships/oleObject" Target="../embeddings/oleObject129.bin"/><Relationship Id="rId38" Type="http://schemas.openxmlformats.org/officeDocument/2006/relationships/image" Target="../media/image128.emf"/><Relationship Id="rId39" Type="http://schemas.openxmlformats.org/officeDocument/2006/relationships/oleObject" Target="../embeddings/oleObject130.bin"/><Relationship Id="rId40" Type="http://schemas.openxmlformats.org/officeDocument/2006/relationships/image" Target="../media/image129.emf"/><Relationship Id="rId41" Type="http://schemas.openxmlformats.org/officeDocument/2006/relationships/oleObject" Target="../embeddings/oleObject131.bin"/><Relationship Id="rId42" Type="http://schemas.openxmlformats.org/officeDocument/2006/relationships/image" Target="../media/image130.emf"/><Relationship Id="rId43" Type="http://schemas.openxmlformats.org/officeDocument/2006/relationships/oleObject" Target="../embeddings/oleObject132.bin"/><Relationship Id="rId44" Type="http://schemas.openxmlformats.org/officeDocument/2006/relationships/image" Target="../media/image13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3.bin"/><Relationship Id="rId4" Type="http://schemas.openxmlformats.org/officeDocument/2006/relationships/image" Target="../media/image132.wmf"/><Relationship Id="rId5" Type="http://schemas.openxmlformats.org/officeDocument/2006/relationships/image" Target="../media/image133.jpeg"/><Relationship Id="rId6" Type="http://schemas.openxmlformats.org/officeDocument/2006/relationships/image" Target="../media/image134.jp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ea typeface="新細明體" pitchFamily="18" charset="-120"/>
            </a:endParaRPr>
          </a:p>
        </p:txBody>
      </p:sp>
      <p:graphicFrame>
        <p:nvGraphicFramePr>
          <p:cNvPr id="65638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10134600" cy="704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58" name="Bitmap Image" r:id="rId3" imgW="6533333" imgH="4753639" progId="PBrush">
                  <p:embed/>
                </p:oleObj>
              </mc:Choice>
              <mc:Fallback>
                <p:oleObj name="Bitmap Image" r:id="rId3" imgW="6533333" imgH="4753639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134600" cy="704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6388" name="Text Box 4"/>
          <p:cNvSpPr txBox="1">
            <a:spLocks noChangeArrowheads="1"/>
          </p:cNvSpPr>
          <p:nvPr/>
        </p:nvSpPr>
        <p:spPr bwMode="auto">
          <a:xfrm>
            <a:off x="685800" y="381000"/>
            <a:ext cx="72390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 dirty="0" smtClean="0">
                <a:solidFill>
                  <a:srgbClr val="FFFF00"/>
                </a:solidFill>
                <a:ea typeface="新細明體" pitchFamily="18" charset="-120"/>
              </a:rPr>
              <a:t>PDF from </a:t>
            </a:r>
            <a:r>
              <a:rPr lang="en-US" altLang="zh-TW" sz="3200" dirty="0" err="1" smtClean="0">
                <a:solidFill>
                  <a:srgbClr val="FFFF00"/>
                </a:solidFill>
                <a:ea typeface="新細明體" pitchFamily="18" charset="-120"/>
              </a:rPr>
              <a:t>Hadronic</a:t>
            </a:r>
            <a:r>
              <a:rPr lang="en-US" altLang="zh-TW" sz="3200" dirty="0" smtClean="0">
                <a:solidFill>
                  <a:srgbClr val="FFFF00"/>
                </a:solidFill>
                <a:ea typeface="新細明體" pitchFamily="18" charset="-120"/>
              </a:rPr>
              <a:t> Tensor on the Lattice and </a:t>
            </a:r>
            <a:r>
              <a:rPr lang="en-US" altLang="zh-TW" sz="3200" dirty="0" err="1" smtClean="0">
                <a:solidFill>
                  <a:srgbClr val="FFFF00"/>
                </a:solidFill>
                <a:ea typeface="新細明體" pitchFamily="18" charset="-120"/>
              </a:rPr>
              <a:t>Connnected</a:t>
            </a:r>
            <a:r>
              <a:rPr lang="en-US" altLang="zh-TW" sz="3200" dirty="0" smtClean="0">
                <a:solidFill>
                  <a:srgbClr val="FFFF00"/>
                </a:solidFill>
                <a:ea typeface="新細明體" pitchFamily="18" charset="-120"/>
              </a:rPr>
              <a:t> Sea Evolution</a:t>
            </a:r>
            <a:endParaRPr lang="en-US" altLang="zh-TW" sz="3200" dirty="0">
              <a:solidFill>
                <a:srgbClr val="FFFF00"/>
              </a:solidFill>
              <a:ea typeface="新細明體" pitchFamily="18" charset="-120"/>
            </a:endParaRPr>
          </a:p>
        </p:txBody>
      </p:sp>
      <p:sp>
        <p:nvSpPr>
          <p:cNvPr id="656389" name="Text Box 5"/>
          <p:cNvSpPr txBox="1">
            <a:spLocks noChangeArrowheads="1"/>
          </p:cNvSpPr>
          <p:nvPr/>
        </p:nvSpPr>
        <p:spPr bwMode="auto">
          <a:xfrm>
            <a:off x="1066800" y="1981200"/>
            <a:ext cx="8305800" cy="32316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hlink"/>
              </a:buClr>
              <a:buSzPct val="150000"/>
              <a:buFontTx/>
              <a:buChar char="•"/>
            </a:pPr>
            <a:r>
              <a:rPr lang="en-US" altLang="zh-TW" dirty="0" smtClean="0">
                <a:ea typeface="新細明體" pitchFamily="18" charset="-120"/>
              </a:rPr>
              <a:t> </a:t>
            </a:r>
            <a:r>
              <a:rPr lang="en-US" altLang="zh-TW" dirty="0" smtClean="0">
                <a:ea typeface="新細明體" pitchFamily="18" charset="-120"/>
              </a:rPr>
              <a:t>Path-integral</a:t>
            </a:r>
            <a:r>
              <a:rPr lang="en-US" altLang="zh-TW" dirty="0" smtClean="0">
                <a:ea typeface="新細明體" pitchFamily="18" charset="-120"/>
              </a:rPr>
              <a:t> </a:t>
            </a:r>
            <a:r>
              <a:rPr lang="en-US" altLang="zh-TW" dirty="0" smtClean="0">
                <a:ea typeface="新細明體" pitchFamily="18" charset="-120"/>
              </a:rPr>
              <a:t>Formulation of </a:t>
            </a:r>
            <a:r>
              <a:rPr lang="en-US" altLang="zh-TW" dirty="0" err="1" smtClean="0">
                <a:ea typeface="新細明體" pitchFamily="18" charset="-120"/>
              </a:rPr>
              <a:t>Hadronic</a:t>
            </a:r>
            <a:r>
              <a:rPr lang="en-US" altLang="zh-TW" dirty="0" smtClean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Tensor in </a:t>
            </a:r>
            <a:r>
              <a:rPr lang="en-US" altLang="zh-TW" dirty="0" smtClean="0">
                <a:ea typeface="新細明體" pitchFamily="18" charset="-120"/>
              </a:rPr>
              <a:t>DIS</a:t>
            </a:r>
            <a:endParaRPr lang="en-US" altLang="zh-TW" dirty="0">
              <a:ea typeface="新細明體" pitchFamily="18" charset="-120"/>
            </a:endParaRPr>
          </a:p>
          <a:p>
            <a:pPr algn="l">
              <a:spcBef>
                <a:spcPct val="50000"/>
              </a:spcBef>
              <a:buClr>
                <a:schemeClr val="hlink"/>
              </a:buClr>
              <a:buSzPct val="150000"/>
              <a:buFontTx/>
              <a:buChar char="•"/>
            </a:pPr>
            <a:r>
              <a:rPr lang="en-US" altLang="zh-TW" dirty="0">
                <a:ea typeface="新細明體" pitchFamily="18" charset="-120"/>
              </a:rPr>
              <a:t> Parton Degrees of Freedom </a:t>
            </a:r>
          </a:p>
          <a:p>
            <a:pPr algn="l">
              <a:spcBef>
                <a:spcPct val="50000"/>
              </a:spcBef>
              <a:buClr>
                <a:schemeClr val="hlink"/>
              </a:buClr>
              <a:buSzPct val="150000"/>
              <a:buFontTx/>
              <a:buChar char="•"/>
            </a:pPr>
            <a:r>
              <a:rPr lang="en-US" altLang="zh-TW" dirty="0">
                <a:ea typeface="新細明體" pitchFamily="18" charset="-120"/>
              </a:rPr>
              <a:t> </a:t>
            </a:r>
            <a:r>
              <a:rPr lang="en-US" altLang="zh-TW" dirty="0" smtClean="0">
                <a:ea typeface="新細明體" pitchFamily="18" charset="-120"/>
              </a:rPr>
              <a:t>Numerical Challenges</a:t>
            </a:r>
            <a:endParaRPr lang="en-US" altLang="zh-TW" dirty="0">
              <a:ea typeface="新細明體" pitchFamily="18" charset="-120"/>
            </a:endParaRPr>
          </a:p>
          <a:p>
            <a:pPr algn="l">
              <a:spcBef>
                <a:spcPct val="50000"/>
              </a:spcBef>
              <a:buClr>
                <a:schemeClr val="hlink"/>
              </a:buClr>
              <a:buSzPct val="150000"/>
              <a:buFontTx/>
              <a:buChar char="•"/>
            </a:pPr>
            <a:r>
              <a:rPr lang="en-US" altLang="zh-TW" dirty="0">
                <a:ea typeface="新細明體" pitchFamily="18" charset="-120"/>
              </a:rPr>
              <a:t> </a:t>
            </a:r>
            <a:r>
              <a:rPr lang="en-US" altLang="zh-TW" dirty="0" smtClean="0">
                <a:ea typeface="新細明體" pitchFamily="18" charset="-120"/>
              </a:rPr>
              <a:t> Evolution of Connected Sea </a:t>
            </a:r>
            <a:r>
              <a:rPr lang="en-US" altLang="zh-TW" dirty="0" err="1" smtClean="0">
                <a:ea typeface="新細明體" pitchFamily="18" charset="-120"/>
              </a:rPr>
              <a:t>Partons</a:t>
            </a:r>
            <a:endParaRPr lang="en-US" altLang="zh-TW" dirty="0" smtClean="0">
              <a:ea typeface="新細明體" pitchFamily="18" charset="-120"/>
            </a:endParaRPr>
          </a:p>
          <a:p>
            <a:pPr algn="l">
              <a:spcBef>
                <a:spcPct val="50000"/>
              </a:spcBef>
              <a:buClr>
                <a:schemeClr val="hlink"/>
              </a:buClr>
              <a:buSzPct val="150000"/>
              <a:buFontTx/>
              <a:buChar char="•"/>
            </a:pPr>
            <a:endParaRPr lang="en-US" altLang="zh-TW" dirty="0">
              <a:ea typeface="新細明體" pitchFamily="18" charset="-120"/>
            </a:endParaRPr>
          </a:p>
          <a:p>
            <a:pPr algn="l">
              <a:spcBef>
                <a:spcPct val="50000"/>
              </a:spcBef>
              <a:buClr>
                <a:schemeClr val="hlink"/>
              </a:buClr>
              <a:buSzPct val="150000"/>
            </a:pPr>
            <a:r>
              <a:rPr lang="en-US" altLang="zh-TW" dirty="0">
                <a:ea typeface="新細明體" pitchFamily="18" charset="-120"/>
              </a:rPr>
              <a:t> </a:t>
            </a:r>
          </a:p>
        </p:txBody>
      </p:sp>
      <p:sp>
        <p:nvSpPr>
          <p:cNvPr id="656391" name="Text Box 7"/>
          <p:cNvSpPr txBox="1">
            <a:spLocks noChangeArrowheads="1"/>
          </p:cNvSpPr>
          <p:nvPr/>
        </p:nvSpPr>
        <p:spPr bwMode="auto">
          <a:xfrm>
            <a:off x="6484924" y="5562600"/>
            <a:ext cx="2667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新細明體" pitchFamily="18" charset="-120"/>
              </a:rPr>
              <a:t>QCD Evolution 2016 </a:t>
            </a:r>
            <a:r>
              <a:rPr lang="en-US" altLang="zh-TW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a typeface="新細明體" pitchFamily="18" charset="-120"/>
              </a:rPr>
              <a:t>Nikhef</a:t>
            </a:r>
            <a:r>
              <a:rPr lang="en-US" altLang="zh-TW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新細明體" pitchFamily="18" charset="-120"/>
              </a:rPr>
              <a:t>, June 1, 2016</a:t>
            </a:r>
            <a:r>
              <a:rPr lang="en-US" altLang="zh-TW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新細明體" pitchFamily="18" charset="-120"/>
              </a:rPr>
              <a:t>       </a:t>
            </a:r>
            <a:endParaRPr lang="en-US" altLang="zh-TW" sz="1800" dirty="0">
              <a:solidFill>
                <a:schemeClr val="accent1">
                  <a:lumMod val="60000"/>
                  <a:lumOff val="40000"/>
                </a:schemeClr>
              </a:solidFill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dba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62000"/>
            <a:ext cx="4724400" cy="331364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216176"/>
              </p:ext>
            </p:extLst>
          </p:nvPr>
        </p:nvGraphicFramePr>
        <p:xfrm>
          <a:off x="4343400" y="29210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43400" y="29210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491998"/>
              </p:ext>
            </p:extLst>
          </p:nvPr>
        </p:nvGraphicFramePr>
        <p:xfrm>
          <a:off x="1981200" y="4572000"/>
          <a:ext cx="42418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Equation" r:id="rId6" imgW="1841500" imgH="228600" progId="Equation.DSMT4">
                  <p:embed/>
                </p:oleObj>
              </mc:Choice>
              <mc:Fallback>
                <p:oleObj name="Equation" r:id="rId6" imgW="1841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572000"/>
                        <a:ext cx="42418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537182"/>
              </p:ext>
            </p:extLst>
          </p:nvPr>
        </p:nvGraphicFramePr>
        <p:xfrm>
          <a:off x="2362200" y="5486400"/>
          <a:ext cx="289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Equation" r:id="rId8" imgW="1168400" imgH="228600" progId="Equation.DSMT4">
                  <p:embed/>
                </p:oleObj>
              </mc:Choice>
              <mc:Fallback>
                <p:oleObj name="Equation" r:id="rId8" imgW="116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486400"/>
                        <a:ext cx="2895600" cy="457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3752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4648200" cy="1384300"/>
          </a:xfrm>
        </p:spPr>
        <p:txBody>
          <a:bodyPr/>
          <a:lstStyle/>
          <a:p>
            <a:r>
              <a:rPr lang="en-US" sz="2800" dirty="0" smtClean="0">
                <a:solidFill>
                  <a:srgbClr val="CCFFCC"/>
                </a:solidFill>
              </a:rPr>
              <a:t>&lt;x&gt;</a:t>
            </a:r>
            <a:r>
              <a:rPr lang="en-US" sz="2800" baseline="-25000" dirty="0" smtClean="0">
                <a:solidFill>
                  <a:srgbClr val="CCFFCC"/>
                </a:solidFill>
              </a:rPr>
              <a:t>s</a:t>
            </a:r>
            <a:r>
              <a:rPr lang="en-US" sz="2800" dirty="0">
                <a:solidFill>
                  <a:srgbClr val="CCFFCC"/>
                </a:solidFill>
              </a:rPr>
              <a:t> </a:t>
            </a:r>
            <a:r>
              <a:rPr lang="en-US" sz="2800" dirty="0" smtClean="0">
                <a:solidFill>
                  <a:srgbClr val="CCFFCC"/>
                </a:solidFill>
              </a:rPr>
              <a:t>/&lt;x&gt;</a:t>
            </a:r>
            <a:r>
              <a:rPr lang="en-US" sz="2800" baseline="-25000" dirty="0" smtClean="0">
                <a:solidFill>
                  <a:srgbClr val="CCFFCC"/>
                </a:solidFill>
              </a:rPr>
              <a:t>u/d</a:t>
            </a:r>
            <a:r>
              <a:rPr lang="en-US" sz="2800" dirty="0" smtClean="0">
                <a:solidFill>
                  <a:srgbClr val="CCFFCC"/>
                </a:solidFill>
              </a:rPr>
              <a:t>(DI)</a:t>
            </a:r>
            <a:endParaRPr lang="en-US" sz="2800" dirty="0">
              <a:solidFill>
                <a:srgbClr val="CCFFCC"/>
              </a:solidFill>
            </a:endParaRPr>
          </a:p>
        </p:txBody>
      </p:sp>
      <p:pic>
        <p:nvPicPr>
          <p:cNvPr id="3" name="Picture 2" descr="ratio-log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2" y="2067632"/>
            <a:ext cx="4707467" cy="3236384"/>
          </a:xfrm>
          <a:prstGeom prst="rect">
            <a:avLst/>
          </a:prstGeom>
        </p:spPr>
      </p:pic>
      <p:pic>
        <p:nvPicPr>
          <p:cNvPr id="4" name="Picture 3" descr="ratio-globa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1200"/>
            <a:ext cx="4495800" cy="3319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56388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Lattice calculation with </a:t>
            </a:r>
          </a:p>
          <a:p>
            <a:r>
              <a:rPr lang="en-US" dirty="0" smtClean="0"/>
              <a:t>Overlap fermion at m</a:t>
            </a:r>
            <a:r>
              <a:rPr lang="en-US" baseline="-25000" dirty="0" smtClean="0"/>
              <a:t>π</a:t>
            </a:r>
            <a:r>
              <a:rPr lang="en-US" dirty="0" smtClean="0"/>
              <a:t> ~ 300 MeV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381000"/>
            <a:ext cx="6858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Lattice input to global fitting of PDF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55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315200" y="6477000"/>
            <a:ext cx="2514600" cy="533400"/>
          </a:xfrm>
        </p:spPr>
        <p:txBody>
          <a:bodyPr/>
          <a:lstStyle/>
          <a:p>
            <a:r>
              <a:rPr lang="en-US" dirty="0" smtClean="0"/>
              <a:t> </a:t>
            </a:r>
            <a:fld id="{42081ECF-4805-4BF6-BE4C-655E862E56C5}" type="slidenum">
              <a:rPr lang="en-US" smtClean="0"/>
              <a:pPr/>
              <a:t>12</a:t>
            </a:fld>
            <a:endParaRPr lang="en-US" dirty="0" smtClean="0"/>
          </a:p>
          <a:p>
            <a:endParaRPr lang="en-US" altLang="zh-TW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304801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Evolution Equations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1" y="914401"/>
            <a:ext cx="4016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S. </a:t>
            </a:r>
            <a:r>
              <a:rPr lang="en-US" sz="1800" dirty="0" err="1" smtClean="0"/>
              <a:t>Moch</a:t>
            </a:r>
            <a:r>
              <a:rPr lang="en-US" sz="1800" dirty="0" smtClean="0"/>
              <a:t> et al., </a:t>
            </a:r>
            <a:r>
              <a:rPr lang="en-US" sz="1800" dirty="0" err="1" smtClean="0"/>
              <a:t>hep</a:t>
            </a:r>
            <a:r>
              <a:rPr lang="en-US" sz="1800" dirty="0" smtClean="0"/>
              <a:t>/0403192,0404111</a:t>
            </a:r>
          </a:p>
          <a:p>
            <a:pPr algn="l"/>
            <a:r>
              <a:rPr lang="en-US" sz="1800" dirty="0" smtClean="0"/>
              <a:t>A. </a:t>
            </a:r>
            <a:r>
              <a:rPr lang="en-US" sz="1800" dirty="0" err="1" smtClean="0"/>
              <a:t>Cafarella</a:t>
            </a:r>
            <a:r>
              <a:rPr lang="en-US" sz="1800" dirty="0" smtClean="0"/>
              <a:t> et al., 0803.0462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52400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5050"/>
                </a:solidFill>
              </a:rPr>
              <a:t>NNLO</a:t>
            </a:r>
            <a:endParaRPr lang="en-US" dirty="0">
              <a:solidFill>
                <a:srgbClr val="FF505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678086"/>
              </p:ext>
            </p:extLst>
          </p:nvPr>
        </p:nvGraphicFramePr>
        <p:xfrm>
          <a:off x="2209800" y="1905000"/>
          <a:ext cx="5105400" cy="174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602" name="Equation" r:id="rId3" imgW="2641320" imgH="901440" progId="Equation.DSMT4">
                  <p:embed/>
                </p:oleObj>
              </mc:Choice>
              <mc:Fallback>
                <p:oleObj name="Equation" r:id="rId3" imgW="2641320" imgH="9014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905000"/>
                        <a:ext cx="5105400" cy="174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141089"/>
              </p:ext>
            </p:extLst>
          </p:nvPr>
        </p:nvGraphicFramePr>
        <p:xfrm>
          <a:off x="2286000" y="3733800"/>
          <a:ext cx="4956175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603" name="Equation" r:id="rId5" imgW="2540000" imgH="952500" progId="Equation.DSMT4">
                  <p:embed/>
                </p:oleObj>
              </mc:Choice>
              <mc:Fallback>
                <p:oleObj name="Equation" r:id="rId5" imgW="2540000" imgH="9525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733800"/>
                        <a:ext cx="4956175" cy="174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 bwMode="auto">
          <a:xfrm>
            <a:off x="609600" y="4114800"/>
            <a:ext cx="990600" cy="27432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288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5657671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Valence u can evolve into valence d ?</a:t>
            </a:r>
          </a:p>
          <a:p>
            <a:pPr algn="l"/>
            <a:r>
              <a:rPr lang="en-US" sz="2000" dirty="0" smtClean="0"/>
              <a:t>  </a:t>
            </a:r>
          </a:p>
          <a:p>
            <a:pPr algn="l"/>
            <a:r>
              <a:rPr lang="en-US" sz="2000" dirty="0" smtClean="0"/>
              <a:t>Note: </a:t>
            </a:r>
            <a:endParaRPr lang="en-US" sz="20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814145"/>
              </p:ext>
            </p:extLst>
          </p:nvPr>
        </p:nvGraphicFramePr>
        <p:xfrm>
          <a:off x="1981200" y="6248400"/>
          <a:ext cx="4563520" cy="416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604" name="Equation" r:id="rId7" imgW="2501900" imgH="228600" progId="Equation.DSMT4">
                  <p:embed/>
                </p:oleObj>
              </mc:Choice>
              <mc:Fallback>
                <p:oleObj name="Equation" r:id="rId7" imgW="2501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81200" y="6248400"/>
                        <a:ext cx="4563520" cy="416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2514600" cy="533400"/>
          </a:xfrm>
        </p:spPr>
        <p:txBody>
          <a:bodyPr/>
          <a:lstStyle/>
          <a:p>
            <a:r>
              <a:rPr lang="en-US" dirty="0" smtClean="0"/>
              <a:t> </a:t>
            </a:r>
            <a:fld id="{42081ECF-4805-4BF6-BE4C-655E862E56C5}" type="slidenum">
              <a:rPr lang="en-US" smtClean="0"/>
              <a:pPr/>
              <a:t>13</a:t>
            </a:fld>
            <a:endParaRPr lang="en-US" dirty="0" smtClean="0"/>
          </a:p>
          <a:p>
            <a:endParaRPr lang="en-US" altLang="zh-TW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85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Evolution equations separating CS from the DS </a:t>
            </a:r>
            <a:r>
              <a:rPr lang="en-US" dirty="0" err="1" smtClean="0">
                <a:solidFill>
                  <a:srgbClr val="FFFF00"/>
                </a:solidFill>
              </a:rPr>
              <a:t>partons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75059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614543"/>
              </p:ext>
            </p:extLst>
          </p:nvPr>
        </p:nvGraphicFramePr>
        <p:xfrm>
          <a:off x="355876" y="1676400"/>
          <a:ext cx="8641529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659" name="Equation" r:id="rId3" imgW="4279680" imgH="1511280" progId="Equation.DSMT4">
                  <p:embed/>
                </p:oleObj>
              </mc:Choice>
              <mc:Fallback>
                <p:oleObj name="Equation" r:id="rId3" imgW="4279680" imgH="151128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876" y="1676400"/>
                        <a:ext cx="8641529" cy="3048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467600" y="6477000"/>
            <a:ext cx="2514600" cy="533400"/>
          </a:xfrm>
        </p:spPr>
        <p:txBody>
          <a:bodyPr/>
          <a:lstStyle/>
          <a:p>
            <a:fld id="{42081ECF-4805-4BF6-BE4C-655E862E56C5}" type="slidenum">
              <a:rPr lang="en-US" smtClean="0"/>
              <a:pPr/>
              <a:t>14</a:t>
            </a:fld>
            <a:endParaRPr lang="en-US" dirty="0" smtClean="0"/>
          </a:p>
          <a:p>
            <a:endParaRPr lang="en-US" altLang="zh-TW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Comments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990591"/>
            <a:ext cx="8077200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sz="2000" dirty="0" smtClean="0"/>
              <a:t>CS and DS are explicitly separated, leading to more equations</a:t>
            </a:r>
          </a:p>
          <a:p>
            <a:pPr algn="l">
              <a:buClr>
                <a:srgbClr val="FF0000"/>
              </a:buClr>
              <a:buSzPct val="150000"/>
            </a:pPr>
            <a:r>
              <a:rPr lang="en-US" sz="2000" dirty="0" smtClean="0"/>
              <a:t>    (11 </a:t>
            </a:r>
            <a:r>
              <a:rPr lang="en-US" sz="2000" dirty="0" err="1" smtClean="0"/>
              <a:t>vs</a:t>
            </a:r>
            <a:r>
              <a:rPr lang="en-US" sz="2000" dirty="0" smtClean="0"/>
              <a:t> 7) which can accommodate</a:t>
            </a:r>
          </a:p>
          <a:p>
            <a:pPr algn="l">
              <a:spcBef>
                <a:spcPts val="1200"/>
              </a:spcBef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r>
              <a:rPr lang="en-US" sz="2000" dirty="0" smtClean="0"/>
              <a:t> There is no flavor-changing evolution of the valence </a:t>
            </a:r>
            <a:r>
              <a:rPr lang="en-US" sz="2000" dirty="0" err="1" smtClean="0"/>
              <a:t>partons</a:t>
            </a:r>
            <a:r>
              <a:rPr lang="en-US" sz="2000" dirty="0" smtClean="0"/>
              <a:t>.</a:t>
            </a:r>
          </a:p>
          <a:p>
            <a:pPr algn="l">
              <a:spcBef>
                <a:spcPts val="1200"/>
              </a:spcBef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endParaRPr lang="en-US" sz="2000" dirty="0" smtClean="0"/>
          </a:p>
          <a:p>
            <a:pPr algn="l">
              <a:spcBef>
                <a:spcPts val="1200"/>
              </a:spcBef>
              <a:buClr>
                <a:srgbClr val="FF0000"/>
              </a:buClr>
              <a:buSzPct val="150000"/>
            </a:pPr>
            <a:r>
              <a:rPr lang="en-US" sz="2000" dirty="0"/>
              <a:t> </a:t>
            </a:r>
            <a:r>
              <a:rPr lang="en-US" sz="2000" dirty="0" smtClean="0"/>
              <a:t>   is the sum of two equations</a:t>
            </a:r>
          </a:p>
          <a:p>
            <a:pPr algn="l">
              <a:spcBef>
                <a:spcPts val="1200"/>
              </a:spcBef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endParaRPr lang="en-US" sz="2000" dirty="0"/>
          </a:p>
          <a:p>
            <a:pPr algn="l">
              <a:spcBef>
                <a:spcPts val="1200"/>
              </a:spcBef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endParaRPr lang="en-US" sz="2000" dirty="0" smtClean="0"/>
          </a:p>
          <a:p>
            <a:pPr algn="l">
              <a:spcBef>
                <a:spcPts val="1200"/>
              </a:spcBef>
              <a:buClr>
                <a:srgbClr val="FF0000"/>
              </a:buClr>
              <a:buSzPct val="150000"/>
            </a:pPr>
            <a:r>
              <a:rPr lang="en-US" sz="2000" dirty="0" smtClean="0"/>
              <a:t>      </a:t>
            </a:r>
          </a:p>
          <a:p>
            <a:pPr algn="l">
              <a:spcBef>
                <a:spcPts val="1200"/>
              </a:spcBef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r>
              <a:rPr lang="en-US" sz="2000" dirty="0" smtClean="0"/>
              <a:t> Once the CS is separated at one Q</a:t>
            </a:r>
            <a:r>
              <a:rPr lang="en-US" sz="2000" b="1" baseline="30000" dirty="0" smtClean="0"/>
              <a:t>2</a:t>
            </a:r>
            <a:r>
              <a:rPr lang="en-US" sz="2000" dirty="0" smtClean="0"/>
              <a:t> , it will remain separated    </a:t>
            </a:r>
          </a:p>
          <a:p>
            <a:pPr algn="l">
              <a:spcBef>
                <a:spcPts val="0"/>
              </a:spcBef>
              <a:buClr>
                <a:srgbClr val="FF0000"/>
              </a:buClr>
              <a:buSzPct val="150000"/>
            </a:pPr>
            <a:r>
              <a:rPr lang="en-US" sz="2000" dirty="0" smtClean="0"/>
              <a:t>   at other Q</a:t>
            </a:r>
            <a:r>
              <a:rPr lang="en-US" sz="2000" b="1" baseline="30000" dirty="0" smtClean="0"/>
              <a:t>2</a:t>
            </a:r>
            <a:r>
              <a:rPr lang="en-US" sz="2000" dirty="0" smtClean="0"/>
              <a:t>. </a:t>
            </a:r>
          </a:p>
          <a:p>
            <a:pPr algn="l">
              <a:spcBef>
                <a:spcPts val="1200"/>
              </a:spcBef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r>
              <a:rPr lang="en-US" sz="2000" dirty="0" smtClean="0"/>
              <a:t> Gluons can split into DS, but not to valence and CS. </a:t>
            </a:r>
          </a:p>
          <a:p>
            <a:pPr algn="l">
              <a:spcBef>
                <a:spcPts val="1200"/>
              </a:spcBef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smtClean="0"/>
              <a:t>It is necessary to separate out CS from DS when quark</a:t>
            </a:r>
            <a:r>
              <a:rPr lang="en-US" sz="2000" dirty="0"/>
              <a:t> </a:t>
            </a:r>
            <a:r>
              <a:rPr lang="en-US" sz="2000" dirty="0" smtClean="0"/>
              <a:t>and                                 antiquark annihilation (higher twist) is included in the evolution </a:t>
            </a:r>
            <a:r>
              <a:rPr lang="en-US" sz="2000" dirty="0" err="1" smtClean="0"/>
              <a:t>eqs</a:t>
            </a:r>
            <a:r>
              <a:rPr lang="en-US" sz="2000" dirty="0" smtClean="0"/>
              <a:t>.      </a:t>
            </a:r>
            <a:r>
              <a:rPr lang="en-US" sz="2000" dirty="0" smtClean="0"/>
              <a:t> (</a:t>
            </a:r>
            <a:r>
              <a:rPr lang="en-US" sz="2000" dirty="0" smtClean="0"/>
              <a:t>Annihilation involves only DS.)	 </a:t>
            </a:r>
          </a:p>
          <a:p>
            <a:pPr algn="l">
              <a:spcBef>
                <a:spcPts val="1200"/>
              </a:spcBef>
              <a:buClr>
                <a:srgbClr val="FF0000"/>
              </a:buClr>
              <a:buSzPct val="150000"/>
            </a:pPr>
            <a:r>
              <a:rPr lang="en-US" sz="2000" dirty="0" smtClean="0"/>
              <a:t>   </a:t>
            </a:r>
          </a:p>
          <a:p>
            <a:pPr algn="l"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endParaRPr lang="en-US" sz="2000" dirty="0" smtClean="0"/>
          </a:p>
          <a:p>
            <a:pPr algn="l">
              <a:buClr>
                <a:srgbClr val="FF0000"/>
              </a:buClr>
              <a:buSzPct val="150000"/>
            </a:pP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310637"/>
              </p:ext>
            </p:extLst>
          </p:nvPr>
        </p:nvGraphicFramePr>
        <p:xfrm>
          <a:off x="5029200" y="1339604"/>
          <a:ext cx="204395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134" name="Equation" r:id="rId3" imgW="965160" imgH="215640" progId="Equation.DSMT4">
                  <p:embed/>
                </p:oleObj>
              </mc:Choice>
              <mc:Fallback>
                <p:oleObj name="Equation" r:id="rId3" imgW="965160" imgH="215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339604"/>
                        <a:ext cx="204395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63273"/>
              </p:ext>
            </p:extLst>
          </p:nvPr>
        </p:nvGraphicFramePr>
        <p:xfrm>
          <a:off x="1544638" y="2119313"/>
          <a:ext cx="53625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135" name="Equation" r:id="rId5" imgW="2413000" imgH="355600" progId="Equation.DSMT4">
                  <p:embed/>
                </p:oleObj>
              </mc:Choice>
              <mc:Fallback>
                <p:oleObj name="Equation" r:id="rId5" imgW="2413000" imgH="355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2119313"/>
                        <a:ext cx="5362575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893654"/>
              </p:ext>
            </p:extLst>
          </p:nvPr>
        </p:nvGraphicFramePr>
        <p:xfrm>
          <a:off x="1752600" y="3124200"/>
          <a:ext cx="48260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136" name="Equation" r:id="rId7" imgW="2171700" imgH="279400" progId="Equation.DSMT4">
                  <p:embed/>
                </p:oleObj>
              </mc:Choice>
              <mc:Fallback>
                <p:oleObj name="Equation" r:id="rId7" imgW="2171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124200"/>
                        <a:ext cx="4826000" cy="62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877637"/>
              </p:ext>
            </p:extLst>
          </p:nvPr>
        </p:nvGraphicFramePr>
        <p:xfrm>
          <a:off x="990600" y="3810000"/>
          <a:ext cx="73660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137" name="Equation" r:id="rId9" imgW="3314700" imgH="355600" progId="Equation.DSMT4">
                  <p:embed/>
                </p:oleObj>
              </mc:Choice>
              <mc:Fallback>
                <p:oleObj name="Equation" r:id="rId9" imgW="33147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810000"/>
                        <a:ext cx="736600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22300"/>
          </a:xfrm>
        </p:spPr>
        <p:txBody>
          <a:bodyPr/>
          <a:lstStyle/>
          <a:p>
            <a:pPr algn="ctr" fontAlgn="ctr"/>
            <a:r>
              <a:rPr lang="en-US" altLang="zh-TW" sz="3600" dirty="0" smtClean="0">
                <a:solidFill>
                  <a:srgbClr val="FFFF00"/>
                </a:solidFill>
                <a:ea typeface="新細明體" pitchFamily="18" charset="-120"/>
              </a:rPr>
              <a:t>Comments</a:t>
            </a:r>
            <a:endParaRPr lang="en-US" altLang="zh-TW" sz="3600" dirty="0">
              <a:solidFill>
                <a:srgbClr val="FFFF00"/>
              </a:solidFill>
              <a:ea typeface="新細明體" pitchFamily="18" charset="-120"/>
            </a:endParaRPr>
          </a:p>
        </p:txBody>
      </p:sp>
      <p:sp>
        <p:nvSpPr>
          <p:cNvPr id="6983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990600"/>
            <a:ext cx="8077200" cy="5257800"/>
          </a:xfrm>
        </p:spPr>
        <p:txBody>
          <a:bodyPr/>
          <a:lstStyle/>
          <a:p>
            <a:r>
              <a:rPr lang="en-US" altLang="zh-TW" sz="2400" dirty="0" smtClean="0">
                <a:latin typeface="+mj-lt"/>
                <a:ea typeface="新細明體" pitchFamily="18" charset="-120"/>
              </a:rPr>
              <a:t>The connected sea </a:t>
            </a:r>
            <a:r>
              <a:rPr lang="en-US" altLang="zh-TW" sz="2400" dirty="0" err="1" smtClean="0">
                <a:latin typeface="+mj-lt"/>
                <a:ea typeface="新細明體" pitchFamily="18" charset="-120"/>
              </a:rPr>
              <a:t>partons</a:t>
            </a:r>
            <a:r>
              <a:rPr lang="en-US" altLang="zh-TW" sz="2400" dirty="0" smtClean="0">
                <a:latin typeface="+mj-lt"/>
                <a:ea typeface="新細明體" pitchFamily="18" charset="-120"/>
              </a:rPr>
              <a:t> (</a:t>
            </a:r>
            <a:r>
              <a:rPr lang="en-US" altLang="zh-TW" sz="2400" dirty="0" smtClean="0">
                <a:solidFill>
                  <a:srgbClr val="CCFFCC"/>
                </a:solidFill>
                <a:latin typeface="+mj-lt"/>
                <a:ea typeface="新細明體" pitchFamily="18" charset="-120"/>
              </a:rPr>
              <a:t>CSP</a:t>
            </a:r>
            <a:r>
              <a:rPr lang="en-US" altLang="zh-TW" sz="2400" dirty="0" smtClean="0">
                <a:latin typeface="+mj-lt"/>
                <a:ea typeface="新細明體" pitchFamily="18" charset="-120"/>
              </a:rPr>
              <a:t>) found in path-integral formulation are extracted by combining PDF, experimental data and ratio of lattice matrix elements.</a:t>
            </a:r>
          </a:p>
          <a:p>
            <a:r>
              <a:rPr lang="en-US" altLang="zh-TW" sz="2400" dirty="0" smtClean="0">
                <a:latin typeface="+mj-lt"/>
                <a:ea typeface="新細明體" pitchFamily="18" charset="-120"/>
              </a:rPr>
              <a:t>It would be better to have separate evolution equations for the </a:t>
            </a:r>
            <a:r>
              <a:rPr lang="en-US" altLang="zh-TW" sz="2400" dirty="0" smtClean="0">
                <a:solidFill>
                  <a:srgbClr val="CCFFCC"/>
                </a:solidFill>
                <a:latin typeface="+mj-lt"/>
                <a:ea typeface="新細明體" pitchFamily="18" charset="-120"/>
              </a:rPr>
              <a:t>CSP</a:t>
            </a:r>
            <a:r>
              <a:rPr lang="en-US" altLang="zh-TW" sz="2400" dirty="0" smtClean="0">
                <a:latin typeface="+mj-lt"/>
                <a:ea typeface="新細明體" pitchFamily="18" charset="-120"/>
              </a:rPr>
              <a:t> and </a:t>
            </a:r>
            <a:r>
              <a:rPr lang="en-US" altLang="zh-TW" sz="2400" dirty="0" smtClean="0">
                <a:solidFill>
                  <a:srgbClr val="CCFFCC"/>
                </a:solidFill>
                <a:latin typeface="+mj-lt"/>
                <a:ea typeface="新細明體" pitchFamily="18" charset="-120"/>
              </a:rPr>
              <a:t>DSP</a:t>
            </a:r>
            <a:r>
              <a:rPr lang="en-US" altLang="zh-TW" sz="2400" dirty="0" smtClean="0">
                <a:latin typeface="+mj-lt"/>
                <a:ea typeface="新細明體" pitchFamily="18" charset="-120"/>
              </a:rPr>
              <a:t>. The separation will remain at different      . </a:t>
            </a:r>
          </a:p>
          <a:p>
            <a:r>
              <a:rPr lang="en-US" altLang="zh-TW" sz="2400" dirty="0" smtClean="0">
                <a:latin typeface="+mj-lt"/>
                <a:ea typeface="新細明體" pitchFamily="18" charset="-120"/>
              </a:rPr>
              <a:t>This way one can </a:t>
            </a:r>
            <a:r>
              <a:rPr lang="en-US" altLang="zh-TW" sz="2400" dirty="0" smtClean="0">
                <a:latin typeface="+mj-lt"/>
                <a:ea typeface="新細明體" pitchFamily="18" charset="-120"/>
              </a:rPr>
              <a:t>relate and compare </a:t>
            </a:r>
            <a:r>
              <a:rPr lang="en-US" altLang="zh-TW" sz="2400" dirty="0" smtClean="0">
                <a:latin typeface="+mj-lt"/>
                <a:ea typeface="新細明體" pitchFamily="18" charset="-120"/>
              </a:rPr>
              <a:t>the lattice calculation of moments in the </a:t>
            </a:r>
            <a:r>
              <a:rPr lang="en-US" altLang="zh-TW" sz="2400" dirty="0" smtClean="0">
                <a:solidFill>
                  <a:srgbClr val="23FF7F"/>
                </a:solidFill>
                <a:latin typeface="+mj-lt"/>
                <a:ea typeface="新細明體" pitchFamily="18" charset="-120"/>
              </a:rPr>
              <a:t>CI</a:t>
            </a:r>
            <a:r>
              <a:rPr lang="en-US" altLang="zh-TW" sz="2400" dirty="0" smtClean="0">
                <a:latin typeface="+mj-lt"/>
                <a:ea typeface="新細明體" pitchFamily="18" charset="-120"/>
              </a:rPr>
              <a:t> and </a:t>
            </a:r>
            <a:r>
              <a:rPr lang="en-US" altLang="zh-TW" sz="2400" dirty="0" smtClean="0">
                <a:solidFill>
                  <a:srgbClr val="23FF7F"/>
                </a:solidFill>
                <a:latin typeface="+mj-lt"/>
                <a:ea typeface="新細明體" pitchFamily="18" charset="-120"/>
              </a:rPr>
              <a:t>DI</a:t>
            </a:r>
            <a:r>
              <a:rPr lang="en-US" altLang="zh-TW" sz="2400" dirty="0" smtClean="0">
                <a:latin typeface="+mj-lt"/>
                <a:ea typeface="新細明體" pitchFamily="18" charset="-120"/>
              </a:rPr>
              <a:t> to the corresponding moments from PDF. </a:t>
            </a:r>
          </a:p>
          <a:p>
            <a:r>
              <a:rPr lang="en-US" altLang="zh-TW" sz="2400" dirty="0" smtClean="0">
                <a:latin typeface="+mj-lt"/>
                <a:ea typeface="新細明體" pitchFamily="18" charset="-120"/>
              </a:rPr>
              <a:t>It will become necessary to separate out </a:t>
            </a:r>
            <a:r>
              <a:rPr lang="en-US" altLang="zh-TW" sz="2400" dirty="0" smtClean="0">
                <a:solidFill>
                  <a:srgbClr val="CCFFCC"/>
                </a:solidFill>
                <a:latin typeface="+mj-lt"/>
                <a:ea typeface="新細明體" pitchFamily="18" charset="-120"/>
              </a:rPr>
              <a:t>CSP</a:t>
            </a:r>
            <a:r>
              <a:rPr lang="en-US" altLang="zh-TW" sz="2400" dirty="0" smtClean="0">
                <a:latin typeface="+mj-lt"/>
                <a:ea typeface="新細明體" pitchFamily="18" charset="-120"/>
              </a:rPr>
              <a:t> and </a:t>
            </a:r>
            <a:r>
              <a:rPr lang="en-US" altLang="zh-TW" sz="2400" dirty="0" smtClean="0">
                <a:solidFill>
                  <a:srgbClr val="CCFFCC"/>
                </a:solidFill>
                <a:latin typeface="+mj-lt"/>
                <a:ea typeface="新細明體" pitchFamily="18" charset="-120"/>
              </a:rPr>
              <a:t>DSP</a:t>
            </a:r>
            <a:r>
              <a:rPr lang="en-US" altLang="zh-TW" sz="2400" dirty="0" smtClean="0">
                <a:latin typeface="+mj-lt"/>
                <a:ea typeface="新細明體" pitchFamily="18" charset="-120"/>
              </a:rPr>
              <a:t> in evolution equations when quark and antiquark annihilation is involved. </a:t>
            </a:r>
            <a:endParaRPr lang="en-US" altLang="zh-TW" sz="2400" dirty="0">
              <a:latin typeface="+mj-lt"/>
              <a:ea typeface="新細明體" pitchFamily="18" charset="-120"/>
            </a:endParaRPr>
          </a:p>
        </p:txBody>
      </p:sp>
      <p:graphicFrame>
        <p:nvGraphicFramePr>
          <p:cNvPr id="698373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6193057"/>
              </p:ext>
            </p:extLst>
          </p:nvPr>
        </p:nvGraphicFramePr>
        <p:xfrm>
          <a:off x="2514600" y="2819400"/>
          <a:ext cx="487363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158" name="Equation" r:id="rId3" imgW="203200" imgH="228600" progId="Equation.DSMT4">
                  <p:embed/>
                </p:oleObj>
              </mc:Choice>
              <mc:Fallback>
                <p:oleObj name="Equation" r:id="rId3" imgW="203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819400"/>
                        <a:ext cx="487363" cy="547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0544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9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9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9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384300"/>
          </a:xfrm>
        </p:spPr>
        <p:txBody>
          <a:bodyPr/>
          <a:lstStyle/>
          <a:p>
            <a:r>
              <a:rPr lang="en-US" sz="3600" dirty="0">
                <a:solidFill>
                  <a:srgbClr val="FFFF00"/>
                </a:solidFill>
              </a:rPr>
              <a:t>Improved Maximum Entropy Method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05400"/>
          </a:xfrm>
        </p:spPr>
        <p:txBody>
          <a:bodyPr/>
          <a:lstStyle/>
          <a:p>
            <a:r>
              <a:rPr lang="en-US" sz="2400" dirty="0" smtClean="0"/>
              <a:t>Inverse problem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400" dirty="0" smtClean="0"/>
              <a:t>Bayes’ theorem</a:t>
            </a:r>
          </a:p>
          <a:p>
            <a:endParaRPr lang="en-US" sz="2400" dirty="0"/>
          </a:p>
          <a:p>
            <a:r>
              <a:rPr lang="en-US" sz="2400" dirty="0" smtClean="0"/>
              <a:t>Maximum entropy method: find           from</a:t>
            </a:r>
          </a:p>
          <a:p>
            <a:endParaRPr lang="en-US" sz="2400" dirty="0" smtClean="0"/>
          </a:p>
          <a:p>
            <a:endParaRPr lang="en-US" dirty="0"/>
          </a:p>
          <a:p>
            <a:r>
              <a:rPr lang="en-US" sz="2400" dirty="0" smtClean="0"/>
              <a:t>Improved MEM </a:t>
            </a:r>
            <a:r>
              <a:rPr lang="en-US" sz="2000" dirty="0" smtClean="0"/>
              <a:t>(</a:t>
            </a:r>
            <a:r>
              <a:rPr lang="en-US" sz="2000" dirty="0" err="1" smtClean="0"/>
              <a:t>Burnier</a:t>
            </a:r>
            <a:r>
              <a:rPr lang="en-US" sz="2000" dirty="0" smtClean="0"/>
              <a:t> and </a:t>
            </a:r>
            <a:r>
              <a:rPr lang="en-US" sz="2000" dirty="0" err="1" smtClean="0"/>
              <a:t>Rothkpf</a:t>
            </a:r>
            <a:r>
              <a:rPr lang="en-US" sz="2000" dirty="0" smtClean="0"/>
              <a:t>, PRL 111, 182003 (2013))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01149"/>
              </p:ext>
            </p:extLst>
          </p:nvPr>
        </p:nvGraphicFramePr>
        <p:xfrm>
          <a:off x="1524000" y="1219200"/>
          <a:ext cx="573701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229" name="Equation" r:id="rId3" imgW="3073400" imgH="571500" progId="Equation.DSMT4">
                  <p:embed/>
                </p:oleObj>
              </mc:Choice>
              <mc:Fallback>
                <p:oleObj name="Equation" r:id="rId3" imgW="30734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1219200"/>
                        <a:ext cx="5737013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401273"/>
              </p:ext>
            </p:extLst>
          </p:nvPr>
        </p:nvGraphicFramePr>
        <p:xfrm>
          <a:off x="3276600" y="2514600"/>
          <a:ext cx="2743200" cy="790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230" name="Equation" r:id="rId5" imgW="1587500" imgH="457200" progId="Equation.DSMT4">
                  <p:embed/>
                </p:oleObj>
              </mc:Choice>
              <mc:Fallback>
                <p:oleObj name="Equation" r:id="rId5" imgW="15875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6600" y="2514600"/>
                        <a:ext cx="2743200" cy="790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564401"/>
              </p:ext>
            </p:extLst>
          </p:nvPr>
        </p:nvGraphicFramePr>
        <p:xfrm>
          <a:off x="2514600" y="3886200"/>
          <a:ext cx="1524000" cy="751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231" name="Equation" r:id="rId7" imgW="901700" imgH="444500" progId="Equation.DSMT4">
                  <p:embed/>
                </p:oleObj>
              </mc:Choice>
              <mc:Fallback>
                <p:oleObj name="Equation" r:id="rId7" imgW="9017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4600" y="3886200"/>
                        <a:ext cx="1524000" cy="751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990183"/>
              </p:ext>
            </p:extLst>
          </p:nvPr>
        </p:nvGraphicFramePr>
        <p:xfrm>
          <a:off x="2438400" y="5334000"/>
          <a:ext cx="3429000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232" name="Equation" r:id="rId9" imgW="2044700" imgH="901700" progId="Equation.DSMT4">
                  <p:embed/>
                </p:oleObj>
              </mc:Choice>
              <mc:Fallback>
                <p:oleObj name="Equation" r:id="rId9" imgW="2044700" imgH="901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38400" y="5334000"/>
                        <a:ext cx="3429000" cy="1512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39467"/>
              </p:ext>
            </p:extLst>
          </p:nvPr>
        </p:nvGraphicFramePr>
        <p:xfrm>
          <a:off x="5257800" y="3352800"/>
          <a:ext cx="85852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233" name="Equation" r:id="rId11" imgW="330200" imgH="190500" progId="Equation.DSMT4">
                  <p:embed/>
                </p:oleObj>
              </mc:Choice>
              <mc:Fallback>
                <p:oleObj name="Equation" r:id="rId11" imgW="3302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57800" y="3352800"/>
                        <a:ext cx="85852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871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223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739275"/>
              </p:ext>
            </p:extLst>
          </p:nvPr>
        </p:nvGraphicFramePr>
        <p:xfrm>
          <a:off x="3124200" y="6126075"/>
          <a:ext cx="220133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212" name="Equation" r:id="rId4" imgW="660400" imgH="228600" progId="Equation.DSMT4">
                  <p:embed/>
                </p:oleObj>
              </mc:Choice>
              <mc:Fallback>
                <p:oleObj name="Equation" r:id="rId4" imgW="660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4200" y="6126075"/>
                        <a:ext cx="2201334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10400" y="6248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Frank X. Lee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843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" y="124144"/>
            <a:ext cx="8229600" cy="927099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Numerical Challenges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9742"/>
            <a:ext cx="8229600" cy="4776257"/>
          </a:xfrm>
        </p:spPr>
        <p:txBody>
          <a:bodyPr/>
          <a:lstStyle/>
          <a:p>
            <a:r>
              <a:rPr lang="en-US" sz="2400" dirty="0" smtClean="0"/>
              <a:t>Lattice calculation of the </a:t>
            </a:r>
            <a:r>
              <a:rPr lang="en-US" sz="2400" dirty="0" err="1" smtClean="0"/>
              <a:t>hadronic</a:t>
            </a:r>
            <a:r>
              <a:rPr lang="en-US" sz="2400" dirty="0" smtClean="0"/>
              <a:t> tensor – no renormalization, continuum and chiral limits, direct comparison with </a:t>
            </a:r>
            <a:r>
              <a:rPr lang="en-US" sz="2400" dirty="0" err="1" smtClean="0"/>
              <a:t>expts</a:t>
            </a:r>
            <a:r>
              <a:rPr lang="en-US" sz="2400" dirty="0"/>
              <a:t> </a:t>
            </a:r>
            <a:r>
              <a:rPr lang="en-US" sz="2400" dirty="0" smtClean="0"/>
              <a:t>         PDF.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</a:t>
            </a:r>
            <a:endParaRPr lang="en-US" sz="2400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4038600" y="2169160"/>
            <a:ext cx="640080" cy="18288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400" y="2712189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sz="2800" smtClean="0"/>
              <a:t>Bjorken x</a:t>
            </a:r>
          </a:p>
          <a:p>
            <a:endParaRPr lang="en-US" sz="2800" smtClean="0"/>
          </a:p>
          <a:p>
            <a:pPr marL="0" indent="0">
              <a:buFontTx/>
              <a:buNone/>
            </a:pPr>
            <a:endParaRPr lang="en-US" sz="2800" smtClean="0">
              <a:sym typeface="Wingdings" panose="05000000000000000000" pitchFamily="2" charset="2"/>
            </a:endParaRPr>
          </a:p>
          <a:p>
            <a:r>
              <a:rPr lang="en-US" sz="2800" smtClean="0">
                <a:sym typeface="Wingdings" panose="05000000000000000000" pitchFamily="2" charset="2"/>
              </a:rPr>
              <a:t>Range of x:</a:t>
            </a:r>
          </a:p>
          <a:p>
            <a:pPr lvl="1"/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224666"/>
              </p:ext>
            </p:extLst>
          </p:nvPr>
        </p:nvGraphicFramePr>
        <p:xfrm>
          <a:off x="2743200" y="2667000"/>
          <a:ext cx="4083050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29" name="Equation" r:id="rId3" imgW="1600200" imgH="495300" progId="Equation.DSMT4">
                  <p:embed/>
                </p:oleObj>
              </mc:Choice>
              <mc:Fallback>
                <p:oleObj name="Equation" r:id="rId3" imgW="16002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0" y="2667000"/>
                        <a:ext cx="4083050" cy="1265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437013"/>
              </p:ext>
            </p:extLst>
          </p:nvPr>
        </p:nvGraphicFramePr>
        <p:xfrm>
          <a:off x="3200400" y="4343400"/>
          <a:ext cx="161925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30" name="Equation" r:id="rId5" imgW="838200" imgH="241300" progId="Equation.DSMT4">
                  <p:embed/>
                </p:oleObj>
              </mc:Choice>
              <mc:Fallback>
                <p:oleObj name="Equation" r:id="rId5" imgW="8382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0400" y="4343400"/>
                        <a:ext cx="1619250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869536"/>
              </p:ext>
            </p:extLst>
          </p:nvPr>
        </p:nvGraphicFramePr>
        <p:xfrm>
          <a:off x="762000" y="5029200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31" name="Equation" r:id="rId7" imgW="508000" imgH="203200" progId="Equation.DSMT4">
                  <p:embed/>
                </p:oleObj>
              </mc:Choice>
              <mc:Fallback>
                <p:oleObj name="Equation" r:id="rId7" imgW="508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2000" y="5029200"/>
                        <a:ext cx="1143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585576"/>
              </p:ext>
            </p:extLst>
          </p:nvPr>
        </p:nvGraphicFramePr>
        <p:xfrm>
          <a:off x="2286000" y="4953000"/>
          <a:ext cx="5383213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32" name="Equation" r:id="rId9" imgW="2514600" imgH="393700" progId="Equation.DSMT4">
                  <p:embed/>
                </p:oleObj>
              </mc:Choice>
              <mc:Fallback>
                <p:oleObj name="Equation" r:id="rId9" imgW="25146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86000" y="4953000"/>
                        <a:ext cx="5383213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215038"/>
              </p:ext>
            </p:extLst>
          </p:nvPr>
        </p:nvGraphicFramePr>
        <p:xfrm>
          <a:off x="2286000" y="5715000"/>
          <a:ext cx="4953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33" name="Equation" r:id="rId11" imgW="2032000" imgH="203200" progId="Equation.DSMT4">
                  <p:embed/>
                </p:oleObj>
              </mc:Choice>
              <mc:Fallback>
                <p:oleObj name="Equation" r:id="rId11" imgW="2032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86000" y="5715000"/>
                        <a:ext cx="49530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0954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DF-HWLI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990600"/>
            <a:ext cx="9144000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0" y="457200"/>
            <a:ext cx="330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X. </a:t>
            </a:r>
            <a:r>
              <a:rPr lang="en-US" sz="18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Ji</a:t>
            </a:r>
            <a:r>
              <a:rPr lang="en-U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PRL, 110, 262002 (2013)</a:t>
            </a:r>
            <a:endParaRPr lang="en-US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Large Momentum Approach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220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1"/>
            <a:ext cx="8686800" cy="774700"/>
          </a:xfrm>
        </p:spPr>
        <p:txBody>
          <a:bodyPr/>
          <a:lstStyle/>
          <a:p>
            <a:pPr algn="ctr"/>
            <a:r>
              <a:rPr lang="en-US" altLang="zh-TW" sz="2800">
                <a:solidFill>
                  <a:srgbClr val="FFFF00"/>
                </a:solidFill>
                <a:ea typeface="新細明體" pitchFamily="18" charset="-120"/>
              </a:rPr>
              <a:t>Hadronic Tensor in Euclidean Path-Integral Formalism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382000" cy="5257800"/>
          </a:xfrm>
        </p:spPr>
        <p:txBody>
          <a:bodyPr/>
          <a:lstStyle/>
          <a:p>
            <a:r>
              <a:rPr lang="en-US" altLang="zh-TW" sz="2000" dirty="0">
                <a:ea typeface="新細明體" pitchFamily="18" charset="-120"/>
              </a:rPr>
              <a:t>Deep inelastic scattering </a:t>
            </a:r>
          </a:p>
          <a:p>
            <a:pPr>
              <a:buFontTx/>
              <a:buNone/>
            </a:pPr>
            <a:r>
              <a:rPr lang="en-US" altLang="zh-TW" sz="2000" dirty="0">
                <a:ea typeface="新細明體" pitchFamily="18" charset="-120"/>
              </a:rPr>
              <a:t>    In </a:t>
            </a:r>
            <a:r>
              <a:rPr lang="en-US" altLang="zh-TW" sz="2000" dirty="0" err="1">
                <a:ea typeface="新細明體" pitchFamily="18" charset="-120"/>
              </a:rPr>
              <a:t>Minkowski</a:t>
            </a:r>
            <a:r>
              <a:rPr lang="en-US" altLang="zh-TW" sz="2000" dirty="0">
                <a:ea typeface="新細明體" pitchFamily="18" charset="-120"/>
              </a:rPr>
              <a:t> space</a:t>
            </a:r>
          </a:p>
          <a:p>
            <a:pPr>
              <a:buFontTx/>
              <a:buNone/>
            </a:pPr>
            <a:endParaRPr lang="en-US" altLang="zh-TW" sz="2000" dirty="0">
              <a:ea typeface="新細明體" pitchFamily="18" charset="-120"/>
            </a:endParaRPr>
          </a:p>
          <a:p>
            <a:pPr>
              <a:buFontTx/>
              <a:buNone/>
            </a:pPr>
            <a:endParaRPr lang="en-US" altLang="zh-TW" sz="2000" dirty="0">
              <a:ea typeface="新細明體" pitchFamily="18" charset="-120"/>
            </a:endParaRPr>
          </a:p>
          <a:p>
            <a:pPr>
              <a:buFontTx/>
              <a:buNone/>
            </a:pPr>
            <a:endParaRPr lang="en-US" altLang="zh-TW" sz="2000" dirty="0">
              <a:ea typeface="新細明體" pitchFamily="18" charset="-120"/>
            </a:endParaRPr>
          </a:p>
          <a:p>
            <a:pPr>
              <a:buFontTx/>
              <a:buNone/>
            </a:pPr>
            <a:endParaRPr lang="en-US" altLang="zh-TW" sz="2000" dirty="0">
              <a:ea typeface="新細明體" pitchFamily="18" charset="-120"/>
            </a:endParaRPr>
          </a:p>
          <a:p>
            <a:pPr>
              <a:buSzPct val="80000"/>
              <a:buFont typeface="Wingdings" pitchFamily="2" charset="2"/>
              <a:buChar char="l"/>
            </a:pPr>
            <a:r>
              <a:rPr lang="en-US" altLang="zh-TW" sz="2000" dirty="0">
                <a:ea typeface="新細明體" pitchFamily="18" charset="-120"/>
              </a:rPr>
              <a:t>Euclidean path-integral</a:t>
            </a:r>
          </a:p>
        </p:txBody>
      </p:sp>
      <p:graphicFrame>
        <p:nvGraphicFramePr>
          <p:cNvPr id="663556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640592478"/>
              </p:ext>
            </p:extLst>
          </p:nvPr>
        </p:nvGraphicFramePr>
        <p:xfrm>
          <a:off x="4135438" y="1143000"/>
          <a:ext cx="2471737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205" name="Equation" r:id="rId3" imgW="1511300" imgH="444500" progId="Equation.DSMT4">
                  <p:embed/>
                </p:oleObj>
              </mc:Choice>
              <mc:Fallback>
                <p:oleObj name="Equation" r:id="rId3" imgW="1511300" imgH="4445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438" y="1143000"/>
                        <a:ext cx="2471737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3558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469075821"/>
              </p:ext>
            </p:extLst>
          </p:nvPr>
        </p:nvGraphicFramePr>
        <p:xfrm>
          <a:off x="1784350" y="2220913"/>
          <a:ext cx="565150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206" name="Equation" r:id="rId5" imgW="4965700" imgH="939800" progId="Equation.DSMT4">
                  <p:embed/>
                </p:oleObj>
              </mc:Choice>
              <mc:Fallback>
                <p:oleObj name="Equation" r:id="rId5" imgW="4965700" imgH="93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350" y="2220913"/>
                        <a:ext cx="5651500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63598" name="Group 46"/>
          <p:cNvGrpSpPr>
            <a:grpSpLocks/>
          </p:cNvGrpSpPr>
          <p:nvPr/>
        </p:nvGrpSpPr>
        <p:grpSpPr bwMode="auto">
          <a:xfrm>
            <a:off x="901702" y="4114800"/>
            <a:ext cx="7686675" cy="2209800"/>
            <a:chOff x="568" y="2592"/>
            <a:chExt cx="4842" cy="1392"/>
          </a:xfrm>
        </p:grpSpPr>
        <p:sp>
          <p:nvSpPr>
            <p:cNvPr id="663575" name="Line 23"/>
            <p:cNvSpPr>
              <a:spLocks noChangeShapeType="1"/>
            </p:cNvSpPr>
            <p:nvPr/>
          </p:nvSpPr>
          <p:spPr bwMode="auto">
            <a:xfrm flipH="1">
              <a:off x="2448" y="2688"/>
              <a:ext cx="768" cy="1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663597" name="Group 45"/>
            <p:cNvGrpSpPr>
              <a:grpSpLocks/>
            </p:cNvGrpSpPr>
            <p:nvPr/>
          </p:nvGrpSpPr>
          <p:grpSpPr bwMode="auto">
            <a:xfrm>
              <a:off x="3360" y="2928"/>
              <a:ext cx="2050" cy="935"/>
              <a:chOff x="3326" y="2788"/>
              <a:chExt cx="2050" cy="935"/>
            </a:xfrm>
          </p:grpSpPr>
          <p:sp>
            <p:nvSpPr>
              <p:cNvPr id="663578" name="AutoShape 26"/>
              <p:cNvSpPr>
                <a:spLocks noChangeArrowheads="1"/>
              </p:cNvSpPr>
              <p:nvPr/>
            </p:nvSpPr>
            <p:spPr bwMode="auto">
              <a:xfrm>
                <a:off x="3326" y="2943"/>
                <a:ext cx="201" cy="409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3579" name="AutoShape 27"/>
              <p:cNvSpPr>
                <a:spLocks noChangeArrowheads="1"/>
              </p:cNvSpPr>
              <p:nvPr/>
            </p:nvSpPr>
            <p:spPr bwMode="auto">
              <a:xfrm>
                <a:off x="4700" y="2984"/>
                <a:ext cx="402" cy="409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3580" name="Freeform 28"/>
              <p:cNvSpPr>
                <a:spLocks/>
              </p:cNvSpPr>
              <p:nvPr/>
            </p:nvSpPr>
            <p:spPr bwMode="auto">
              <a:xfrm>
                <a:off x="3494" y="2788"/>
                <a:ext cx="1323" cy="291"/>
              </a:xfrm>
              <a:custGeom>
                <a:avLst/>
                <a:gdLst/>
                <a:ahLst/>
                <a:cxnLst>
                  <a:cxn ang="0">
                    <a:pos x="0" y="280"/>
                  </a:cxn>
                  <a:cxn ang="0">
                    <a:pos x="606" y="60"/>
                  </a:cxn>
                  <a:cxn ang="0">
                    <a:pos x="1338" y="66"/>
                  </a:cxn>
                  <a:cxn ang="0">
                    <a:pos x="1626" y="174"/>
                  </a:cxn>
                  <a:cxn ang="0">
                    <a:pos x="1896" y="364"/>
                  </a:cxn>
                </a:cxnLst>
                <a:rect l="0" t="0" r="r" b="b"/>
                <a:pathLst>
                  <a:path w="1896" h="364">
                    <a:moveTo>
                      <a:pt x="0" y="280"/>
                    </a:moveTo>
                    <a:cubicBezTo>
                      <a:pt x="101" y="243"/>
                      <a:pt x="383" y="96"/>
                      <a:pt x="606" y="60"/>
                    </a:cubicBezTo>
                    <a:cubicBezTo>
                      <a:pt x="829" y="21"/>
                      <a:pt x="1158" y="0"/>
                      <a:pt x="1338" y="66"/>
                    </a:cubicBezTo>
                    <a:cubicBezTo>
                      <a:pt x="1518" y="132"/>
                      <a:pt x="1533" y="124"/>
                      <a:pt x="1626" y="174"/>
                    </a:cubicBezTo>
                    <a:cubicBezTo>
                      <a:pt x="1719" y="224"/>
                      <a:pt x="1840" y="325"/>
                      <a:pt x="1896" y="364"/>
                    </a:cubicBezTo>
                  </a:path>
                </a:pathLst>
              </a:custGeom>
              <a:noFill/>
              <a:ln w="28575" cap="flat" cmpd="sng">
                <a:solidFill>
                  <a:srgbClr val="FF33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3581" name="Line 29"/>
              <p:cNvSpPr>
                <a:spLocks noChangeShapeType="1"/>
              </p:cNvSpPr>
              <p:nvPr/>
            </p:nvSpPr>
            <p:spPr bwMode="auto">
              <a:xfrm>
                <a:off x="3527" y="3189"/>
                <a:ext cx="1173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3582" name="Freeform 30"/>
              <p:cNvSpPr>
                <a:spLocks/>
              </p:cNvSpPr>
              <p:nvPr/>
            </p:nvSpPr>
            <p:spPr bwMode="auto">
              <a:xfrm>
                <a:off x="3494" y="3293"/>
                <a:ext cx="1340" cy="291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378" y="163"/>
                  </a:cxn>
                  <a:cxn ang="0">
                    <a:pos x="918" y="247"/>
                  </a:cxn>
                  <a:cxn ang="0">
                    <a:pos x="1446" y="169"/>
                  </a:cxn>
                  <a:cxn ang="0">
                    <a:pos x="1920" y="0"/>
                  </a:cxn>
                </a:cxnLst>
                <a:rect l="0" t="0" r="r" b="b"/>
                <a:pathLst>
                  <a:path w="1920" h="248">
                    <a:moveTo>
                      <a:pt x="0" y="48"/>
                    </a:moveTo>
                    <a:cubicBezTo>
                      <a:pt x="63" y="67"/>
                      <a:pt x="225" y="130"/>
                      <a:pt x="378" y="163"/>
                    </a:cubicBezTo>
                    <a:cubicBezTo>
                      <a:pt x="531" y="196"/>
                      <a:pt x="740" y="246"/>
                      <a:pt x="918" y="247"/>
                    </a:cubicBezTo>
                    <a:cubicBezTo>
                      <a:pt x="1096" y="248"/>
                      <a:pt x="1279" y="210"/>
                      <a:pt x="1446" y="169"/>
                    </a:cubicBezTo>
                    <a:cubicBezTo>
                      <a:pt x="1613" y="128"/>
                      <a:pt x="1821" y="35"/>
                      <a:pt x="1920" y="0"/>
                    </a:cubicBezTo>
                  </a:path>
                </a:pathLst>
              </a:custGeom>
              <a:noFill/>
              <a:ln w="28575" cap="flat" cmpd="sng">
                <a:solidFill>
                  <a:schemeClr val="fol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3584" name="Line 32"/>
              <p:cNvSpPr>
                <a:spLocks noChangeShapeType="1"/>
              </p:cNvSpPr>
              <p:nvPr/>
            </p:nvSpPr>
            <p:spPr bwMode="auto">
              <a:xfrm flipV="1">
                <a:off x="4097" y="2813"/>
                <a:ext cx="100" cy="0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3585" name="Line 33"/>
              <p:cNvSpPr>
                <a:spLocks noChangeShapeType="1"/>
              </p:cNvSpPr>
              <p:nvPr/>
            </p:nvSpPr>
            <p:spPr bwMode="auto">
              <a:xfrm>
                <a:off x="4164" y="3189"/>
                <a:ext cx="33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3586" name="Line 34"/>
              <p:cNvSpPr>
                <a:spLocks noChangeShapeType="1"/>
              </p:cNvSpPr>
              <p:nvPr/>
            </p:nvSpPr>
            <p:spPr bwMode="auto">
              <a:xfrm flipV="1">
                <a:off x="4097" y="3523"/>
                <a:ext cx="100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aphicFrame>
            <p:nvGraphicFramePr>
              <p:cNvPr id="663592" name="Object 4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99953126"/>
                  </p:ext>
                </p:extLst>
              </p:nvPr>
            </p:nvGraphicFramePr>
            <p:xfrm>
              <a:off x="3352" y="3520"/>
              <a:ext cx="169" cy="2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64207" name="Equation" r:id="rId7" imgW="127000" imgH="152400" progId="Equation.DSMT4">
                      <p:embed/>
                    </p:oleObj>
                  </mc:Choice>
                  <mc:Fallback>
                    <p:oleObj name="Equation" r:id="rId7" imgW="127000" imgH="152400" progId="Equation.DSMT4">
                      <p:embed/>
                      <p:pic>
                        <p:nvPicPr>
                          <p:cNvPr id="0" name="Picture 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52" y="3520"/>
                            <a:ext cx="169" cy="20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tx1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63593" name="Object 4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14955348"/>
                  </p:ext>
                </p:extLst>
              </p:nvPr>
            </p:nvGraphicFramePr>
            <p:xfrm>
              <a:off x="4704" y="3424"/>
              <a:ext cx="672" cy="2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64208" name="Equation" r:id="rId9" imgW="673100" imgH="203200" progId="Equation.DSMT4">
                      <p:embed/>
                    </p:oleObj>
                  </mc:Choice>
                  <mc:Fallback>
                    <p:oleObj name="Equation" r:id="rId9" imgW="673100" imgH="203200" progId="Equation.DSMT4">
                      <p:embed/>
                      <p:pic>
                        <p:nvPicPr>
                          <p:cNvPr id="0" name="Picture 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04" y="3424"/>
                            <a:ext cx="672" cy="2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6356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9836259"/>
                </p:ext>
              </p:extLst>
            </p:nvPr>
          </p:nvGraphicFramePr>
          <p:xfrm>
            <a:off x="568" y="3569"/>
            <a:ext cx="169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4209" name="Equation" r:id="rId11" imgW="127000" imgH="152400" progId="Equation.DSMT4">
                    <p:embed/>
                  </p:oleObj>
                </mc:Choice>
                <mc:Fallback>
                  <p:oleObj name="Equation" r:id="rId11" imgW="127000" imgH="15240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8" y="3569"/>
                          <a:ext cx="169" cy="2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3563" name="AutoShape 11"/>
            <p:cNvSpPr>
              <a:spLocks noChangeArrowheads="1"/>
            </p:cNvSpPr>
            <p:nvPr/>
          </p:nvSpPr>
          <p:spPr bwMode="auto">
            <a:xfrm>
              <a:off x="586" y="3063"/>
              <a:ext cx="228" cy="409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3564" name="AutoShape 12"/>
            <p:cNvSpPr>
              <a:spLocks noChangeArrowheads="1"/>
            </p:cNvSpPr>
            <p:nvPr/>
          </p:nvSpPr>
          <p:spPr bwMode="auto">
            <a:xfrm>
              <a:off x="2145" y="3100"/>
              <a:ext cx="457" cy="409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3565" name="Freeform 13"/>
            <p:cNvSpPr>
              <a:spLocks/>
            </p:cNvSpPr>
            <p:nvPr/>
          </p:nvSpPr>
          <p:spPr bwMode="auto">
            <a:xfrm>
              <a:off x="776" y="2935"/>
              <a:ext cx="1503" cy="291"/>
            </a:xfrm>
            <a:custGeom>
              <a:avLst/>
              <a:gdLst/>
              <a:ahLst/>
              <a:cxnLst>
                <a:cxn ang="0">
                  <a:pos x="0" y="280"/>
                </a:cxn>
                <a:cxn ang="0">
                  <a:pos x="606" y="60"/>
                </a:cxn>
                <a:cxn ang="0">
                  <a:pos x="1338" y="66"/>
                </a:cxn>
                <a:cxn ang="0">
                  <a:pos x="1626" y="174"/>
                </a:cxn>
                <a:cxn ang="0">
                  <a:pos x="1896" y="364"/>
                </a:cxn>
              </a:cxnLst>
              <a:rect l="0" t="0" r="r" b="b"/>
              <a:pathLst>
                <a:path w="1896" h="364">
                  <a:moveTo>
                    <a:pt x="0" y="280"/>
                  </a:moveTo>
                  <a:cubicBezTo>
                    <a:pt x="101" y="243"/>
                    <a:pt x="383" y="96"/>
                    <a:pt x="606" y="60"/>
                  </a:cubicBezTo>
                  <a:cubicBezTo>
                    <a:pt x="829" y="21"/>
                    <a:pt x="1158" y="0"/>
                    <a:pt x="1338" y="66"/>
                  </a:cubicBezTo>
                  <a:cubicBezTo>
                    <a:pt x="1518" y="132"/>
                    <a:pt x="1533" y="124"/>
                    <a:pt x="1626" y="174"/>
                  </a:cubicBezTo>
                  <a:cubicBezTo>
                    <a:pt x="1719" y="224"/>
                    <a:pt x="1840" y="325"/>
                    <a:pt x="1896" y="364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3566" name="Line 14"/>
            <p:cNvSpPr>
              <a:spLocks noChangeShapeType="1"/>
            </p:cNvSpPr>
            <p:nvPr/>
          </p:nvSpPr>
          <p:spPr bwMode="auto">
            <a:xfrm>
              <a:off x="816" y="3312"/>
              <a:ext cx="133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3567" name="Freeform 15"/>
            <p:cNvSpPr>
              <a:spLocks/>
            </p:cNvSpPr>
            <p:nvPr/>
          </p:nvSpPr>
          <p:spPr bwMode="auto">
            <a:xfrm>
              <a:off x="776" y="3401"/>
              <a:ext cx="1522" cy="291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378" y="163"/>
                </a:cxn>
                <a:cxn ang="0">
                  <a:pos x="918" y="247"/>
                </a:cxn>
                <a:cxn ang="0">
                  <a:pos x="1446" y="169"/>
                </a:cxn>
                <a:cxn ang="0">
                  <a:pos x="1920" y="0"/>
                </a:cxn>
              </a:cxnLst>
              <a:rect l="0" t="0" r="r" b="b"/>
              <a:pathLst>
                <a:path w="1920" h="248">
                  <a:moveTo>
                    <a:pt x="0" y="48"/>
                  </a:moveTo>
                  <a:cubicBezTo>
                    <a:pt x="63" y="67"/>
                    <a:pt x="225" y="130"/>
                    <a:pt x="378" y="163"/>
                  </a:cubicBezTo>
                  <a:cubicBezTo>
                    <a:pt x="531" y="196"/>
                    <a:pt x="740" y="246"/>
                    <a:pt x="918" y="247"/>
                  </a:cubicBezTo>
                  <a:cubicBezTo>
                    <a:pt x="1096" y="248"/>
                    <a:pt x="1279" y="210"/>
                    <a:pt x="1446" y="169"/>
                  </a:cubicBezTo>
                  <a:cubicBezTo>
                    <a:pt x="1613" y="128"/>
                    <a:pt x="1821" y="35"/>
                    <a:pt x="1920" y="0"/>
                  </a:cubicBezTo>
                </a:path>
              </a:pathLst>
            </a:custGeom>
            <a:noFill/>
            <a:ln w="28575" cap="flat" cmpd="sng">
              <a:solidFill>
                <a:schemeClr val="folHlink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3569" name="Line 17"/>
            <p:cNvSpPr>
              <a:spLocks noChangeShapeType="1"/>
            </p:cNvSpPr>
            <p:nvPr/>
          </p:nvSpPr>
          <p:spPr bwMode="auto">
            <a:xfrm flipV="1">
              <a:off x="1068" y="3016"/>
              <a:ext cx="88" cy="4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3570" name="Line 18"/>
            <p:cNvSpPr>
              <a:spLocks noChangeShapeType="1"/>
            </p:cNvSpPr>
            <p:nvPr/>
          </p:nvSpPr>
          <p:spPr bwMode="auto">
            <a:xfrm>
              <a:off x="1537" y="3305"/>
              <a:ext cx="38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3571" name="Line 19"/>
            <p:cNvSpPr>
              <a:spLocks noChangeShapeType="1"/>
            </p:cNvSpPr>
            <p:nvPr/>
          </p:nvSpPr>
          <p:spPr bwMode="auto">
            <a:xfrm flipV="1">
              <a:off x="1461" y="3613"/>
              <a:ext cx="114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3572" name="Line 20"/>
            <p:cNvSpPr>
              <a:spLocks noChangeShapeType="1"/>
            </p:cNvSpPr>
            <p:nvPr/>
          </p:nvSpPr>
          <p:spPr bwMode="auto">
            <a:xfrm>
              <a:off x="1988" y="3056"/>
              <a:ext cx="88" cy="4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663573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678049"/>
                </p:ext>
              </p:extLst>
            </p:nvPr>
          </p:nvGraphicFramePr>
          <p:xfrm>
            <a:off x="1200" y="2840"/>
            <a:ext cx="288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4210" name="Equation" r:id="rId13" imgW="139700" imgH="139700" progId="Equation.DSMT4">
                    <p:embed/>
                  </p:oleObj>
                </mc:Choice>
                <mc:Fallback>
                  <p:oleObj name="Equation" r:id="rId13" imgW="139700" imgH="139700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2840"/>
                          <a:ext cx="288" cy="26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3588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7748053"/>
                </p:ext>
              </p:extLst>
            </p:nvPr>
          </p:nvGraphicFramePr>
          <p:xfrm>
            <a:off x="2292" y="3468"/>
            <a:ext cx="19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4211" name="Equation" r:id="rId15" imgW="101600" imgH="139700" progId="Equation.DSMT4">
                    <p:embed/>
                  </p:oleObj>
                </mc:Choice>
                <mc:Fallback>
                  <p:oleObj name="Equation" r:id="rId15" imgW="101600" imgH="139700" progId="Equation.DSMT4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2" y="3468"/>
                          <a:ext cx="192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3589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3827269"/>
                </p:ext>
              </p:extLst>
            </p:nvPr>
          </p:nvGraphicFramePr>
          <p:xfrm>
            <a:off x="1573" y="2832"/>
            <a:ext cx="299" cy="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4212" name="Equation" r:id="rId17" imgW="139700" imgH="139700" progId="Equation.DSMT4">
                    <p:embed/>
                  </p:oleObj>
                </mc:Choice>
                <mc:Fallback>
                  <p:oleObj name="Equation" r:id="rId17" imgW="139700" imgH="139700" progId="Equation.DSMT4">
                    <p:embed/>
                    <p:pic>
                      <p:nvPicPr>
                        <p:cNvPr id="0" name="Picture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3" y="2832"/>
                          <a:ext cx="299" cy="274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3594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8940815"/>
                </p:ext>
              </p:extLst>
            </p:nvPr>
          </p:nvGraphicFramePr>
          <p:xfrm>
            <a:off x="1068" y="2592"/>
            <a:ext cx="463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4213" name="Equation" r:id="rId19" imgW="457200" imgH="254000" progId="Equation.DSMT4">
                    <p:embed/>
                  </p:oleObj>
                </mc:Choice>
                <mc:Fallback>
                  <p:oleObj name="Equation" r:id="rId19" imgW="457200" imgH="254000" progId="Equation.DSMT4">
                    <p:embed/>
                    <p:pic>
                      <p:nvPicPr>
                        <p:cNvPr id="0" name="Picture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8" y="2592"/>
                          <a:ext cx="463" cy="2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3595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7568439"/>
                </p:ext>
              </p:extLst>
            </p:nvPr>
          </p:nvGraphicFramePr>
          <p:xfrm>
            <a:off x="1577" y="2592"/>
            <a:ext cx="475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4214" name="Equation" r:id="rId21" imgW="469900" imgH="241300" progId="Equation.DSMT4">
                    <p:embed/>
                  </p:oleObj>
                </mc:Choice>
                <mc:Fallback>
                  <p:oleObj name="Equation" r:id="rId21" imgW="469900" imgH="241300" progId="Equation.DSMT4">
                    <p:embed/>
                    <p:pic>
                      <p:nvPicPr>
                        <p:cNvPr id="0" name="Picture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7" y="2592"/>
                          <a:ext cx="475" cy="2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5334000" y="358140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K.F. Liu, PRD 62, 074501 (2000)  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en-US" dirty="0" smtClean="0">
                <a:solidFill>
                  <a:srgbClr val="FFFF00"/>
                </a:solidFill>
              </a:rPr>
              <a:t>Theoretical Issues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r>
              <a:rPr lang="en-US" sz="2800" dirty="0" smtClean="0"/>
              <a:t>Relatively simple numerically </a:t>
            </a:r>
          </a:p>
          <a:p>
            <a:r>
              <a:rPr lang="en-US" sz="2800" dirty="0" smtClean="0"/>
              <a:t>Renormalization of quasi-</a:t>
            </a:r>
            <a:r>
              <a:rPr lang="en-US" sz="2800" dirty="0" smtClean="0"/>
              <a:t>distribution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lvl="1"/>
            <a:r>
              <a:rPr lang="en-US" sz="2400" dirty="0" err="1" smtClean="0"/>
              <a:t>Perturbative</a:t>
            </a:r>
            <a:r>
              <a:rPr lang="en-US" sz="2400" dirty="0" smtClean="0"/>
              <a:t> lattice </a:t>
            </a:r>
            <a:r>
              <a:rPr lang="en-US" sz="2400" dirty="0" smtClean="0"/>
              <a:t>renormalization ?</a:t>
            </a:r>
          </a:p>
          <a:p>
            <a:pPr lvl="1"/>
            <a:r>
              <a:rPr lang="en-US" sz="2400" dirty="0" smtClean="0"/>
              <a:t>RI/MOM renormalization scheme for the CI ?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050224"/>
              </p:ext>
            </p:extLst>
          </p:nvPr>
        </p:nvGraphicFramePr>
        <p:xfrm>
          <a:off x="1143000" y="2895600"/>
          <a:ext cx="641350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830" name="Equation" r:id="rId3" imgW="3124200" imgH="495300" progId="Equation.DSMT4">
                  <p:embed/>
                </p:oleObj>
              </mc:Choice>
              <mc:Fallback>
                <p:oleObj name="Equation" r:id="rId3" imgW="31242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2895600"/>
                        <a:ext cx="6413500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4497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"/>
            <a:ext cx="8229600" cy="4114800"/>
          </a:xfrm>
        </p:spPr>
        <p:txBody>
          <a:bodyPr/>
          <a:lstStyle/>
          <a:p>
            <a:r>
              <a:rPr lang="en-US" sz="2800" dirty="0" smtClean="0"/>
              <a:t>Negative        puzzle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Larger </a:t>
            </a:r>
            <a:r>
              <a:rPr lang="en-US" sz="2800" dirty="0" err="1" smtClean="0"/>
              <a:t>P</a:t>
            </a:r>
            <a:r>
              <a:rPr lang="en-US" sz="2800" baseline="-25000" dirty="0" err="1" smtClean="0"/>
              <a:t>z</a:t>
            </a:r>
            <a:r>
              <a:rPr lang="en-US" sz="2800" dirty="0" smtClean="0"/>
              <a:t> ? (How large)</a:t>
            </a:r>
          </a:p>
          <a:p>
            <a:r>
              <a:rPr lang="en-US" sz="2800" dirty="0" smtClean="0"/>
              <a:t>Lattice scale (a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 ~ 2 </a:t>
            </a:r>
            <a:r>
              <a:rPr lang="en-US" sz="2800" dirty="0" err="1" smtClean="0"/>
              <a:t>GeV</a:t>
            </a:r>
            <a:r>
              <a:rPr lang="en-US" sz="2800" dirty="0" smtClean="0"/>
              <a:t>) too small?</a:t>
            </a:r>
          </a:p>
          <a:p>
            <a:r>
              <a:rPr lang="en-US" sz="2800" dirty="0" smtClean="0"/>
              <a:t>Range of x limited?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425646"/>
              </p:ext>
            </p:extLst>
          </p:nvPr>
        </p:nvGraphicFramePr>
        <p:xfrm>
          <a:off x="685800" y="1066800"/>
          <a:ext cx="4199229" cy="2362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891" name="Document" r:id="rId3" imgW="5580190" imgH="2580574" progId="Word.Document.12">
                  <p:embed/>
                </p:oleObj>
              </mc:Choice>
              <mc:Fallback>
                <p:oleObj name="Document" r:id="rId3" imgW="5580190" imgH="25805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1066800"/>
                        <a:ext cx="4199229" cy="2362199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018412"/>
              </p:ext>
            </p:extLst>
          </p:nvPr>
        </p:nvGraphicFramePr>
        <p:xfrm>
          <a:off x="914400" y="3810000"/>
          <a:ext cx="3809999" cy="877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892" name="Equation" r:id="rId5" imgW="2095200" imgH="482400" progId="Equation.DSMT4">
                  <p:embed/>
                </p:oleObj>
              </mc:Choice>
              <mc:Fallback>
                <p:oleObj name="Equation" r:id="rId5" imgW="20952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3810000"/>
                        <a:ext cx="3809999" cy="877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5562600" y="1066800"/>
            <a:ext cx="3124200" cy="2667000"/>
            <a:chOff x="5562600" y="2514600"/>
            <a:chExt cx="3124200" cy="26670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5562600" y="4038600"/>
              <a:ext cx="2667000" cy="0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V="1">
              <a:off x="6689259" y="2514600"/>
              <a:ext cx="0" cy="2667000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20" name="Freeform 19"/>
            <p:cNvSpPr/>
            <p:nvPr/>
          </p:nvSpPr>
          <p:spPr bwMode="auto">
            <a:xfrm>
              <a:off x="5719594" y="3564513"/>
              <a:ext cx="711164" cy="429581"/>
            </a:xfrm>
            <a:custGeom>
              <a:avLst/>
              <a:gdLst>
                <a:gd name="connsiteX0" fmla="*/ 0 w 743726"/>
                <a:gd name="connsiteY0" fmla="*/ 382862 h 382862"/>
                <a:gd name="connsiteX1" fmla="*/ 291547 w 743726"/>
                <a:gd name="connsiteY1" fmla="*/ 263592 h 382862"/>
                <a:gd name="connsiteX2" fmla="*/ 728869 w 743726"/>
                <a:gd name="connsiteY2" fmla="*/ 11801 h 382862"/>
                <a:gd name="connsiteX3" fmla="*/ 649356 w 743726"/>
                <a:gd name="connsiteY3" fmla="*/ 38305 h 382862"/>
                <a:gd name="connsiteX4" fmla="*/ 649356 w 743726"/>
                <a:gd name="connsiteY4" fmla="*/ 38305 h 382862"/>
                <a:gd name="connsiteX0" fmla="*/ 0 w 732010"/>
                <a:gd name="connsiteY0" fmla="*/ 374482 h 374482"/>
                <a:gd name="connsiteX1" fmla="*/ 291547 w 732010"/>
                <a:gd name="connsiteY1" fmla="*/ 255212 h 374482"/>
                <a:gd name="connsiteX2" fmla="*/ 516834 w 732010"/>
                <a:gd name="connsiteY2" fmla="*/ 122690 h 374482"/>
                <a:gd name="connsiteX3" fmla="*/ 728869 w 732010"/>
                <a:gd name="connsiteY3" fmla="*/ 3421 h 374482"/>
                <a:gd name="connsiteX4" fmla="*/ 649356 w 732010"/>
                <a:gd name="connsiteY4" fmla="*/ 29925 h 374482"/>
                <a:gd name="connsiteX5" fmla="*/ 649356 w 732010"/>
                <a:gd name="connsiteY5" fmla="*/ 29925 h 374482"/>
                <a:gd name="connsiteX0" fmla="*/ 0 w 732010"/>
                <a:gd name="connsiteY0" fmla="*/ 374482 h 374482"/>
                <a:gd name="connsiteX1" fmla="*/ 291547 w 732010"/>
                <a:gd name="connsiteY1" fmla="*/ 255212 h 374482"/>
                <a:gd name="connsiteX2" fmla="*/ 516834 w 732010"/>
                <a:gd name="connsiteY2" fmla="*/ 122690 h 374482"/>
                <a:gd name="connsiteX3" fmla="*/ 728869 w 732010"/>
                <a:gd name="connsiteY3" fmla="*/ 3421 h 374482"/>
                <a:gd name="connsiteX4" fmla="*/ 649356 w 732010"/>
                <a:gd name="connsiteY4" fmla="*/ 29925 h 374482"/>
                <a:gd name="connsiteX5" fmla="*/ 649356 w 732010"/>
                <a:gd name="connsiteY5" fmla="*/ 29925 h 374482"/>
                <a:gd name="connsiteX0" fmla="*/ 0 w 732010"/>
                <a:gd name="connsiteY0" fmla="*/ 374482 h 374482"/>
                <a:gd name="connsiteX1" fmla="*/ 291547 w 732010"/>
                <a:gd name="connsiteY1" fmla="*/ 255212 h 374482"/>
                <a:gd name="connsiteX2" fmla="*/ 516834 w 732010"/>
                <a:gd name="connsiteY2" fmla="*/ 122690 h 374482"/>
                <a:gd name="connsiteX3" fmla="*/ 728869 w 732010"/>
                <a:gd name="connsiteY3" fmla="*/ 3421 h 374482"/>
                <a:gd name="connsiteX4" fmla="*/ 649356 w 732010"/>
                <a:gd name="connsiteY4" fmla="*/ 29925 h 374482"/>
                <a:gd name="connsiteX5" fmla="*/ 649356 w 732010"/>
                <a:gd name="connsiteY5" fmla="*/ 29925 h 374482"/>
                <a:gd name="connsiteX0" fmla="*/ 0 w 732192"/>
                <a:gd name="connsiteY0" fmla="*/ 374622 h 374622"/>
                <a:gd name="connsiteX1" fmla="*/ 291547 w 732192"/>
                <a:gd name="connsiteY1" fmla="*/ 255352 h 374622"/>
                <a:gd name="connsiteX2" fmla="*/ 516834 w 732192"/>
                <a:gd name="connsiteY2" fmla="*/ 122830 h 374622"/>
                <a:gd name="connsiteX3" fmla="*/ 728869 w 732192"/>
                <a:gd name="connsiteY3" fmla="*/ 3561 h 374622"/>
                <a:gd name="connsiteX4" fmla="*/ 649356 w 732192"/>
                <a:gd name="connsiteY4" fmla="*/ 30065 h 374622"/>
                <a:gd name="connsiteX5" fmla="*/ 689112 w 732192"/>
                <a:gd name="connsiteY5" fmla="*/ 16813 h 374622"/>
                <a:gd name="connsiteX0" fmla="*/ 0 w 732069"/>
                <a:gd name="connsiteY0" fmla="*/ 384313 h 384313"/>
                <a:gd name="connsiteX1" fmla="*/ 291547 w 732069"/>
                <a:gd name="connsiteY1" fmla="*/ 265043 h 384313"/>
                <a:gd name="connsiteX2" fmla="*/ 516834 w 732069"/>
                <a:gd name="connsiteY2" fmla="*/ 132521 h 384313"/>
                <a:gd name="connsiteX3" fmla="*/ 728869 w 732069"/>
                <a:gd name="connsiteY3" fmla="*/ 13252 h 384313"/>
                <a:gd name="connsiteX4" fmla="*/ 649356 w 732069"/>
                <a:gd name="connsiteY4" fmla="*/ 39756 h 384313"/>
                <a:gd name="connsiteX5" fmla="*/ 715616 w 732069"/>
                <a:gd name="connsiteY5" fmla="*/ 0 h 38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2069" h="384313">
                  <a:moveTo>
                    <a:pt x="0" y="384313"/>
                  </a:moveTo>
                  <a:cubicBezTo>
                    <a:pt x="85034" y="355599"/>
                    <a:pt x="205408" y="307008"/>
                    <a:pt x="291547" y="265043"/>
                  </a:cubicBezTo>
                  <a:cubicBezTo>
                    <a:pt x="377686" y="223078"/>
                    <a:pt x="430695" y="147982"/>
                    <a:pt x="516834" y="132521"/>
                  </a:cubicBezTo>
                  <a:cubicBezTo>
                    <a:pt x="589721" y="90556"/>
                    <a:pt x="706782" y="28713"/>
                    <a:pt x="728869" y="13252"/>
                  </a:cubicBezTo>
                  <a:cubicBezTo>
                    <a:pt x="750956" y="-2209"/>
                    <a:pt x="651565" y="41965"/>
                    <a:pt x="649356" y="39756"/>
                  </a:cubicBezTo>
                  <a:cubicBezTo>
                    <a:pt x="647147" y="37547"/>
                    <a:pt x="693529" y="13252"/>
                    <a:pt x="715616" y="0"/>
                  </a:cubicBezTo>
                </a:path>
              </a:pathLst>
            </a:cu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6420516" y="3039881"/>
              <a:ext cx="785746" cy="536297"/>
            </a:xfrm>
            <a:custGeom>
              <a:avLst/>
              <a:gdLst>
                <a:gd name="connsiteX0" fmla="*/ 0 w 856866"/>
                <a:gd name="connsiteY0" fmla="*/ 552653 h 552653"/>
                <a:gd name="connsiteX1" fmla="*/ 768627 w 856866"/>
                <a:gd name="connsiteY1" fmla="*/ 62323 h 552653"/>
                <a:gd name="connsiteX2" fmla="*/ 808383 w 856866"/>
                <a:gd name="connsiteY2" fmla="*/ 22566 h 552653"/>
                <a:gd name="connsiteX0" fmla="*/ 0 w 832281"/>
                <a:gd name="connsiteY0" fmla="*/ 552653 h 552653"/>
                <a:gd name="connsiteX1" fmla="*/ 768627 w 832281"/>
                <a:gd name="connsiteY1" fmla="*/ 62323 h 552653"/>
                <a:gd name="connsiteX2" fmla="*/ 755375 w 832281"/>
                <a:gd name="connsiteY2" fmla="*/ 22566 h 552653"/>
                <a:gd name="connsiteX0" fmla="*/ 0 w 785746"/>
                <a:gd name="connsiteY0" fmla="*/ 536478 h 536478"/>
                <a:gd name="connsiteX1" fmla="*/ 661005 w 785746"/>
                <a:gd name="connsiteY1" fmla="*/ 78965 h 536478"/>
                <a:gd name="connsiteX2" fmla="*/ 768627 w 785746"/>
                <a:gd name="connsiteY2" fmla="*/ 46148 h 536478"/>
                <a:gd name="connsiteX3" fmla="*/ 755375 w 785746"/>
                <a:gd name="connsiteY3" fmla="*/ 6391 h 536478"/>
                <a:gd name="connsiteX0" fmla="*/ 0 w 785746"/>
                <a:gd name="connsiteY0" fmla="*/ 536297 h 536297"/>
                <a:gd name="connsiteX1" fmla="*/ 661005 w 785746"/>
                <a:gd name="connsiteY1" fmla="*/ 65532 h 536297"/>
                <a:gd name="connsiteX2" fmla="*/ 768627 w 785746"/>
                <a:gd name="connsiteY2" fmla="*/ 45967 h 536297"/>
                <a:gd name="connsiteX3" fmla="*/ 755375 w 785746"/>
                <a:gd name="connsiteY3" fmla="*/ 6210 h 536297"/>
                <a:gd name="connsiteX0" fmla="*/ 0 w 785746"/>
                <a:gd name="connsiteY0" fmla="*/ 536297 h 536297"/>
                <a:gd name="connsiteX1" fmla="*/ 661005 w 785746"/>
                <a:gd name="connsiteY1" fmla="*/ 65532 h 536297"/>
                <a:gd name="connsiteX2" fmla="*/ 768627 w 785746"/>
                <a:gd name="connsiteY2" fmla="*/ 45967 h 536297"/>
                <a:gd name="connsiteX3" fmla="*/ 755375 w 785746"/>
                <a:gd name="connsiteY3" fmla="*/ 6210 h 536297"/>
                <a:gd name="connsiteX0" fmla="*/ 0 w 785746"/>
                <a:gd name="connsiteY0" fmla="*/ 536297 h 536297"/>
                <a:gd name="connsiteX1" fmla="*/ 528482 w 785746"/>
                <a:gd name="connsiteY1" fmla="*/ 134175 h 536297"/>
                <a:gd name="connsiteX2" fmla="*/ 661005 w 785746"/>
                <a:gd name="connsiteY2" fmla="*/ 65532 h 536297"/>
                <a:gd name="connsiteX3" fmla="*/ 768627 w 785746"/>
                <a:gd name="connsiteY3" fmla="*/ 45967 h 536297"/>
                <a:gd name="connsiteX4" fmla="*/ 755375 w 785746"/>
                <a:gd name="connsiteY4" fmla="*/ 6210 h 536297"/>
                <a:gd name="connsiteX0" fmla="*/ 0 w 785746"/>
                <a:gd name="connsiteY0" fmla="*/ 536297 h 536297"/>
                <a:gd name="connsiteX1" fmla="*/ 528482 w 785746"/>
                <a:gd name="connsiteY1" fmla="*/ 134175 h 536297"/>
                <a:gd name="connsiteX2" fmla="*/ 661005 w 785746"/>
                <a:gd name="connsiteY2" fmla="*/ 65532 h 536297"/>
                <a:gd name="connsiteX3" fmla="*/ 768627 w 785746"/>
                <a:gd name="connsiteY3" fmla="*/ 45967 h 536297"/>
                <a:gd name="connsiteX4" fmla="*/ 755375 w 785746"/>
                <a:gd name="connsiteY4" fmla="*/ 6210 h 536297"/>
                <a:gd name="connsiteX0" fmla="*/ 0 w 785746"/>
                <a:gd name="connsiteY0" fmla="*/ 536297 h 536297"/>
                <a:gd name="connsiteX1" fmla="*/ 364597 w 785746"/>
                <a:gd name="connsiteY1" fmla="*/ 246658 h 536297"/>
                <a:gd name="connsiteX2" fmla="*/ 528482 w 785746"/>
                <a:gd name="connsiteY2" fmla="*/ 134175 h 536297"/>
                <a:gd name="connsiteX3" fmla="*/ 661005 w 785746"/>
                <a:gd name="connsiteY3" fmla="*/ 65532 h 536297"/>
                <a:gd name="connsiteX4" fmla="*/ 768627 w 785746"/>
                <a:gd name="connsiteY4" fmla="*/ 45967 h 536297"/>
                <a:gd name="connsiteX5" fmla="*/ 755375 w 785746"/>
                <a:gd name="connsiteY5" fmla="*/ 6210 h 536297"/>
                <a:gd name="connsiteX0" fmla="*/ 0 w 785746"/>
                <a:gd name="connsiteY0" fmla="*/ 536297 h 536297"/>
                <a:gd name="connsiteX1" fmla="*/ 165814 w 785746"/>
                <a:gd name="connsiteY1" fmla="*/ 392432 h 536297"/>
                <a:gd name="connsiteX2" fmla="*/ 364597 w 785746"/>
                <a:gd name="connsiteY2" fmla="*/ 246658 h 536297"/>
                <a:gd name="connsiteX3" fmla="*/ 528482 w 785746"/>
                <a:gd name="connsiteY3" fmla="*/ 134175 h 536297"/>
                <a:gd name="connsiteX4" fmla="*/ 661005 w 785746"/>
                <a:gd name="connsiteY4" fmla="*/ 65532 h 536297"/>
                <a:gd name="connsiteX5" fmla="*/ 768627 w 785746"/>
                <a:gd name="connsiteY5" fmla="*/ 45967 h 536297"/>
                <a:gd name="connsiteX6" fmla="*/ 755375 w 785746"/>
                <a:gd name="connsiteY6" fmla="*/ 6210 h 53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5746" h="536297">
                  <a:moveTo>
                    <a:pt x="0" y="536297"/>
                  </a:moveTo>
                  <a:cubicBezTo>
                    <a:pt x="27636" y="514528"/>
                    <a:pt x="105048" y="440705"/>
                    <a:pt x="165814" y="392432"/>
                  </a:cubicBezTo>
                  <a:cubicBezTo>
                    <a:pt x="226580" y="344159"/>
                    <a:pt x="304152" y="291909"/>
                    <a:pt x="364597" y="246658"/>
                  </a:cubicBezTo>
                  <a:cubicBezTo>
                    <a:pt x="425042" y="201407"/>
                    <a:pt x="479081" y="164363"/>
                    <a:pt x="528482" y="134175"/>
                  </a:cubicBezTo>
                  <a:cubicBezTo>
                    <a:pt x="638650" y="55714"/>
                    <a:pt x="620981" y="80233"/>
                    <a:pt x="661005" y="65532"/>
                  </a:cubicBezTo>
                  <a:cubicBezTo>
                    <a:pt x="789109" y="-16190"/>
                    <a:pt x="752899" y="55854"/>
                    <a:pt x="768627" y="45967"/>
                  </a:cubicBezTo>
                  <a:cubicBezTo>
                    <a:pt x="784355" y="36080"/>
                    <a:pt x="802862" y="-18086"/>
                    <a:pt x="755375" y="6210"/>
                  </a:cubicBezTo>
                </a:path>
              </a:pathLst>
            </a:cu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7206262" y="3046299"/>
              <a:ext cx="779616" cy="947795"/>
            </a:xfrm>
            <a:custGeom>
              <a:avLst/>
              <a:gdLst>
                <a:gd name="connsiteX0" fmla="*/ 0 w 804378"/>
                <a:gd name="connsiteY0" fmla="*/ 0 h 992301"/>
                <a:gd name="connsiteX1" fmla="*/ 715617 w 804378"/>
                <a:gd name="connsiteY1" fmla="*/ 901147 h 992301"/>
                <a:gd name="connsiteX2" fmla="*/ 768626 w 804378"/>
                <a:gd name="connsiteY2" fmla="*/ 914400 h 992301"/>
                <a:gd name="connsiteX0" fmla="*/ 0 w 779616"/>
                <a:gd name="connsiteY0" fmla="*/ 0 h 947795"/>
                <a:gd name="connsiteX1" fmla="*/ 639025 w 779616"/>
                <a:gd name="connsiteY1" fmla="*/ 757075 h 947795"/>
                <a:gd name="connsiteX2" fmla="*/ 715617 w 779616"/>
                <a:gd name="connsiteY2" fmla="*/ 901147 h 947795"/>
                <a:gd name="connsiteX3" fmla="*/ 768626 w 779616"/>
                <a:gd name="connsiteY3" fmla="*/ 914400 h 947795"/>
                <a:gd name="connsiteX0" fmla="*/ 0 w 779616"/>
                <a:gd name="connsiteY0" fmla="*/ 0 h 947795"/>
                <a:gd name="connsiteX1" fmla="*/ 639025 w 779616"/>
                <a:gd name="connsiteY1" fmla="*/ 757075 h 947795"/>
                <a:gd name="connsiteX2" fmla="*/ 715617 w 779616"/>
                <a:gd name="connsiteY2" fmla="*/ 901147 h 947795"/>
                <a:gd name="connsiteX3" fmla="*/ 768626 w 779616"/>
                <a:gd name="connsiteY3" fmla="*/ 914400 h 947795"/>
                <a:gd name="connsiteX0" fmla="*/ 0 w 779616"/>
                <a:gd name="connsiteY0" fmla="*/ 0 h 947795"/>
                <a:gd name="connsiteX1" fmla="*/ 453495 w 779616"/>
                <a:gd name="connsiteY1" fmla="*/ 399266 h 947795"/>
                <a:gd name="connsiteX2" fmla="*/ 639025 w 779616"/>
                <a:gd name="connsiteY2" fmla="*/ 757075 h 947795"/>
                <a:gd name="connsiteX3" fmla="*/ 715617 w 779616"/>
                <a:gd name="connsiteY3" fmla="*/ 901147 h 947795"/>
                <a:gd name="connsiteX4" fmla="*/ 768626 w 779616"/>
                <a:gd name="connsiteY4" fmla="*/ 914400 h 947795"/>
                <a:gd name="connsiteX0" fmla="*/ 0 w 779616"/>
                <a:gd name="connsiteY0" fmla="*/ 0 h 947795"/>
                <a:gd name="connsiteX1" fmla="*/ 453495 w 779616"/>
                <a:gd name="connsiteY1" fmla="*/ 399266 h 947795"/>
                <a:gd name="connsiteX2" fmla="*/ 639025 w 779616"/>
                <a:gd name="connsiteY2" fmla="*/ 757075 h 947795"/>
                <a:gd name="connsiteX3" fmla="*/ 715617 w 779616"/>
                <a:gd name="connsiteY3" fmla="*/ 901147 h 947795"/>
                <a:gd name="connsiteX4" fmla="*/ 768626 w 779616"/>
                <a:gd name="connsiteY4" fmla="*/ 914400 h 947795"/>
                <a:gd name="connsiteX0" fmla="*/ 0 w 779616"/>
                <a:gd name="connsiteY0" fmla="*/ 0 h 947795"/>
                <a:gd name="connsiteX1" fmla="*/ 175199 w 779616"/>
                <a:gd name="connsiteY1" fmla="*/ 81214 h 947795"/>
                <a:gd name="connsiteX2" fmla="*/ 453495 w 779616"/>
                <a:gd name="connsiteY2" fmla="*/ 399266 h 947795"/>
                <a:gd name="connsiteX3" fmla="*/ 639025 w 779616"/>
                <a:gd name="connsiteY3" fmla="*/ 757075 h 947795"/>
                <a:gd name="connsiteX4" fmla="*/ 715617 w 779616"/>
                <a:gd name="connsiteY4" fmla="*/ 901147 h 947795"/>
                <a:gd name="connsiteX5" fmla="*/ 768626 w 779616"/>
                <a:gd name="connsiteY5" fmla="*/ 914400 h 947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616" h="947795">
                  <a:moveTo>
                    <a:pt x="0" y="0"/>
                  </a:moveTo>
                  <a:cubicBezTo>
                    <a:pt x="29200" y="15744"/>
                    <a:pt x="99617" y="14670"/>
                    <a:pt x="175199" y="81214"/>
                  </a:cubicBezTo>
                  <a:cubicBezTo>
                    <a:pt x="250781" y="147758"/>
                    <a:pt x="376191" y="288831"/>
                    <a:pt x="453495" y="399266"/>
                  </a:cubicBezTo>
                  <a:cubicBezTo>
                    <a:pt x="559999" y="525445"/>
                    <a:pt x="590921" y="677846"/>
                    <a:pt x="639025" y="757075"/>
                  </a:cubicBezTo>
                  <a:cubicBezTo>
                    <a:pt x="758294" y="907266"/>
                    <a:pt x="694017" y="874926"/>
                    <a:pt x="715617" y="901147"/>
                  </a:cubicBezTo>
                  <a:cubicBezTo>
                    <a:pt x="737217" y="927368"/>
                    <a:pt x="806173" y="983973"/>
                    <a:pt x="768626" y="914400"/>
                  </a:cubicBezTo>
                </a:path>
              </a:pathLst>
            </a:cu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458200" y="4038600"/>
              <a:ext cx="228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791200" y="4114800"/>
            <a:ext cx="286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resent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z</a:t>
            </a:r>
            <a:r>
              <a:rPr lang="en-US" baseline="-25000" dirty="0" smtClean="0"/>
              <a:t> </a:t>
            </a:r>
            <a:r>
              <a:rPr lang="en-US" dirty="0" smtClean="0"/>
              <a:t> ~ 1 </a:t>
            </a:r>
            <a:r>
              <a:rPr lang="en-US" dirty="0" err="1" smtClean="0"/>
              <a:t>GeV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404605"/>
              </p:ext>
            </p:extLst>
          </p:nvPr>
        </p:nvGraphicFramePr>
        <p:xfrm>
          <a:off x="2286000" y="381000"/>
          <a:ext cx="838200" cy="502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893" name="Equation" r:id="rId7" imgW="317500" imgH="190500" progId="Equation.DSMT4">
                  <p:embed/>
                </p:oleObj>
              </mc:Choice>
              <mc:Fallback>
                <p:oleObj name="Equation" r:id="rId7" imgW="3175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86000" y="381000"/>
                        <a:ext cx="838200" cy="502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5000" y="46482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ADEBEB"/>
                </a:solidFill>
              </a:rPr>
              <a:t>H.W. Lin, 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1402.1462</a:t>
            </a: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728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384300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FFFF00"/>
                </a:solidFill>
              </a:rPr>
              <a:t>Summary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105400"/>
          </a:xfrm>
        </p:spPr>
        <p:txBody>
          <a:bodyPr/>
          <a:lstStyle/>
          <a:p>
            <a:r>
              <a:rPr lang="en-US" sz="2800" dirty="0" smtClean="0"/>
              <a:t>Formulation of the </a:t>
            </a:r>
            <a:r>
              <a:rPr lang="en-US" sz="2800" dirty="0" err="1" smtClean="0"/>
              <a:t>hadronic</a:t>
            </a:r>
            <a:r>
              <a:rPr lang="en-US" sz="2800" dirty="0" smtClean="0"/>
              <a:t> </a:t>
            </a:r>
            <a:r>
              <a:rPr lang="en-US" sz="2800" dirty="0" smtClean="0"/>
              <a:t>tensor </a:t>
            </a:r>
            <a:r>
              <a:rPr lang="en-US" sz="2800" dirty="0" smtClean="0"/>
              <a:t>in Euclidean path-integral has revealed the connected sea </a:t>
            </a:r>
            <a:r>
              <a:rPr lang="en-US" sz="2800" dirty="0" err="1" smtClean="0"/>
              <a:t>parton</a:t>
            </a:r>
            <a:r>
              <a:rPr lang="en-US" sz="2800" dirty="0" smtClean="0"/>
              <a:t> (CSP) </a:t>
            </a:r>
            <a:r>
              <a:rPr lang="en-US" sz="2800" dirty="0" err="1" smtClean="0"/>
              <a:t>dof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It takes experiments, lattice calculation and </a:t>
            </a:r>
            <a:r>
              <a:rPr lang="en-US" sz="2800" dirty="0" smtClean="0"/>
              <a:t>global fitting of PDF to extract CSP. </a:t>
            </a:r>
          </a:p>
          <a:p>
            <a:r>
              <a:rPr lang="en-US" sz="2800" dirty="0" smtClean="0"/>
              <a:t>It is better to have CSP and DSP </a:t>
            </a:r>
            <a:r>
              <a:rPr lang="en-US" sz="2800" dirty="0" err="1" smtClean="0"/>
              <a:t>parton</a:t>
            </a:r>
            <a:r>
              <a:rPr lang="en-US" sz="2800" dirty="0" smtClean="0"/>
              <a:t> separated in evolution. This would facilitate comparison with lattice calculation of moments. </a:t>
            </a:r>
          </a:p>
          <a:p>
            <a:r>
              <a:rPr lang="en-US" sz="2800" dirty="0" smtClean="0"/>
              <a:t>Lattice calculation of </a:t>
            </a:r>
            <a:r>
              <a:rPr lang="en-US" sz="2800" dirty="0" err="1" smtClean="0"/>
              <a:t>hadronic</a:t>
            </a:r>
            <a:r>
              <a:rPr lang="en-US" sz="2800" dirty="0" smtClean="0"/>
              <a:t> tensor </a:t>
            </a:r>
            <a:r>
              <a:rPr lang="en-US" sz="2800" dirty="0" smtClean="0"/>
              <a:t>is numerically tough, but theoretically interpretation is </a:t>
            </a:r>
            <a:r>
              <a:rPr lang="en-US" sz="2800" dirty="0" smtClean="0"/>
              <a:t>relatively easy. </a:t>
            </a:r>
            <a:r>
              <a:rPr lang="en-US" sz="2800" dirty="0" smtClean="0"/>
              <a:t>No renormalization is needed.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38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56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22300"/>
          </a:xfrm>
        </p:spPr>
        <p:txBody>
          <a:bodyPr/>
          <a:lstStyle/>
          <a:p>
            <a:pPr algn="ctr" fontAlgn="ctr"/>
            <a:r>
              <a:rPr lang="en-US" altLang="zh-TW" sz="3600" dirty="0">
                <a:solidFill>
                  <a:srgbClr val="FFFF00"/>
                </a:solidFill>
                <a:ea typeface="新細明體" pitchFamily="18" charset="-120"/>
              </a:rPr>
              <a:t>Comments</a:t>
            </a:r>
          </a:p>
        </p:txBody>
      </p:sp>
      <p:sp>
        <p:nvSpPr>
          <p:cNvPr id="6983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990600"/>
            <a:ext cx="8077200" cy="5257800"/>
          </a:xfrm>
        </p:spPr>
        <p:txBody>
          <a:bodyPr/>
          <a:lstStyle/>
          <a:p>
            <a:r>
              <a:rPr lang="en-US" altLang="zh-TW" sz="2400" dirty="0" smtClean="0">
                <a:latin typeface="Lucida Calligraphy" pitchFamily="66" charset="0"/>
                <a:ea typeface="新細明體" pitchFamily="18" charset="-120"/>
              </a:rPr>
              <a:t>The results are the same as derived from the conventional operator product expansion.</a:t>
            </a:r>
          </a:p>
          <a:p>
            <a:r>
              <a:rPr lang="en-US" altLang="zh-TW" sz="2400" dirty="0" smtClean="0">
                <a:latin typeface="Lucida Calligraphy" pitchFamily="66" charset="0"/>
                <a:ea typeface="新細明體" pitchFamily="18" charset="-120"/>
              </a:rPr>
              <a:t>The </a:t>
            </a:r>
            <a:r>
              <a:rPr lang="en-US" altLang="zh-TW" sz="2400" dirty="0">
                <a:solidFill>
                  <a:schemeClr val="accent2"/>
                </a:solidFill>
                <a:latin typeface="Lucida Calligraphy" pitchFamily="66" charset="0"/>
                <a:ea typeface="新細明體" pitchFamily="18" charset="-120"/>
              </a:rPr>
              <a:t>OPE</a:t>
            </a:r>
            <a:r>
              <a:rPr lang="en-US" altLang="zh-TW" sz="2400" dirty="0">
                <a:latin typeface="Lucida Calligraphy" pitchFamily="66" charset="0"/>
                <a:ea typeface="新細明體" pitchFamily="18" charset="-120"/>
              </a:rPr>
              <a:t> turns out to be </a:t>
            </a:r>
            <a:r>
              <a:rPr lang="en-US" altLang="zh-TW" sz="2400" dirty="0">
                <a:solidFill>
                  <a:srgbClr val="FF3300"/>
                </a:solidFill>
                <a:latin typeface="Lucida Calligraphy" pitchFamily="66" charset="0"/>
                <a:ea typeface="新細明體" pitchFamily="18" charset="-120"/>
              </a:rPr>
              <a:t>Taylor</a:t>
            </a:r>
            <a:r>
              <a:rPr lang="en-US" altLang="zh-TW" sz="2400" dirty="0">
                <a:latin typeface="Lucida Calligraphy" pitchFamily="66" charset="0"/>
                <a:ea typeface="新細明體" pitchFamily="18" charset="-120"/>
              </a:rPr>
              <a:t> expansion of functions in the path-integral formalism.</a:t>
            </a:r>
          </a:p>
          <a:p>
            <a:r>
              <a:rPr lang="en-US" altLang="zh-TW" sz="2400" dirty="0" smtClean="0">
                <a:latin typeface="Lucida Calligraphy" pitchFamily="66" charset="0"/>
                <a:ea typeface="新細明體" pitchFamily="18" charset="-120"/>
              </a:rPr>
              <a:t>Contrary to conventional OPE, the path-integral formalism admits separation of </a:t>
            </a:r>
            <a:r>
              <a:rPr lang="en-US" altLang="zh-TW" sz="2400" dirty="0" smtClean="0">
                <a:solidFill>
                  <a:schemeClr val="hlink"/>
                </a:solidFill>
                <a:latin typeface="Lucida Calligraphy" pitchFamily="66" charset="0"/>
                <a:ea typeface="新細明體" pitchFamily="18" charset="-120"/>
              </a:rPr>
              <a:t>CI </a:t>
            </a:r>
            <a:r>
              <a:rPr lang="en-US" altLang="zh-TW" sz="2400" dirty="0" smtClean="0">
                <a:latin typeface="Lucida Calligraphy" pitchFamily="66" charset="0"/>
                <a:ea typeface="新細明體" pitchFamily="18" charset="-120"/>
              </a:rPr>
              <a:t>and </a:t>
            </a:r>
            <a:r>
              <a:rPr lang="en-US" altLang="zh-TW" sz="2400" dirty="0" smtClean="0">
                <a:solidFill>
                  <a:schemeClr val="hlink"/>
                </a:solidFill>
                <a:latin typeface="Lucida Calligraphy" pitchFamily="66" charset="0"/>
                <a:ea typeface="新細明體" pitchFamily="18" charset="-120"/>
              </a:rPr>
              <a:t>DI</a:t>
            </a:r>
            <a:r>
              <a:rPr lang="en-US" altLang="zh-TW" sz="2400" dirty="0" smtClean="0">
                <a:latin typeface="Lucida Calligraphy" pitchFamily="66" charset="0"/>
                <a:ea typeface="新細明體" pitchFamily="18" charset="-120"/>
              </a:rPr>
              <a:t>.</a:t>
            </a:r>
          </a:p>
          <a:p>
            <a:r>
              <a:rPr lang="en-US" altLang="zh-TW" sz="2400" dirty="0" smtClean="0">
                <a:latin typeface="Lucida Calligraphy" pitchFamily="66" charset="0"/>
                <a:ea typeface="新細明體" pitchFamily="18" charset="-120"/>
              </a:rPr>
              <a:t>For        </a:t>
            </a:r>
            <a:r>
              <a:rPr lang="en-US" altLang="zh-TW" sz="2400" dirty="0">
                <a:latin typeface="Lucida Calligraphy" pitchFamily="66" charset="0"/>
                <a:ea typeface="新細明體" pitchFamily="18" charset="-120"/>
              </a:rPr>
              <a:t>with definite n, there is only one CI and one DI in the three-point function, i.e. (a’) is the same as (b’). Thus, one cannot separate quark contribution from that of </a:t>
            </a:r>
            <a:r>
              <a:rPr lang="en-US" altLang="zh-TW" sz="2400" dirty="0" err="1">
                <a:latin typeface="Lucida Calligraphy" pitchFamily="66" charset="0"/>
                <a:ea typeface="新細明體" pitchFamily="18" charset="-120"/>
              </a:rPr>
              <a:t>antiquark</a:t>
            </a:r>
            <a:r>
              <a:rPr lang="en-US" altLang="zh-TW" sz="2400" dirty="0">
                <a:latin typeface="Lucida Calligraphy" pitchFamily="66" charset="0"/>
                <a:ea typeface="新細明體" pitchFamily="18" charset="-120"/>
              </a:rPr>
              <a:t> in matrix elements.</a:t>
            </a:r>
          </a:p>
          <a:p>
            <a:pPr>
              <a:buFontTx/>
              <a:buNone/>
            </a:pPr>
            <a:endParaRPr lang="en-US" altLang="zh-TW" sz="2400" dirty="0">
              <a:latin typeface="Lucida Calligraphy" pitchFamily="66" charset="0"/>
              <a:ea typeface="新細明體" pitchFamily="18" charset="-120"/>
            </a:endParaRPr>
          </a:p>
          <a:p>
            <a:endParaRPr lang="en-US" altLang="zh-TW" sz="2400" dirty="0">
              <a:latin typeface="Lucida Calligraphy" pitchFamily="66" charset="0"/>
              <a:ea typeface="新細明體" pitchFamily="18" charset="-120"/>
            </a:endParaRPr>
          </a:p>
        </p:txBody>
      </p:sp>
      <p:graphicFrame>
        <p:nvGraphicFramePr>
          <p:cNvPr id="698373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12966406"/>
              </p:ext>
            </p:extLst>
          </p:nvPr>
        </p:nvGraphicFramePr>
        <p:xfrm>
          <a:off x="2057400" y="3733800"/>
          <a:ext cx="4873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440" name="Equation" r:id="rId3" imgW="203200" imgH="254000" progId="Equation.DSMT4">
                  <p:embed/>
                </p:oleObj>
              </mc:Choice>
              <mc:Fallback>
                <p:oleObj name="Equation" r:id="rId3" imgW="203200" imgH="254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733800"/>
                        <a:ext cx="487362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Kinematics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Bjorken</a:t>
            </a:r>
            <a:r>
              <a:rPr lang="en-US" sz="2800" dirty="0" smtClean="0"/>
              <a:t> x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>
              <a:sym typeface="Wingdings" panose="05000000000000000000" pitchFamily="2" charset="2"/>
            </a:endParaRPr>
          </a:p>
          <a:p>
            <a:r>
              <a:rPr lang="en-US" sz="2800" dirty="0" smtClean="0">
                <a:sym typeface="Wingdings" panose="05000000000000000000" pitchFamily="2" charset="2"/>
              </a:rPr>
              <a:t>Range of x:</a:t>
            </a:r>
          </a:p>
          <a:p>
            <a:pPr lvl="1"/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298773"/>
              </p:ext>
            </p:extLst>
          </p:nvPr>
        </p:nvGraphicFramePr>
        <p:xfrm>
          <a:off x="2819400" y="1676400"/>
          <a:ext cx="4083050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949" name="Equation" r:id="rId3" imgW="1600200" imgH="495300" progId="Equation.DSMT4">
                  <p:embed/>
                </p:oleObj>
              </mc:Choice>
              <mc:Fallback>
                <p:oleObj name="Equation" r:id="rId3" imgW="16002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1676400"/>
                        <a:ext cx="4083050" cy="1265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481248"/>
              </p:ext>
            </p:extLst>
          </p:nvPr>
        </p:nvGraphicFramePr>
        <p:xfrm>
          <a:off x="533400" y="4267200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950" name="Equation" r:id="rId5" imgW="508000" imgH="203200" progId="Equation.DSMT4">
                  <p:embed/>
                </p:oleObj>
              </mc:Choice>
              <mc:Fallback>
                <p:oleObj name="Equation" r:id="rId5" imgW="508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4267200"/>
                        <a:ext cx="1143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079840"/>
              </p:ext>
            </p:extLst>
          </p:nvPr>
        </p:nvGraphicFramePr>
        <p:xfrm>
          <a:off x="2057400" y="4191000"/>
          <a:ext cx="5383213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951" name="Equation" r:id="rId7" imgW="2514600" imgH="393700" progId="Equation.DSMT4">
                  <p:embed/>
                </p:oleObj>
              </mc:Choice>
              <mc:Fallback>
                <p:oleObj name="Equation" r:id="rId7" imgW="25146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57400" y="4191000"/>
                        <a:ext cx="5383213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730551"/>
              </p:ext>
            </p:extLst>
          </p:nvPr>
        </p:nvGraphicFramePr>
        <p:xfrm>
          <a:off x="3276600" y="3429000"/>
          <a:ext cx="1619608" cy="4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952" name="Equation" r:id="rId9" imgW="838080" imgH="228600" progId="Equation.DSMT4">
                  <p:embed/>
                </p:oleObj>
              </mc:Choice>
              <mc:Fallback>
                <p:oleObj name="Equation" r:id="rId9" imgW="838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76600" y="3429000"/>
                        <a:ext cx="1619608" cy="4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314252"/>
              </p:ext>
            </p:extLst>
          </p:nvPr>
        </p:nvGraphicFramePr>
        <p:xfrm>
          <a:off x="1828800" y="5029200"/>
          <a:ext cx="4953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953" name="Equation" r:id="rId11" imgW="2032000" imgH="203200" progId="Equation.DSMT4">
                  <p:embed/>
                </p:oleObj>
              </mc:Choice>
              <mc:Fallback>
                <p:oleObj name="Equation" r:id="rId11" imgW="2032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28800" y="5029200"/>
                        <a:ext cx="49530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9239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7679" name="Object 31"/>
          <p:cNvGraphicFramePr>
            <a:graphicFrameLocks noGrp="1" noChangeAspect="1"/>
          </p:cNvGraphicFramePr>
          <p:nvPr>
            <p:ph type="title"/>
            <p:extLst>
              <p:ext uri="{D42A27DB-BD31-4B8C-83A1-F6EECF244321}">
                <p14:modId xmlns:p14="http://schemas.microsoft.com/office/powerpoint/2010/main" val="976878798"/>
              </p:ext>
            </p:extLst>
          </p:nvPr>
        </p:nvGraphicFramePr>
        <p:xfrm>
          <a:off x="903288" y="1235075"/>
          <a:ext cx="7704137" cy="324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823" name="Equation" r:id="rId3" imgW="4978400" imgH="2095500" progId="Equation.DSMT4">
                  <p:embed/>
                </p:oleObj>
              </mc:Choice>
              <mc:Fallback>
                <p:oleObj name="Equation" r:id="rId3" imgW="4978400" imgH="209550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1235075"/>
                        <a:ext cx="7704137" cy="32432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7681" name="Object 3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84358780"/>
              </p:ext>
            </p:extLst>
          </p:nvPr>
        </p:nvGraphicFramePr>
        <p:xfrm>
          <a:off x="2057400" y="5154613"/>
          <a:ext cx="4652963" cy="13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824" name="Equation" r:id="rId5" imgW="2324100" imgH="660400" progId="Equation.DSMT4">
                  <p:embed/>
                </p:oleObj>
              </mc:Choice>
              <mc:Fallback>
                <p:oleObj name="Equation" r:id="rId5" imgW="2324100" imgH="66040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154613"/>
                        <a:ext cx="4652963" cy="13223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4724400"/>
            <a:ext cx="2612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Laplace transform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3048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W</a:t>
            </a:r>
            <a:r>
              <a:rPr lang="en-US" baseline="-25000" dirty="0" err="1" smtClean="0">
                <a:solidFill>
                  <a:srgbClr val="FFFF00"/>
                </a:solidFill>
              </a:rPr>
              <a:t>μν</a:t>
            </a:r>
            <a:r>
              <a:rPr lang="en-US" baseline="-25000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in Euclidean Space</a:t>
            </a:r>
            <a:endParaRPr lang="en-US" baseline="-25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6717" name="Object 93"/>
          <p:cNvGraphicFramePr>
            <a:graphicFrameLocks noChangeAspect="1"/>
          </p:cNvGraphicFramePr>
          <p:nvPr/>
        </p:nvGraphicFramePr>
        <p:xfrm>
          <a:off x="685800" y="152400"/>
          <a:ext cx="1905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19" name="Equation" r:id="rId3" imgW="761760" imgH="228600" progId="Equation.DSMT4">
                  <p:embed/>
                </p:oleObj>
              </mc:Choice>
              <mc:Fallback>
                <p:oleObj name="Equation" r:id="rId3" imgW="761760" imgH="228600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2400"/>
                        <a:ext cx="19050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718" name="Object 94"/>
          <p:cNvGraphicFramePr>
            <a:graphicFrameLocks noChangeAspect="1"/>
          </p:cNvGraphicFramePr>
          <p:nvPr/>
        </p:nvGraphicFramePr>
        <p:xfrm>
          <a:off x="4343400" y="152400"/>
          <a:ext cx="762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20" name="Equation" r:id="rId5" imgW="228600" imgH="228600" progId="Equation.DSMT4">
                  <p:embed/>
                </p:oleObj>
              </mc:Choice>
              <mc:Fallback>
                <p:oleObj name="Equation" r:id="rId5" imgW="228600" imgH="228600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52400"/>
                        <a:ext cx="7620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719" name="Object 95"/>
          <p:cNvGraphicFramePr>
            <a:graphicFrameLocks noChangeAspect="1"/>
          </p:cNvGraphicFramePr>
          <p:nvPr/>
        </p:nvGraphicFramePr>
        <p:xfrm>
          <a:off x="6691313" y="228600"/>
          <a:ext cx="21621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21" name="Equation" r:id="rId7" imgW="939600" imgH="228600" progId="Equation.DSMT4">
                  <p:embed/>
                </p:oleObj>
              </mc:Choice>
              <mc:Fallback>
                <p:oleObj name="Equation" r:id="rId7" imgW="939600" imgH="228600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1313" y="228600"/>
                        <a:ext cx="2162175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1"/>
          <p:cNvGrpSpPr>
            <a:grpSpLocks/>
          </p:cNvGrpSpPr>
          <p:nvPr/>
        </p:nvGrpSpPr>
        <p:grpSpPr bwMode="auto">
          <a:xfrm>
            <a:off x="533400" y="4191002"/>
            <a:ext cx="6781800" cy="1981201"/>
            <a:chOff x="336" y="2640"/>
            <a:chExt cx="4272" cy="1248"/>
          </a:xfrm>
        </p:grpSpPr>
        <p:graphicFrame>
          <p:nvGraphicFramePr>
            <p:cNvPr id="666721" name="Object 97"/>
            <p:cNvGraphicFramePr>
              <a:graphicFrameLocks noChangeAspect="1"/>
            </p:cNvGraphicFramePr>
            <p:nvPr/>
          </p:nvGraphicFramePr>
          <p:xfrm>
            <a:off x="336" y="3648"/>
            <a:ext cx="152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422" name="Equation" r:id="rId9" imgW="114120" imgH="177480" progId="Equation.DSMT4">
                    <p:embed/>
                  </p:oleObj>
                </mc:Choice>
                <mc:Fallback>
                  <p:oleObj name="Equation" r:id="rId9" imgW="114120" imgH="177480" progId="Equation.DSMT4">
                    <p:embed/>
                    <p:pic>
                      <p:nvPicPr>
                        <p:cNvPr id="0" name="Object 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3648"/>
                          <a:ext cx="152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6722" name="AutoShape 98"/>
            <p:cNvSpPr>
              <a:spLocks noChangeArrowheads="1"/>
            </p:cNvSpPr>
            <p:nvPr/>
          </p:nvSpPr>
          <p:spPr bwMode="auto">
            <a:xfrm>
              <a:off x="336" y="3180"/>
              <a:ext cx="228" cy="462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6723" name="AutoShape 99"/>
            <p:cNvSpPr>
              <a:spLocks noChangeArrowheads="1"/>
            </p:cNvSpPr>
            <p:nvPr/>
          </p:nvSpPr>
          <p:spPr bwMode="auto">
            <a:xfrm>
              <a:off x="1895" y="3352"/>
              <a:ext cx="457" cy="193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6724" name="Freeform 100"/>
            <p:cNvSpPr>
              <a:spLocks/>
            </p:cNvSpPr>
            <p:nvPr/>
          </p:nvSpPr>
          <p:spPr bwMode="auto">
            <a:xfrm>
              <a:off x="526" y="3079"/>
              <a:ext cx="1503" cy="292"/>
            </a:xfrm>
            <a:custGeom>
              <a:avLst/>
              <a:gdLst/>
              <a:ahLst/>
              <a:cxnLst>
                <a:cxn ang="0">
                  <a:pos x="0" y="280"/>
                </a:cxn>
                <a:cxn ang="0">
                  <a:pos x="606" y="60"/>
                </a:cxn>
                <a:cxn ang="0">
                  <a:pos x="1338" y="66"/>
                </a:cxn>
                <a:cxn ang="0">
                  <a:pos x="1626" y="174"/>
                </a:cxn>
                <a:cxn ang="0">
                  <a:pos x="1896" y="364"/>
                </a:cxn>
              </a:cxnLst>
              <a:rect l="0" t="0" r="r" b="b"/>
              <a:pathLst>
                <a:path w="1896" h="364">
                  <a:moveTo>
                    <a:pt x="0" y="280"/>
                  </a:moveTo>
                  <a:cubicBezTo>
                    <a:pt x="101" y="243"/>
                    <a:pt x="383" y="96"/>
                    <a:pt x="606" y="60"/>
                  </a:cubicBezTo>
                  <a:cubicBezTo>
                    <a:pt x="829" y="21"/>
                    <a:pt x="1158" y="0"/>
                    <a:pt x="1338" y="66"/>
                  </a:cubicBezTo>
                  <a:cubicBezTo>
                    <a:pt x="1518" y="132"/>
                    <a:pt x="1533" y="124"/>
                    <a:pt x="1626" y="174"/>
                  </a:cubicBezTo>
                  <a:cubicBezTo>
                    <a:pt x="1719" y="224"/>
                    <a:pt x="1840" y="325"/>
                    <a:pt x="1896" y="364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6725" name="Line 101"/>
            <p:cNvSpPr>
              <a:spLocks noChangeShapeType="1"/>
            </p:cNvSpPr>
            <p:nvPr/>
          </p:nvSpPr>
          <p:spPr bwMode="auto">
            <a:xfrm>
              <a:off x="566" y="3456"/>
              <a:ext cx="133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6726" name="Freeform 102"/>
            <p:cNvSpPr>
              <a:spLocks/>
            </p:cNvSpPr>
            <p:nvPr/>
          </p:nvSpPr>
          <p:spPr bwMode="auto">
            <a:xfrm>
              <a:off x="526" y="3545"/>
              <a:ext cx="1522" cy="199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378" y="163"/>
                </a:cxn>
                <a:cxn ang="0">
                  <a:pos x="918" y="247"/>
                </a:cxn>
                <a:cxn ang="0">
                  <a:pos x="1446" y="169"/>
                </a:cxn>
                <a:cxn ang="0">
                  <a:pos x="1920" y="0"/>
                </a:cxn>
              </a:cxnLst>
              <a:rect l="0" t="0" r="r" b="b"/>
              <a:pathLst>
                <a:path w="1920" h="248">
                  <a:moveTo>
                    <a:pt x="0" y="48"/>
                  </a:moveTo>
                  <a:cubicBezTo>
                    <a:pt x="63" y="67"/>
                    <a:pt x="225" y="130"/>
                    <a:pt x="378" y="163"/>
                  </a:cubicBezTo>
                  <a:cubicBezTo>
                    <a:pt x="531" y="196"/>
                    <a:pt x="740" y="246"/>
                    <a:pt x="918" y="247"/>
                  </a:cubicBezTo>
                  <a:cubicBezTo>
                    <a:pt x="1096" y="248"/>
                    <a:pt x="1279" y="210"/>
                    <a:pt x="1446" y="169"/>
                  </a:cubicBezTo>
                  <a:cubicBezTo>
                    <a:pt x="1613" y="128"/>
                    <a:pt x="1821" y="35"/>
                    <a:pt x="1920" y="0"/>
                  </a:cubicBezTo>
                </a:path>
              </a:pathLst>
            </a:custGeom>
            <a:noFill/>
            <a:ln w="28575" cap="flat" cmpd="sng">
              <a:solidFill>
                <a:schemeClr val="folHlink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6727" name="Line 103"/>
            <p:cNvSpPr>
              <a:spLocks noChangeShapeType="1"/>
            </p:cNvSpPr>
            <p:nvPr/>
          </p:nvSpPr>
          <p:spPr bwMode="auto">
            <a:xfrm flipV="1">
              <a:off x="818" y="3160"/>
              <a:ext cx="88" cy="4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6728" name="Line 104"/>
            <p:cNvSpPr>
              <a:spLocks noChangeShapeType="1"/>
            </p:cNvSpPr>
            <p:nvPr/>
          </p:nvSpPr>
          <p:spPr bwMode="auto">
            <a:xfrm>
              <a:off x="1287" y="3449"/>
              <a:ext cx="38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6729" name="Line 105"/>
            <p:cNvSpPr>
              <a:spLocks noChangeShapeType="1"/>
            </p:cNvSpPr>
            <p:nvPr/>
          </p:nvSpPr>
          <p:spPr bwMode="auto">
            <a:xfrm flipV="1">
              <a:off x="1211" y="3757"/>
              <a:ext cx="114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6730" name="Line 106"/>
            <p:cNvSpPr>
              <a:spLocks noChangeShapeType="1"/>
            </p:cNvSpPr>
            <p:nvPr/>
          </p:nvSpPr>
          <p:spPr bwMode="auto">
            <a:xfrm>
              <a:off x="1738" y="3200"/>
              <a:ext cx="88" cy="4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666731" name="Object 107"/>
            <p:cNvGraphicFramePr>
              <a:graphicFrameLocks noChangeAspect="1"/>
            </p:cNvGraphicFramePr>
            <p:nvPr/>
          </p:nvGraphicFramePr>
          <p:xfrm>
            <a:off x="912" y="2995"/>
            <a:ext cx="288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423" name="Equation" r:id="rId11" imgW="126720" imgH="126720" progId="Equation.DSMT4">
                    <p:embed/>
                  </p:oleObj>
                </mc:Choice>
                <mc:Fallback>
                  <p:oleObj name="Equation" r:id="rId11" imgW="126720" imgH="126720" progId="Equation.DSMT4">
                    <p:embed/>
                    <p:pic>
                      <p:nvPicPr>
                        <p:cNvPr id="0" name="Object 1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2995"/>
                          <a:ext cx="288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6732" name="Object 108"/>
            <p:cNvGraphicFramePr>
              <a:graphicFrameLocks noChangeAspect="1"/>
            </p:cNvGraphicFramePr>
            <p:nvPr/>
          </p:nvGraphicFramePr>
          <p:xfrm>
            <a:off x="2054" y="3600"/>
            <a:ext cx="16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424" name="Equation" r:id="rId13" imgW="88560" imgH="152280" progId="Equation.DSMT4">
                    <p:embed/>
                  </p:oleObj>
                </mc:Choice>
                <mc:Fallback>
                  <p:oleObj name="Equation" r:id="rId13" imgW="88560" imgH="152280" progId="Equation.DSMT4">
                    <p:embed/>
                    <p:pic>
                      <p:nvPicPr>
                        <p:cNvPr id="0" name="Object 1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4" y="3600"/>
                          <a:ext cx="168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6733" name="Object 109"/>
            <p:cNvGraphicFramePr>
              <a:graphicFrameLocks noChangeAspect="1"/>
            </p:cNvGraphicFramePr>
            <p:nvPr/>
          </p:nvGraphicFramePr>
          <p:xfrm>
            <a:off x="1370" y="3312"/>
            <a:ext cx="264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425" name="Equation" r:id="rId15" imgW="126720" imgH="126720" progId="Equation.DSMT4">
                    <p:embed/>
                  </p:oleObj>
                </mc:Choice>
                <mc:Fallback>
                  <p:oleObj name="Equation" r:id="rId15" imgW="126720" imgH="126720" progId="Equation.DSMT4">
                    <p:embed/>
                    <p:pic>
                      <p:nvPicPr>
                        <p:cNvPr id="0" name="Object 1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0" y="3312"/>
                          <a:ext cx="264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140"/>
            <p:cNvGrpSpPr>
              <a:grpSpLocks/>
            </p:cNvGrpSpPr>
            <p:nvPr/>
          </p:nvGrpSpPr>
          <p:grpSpPr bwMode="auto">
            <a:xfrm>
              <a:off x="2592" y="2640"/>
              <a:ext cx="2016" cy="1248"/>
              <a:chOff x="2592" y="2640"/>
              <a:chExt cx="2016" cy="1248"/>
            </a:xfrm>
          </p:grpSpPr>
          <p:graphicFrame>
            <p:nvGraphicFramePr>
              <p:cNvPr id="666737" name="Object 113"/>
              <p:cNvGraphicFramePr>
                <a:graphicFrameLocks noChangeAspect="1"/>
              </p:cNvGraphicFramePr>
              <p:nvPr/>
            </p:nvGraphicFramePr>
            <p:xfrm>
              <a:off x="2592" y="3648"/>
              <a:ext cx="152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60426" name="Equation" r:id="rId17" imgW="114120" imgH="177480" progId="Equation.DSMT4">
                      <p:embed/>
                    </p:oleObj>
                  </mc:Choice>
                  <mc:Fallback>
                    <p:oleObj name="Equation" r:id="rId17" imgW="114120" imgH="177480" progId="Equation.DSMT4">
                      <p:embed/>
                      <p:pic>
                        <p:nvPicPr>
                          <p:cNvPr id="0" name="Object 1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92" y="3648"/>
                            <a:ext cx="152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tx1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66749" name="Object 125"/>
              <p:cNvGraphicFramePr>
                <a:graphicFrameLocks noChangeAspect="1"/>
              </p:cNvGraphicFramePr>
              <p:nvPr/>
            </p:nvGraphicFramePr>
            <p:xfrm>
              <a:off x="3919" y="2640"/>
              <a:ext cx="264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60427" name="Equation" r:id="rId19" imgW="126720" imgH="126720" progId="Equation.DSMT4">
                      <p:embed/>
                    </p:oleObj>
                  </mc:Choice>
                  <mc:Fallback>
                    <p:oleObj name="Equation" r:id="rId19" imgW="126720" imgH="126720" progId="Equation.DSMT4">
                      <p:embed/>
                      <p:pic>
                        <p:nvPicPr>
                          <p:cNvPr id="0" name="Object 1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19" y="2640"/>
                            <a:ext cx="264" cy="24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66738" name="AutoShape 114"/>
              <p:cNvSpPr>
                <a:spLocks noChangeArrowheads="1"/>
              </p:cNvSpPr>
              <p:nvPr/>
            </p:nvSpPr>
            <p:spPr bwMode="auto">
              <a:xfrm>
                <a:off x="2592" y="3180"/>
                <a:ext cx="228" cy="46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739" name="AutoShape 115"/>
              <p:cNvSpPr>
                <a:spLocks noChangeArrowheads="1"/>
              </p:cNvSpPr>
              <p:nvPr/>
            </p:nvSpPr>
            <p:spPr bwMode="auto">
              <a:xfrm>
                <a:off x="4151" y="3352"/>
                <a:ext cx="457" cy="193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740" name="Freeform 116"/>
              <p:cNvSpPr>
                <a:spLocks/>
              </p:cNvSpPr>
              <p:nvPr/>
            </p:nvSpPr>
            <p:spPr bwMode="auto">
              <a:xfrm>
                <a:off x="2774" y="3130"/>
                <a:ext cx="1503" cy="234"/>
              </a:xfrm>
              <a:custGeom>
                <a:avLst/>
                <a:gdLst/>
                <a:ahLst/>
                <a:cxnLst>
                  <a:cxn ang="0">
                    <a:pos x="0" y="167"/>
                  </a:cxn>
                  <a:cxn ang="0">
                    <a:pos x="166" y="105"/>
                  </a:cxn>
                  <a:cxn ang="0">
                    <a:pos x="390" y="35"/>
                  </a:cxn>
                  <a:cxn ang="0">
                    <a:pos x="666" y="3"/>
                  </a:cxn>
                  <a:cxn ang="0">
                    <a:pos x="934" y="16"/>
                  </a:cxn>
                  <a:cxn ang="0">
                    <a:pos x="1101" y="54"/>
                  </a:cxn>
                  <a:cxn ang="0">
                    <a:pos x="1357" y="144"/>
                  </a:cxn>
                  <a:cxn ang="0">
                    <a:pos x="1503" y="234"/>
                  </a:cxn>
                </a:cxnLst>
                <a:rect l="0" t="0" r="r" b="b"/>
                <a:pathLst>
                  <a:path w="1503" h="234">
                    <a:moveTo>
                      <a:pt x="0" y="167"/>
                    </a:moveTo>
                    <a:cubicBezTo>
                      <a:pt x="28" y="157"/>
                      <a:pt x="101" y="127"/>
                      <a:pt x="166" y="105"/>
                    </a:cubicBezTo>
                    <a:cubicBezTo>
                      <a:pt x="231" y="83"/>
                      <a:pt x="307" y="52"/>
                      <a:pt x="390" y="35"/>
                    </a:cubicBezTo>
                    <a:cubicBezTo>
                      <a:pt x="473" y="18"/>
                      <a:pt x="575" y="6"/>
                      <a:pt x="666" y="3"/>
                    </a:cubicBezTo>
                    <a:cubicBezTo>
                      <a:pt x="757" y="0"/>
                      <a:pt x="862" y="8"/>
                      <a:pt x="934" y="16"/>
                    </a:cubicBezTo>
                    <a:cubicBezTo>
                      <a:pt x="1006" y="24"/>
                      <a:pt x="1031" y="33"/>
                      <a:pt x="1101" y="54"/>
                    </a:cubicBezTo>
                    <a:cubicBezTo>
                      <a:pt x="1243" y="107"/>
                      <a:pt x="1290" y="114"/>
                      <a:pt x="1357" y="144"/>
                    </a:cubicBezTo>
                    <a:cubicBezTo>
                      <a:pt x="1424" y="174"/>
                      <a:pt x="1473" y="215"/>
                      <a:pt x="1503" y="234"/>
                    </a:cubicBezTo>
                  </a:path>
                </a:pathLst>
              </a:custGeom>
              <a:noFill/>
              <a:ln w="28575" cap="flat" cmpd="sng">
                <a:solidFill>
                  <a:srgbClr val="FF33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741" name="Line 117"/>
              <p:cNvSpPr>
                <a:spLocks noChangeShapeType="1"/>
              </p:cNvSpPr>
              <p:nvPr/>
            </p:nvSpPr>
            <p:spPr bwMode="auto">
              <a:xfrm>
                <a:off x="2822" y="3456"/>
                <a:ext cx="1331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742" name="Freeform 118"/>
              <p:cNvSpPr>
                <a:spLocks/>
              </p:cNvSpPr>
              <p:nvPr/>
            </p:nvSpPr>
            <p:spPr bwMode="auto">
              <a:xfrm>
                <a:off x="2782" y="3545"/>
                <a:ext cx="1522" cy="199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378" y="163"/>
                  </a:cxn>
                  <a:cxn ang="0">
                    <a:pos x="918" y="247"/>
                  </a:cxn>
                  <a:cxn ang="0">
                    <a:pos x="1446" y="169"/>
                  </a:cxn>
                  <a:cxn ang="0">
                    <a:pos x="1920" y="0"/>
                  </a:cxn>
                </a:cxnLst>
                <a:rect l="0" t="0" r="r" b="b"/>
                <a:pathLst>
                  <a:path w="1920" h="248">
                    <a:moveTo>
                      <a:pt x="0" y="48"/>
                    </a:moveTo>
                    <a:cubicBezTo>
                      <a:pt x="63" y="67"/>
                      <a:pt x="225" y="130"/>
                      <a:pt x="378" y="163"/>
                    </a:cubicBezTo>
                    <a:cubicBezTo>
                      <a:pt x="531" y="196"/>
                      <a:pt x="740" y="246"/>
                      <a:pt x="918" y="247"/>
                    </a:cubicBezTo>
                    <a:cubicBezTo>
                      <a:pt x="1096" y="248"/>
                      <a:pt x="1279" y="210"/>
                      <a:pt x="1446" y="169"/>
                    </a:cubicBezTo>
                    <a:cubicBezTo>
                      <a:pt x="1613" y="128"/>
                      <a:pt x="1821" y="35"/>
                      <a:pt x="1920" y="0"/>
                    </a:cubicBezTo>
                  </a:path>
                </a:pathLst>
              </a:custGeom>
              <a:noFill/>
              <a:ln w="28575" cap="flat" cmpd="sng">
                <a:solidFill>
                  <a:schemeClr val="fol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743" name="Line 119"/>
              <p:cNvSpPr>
                <a:spLocks noChangeShapeType="1"/>
              </p:cNvSpPr>
              <p:nvPr/>
            </p:nvSpPr>
            <p:spPr bwMode="auto">
              <a:xfrm flipV="1">
                <a:off x="3074" y="3160"/>
                <a:ext cx="88" cy="40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744" name="Line 120"/>
              <p:cNvSpPr>
                <a:spLocks noChangeShapeType="1"/>
              </p:cNvSpPr>
              <p:nvPr/>
            </p:nvSpPr>
            <p:spPr bwMode="auto">
              <a:xfrm>
                <a:off x="3543" y="3449"/>
                <a:ext cx="38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745" name="Line 121"/>
              <p:cNvSpPr>
                <a:spLocks noChangeShapeType="1"/>
              </p:cNvSpPr>
              <p:nvPr/>
            </p:nvSpPr>
            <p:spPr bwMode="auto">
              <a:xfrm flipV="1">
                <a:off x="3467" y="3757"/>
                <a:ext cx="114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746" name="Line 122"/>
              <p:cNvSpPr>
                <a:spLocks noChangeShapeType="1"/>
              </p:cNvSpPr>
              <p:nvPr/>
            </p:nvSpPr>
            <p:spPr bwMode="auto">
              <a:xfrm>
                <a:off x="3974" y="3216"/>
                <a:ext cx="88" cy="40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666747" name="Object 123"/>
              <p:cNvGraphicFramePr>
                <a:graphicFrameLocks noChangeAspect="1"/>
              </p:cNvGraphicFramePr>
              <p:nvPr/>
            </p:nvGraphicFramePr>
            <p:xfrm>
              <a:off x="3168" y="2995"/>
              <a:ext cx="288" cy="2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60428" name="Equation" r:id="rId21" imgW="126720" imgH="126720" progId="Equation.DSMT4">
                      <p:embed/>
                    </p:oleObj>
                  </mc:Choice>
                  <mc:Fallback>
                    <p:oleObj name="Equation" r:id="rId21" imgW="126720" imgH="126720" progId="Equation.DSMT4">
                      <p:embed/>
                      <p:pic>
                        <p:nvPicPr>
                          <p:cNvPr id="0" name="Object 1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68" y="2995"/>
                            <a:ext cx="288" cy="26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66748" name="Object 124"/>
              <p:cNvGraphicFramePr>
                <a:graphicFrameLocks noChangeAspect="1"/>
              </p:cNvGraphicFramePr>
              <p:nvPr/>
            </p:nvGraphicFramePr>
            <p:xfrm>
              <a:off x="4320" y="3600"/>
              <a:ext cx="168" cy="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60429" name="Equation" r:id="rId23" imgW="88560" imgH="152280" progId="Equation.DSMT4">
                      <p:embed/>
                    </p:oleObj>
                  </mc:Choice>
                  <mc:Fallback>
                    <p:oleObj name="Equation" r:id="rId23" imgW="88560" imgH="152280" progId="Equation.DSMT4">
                      <p:embed/>
                      <p:pic>
                        <p:nvPicPr>
                          <p:cNvPr id="0" name="Object 1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0" y="3600"/>
                            <a:ext cx="168" cy="2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66752" name="Oval 128"/>
              <p:cNvSpPr>
                <a:spLocks noChangeArrowheads="1"/>
              </p:cNvSpPr>
              <p:nvPr/>
            </p:nvSpPr>
            <p:spPr bwMode="auto">
              <a:xfrm>
                <a:off x="3830" y="2736"/>
                <a:ext cx="384" cy="336"/>
              </a:xfrm>
              <a:prstGeom prst="ellipse">
                <a:avLst/>
              </a:prstGeom>
              <a:noFill/>
              <a:ln w="28575" algn="ctr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graphicFrame>
        <p:nvGraphicFramePr>
          <p:cNvPr id="666753" name="Object 129"/>
          <p:cNvGraphicFramePr>
            <a:graphicFrameLocks noChangeAspect="1"/>
          </p:cNvGraphicFramePr>
          <p:nvPr/>
        </p:nvGraphicFramePr>
        <p:xfrm>
          <a:off x="7361238" y="5181600"/>
          <a:ext cx="17811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30" name="Equation" r:id="rId25" imgW="419040" imgH="139680" progId="Equation.DSMT4">
                  <p:embed/>
                </p:oleObj>
              </mc:Choice>
              <mc:Fallback>
                <p:oleObj name="Equation" r:id="rId25" imgW="419040" imgH="139680" progId="Equation.DSMT4">
                  <p:embed/>
                  <p:pic>
                    <p:nvPicPr>
                      <p:cNvPr id="0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1238" y="5181600"/>
                        <a:ext cx="1781175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6754" name="Text Box 130"/>
          <p:cNvSpPr txBox="1">
            <a:spLocks noChangeArrowheads="1"/>
          </p:cNvSpPr>
          <p:nvPr/>
        </p:nvSpPr>
        <p:spPr bwMode="auto">
          <a:xfrm>
            <a:off x="0" y="6248400"/>
            <a:ext cx="7924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solidFill>
                  <a:srgbClr val="FFFFFF"/>
                </a:solidFill>
                <a:ea typeface="新細明體" pitchFamily="18" charset="-120"/>
              </a:rPr>
              <a:t>Cat’s ears diagrams are suppressed by O(1/Q</a:t>
            </a:r>
            <a:r>
              <a:rPr lang="en-US" altLang="zh-TW" b="1" baseline="30000" smtClean="0">
                <a:solidFill>
                  <a:srgbClr val="FFFFFF"/>
                </a:solidFill>
                <a:ea typeface="新細明體" pitchFamily="18" charset="-120"/>
              </a:rPr>
              <a:t>2</a:t>
            </a:r>
            <a:r>
              <a:rPr lang="en-US" altLang="zh-TW" smtClean="0">
                <a:solidFill>
                  <a:srgbClr val="FFFFFF"/>
                </a:solidFill>
                <a:ea typeface="新細明體" pitchFamily="18" charset="-120"/>
              </a:rPr>
              <a:t>). </a:t>
            </a:r>
          </a:p>
        </p:txBody>
      </p:sp>
      <p:graphicFrame>
        <p:nvGraphicFramePr>
          <p:cNvPr id="666649" name="Object 25"/>
          <p:cNvGraphicFramePr>
            <a:graphicFrameLocks noChangeAspect="1"/>
          </p:cNvGraphicFramePr>
          <p:nvPr/>
        </p:nvGraphicFramePr>
        <p:xfrm>
          <a:off x="7239000" y="838200"/>
          <a:ext cx="3397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31" name="Equation" r:id="rId27" imgW="203040" imgH="228600" progId="Equation.DSMT4">
                  <p:embed/>
                </p:oleObj>
              </mc:Choice>
              <mc:Fallback>
                <p:oleObj name="Equation" r:id="rId27" imgW="203040" imgH="2286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838200"/>
                        <a:ext cx="33972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29" name="Object 5"/>
          <p:cNvGraphicFramePr>
            <a:graphicFrameLocks noChangeAspect="1"/>
          </p:cNvGraphicFramePr>
          <p:nvPr/>
        </p:nvGraphicFramePr>
        <p:xfrm>
          <a:off x="6477000" y="3251200"/>
          <a:ext cx="27463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32" name="Equation" r:id="rId29" imgW="114120" imgH="177480" progId="Equation.DSMT4">
                  <p:embed/>
                </p:oleObj>
              </mc:Choice>
              <mc:Fallback>
                <p:oleObj name="Equation" r:id="rId29" imgW="11412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251200"/>
                        <a:ext cx="274638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6630" name="AutoShape 6"/>
          <p:cNvSpPr>
            <a:spLocks noChangeArrowheads="1"/>
          </p:cNvSpPr>
          <p:nvPr/>
        </p:nvSpPr>
        <p:spPr bwMode="auto">
          <a:xfrm>
            <a:off x="6477000" y="2590800"/>
            <a:ext cx="412750" cy="6477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31" name="AutoShape 7"/>
          <p:cNvSpPr>
            <a:spLocks noChangeArrowheads="1"/>
          </p:cNvSpPr>
          <p:nvPr/>
        </p:nvSpPr>
        <p:spPr bwMode="auto">
          <a:xfrm>
            <a:off x="8382000" y="2743200"/>
            <a:ext cx="762000" cy="26987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33" name="Line 9"/>
          <p:cNvSpPr>
            <a:spLocks noChangeShapeType="1"/>
          </p:cNvSpPr>
          <p:nvPr/>
        </p:nvSpPr>
        <p:spPr bwMode="auto">
          <a:xfrm flipV="1">
            <a:off x="6858000" y="2895600"/>
            <a:ext cx="1600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34" name="Freeform 10"/>
          <p:cNvSpPr>
            <a:spLocks/>
          </p:cNvSpPr>
          <p:nvPr/>
        </p:nvSpPr>
        <p:spPr bwMode="auto">
          <a:xfrm>
            <a:off x="6858000" y="3048000"/>
            <a:ext cx="1905000" cy="1524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378" y="163"/>
              </a:cxn>
              <a:cxn ang="0">
                <a:pos x="918" y="247"/>
              </a:cxn>
              <a:cxn ang="0">
                <a:pos x="1446" y="169"/>
              </a:cxn>
              <a:cxn ang="0">
                <a:pos x="1920" y="0"/>
              </a:cxn>
            </a:cxnLst>
            <a:rect l="0" t="0" r="r" b="b"/>
            <a:pathLst>
              <a:path w="1920" h="248">
                <a:moveTo>
                  <a:pt x="0" y="48"/>
                </a:moveTo>
                <a:cubicBezTo>
                  <a:pt x="63" y="67"/>
                  <a:pt x="225" y="130"/>
                  <a:pt x="378" y="163"/>
                </a:cubicBezTo>
                <a:cubicBezTo>
                  <a:pt x="531" y="196"/>
                  <a:pt x="740" y="246"/>
                  <a:pt x="918" y="247"/>
                </a:cubicBezTo>
                <a:cubicBezTo>
                  <a:pt x="1096" y="248"/>
                  <a:pt x="1279" y="210"/>
                  <a:pt x="1446" y="169"/>
                </a:cubicBezTo>
                <a:cubicBezTo>
                  <a:pt x="1613" y="128"/>
                  <a:pt x="1821" y="35"/>
                  <a:pt x="1920" y="0"/>
                </a:cubicBezTo>
              </a:path>
            </a:pathLst>
          </a:custGeom>
          <a:noFill/>
          <a:ln w="28575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36" name="Line 12"/>
          <p:cNvSpPr>
            <a:spLocks noChangeShapeType="1"/>
          </p:cNvSpPr>
          <p:nvPr/>
        </p:nvSpPr>
        <p:spPr bwMode="auto">
          <a:xfrm>
            <a:off x="7696200" y="2895600"/>
            <a:ext cx="2286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37" name="Line 13"/>
          <p:cNvSpPr>
            <a:spLocks noChangeShapeType="1"/>
          </p:cNvSpPr>
          <p:nvPr/>
        </p:nvSpPr>
        <p:spPr bwMode="auto">
          <a:xfrm flipV="1">
            <a:off x="7620000" y="3200400"/>
            <a:ext cx="3048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graphicFrame>
        <p:nvGraphicFramePr>
          <p:cNvPr id="666639" name="Object 15"/>
          <p:cNvGraphicFramePr>
            <a:graphicFrameLocks noChangeAspect="1"/>
          </p:cNvGraphicFramePr>
          <p:nvPr/>
        </p:nvGraphicFramePr>
        <p:xfrm>
          <a:off x="7228272" y="1219200"/>
          <a:ext cx="427954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33" name="Equation" r:id="rId31" imgW="126720" imgH="126720" progId="Equation.DSMT4">
                  <p:embed/>
                </p:oleObj>
              </mc:Choice>
              <mc:Fallback>
                <p:oleObj name="Equation" r:id="rId31" imgW="126720" imgH="12672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8272" y="1219200"/>
                        <a:ext cx="427954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40" name="Object 16"/>
          <p:cNvGraphicFramePr>
            <a:graphicFrameLocks noChangeAspect="1"/>
          </p:cNvGraphicFramePr>
          <p:nvPr/>
        </p:nvGraphicFramePr>
        <p:xfrm>
          <a:off x="8686800" y="3124200"/>
          <a:ext cx="3032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34" name="Equation" r:id="rId33" imgW="88560" imgH="152280" progId="Equation.DSMT4">
                  <p:embed/>
                </p:oleObj>
              </mc:Choice>
              <mc:Fallback>
                <p:oleObj name="Equation" r:id="rId33" imgW="88560" imgH="1522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3124200"/>
                        <a:ext cx="303213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41" name="Object 17"/>
          <p:cNvGraphicFramePr>
            <a:graphicFrameLocks noChangeAspect="1"/>
          </p:cNvGraphicFramePr>
          <p:nvPr/>
        </p:nvGraphicFramePr>
        <p:xfrm>
          <a:off x="7990898" y="1219200"/>
          <a:ext cx="424873" cy="304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35" name="Equation" r:id="rId35" imgW="126720" imgH="126720" progId="Equation.DSMT4">
                  <p:embed/>
                </p:oleObj>
              </mc:Choice>
              <mc:Fallback>
                <p:oleObj name="Equation" r:id="rId35" imgW="126720" imgH="12672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0898" y="1219200"/>
                        <a:ext cx="424873" cy="3047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6645" name="Line 21"/>
          <p:cNvSpPr>
            <a:spLocks noChangeShapeType="1"/>
          </p:cNvSpPr>
          <p:nvPr/>
        </p:nvSpPr>
        <p:spPr bwMode="auto">
          <a:xfrm>
            <a:off x="6858000" y="2590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47" name="Line 23"/>
          <p:cNvSpPr>
            <a:spLocks noChangeShapeType="1"/>
          </p:cNvSpPr>
          <p:nvPr/>
        </p:nvSpPr>
        <p:spPr bwMode="auto">
          <a:xfrm>
            <a:off x="7391400" y="137160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graphicFrame>
        <p:nvGraphicFramePr>
          <p:cNvPr id="666651" name="Object 27"/>
          <p:cNvGraphicFramePr>
            <a:graphicFrameLocks noChangeAspect="1"/>
          </p:cNvGraphicFramePr>
          <p:nvPr/>
        </p:nvGraphicFramePr>
        <p:xfrm>
          <a:off x="8077200" y="838200"/>
          <a:ext cx="304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36" name="Equation" r:id="rId37" imgW="203040" imgH="228600" progId="Equation.DSMT4">
                  <p:embed/>
                </p:oleObj>
              </mc:Choice>
              <mc:Fallback>
                <p:oleObj name="Equation" r:id="rId37" imgW="203040" imgH="2286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838200"/>
                        <a:ext cx="304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56" name="Object 32"/>
          <p:cNvGraphicFramePr>
            <a:graphicFrameLocks noChangeAspect="1"/>
          </p:cNvGraphicFramePr>
          <p:nvPr/>
        </p:nvGraphicFramePr>
        <p:xfrm>
          <a:off x="4267200" y="838200"/>
          <a:ext cx="3397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37" name="Equation" r:id="rId39" imgW="203040" imgH="228600" progId="Equation.DSMT4">
                  <p:embed/>
                </p:oleObj>
              </mc:Choice>
              <mc:Fallback>
                <p:oleObj name="Equation" r:id="rId39" imgW="203040" imgH="2286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838200"/>
                        <a:ext cx="33972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57" name="Object 33"/>
          <p:cNvGraphicFramePr>
            <a:graphicFrameLocks noChangeAspect="1"/>
          </p:cNvGraphicFramePr>
          <p:nvPr/>
        </p:nvGraphicFramePr>
        <p:xfrm>
          <a:off x="3429000" y="3251200"/>
          <a:ext cx="27463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38" name="Equation" r:id="rId41" imgW="114120" imgH="177480" progId="Equation.DSMT4">
                  <p:embed/>
                </p:oleObj>
              </mc:Choice>
              <mc:Fallback>
                <p:oleObj name="Equation" r:id="rId41" imgW="114120" imgH="17748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251200"/>
                        <a:ext cx="27463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6658" name="AutoShape 34"/>
          <p:cNvSpPr>
            <a:spLocks noChangeArrowheads="1"/>
          </p:cNvSpPr>
          <p:nvPr/>
        </p:nvSpPr>
        <p:spPr bwMode="auto">
          <a:xfrm>
            <a:off x="3429000" y="2590800"/>
            <a:ext cx="412750" cy="6477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59" name="AutoShape 35"/>
          <p:cNvSpPr>
            <a:spLocks noChangeArrowheads="1"/>
          </p:cNvSpPr>
          <p:nvPr/>
        </p:nvSpPr>
        <p:spPr bwMode="auto">
          <a:xfrm>
            <a:off x="5410200" y="2743200"/>
            <a:ext cx="825500" cy="26987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60" name="Line 36"/>
          <p:cNvSpPr>
            <a:spLocks noChangeShapeType="1"/>
          </p:cNvSpPr>
          <p:nvPr/>
        </p:nvSpPr>
        <p:spPr bwMode="auto">
          <a:xfrm flipV="1">
            <a:off x="3810000" y="2895600"/>
            <a:ext cx="1600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61" name="Freeform 37"/>
          <p:cNvSpPr>
            <a:spLocks/>
          </p:cNvSpPr>
          <p:nvPr/>
        </p:nvSpPr>
        <p:spPr bwMode="auto">
          <a:xfrm>
            <a:off x="3810000" y="3048000"/>
            <a:ext cx="1905000" cy="1524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378" y="163"/>
              </a:cxn>
              <a:cxn ang="0">
                <a:pos x="918" y="247"/>
              </a:cxn>
              <a:cxn ang="0">
                <a:pos x="1446" y="169"/>
              </a:cxn>
              <a:cxn ang="0">
                <a:pos x="1920" y="0"/>
              </a:cxn>
            </a:cxnLst>
            <a:rect l="0" t="0" r="r" b="b"/>
            <a:pathLst>
              <a:path w="1920" h="248">
                <a:moveTo>
                  <a:pt x="0" y="48"/>
                </a:moveTo>
                <a:cubicBezTo>
                  <a:pt x="63" y="67"/>
                  <a:pt x="225" y="130"/>
                  <a:pt x="378" y="163"/>
                </a:cubicBezTo>
                <a:cubicBezTo>
                  <a:pt x="531" y="196"/>
                  <a:pt x="740" y="246"/>
                  <a:pt x="918" y="247"/>
                </a:cubicBezTo>
                <a:cubicBezTo>
                  <a:pt x="1096" y="248"/>
                  <a:pt x="1279" y="210"/>
                  <a:pt x="1446" y="169"/>
                </a:cubicBezTo>
                <a:cubicBezTo>
                  <a:pt x="1613" y="128"/>
                  <a:pt x="1821" y="35"/>
                  <a:pt x="1920" y="0"/>
                </a:cubicBezTo>
              </a:path>
            </a:pathLst>
          </a:custGeom>
          <a:noFill/>
          <a:ln w="28575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63" name="Line 39"/>
          <p:cNvSpPr>
            <a:spLocks noChangeShapeType="1"/>
          </p:cNvSpPr>
          <p:nvPr/>
        </p:nvSpPr>
        <p:spPr bwMode="auto">
          <a:xfrm>
            <a:off x="4648200" y="2895600"/>
            <a:ext cx="2286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64" name="Line 40"/>
          <p:cNvSpPr>
            <a:spLocks noChangeShapeType="1"/>
          </p:cNvSpPr>
          <p:nvPr/>
        </p:nvSpPr>
        <p:spPr bwMode="auto">
          <a:xfrm flipV="1">
            <a:off x="4572000" y="3200400"/>
            <a:ext cx="3048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graphicFrame>
        <p:nvGraphicFramePr>
          <p:cNvPr id="666667" name="Object 43"/>
          <p:cNvGraphicFramePr>
            <a:graphicFrameLocks noChangeAspect="1"/>
          </p:cNvGraphicFramePr>
          <p:nvPr/>
        </p:nvGraphicFramePr>
        <p:xfrm>
          <a:off x="5638800" y="3124200"/>
          <a:ext cx="3032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39" name="Equation" r:id="rId43" imgW="88560" imgH="152280" progId="Equation.DSMT4">
                  <p:embed/>
                </p:oleObj>
              </mc:Choice>
              <mc:Fallback>
                <p:oleObj name="Equation" r:id="rId43" imgW="88560" imgH="15228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124200"/>
                        <a:ext cx="303213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73" name="Object 49"/>
          <p:cNvGraphicFramePr>
            <a:graphicFrameLocks noChangeAspect="1"/>
          </p:cNvGraphicFramePr>
          <p:nvPr/>
        </p:nvGraphicFramePr>
        <p:xfrm>
          <a:off x="5029200" y="838200"/>
          <a:ext cx="304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40" name="Equation" r:id="rId45" imgW="203040" imgH="228600" progId="Equation.DSMT4">
                  <p:embed/>
                </p:oleObj>
              </mc:Choice>
              <mc:Fallback>
                <p:oleObj name="Equation" r:id="rId45" imgW="203040" imgH="22860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838200"/>
                        <a:ext cx="304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75" name="Object 51"/>
          <p:cNvGraphicFramePr>
            <a:graphicFrameLocks noChangeAspect="1"/>
          </p:cNvGraphicFramePr>
          <p:nvPr/>
        </p:nvGraphicFramePr>
        <p:xfrm>
          <a:off x="1219200" y="838200"/>
          <a:ext cx="3397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41" name="Equation" r:id="rId47" imgW="203040" imgH="228600" progId="Equation.DSMT4">
                  <p:embed/>
                </p:oleObj>
              </mc:Choice>
              <mc:Fallback>
                <p:oleObj name="Equation" r:id="rId47" imgW="203040" imgH="22860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838200"/>
                        <a:ext cx="33972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76" name="Object 52"/>
          <p:cNvGraphicFramePr>
            <a:graphicFrameLocks noChangeAspect="1"/>
          </p:cNvGraphicFramePr>
          <p:nvPr/>
        </p:nvGraphicFramePr>
        <p:xfrm>
          <a:off x="457200" y="3327400"/>
          <a:ext cx="27463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42" name="Equation" r:id="rId49" imgW="114120" imgH="177480" progId="Equation.DSMT4">
                  <p:embed/>
                </p:oleObj>
              </mc:Choice>
              <mc:Fallback>
                <p:oleObj name="Equation" r:id="rId49" imgW="114120" imgH="17748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327400"/>
                        <a:ext cx="27463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6677" name="AutoShape 53"/>
          <p:cNvSpPr>
            <a:spLocks noChangeArrowheads="1"/>
          </p:cNvSpPr>
          <p:nvPr/>
        </p:nvSpPr>
        <p:spPr bwMode="auto">
          <a:xfrm>
            <a:off x="457200" y="2667000"/>
            <a:ext cx="412750" cy="6477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78" name="AutoShape 54"/>
          <p:cNvSpPr>
            <a:spLocks noChangeArrowheads="1"/>
          </p:cNvSpPr>
          <p:nvPr/>
        </p:nvSpPr>
        <p:spPr bwMode="auto">
          <a:xfrm>
            <a:off x="2438400" y="2819400"/>
            <a:ext cx="825500" cy="26987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79" name="Line 55"/>
          <p:cNvSpPr>
            <a:spLocks noChangeShapeType="1"/>
          </p:cNvSpPr>
          <p:nvPr/>
        </p:nvSpPr>
        <p:spPr bwMode="auto">
          <a:xfrm flipV="1">
            <a:off x="838200" y="2971800"/>
            <a:ext cx="1600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80" name="Freeform 56"/>
          <p:cNvSpPr>
            <a:spLocks/>
          </p:cNvSpPr>
          <p:nvPr/>
        </p:nvSpPr>
        <p:spPr bwMode="auto">
          <a:xfrm>
            <a:off x="838200" y="3124200"/>
            <a:ext cx="1905000" cy="1524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378" y="163"/>
              </a:cxn>
              <a:cxn ang="0">
                <a:pos x="918" y="247"/>
              </a:cxn>
              <a:cxn ang="0">
                <a:pos x="1446" y="169"/>
              </a:cxn>
              <a:cxn ang="0">
                <a:pos x="1920" y="0"/>
              </a:cxn>
            </a:cxnLst>
            <a:rect l="0" t="0" r="r" b="b"/>
            <a:pathLst>
              <a:path w="1920" h="248">
                <a:moveTo>
                  <a:pt x="0" y="48"/>
                </a:moveTo>
                <a:cubicBezTo>
                  <a:pt x="63" y="67"/>
                  <a:pt x="225" y="130"/>
                  <a:pt x="378" y="163"/>
                </a:cubicBezTo>
                <a:cubicBezTo>
                  <a:pt x="531" y="196"/>
                  <a:pt x="740" y="246"/>
                  <a:pt x="918" y="247"/>
                </a:cubicBezTo>
                <a:cubicBezTo>
                  <a:pt x="1096" y="248"/>
                  <a:pt x="1279" y="210"/>
                  <a:pt x="1446" y="169"/>
                </a:cubicBezTo>
                <a:cubicBezTo>
                  <a:pt x="1613" y="128"/>
                  <a:pt x="1821" y="35"/>
                  <a:pt x="1920" y="0"/>
                </a:cubicBezTo>
              </a:path>
            </a:pathLst>
          </a:custGeom>
          <a:noFill/>
          <a:ln w="28575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81" name="Line 57"/>
          <p:cNvSpPr>
            <a:spLocks noChangeShapeType="1"/>
          </p:cNvSpPr>
          <p:nvPr/>
        </p:nvSpPr>
        <p:spPr bwMode="auto">
          <a:xfrm flipV="1">
            <a:off x="990600" y="2133600"/>
            <a:ext cx="76200" cy="13335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82" name="Line 58"/>
          <p:cNvSpPr>
            <a:spLocks noChangeShapeType="1"/>
          </p:cNvSpPr>
          <p:nvPr/>
        </p:nvSpPr>
        <p:spPr bwMode="auto">
          <a:xfrm>
            <a:off x="1676400" y="2971800"/>
            <a:ext cx="2286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83" name="Line 59"/>
          <p:cNvSpPr>
            <a:spLocks noChangeShapeType="1"/>
          </p:cNvSpPr>
          <p:nvPr/>
        </p:nvSpPr>
        <p:spPr bwMode="auto">
          <a:xfrm flipV="1">
            <a:off x="1600200" y="3276600"/>
            <a:ext cx="3048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84" name="Line 60"/>
          <p:cNvSpPr>
            <a:spLocks noChangeShapeType="1"/>
          </p:cNvSpPr>
          <p:nvPr/>
        </p:nvSpPr>
        <p:spPr bwMode="auto">
          <a:xfrm>
            <a:off x="2438400" y="2209800"/>
            <a:ext cx="76200" cy="152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graphicFrame>
        <p:nvGraphicFramePr>
          <p:cNvPr id="666685" name="Object 61"/>
          <p:cNvGraphicFramePr>
            <a:graphicFrameLocks noChangeAspect="1"/>
          </p:cNvGraphicFramePr>
          <p:nvPr/>
        </p:nvGraphicFramePr>
        <p:xfrm>
          <a:off x="1208474" y="1295400"/>
          <a:ext cx="427952" cy="304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43" name="Equation" r:id="rId51" imgW="126720" imgH="126720" progId="Equation.DSMT4">
                  <p:embed/>
                </p:oleObj>
              </mc:Choice>
              <mc:Fallback>
                <p:oleObj name="Equation" r:id="rId51" imgW="126720" imgH="12672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474" y="1295400"/>
                        <a:ext cx="427952" cy="3047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86" name="Object 62"/>
          <p:cNvGraphicFramePr>
            <a:graphicFrameLocks noChangeAspect="1"/>
          </p:cNvGraphicFramePr>
          <p:nvPr/>
        </p:nvGraphicFramePr>
        <p:xfrm>
          <a:off x="2667000" y="3200400"/>
          <a:ext cx="3032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44" name="Equation" r:id="rId53" imgW="88560" imgH="152280" progId="Equation.DSMT4">
                  <p:embed/>
                </p:oleObj>
              </mc:Choice>
              <mc:Fallback>
                <p:oleObj name="Equation" r:id="rId53" imgW="88560" imgH="15228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200400"/>
                        <a:ext cx="303213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87" name="Object 63"/>
          <p:cNvGraphicFramePr>
            <a:graphicFrameLocks noChangeAspect="1"/>
          </p:cNvGraphicFramePr>
          <p:nvPr/>
        </p:nvGraphicFramePr>
        <p:xfrm>
          <a:off x="1981200" y="1295400"/>
          <a:ext cx="490971" cy="352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45" name="Equation" r:id="rId55" imgW="126720" imgH="126720" progId="Equation.DSMT4">
                  <p:embed/>
                </p:oleObj>
              </mc:Choice>
              <mc:Fallback>
                <p:oleObj name="Equation" r:id="rId55" imgW="126720" imgH="126720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295400"/>
                        <a:ext cx="490971" cy="3522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6688" name="Line 64"/>
          <p:cNvSpPr>
            <a:spLocks noChangeShapeType="1"/>
          </p:cNvSpPr>
          <p:nvPr/>
        </p:nvSpPr>
        <p:spPr bwMode="auto">
          <a:xfrm>
            <a:off x="838200" y="2667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89" name="Line 65"/>
          <p:cNvSpPr>
            <a:spLocks noChangeShapeType="1"/>
          </p:cNvSpPr>
          <p:nvPr/>
        </p:nvSpPr>
        <p:spPr bwMode="auto">
          <a:xfrm flipH="1">
            <a:off x="762000" y="1447800"/>
            <a:ext cx="609600" cy="1295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90" name="Line 66"/>
          <p:cNvSpPr>
            <a:spLocks noChangeShapeType="1"/>
          </p:cNvSpPr>
          <p:nvPr/>
        </p:nvSpPr>
        <p:spPr bwMode="auto">
          <a:xfrm>
            <a:off x="1371600" y="144780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91" name="Line 67"/>
          <p:cNvSpPr>
            <a:spLocks noChangeShapeType="1"/>
          </p:cNvSpPr>
          <p:nvPr/>
        </p:nvSpPr>
        <p:spPr bwMode="auto">
          <a:xfrm>
            <a:off x="2133600" y="1447800"/>
            <a:ext cx="533400" cy="1371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graphicFrame>
        <p:nvGraphicFramePr>
          <p:cNvPr id="666692" name="Object 68"/>
          <p:cNvGraphicFramePr>
            <a:graphicFrameLocks noChangeAspect="1"/>
          </p:cNvGraphicFramePr>
          <p:nvPr/>
        </p:nvGraphicFramePr>
        <p:xfrm>
          <a:off x="1981200" y="838200"/>
          <a:ext cx="304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46" name="Equation" r:id="rId57" imgW="203040" imgH="228600" progId="Equation.DSMT4">
                  <p:embed/>
                </p:oleObj>
              </mc:Choice>
              <mc:Fallback>
                <p:oleObj name="Equation" r:id="rId57" imgW="203040" imgH="228600" progId="Equation.DSMT4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838200"/>
                        <a:ext cx="304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6696" name="Line 72"/>
          <p:cNvSpPr>
            <a:spLocks noChangeShapeType="1"/>
          </p:cNvSpPr>
          <p:nvPr/>
        </p:nvSpPr>
        <p:spPr bwMode="auto">
          <a:xfrm flipV="1">
            <a:off x="1676400" y="1447800"/>
            <a:ext cx="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97" name="Line 73"/>
          <p:cNvSpPr>
            <a:spLocks noChangeShapeType="1"/>
          </p:cNvSpPr>
          <p:nvPr/>
        </p:nvSpPr>
        <p:spPr bwMode="auto">
          <a:xfrm>
            <a:off x="1676400" y="1447800"/>
            <a:ext cx="2286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98" name="Line 74"/>
          <p:cNvSpPr>
            <a:spLocks noChangeShapeType="1"/>
          </p:cNvSpPr>
          <p:nvPr/>
        </p:nvSpPr>
        <p:spPr bwMode="auto">
          <a:xfrm flipH="1" flipV="1">
            <a:off x="4572000" y="1371600"/>
            <a:ext cx="304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700" name="Line 76"/>
          <p:cNvSpPr>
            <a:spLocks noChangeShapeType="1"/>
          </p:cNvSpPr>
          <p:nvPr/>
        </p:nvSpPr>
        <p:spPr bwMode="auto">
          <a:xfrm flipH="1" flipV="1">
            <a:off x="7772400" y="1371600"/>
            <a:ext cx="76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701" name="Line 77"/>
          <p:cNvSpPr>
            <a:spLocks noChangeShapeType="1"/>
          </p:cNvSpPr>
          <p:nvPr/>
        </p:nvSpPr>
        <p:spPr bwMode="auto">
          <a:xfrm flipV="1">
            <a:off x="7543800" y="1371600"/>
            <a:ext cx="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702" name="Line 78"/>
          <p:cNvSpPr>
            <a:spLocks noChangeShapeType="1"/>
          </p:cNvSpPr>
          <p:nvPr/>
        </p:nvSpPr>
        <p:spPr bwMode="auto">
          <a:xfrm flipV="1">
            <a:off x="7696200" y="1371600"/>
            <a:ext cx="76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704" name="Freeform 80"/>
          <p:cNvSpPr>
            <a:spLocks/>
          </p:cNvSpPr>
          <p:nvPr/>
        </p:nvSpPr>
        <p:spPr bwMode="auto">
          <a:xfrm>
            <a:off x="6956425" y="1363663"/>
            <a:ext cx="1579563" cy="720725"/>
          </a:xfrm>
          <a:custGeom>
            <a:avLst/>
            <a:gdLst/>
            <a:ahLst/>
            <a:cxnLst>
              <a:cxn ang="0">
                <a:pos x="220" y="8"/>
              </a:cxn>
              <a:cxn ang="0">
                <a:pos x="82" y="69"/>
              </a:cxn>
              <a:cxn ang="0">
                <a:pos x="5" y="191"/>
              </a:cxn>
              <a:cxn ang="0">
                <a:pos x="50" y="331"/>
              </a:cxn>
              <a:cxn ang="0">
                <a:pos x="162" y="405"/>
              </a:cxn>
              <a:cxn ang="0">
                <a:pos x="364" y="447"/>
              </a:cxn>
              <a:cxn ang="0">
                <a:pos x="588" y="447"/>
              </a:cxn>
              <a:cxn ang="0">
                <a:pos x="780" y="427"/>
              </a:cxn>
              <a:cxn ang="0">
                <a:pos x="914" y="370"/>
              </a:cxn>
              <a:cxn ang="0">
                <a:pos x="978" y="287"/>
              </a:cxn>
              <a:cxn ang="0">
                <a:pos x="984" y="159"/>
              </a:cxn>
              <a:cxn ang="0">
                <a:pos x="914" y="56"/>
              </a:cxn>
              <a:cxn ang="0">
                <a:pos x="796" y="8"/>
              </a:cxn>
              <a:cxn ang="0">
                <a:pos x="700" y="8"/>
              </a:cxn>
            </a:cxnLst>
            <a:rect l="0" t="0" r="r" b="b"/>
            <a:pathLst>
              <a:path w="995" h="454">
                <a:moveTo>
                  <a:pt x="220" y="8"/>
                </a:moveTo>
                <a:cubicBezTo>
                  <a:pt x="197" y="18"/>
                  <a:pt x="118" y="39"/>
                  <a:pt x="82" y="69"/>
                </a:cubicBezTo>
                <a:cubicBezTo>
                  <a:pt x="46" y="99"/>
                  <a:pt x="10" y="147"/>
                  <a:pt x="5" y="191"/>
                </a:cubicBezTo>
                <a:cubicBezTo>
                  <a:pt x="0" y="235"/>
                  <a:pt x="24" y="295"/>
                  <a:pt x="50" y="331"/>
                </a:cubicBezTo>
                <a:cubicBezTo>
                  <a:pt x="76" y="367"/>
                  <a:pt x="110" y="386"/>
                  <a:pt x="162" y="405"/>
                </a:cubicBezTo>
                <a:cubicBezTo>
                  <a:pt x="214" y="424"/>
                  <a:pt x="293" y="440"/>
                  <a:pt x="364" y="447"/>
                </a:cubicBezTo>
                <a:cubicBezTo>
                  <a:pt x="435" y="454"/>
                  <a:pt x="519" y="450"/>
                  <a:pt x="588" y="447"/>
                </a:cubicBezTo>
                <a:cubicBezTo>
                  <a:pt x="657" y="444"/>
                  <a:pt x="726" y="440"/>
                  <a:pt x="780" y="427"/>
                </a:cubicBezTo>
                <a:cubicBezTo>
                  <a:pt x="834" y="414"/>
                  <a:pt x="881" y="393"/>
                  <a:pt x="914" y="370"/>
                </a:cubicBezTo>
                <a:cubicBezTo>
                  <a:pt x="947" y="347"/>
                  <a:pt x="966" y="322"/>
                  <a:pt x="978" y="287"/>
                </a:cubicBezTo>
                <a:cubicBezTo>
                  <a:pt x="990" y="252"/>
                  <a:pt x="995" y="197"/>
                  <a:pt x="984" y="159"/>
                </a:cubicBezTo>
                <a:cubicBezTo>
                  <a:pt x="973" y="121"/>
                  <a:pt x="945" y="81"/>
                  <a:pt x="914" y="56"/>
                </a:cubicBezTo>
                <a:cubicBezTo>
                  <a:pt x="883" y="31"/>
                  <a:pt x="832" y="16"/>
                  <a:pt x="796" y="8"/>
                </a:cubicBezTo>
                <a:cubicBezTo>
                  <a:pt x="760" y="0"/>
                  <a:pt x="732" y="8"/>
                  <a:pt x="700" y="8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706" name="Freeform 82"/>
          <p:cNvSpPr>
            <a:spLocks/>
          </p:cNvSpPr>
          <p:nvPr/>
        </p:nvSpPr>
        <p:spPr bwMode="auto">
          <a:xfrm>
            <a:off x="6862763" y="2516188"/>
            <a:ext cx="1849438" cy="230188"/>
          </a:xfrm>
          <a:custGeom>
            <a:avLst/>
            <a:gdLst/>
            <a:ahLst/>
            <a:cxnLst>
              <a:cxn ang="0">
                <a:pos x="0" y="117"/>
              </a:cxn>
              <a:cxn ang="0">
                <a:pos x="186" y="47"/>
              </a:cxn>
              <a:cxn ang="0">
                <a:pos x="429" y="9"/>
              </a:cxn>
              <a:cxn ang="0">
                <a:pos x="637" y="1"/>
              </a:cxn>
              <a:cxn ang="0">
                <a:pos x="800" y="15"/>
              </a:cxn>
              <a:cxn ang="0">
                <a:pos x="960" y="53"/>
              </a:cxn>
              <a:cxn ang="0">
                <a:pos x="1069" y="97"/>
              </a:cxn>
              <a:cxn ang="0">
                <a:pos x="1165" y="145"/>
              </a:cxn>
            </a:cxnLst>
            <a:rect l="0" t="0" r="r" b="b"/>
            <a:pathLst>
              <a:path w="1165" h="145">
                <a:moveTo>
                  <a:pt x="0" y="117"/>
                </a:moveTo>
                <a:cubicBezTo>
                  <a:pt x="31" y="105"/>
                  <a:pt x="115" y="65"/>
                  <a:pt x="186" y="47"/>
                </a:cubicBezTo>
                <a:cubicBezTo>
                  <a:pt x="257" y="29"/>
                  <a:pt x="354" y="17"/>
                  <a:pt x="429" y="9"/>
                </a:cubicBezTo>
                <a:cubicBezTo>
                  <a:pt x="504" y="1"/>
                  <a:pt x="575" y="0"/>
                  <a:pt x="637" y="1"/>
                </a:cubicBezTo>
                <a:cubicBezTo>
                  <a:pt x="699" y="2"/>
                  <a:pt x="746" y="6"/>
                  <a:pt x="800" y="15"/>
                </a:cubicBezTo>
                <a:cubicBezTo>
                  <a:pt x="854" y="24"/>
                  <a:pt x="915" y="39"/>
                  <a:pt x="960" y="53"/>
                </a:cubicBezTo>
                <a:cubicBezTo>
                  <a:pt x="1005" y="67"/>
                  <a:pt x="1035" y="82"/>
                  <a:pt x="1069" y="97"/>
                </a:cubicBezTo>
                <a:cubicBezTo>
                  <a:pt x="1103" y="112"/>
                  <a:pt x="1149" y="137"/>
                  <a:pt x="1165" y="145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707" name="Line 83"/>
          <p:cNvSpPr>
            <a:spLocks noChangeShapeType="1"/>
          </p:cNvSpPr>
          <p:nvPr/>
        </p:nvSpPr>
        <p:spPr bwMode="auto">
          <a:xfrm>
            <a:off x="7696200" y="2514600"/>
            <a:ext cx="2286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graphicFrame>
        <p:nvGraphicFramePr>
          <p:cNvPr id="666708" name="Object 84"/>
          <p:cNvGraphicFramePr>
            <a:graphicFrameLocks noChangeAspect="1"/>
          </p:cNvGraphicFramePr>
          <p:nvPr/>
        </p:nvGraphicFramePr>
        <p:xfrm>
          <a:off x="1219200" y="1433513"/>
          <a:ext cx="53340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47" name="Equation" r:id="rId59" imgW="126720" imgH="228600" progId="Equation.DSMT4">
                  <p:embed/>
                </p:oleObj>
              </mc:Choice>
              <mc:Fallback>
                <p:oleObj name="Equation" r:id="rId59" imgW="126720" imgH="228600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433513"/>
                        <a:ext cx="533400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710" name="Object 86"/>
          <p:cNvGraphicFramePr>
            <a:graphicFrameLocks noChangeAspect="1"/>
          </p:cNvGraphicFramePr>
          <p:nvPr/>
        </p:nvGraphicFramePr>
        <p:xfrm>
          <a:off x="7162800" y="1355725"/>
          <a:ext cx="5334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48" name="Equation" r:id="rId61" imgW="126720" imgH="228600" progId="Equation.DSMT4">
                  <p:embed/>
                </p:oleObj>
              </mc:Choice>
              <mc:Fallback>
                <p:oleObj name="Equation" r:id="rId61" imgW="126720" imgH="228600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355725"/>
                        <a:ext cx="53340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711" name="Object 87"/>
          <p:cNvGraphicFramePr>
            <a:graphicFrameLocks noChangeAspect="1"/>
          </p:cNvGraphicFramePr>
          <p:nvPr/>
        </p:nvGraphicFramePr>
        <p:xfrm>
          <a:off x="1905000" y="1433513"/>
          <a:ext cx="344488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49" name="Equation" r:id="rId63" imgW="139680" imgH="228600" progId="Equation.DSMT4">
                  <p:embed/>
                </p:oleObj>
              </mc:Choice>
              <mc:Fallback>
                <p:oleObj name="Equation" r:id="rId63" imgW="139680" imgH="228600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433513"/>
                        <a:ext cx="344488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38"/>
          <p:cNvGrpSpPr>
            <a:grpSpLocks/>
          </p:cNvGrpSpPr>
          <p:nvPr/>
        </p:nvGrpSpPr>
        <p:grpSpPr bwMode="auto">
          <a:xfrm>
            <a:off x="3810000" y="1166813"/>
            <a:ext cx="1930400" cy="1589088"/>
            <a:chOff x="2400" y="735"/>
            <a:chExt cx="1216" cy="1001"/>
          </a:xfrm>
        </p:grpSpPr>
        <p:sp>
          <p:nvSpPr>
            <p:cNvPr id="666662" name="Line 38"/>
            <p:cNvSpPr>
              <a:spLocks noChangeShapeType="1"/>
            </p:cNvSpPr>
            <p:nvPr/>
          </p:nvSpPr>
          <p:spPr bwMode="auto">
            <a:xfrm flipV="1">
              <a:off x="3408" y="1152"/>
              <a:ext cx="48" cy="4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6665" name="Line 41"/>
            <p:cNvSpPr>
              <a:spLocks noChangeShapeType="1"/>
            </p:cNvSpPr>
            <p:nvPr/>
          </p:nvSpPr>
          <p:spPr bwMode="auto">
            <a:xfrm>
              <a:off x="2640" y="1200"/>
              <a:ext cx="48" cy="4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666666" name="Object 42"/>
            <p:cNvGraphicFramePr>
              <a:graphicFrameLocks noChangeAspect="1"/>
            </p:cNvGraphicFramePr>
            <p:nvPr/>
          </p:nvGraphicFramePr>
          <p:xfrm>
            <a:off x="2688" y="735"/>
            <a:ext cx="288" cy="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450" name="Equation" r:id="rId65" imgW="126720" imgH="126720" progId="Equation.DSMT4">
                    <p:embed/>
                  </p:oleObj>
                </mc:Choice>
                <mc:Fallback>
                  <p:oleObj name="Equation" r:id="rId65" imgW="126720" imgH="126720" progId="Equation.DSMT4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735"/>
                          <a:ext cx="288" cy="2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6668" name="Object 44"/>
            <p:cNvGraphicFramePr>
              <a:graphicFrameLocks noChangeAspect="1"/>
            </p:cNvGraphicFramePr>
            <p:nvPr/>
          </p:nvGraphicFramePr>
          <p:xfrm>
            <a:off x="3113" y="768"/>
            <a:ext cx="270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451" name="Equation" r:id="rId67" imgW="126720" imgH="126720" progId="Equation.DSMT4">
                    <p:embed/>
                  </p:oleObj>
                </mc:Choice>
                <mc:Fallback>
                  <p:oleObj name="Equation" r:id="rId67" imgW="126720" imgH="126720" progId="Equation.DSMT4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3" y="768"/>
                          <a:ext cx="270" cy="1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6669" name="Line 45"/>
            <p:cNvSpPr>
              <a:spLocks noChangeShapeType="1"/>
            </p:cNvSpPr>
            <p:nvPr/>
          </p:nvSpPr>
          <p:spPr bwMode="auto">
            <a:xfrm>
              <a:off x="2400" y="1632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6671" name="Line 47"/>
            <p:cNvSpPr>
              <a:spLocks noChangeShapeType="1"/>
            </p:cNvSpPr>
            <p:nvPr/>
          </p:nvSpPr>
          <p:spPr bwMode="auto">
            <a:xfrm>
              <a:off x="2784" y="864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6694" name="Freeform 70"/>
            <p:cNvSpPr>
              <a:spLocks/>
            </p:cNvSpPr>
            <p:nvPr/>
          </p:nvSpPr>
          <p:spPr bwMode="auto">
            <a:xfrm>
              <a:off x="2504" y="869"/>
              <a:ext cx="1112" cy="867"/>
            </a:xfrm>
            <a:custGeom>
              <a:avLst/>
              <a:gdLst/>
              <a:ahLst/>
              <a:cxnLst>
                <a:cxn ang="0">
                  <a:pos x="251" y="1"/>
                </a:cxn>
                <a:cxn ang="0">
                  <a:pos x="110" y="14"/>
                </a:cxn>
                <a:cxn ang="0">
                  <a:pos x="27" y="85"/>
                </a:cxn>
                <a:cxn ang="0">
                  <a:pos x="8" y="147"/>
                </a:cxn>
                <a:cxn ang="0">
                  <a:pos x="75" y="272"/>
                </a:cxn>
                <a:cxn ang="0">
                  <a:pos x="238" y="424"/>
                </a:cxn>
                <a:cxn ang="0">
                  <a:pos x="475" y="558"/>
                </a:cxn>
                <a:cxn ang="0">
                  <a:pos x="693" y="654"/>
                </a:cxn>
                <a:cxn ang="0">
                  <a:pos x="872" y="737"/>
                </a:cxn>
                <a:cxn ang="0">
                  <a:pos x="1064" y="819"/>
                </a:cxn>
                <a:cxn ang="0">
                  <a:pos x="1112" y="867"/>
                </a:cxn>
              </a:cxnLst>
              <a:rect l="0" t="0" r="r" b="b"/>
              <a:pathLst>
                <a:path w="1112" h="867">
                  <a:moveTo>
                    <a:pt x="251" y="1"/>
                  </a:moveTo>
                  <a:cubicBezTo>
                    <a:pt x="226" y="2"/>
                    <a:pt x="147" y="0"/>
                    <a:pt x="110" y="14"/>
                  </a:cubicBezTo>
                  <a:cubicBezTo>
                    <a:pt x="73" y="28"/>
                    <a:pt x="44" y="63"/>
                    <a:pt x="27" y="85"/>
                  </a:cubicBezTo>
                  <a:cubicBezTo>
                    <a:pt x="10" y="107"/>
                    <a:pt x="0" y="116"/>
                    <a:pt x="8" y="147"/>
                  </a:cubicBezTo>
                  <a:cubicBezTo>
                    <a:pt x="16" y="178"/>
                    <a:pt x="37" y="226"/>
                    <a:pt x="75" y="272"/>
                  </a:cubicBezTo>
                  <a:cubicBezTo>
                    <a:pt x="113" y="318"/>
                    <a:pt x="171" y="376"/>
                    <a:pt x="238" y="424"/>
                  </a:cubicBezTo>
                  <a:cubicBezTo>
                    <a:pt x="305" y="472"/>
                    <a:pt x="399" y="520"/>
                    <a:pt x="475" y="558"/>
                  </a:cubicBezTo>
                  <a:cubicBezTo>
                    <a:pt x="551" y="596"/>
                    <a:pt x="627" y="624"/>
                    <a:pt x="693" y="654"/>
                  </a:cubicBezTo>
                  <a:cubicBezTo>
                    <a:pt x="759" y="684"/>
                    <a:pt x="810" y="710"/>
                    <a:pt x="872" y="737"/>
                  </a:cubicBezTo>
                  <a:cubicBezTo>
                    <a:pt x="934" y="764"/>
                    <a:pt x="1024" y="797"/>
                    <a:pt x="1064" y="819"/>
                  </a:cubicBezTo>
                  <a:cubicBezTo>
                    <a:pt x="1104" y="841"/>
                    <a:pt x="1104" y="859"/>
                    <a:pt x="1112" y="867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6699" name="Freeform 75"/>
            <p:cNvSpPr>
              <a:spLocks/>
            </p:cNvSpPr>
            <p:nvPr/>
          </p:nvSpPr>
          <p:spPr bwMode="auto">
            <a:xfrm>
              <a:off x="2400" y="864"/>
              <a:ext cx="1121" cy="816"/>
            </a:xfrm>
            <a:custGeom>
              <a:avLst/>
              <a:gdLst/>
              <a:ahLst/>
              <a:cxnLst>
                <a:cxn ang="0">
                  <a:pos x="0" y="816"/>
                </a:cxn>
                <a:cxn ang="0">
                  <a:pos x="221" y="736"/>
                </a:cxn>
                <a:cxn ang="0">
                  <a:pos x="413" y="653"/>
                </a:cxn>
                <a:cxn ang="0">
                  <a:pos x="560" y="589"/>
                </a:cxn>
                <a:cxn ang="0">
                  <a:pos x="771" y="506"/>
                </a:cxn>
                <a:cxn ang="0">
                  <a:pos x="918" y="429"/>
                </a:cxn>
                <a:cxn ang="0">
                  <a:pos x="1027" y="339"/>
                </a:cxn>
                <a:cxn ang="0">
                  <a:pos x="1110" y="224"/>
                </a:cxn>
                <a:cxn ang="0">
                  <a:pos x="1091" y="115"/>
                </a:cxn>
                <a:cxn ang="0">
                  <a:pos x="1027" y="58"/>
                </a:cxn>
                <a:cxn ang="0">
                  <a:pos x="925" y="19"/>
                </a:cxn>
                <a:cxn ang="0">
                  <a:pos x="816" y="0"/>
                </a:cxn>
              </a:cxnLst>
              <a:rect l="0" t="0" r="r" b="b"/>
              <a:pathLst>
                <a:path w="1121" h="816">
                  <a:moveTo>
                    <a:pt x="0" y="816"/>
                  </a:moveTo>
                  <a:cubicBezTo>
                    <a:pt x="37" y="803"/>
                    <a:pt x="152" y="763"/>
                    <a:pt x="221" y="736"/>
                  </a:cubicBezTo>
                  <a:cubicBezTo>
                    <a:pt x="290" y="709"/>
                    <a:pt x="356" y="678"/>
                    <a:pt x="413" y="653"/>
                  </a:cubicBezTo>
                  <a:cubicBezTo>
                    <a:pt x="470" y="628"/>
                    <a:pt x="500" y="614"/>
                    <a:pt x="560" y="589"/>
                  </a:cubicBezTo>
                  <a:cubicBezTo>
                    <a:pt x="620" y="564"/>
                    <a:pt x="711" y="533"/>
                    <a:pt x="771" y="506"/>
                  </a:cubicBezTo>
                  <a:cubicBezTo>
                    <a:pt x="831" y="479"/>
                    <a:pt x="875" y="457"/>
                    <a:pt x="918" y="429"/>
                  </a:cubicBezTo>
                  <a:cubicBezTo>
                    <a:pt x="961" y="401"/>
                    <a:pt x="995" y="373"/>
                    <a:pt x="1027" y="339"/>
                  </a:cubicBezTo>
                  <a:cubicBezTo>
                    <a:pt x="1059" y="305"/>
                    <a:pt x="1099" y="261"/>
                    <a:pt x="1110" y="224"/>
                  </a:cubicBezTo>
                  <a:cubicBezTo>
                    <a:pt x="1121" y="187"/>
                    <a:pt x="1105" y="142"/>
                    <a:pt x="1091" y="115"/>
                  </a:cubicBezTo>
                  <a:cubicBezTo>
                    <a:pt x="1077" y="88"/>
                    <a:pt x="1055" y="74"/>
                    <a:pt x="1027" y="58"/>
                  </a:cubicBezTo>
                  <a:cubicBezTo>
                    <a:pt x="999" y="42"/>
                    <a:pt x="960" y="29"/>
                    <a:pt x="925" y="19"/>
                  </a:cubicBezTo>
                  <a:cubicBezTo>
                    <a:pt x="890" y="9"/>
                    <a:pt x="839" y="4"/>
                    <a:pt x="816" y="0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666709" name="Object 85"/>
            <p:cNvGraphicFramePr>
              <a:graphicFrameLocks noChangeAspect="1"/>
            </p:cNvGraphicFramePr>
            <p:nvPr/>
          </p:nvGraphicFramePr>
          <p:xfrm>
            <a:off x="2640" y="854"/>
            <a:ext cx="336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452" name="Equation" r:id="rId69" imgW="126720" imgH="228600" progId="Equation.DSMT4">
                    <p:embed/>
                  </p:oleObj>
                </mc:Choice>
                <mc:Fallback>
                  <p:oleObj name="Equation" r:id="rId69" imgW="126720" imgH="228600" progId="Equation.DSMT4">
                    <p:embed/>
                    <p:pic>
                      <p:nvPicPr>
                        <p:cNvPr id="0" name="Object 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854"/>
                          <a:ext cx="336" cy="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6712" name="Object 88"/>
            <p:cNvGraphicFramePr>
              <a:graphicFrameLocks noChangeAspect="1"/>
            </p:cNvGraphicFramePr>
            <p:nvPr/>
          </p:nvGraphicFramePr>
          <p:xfrm>
            <a:off x="3120" y="854"/>
            <a:ext cx="217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453" name="Equation" r:id="rId71" imgW="139680" imgH="228600" progId="Equation.DSMT4">
                    <p:embed/>
                  </p:oleObj>
                </mc:Choice>
                <mc:Fallback>
                  <p:oleObj name="Equation" r:id="rId71" imgW="139680" imgH="228600" progId="Equation.DSMT4">
                    <p:embed/>
                    <p:pic>
                      <p:nvPicPr>
                        <p:cNvPr id="0" name="Object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854"/>
                          <a:ext cx="217" cy="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66713" name="Object 89"/>
          <p:cNvGraphicFramePr>
            <a:graphicFrameLocks noChangeAspect="1"/>
          </p:cNvGraphicFramePr>
          <p:nvPr/>
        </p:nvGraphicFramePr>
        <p:xfrm>
          <a:off x="8001000" y="1355725"/>
          <a:ext cx="34448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54" name="Equation" r:id="rId73" imgW="139680" imgH="228600" progId="Equation.DSMT4">
                  <p:embed/>
                </p:oleObj>
              </mc:Choice>
              <mc:Fallback>
                <p:oleObj name="Equation" r:id="rId73" imgW="139680" imgH="228600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1355725"/>
                        <a:ext cx="344488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6714" name="Line 90"/>
          <p:cNvSpPr>
            <a:spLocks noChangeShapeType="1"/>
          </p:cNvSpPr>
          <p:nvPr/>
        </p:nvSpPr>
        <p:spPr bwMode="auto">
          <a:xfrm>
            <a:off x="1295400" y="3886200"/>
            <a:ext cx="5638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lg" len="lg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graphicFrame>
        <p:nvGraphicFramePr>
          <p:cNvPr id="666715" name="Object 91"/>
          <p:cNvGraphicFramePr>
            <a:graphicFrameLocks noChangeAspect="1"/>
          </p:cNvGraphicFramePr>
          <p:nvPr/>
        </p:nvGraphicFramePr>
        <p:xfrm>
          <a:off x="7162800" y="3657600"/>
          <a:ext cx="3032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55" name="Equation" r:id="rId75" imgW="88560" imgH="152280" progId="Equation.DSMT4">
                  <p:embed/>
                </p:oleObj>
              </mc:Choice>
              <mc:Fallback>
                <p:oleObj name="Equation" r:id="rId75" imgW="88560" imgH="152280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657600"/>
                        <a:ext cx="303213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757" name="Object 133"/>
          <p:cNvGraphicFramePr>
            <a:graphicFrameLocks noChangeAspect="1"/>
          </p:cNvGraphicFramePr>
          <p:nvPr/>
        </p:nvGraphicFramePr>
        <p:xfrm>
          <a:off x="1371600" y="3352800"/>
          <a:ext cx="6540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56" name="Equation" r:id="rId77" imgW="241200" imgH="203040" progId="Equation.DSMT4">
                  <p:embed/>
                </p:oleObj>
              </mc:Choice>
              <mc:Fallback>
                <p:oleObj name="Equation" r:id="rId77" imgW="241200" imgH="203040" progId="Equation.DSMT4">
                  <p:embed/>
                  <p:pic>
                    <p:nvPicPr>
                      <p:cNvPr id="0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352800"/>
                        <a:ext cx="654050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758" name="Object 134"/>
          <p:cNvGraphicFramePr>
            <a:graphicFrameLocks noChangeAspect="1"/>
          </p:cNvGraphicFramePr>
          <p:nvPr/>
        </p:nvGraphicFramePr>
        <p:xfrm>
          <a:off x="4495800" y="3352800"/>
          <a:ext cx="57150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57" name="Equation" r:id="rId79" imgW="228600" imgH="203040" progId="Equation.DSMT4">
                  <p:embed/>
                </p:oleObj>
              </mc:Choice>
              <mc:Fallback>
                <p:oleObj name="Equation" r:id="rId79" imgW="228600" imgH="203040" progId="Equation.DSMT4">
                  <p:embed/>
                  <p:pic>
                    <p:nvPicPr>
                      <p:cNvPr id="0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352800"/>
                        <a:ext cx="571500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759" name="Object 135"/>
          <p:cNvGraphicFramePr>
            <a:graphicFrameLocks noChangeAspect="1"/>
          </p:cNvGraphicFramePr>
          <p:nvPr/>
        </p:nvGraphicFramePr>
        <p:xfrm>
          <a:off x="7696200" y="3429000"/>
          <a:ext cx="228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58" name="方程式" r:id="rId81" imgW="228600" imgH="203040" progId="Equation.3">
                  <p:embed/>
                </p:oleObj>
              </mc:Choice>
              <mc:Fallback>
                <p:oleObj name="方程式" r:id="rId81" imgW="228600" imgH="203040" progId="Equation.3">
                  <p:embed/>
                  <p:pic>
                    <p:nvPicPr>
                      <p:cNvPr id="0" name="Object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429000"/>
                        <a:ext cx="2286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760" name="Object 136"/>
          <p:cNvGraphicFramePr>
            <a:graphicFrameLocks noChangeAspect="1"/>
          </p:cNvGraphicFramePr>
          <p:nvPr/>
        </p:nvGraphicFramePr>
        <p:xfrm>
          <a:off x="7543800" y="3352800"/>
          <a:ext cx="5651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59" name="Equation" r:id="rId83" imgW="228600" imgH="203040" progId="Equation.DSMT4">
                  <p:embed/>
                </p:oleObj>
              </mc:Choice>
              <mc:Fallback>
                <p:oleObj name="Equation" r:id="rId83" imgW="228600" imgH="203040" progId="Equation.DSMT4">
                  <p:embed/>
                  <p:pic>
                    <p:nvPicPr>
                      <p:cNvPr id="0" name="Objec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352800"/>
                        <a:ext cx="56515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6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7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2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28600"/>
            <a:ext cx="8077200" cy="4114800"/>
          </a:xfrm>
        </p:spPr>
        <p:txBody>
          <a:bodyPr/>
          <a:lstStyle/>
          <a:p>
            <a:pPr>
              <a:buSzPct val="80000"/>
              <a:buFont typeface="Wingdings" pitchFamily="2" charset="2"/>
              <a:buChar char="l"/>
            </a:pPr>
            <a:r>
              <a:rPr lang="zh-TW" altLang="en-US" sz="2800" dirty="0">
                <a:ea typeface="新細明體" pitchFamily="18" charset="-120"/>
              </a:rPr>
              <a:t> </a:t>
            </a:r>
          </a:p>
          <a:p>
            <a:endParaRPr lang="zh-TW" altLang="en-US" sz="2800" dirty="0">
              <a:ea typeface="新細明體" pitchFamily="18" charset="-120"/>
            </a:endParaRPr>
          </a:p>
          <a:p>
            <a:r>
              <a:rPr lang="zh-TW" altLang="en-US" sz="2800" dirty="0">
                <a:ea typeface="新細明體" pitchFamily="18" charset="-120"/>
              </a:rPr>
              <a:t> </a:t>
            </a:r>
            <a:r>
              <a:rPr lang="en-US" altLang="zh-TW" sz="2400" dirty="0">
                <a:ea typeface="新細明體" pitchFamily="18" charset="-120"/>
              </a:rPr>
              <a:t>Large momentum frame</a:t>
            </a:r>
          </a:p>
          <a:p>
            <a:endParaRPr lang="en-US" altLang="zh-TW" sz="2400" dirty="0">
              <a:ea typeface="新細明體" pitchFamily="18" charset="-120"/>
            </a:endParaRPr>
          </a:p>
          <a:p>
            <a:endParaRPr lang="en-US" altLang="zh-TW" sz="2400" dirty="0">
              <a:ea typeface="新細明體" pitchFamily="18" charset="-120"/>
            </a:endParaRPr>
          </a:p>
          <a:p>
            <a:pPr>
              <a:buSzPct val="80000"/>
              <a:buFont typeface="Wingdings" pitchFamily="2" charset="2"/>
              <a:buChar char="l"/>
            </a:pPr>
            <a:r>
              <a:rPr lang="en-US" altLang="zh-TW" sz="2400" dirty="0">
                <a:ea typeface="新細明體" pitchFamily="18" charset="-120"/>
              </a:rPr>
              <a:t>Parton degrees of freedom: valence, connected sea and disconnected sea</a:t>
            </a:r>
          </a:p>
          <a:p>
            <a:pPr>
              <a:buSzPct val="80000"/>
              <a:buFont typeface="Wingdings" pitchFamily="2" charset="2"/>
              <a:buNone/>
            </a:pPr>
            <a:endParaRPr lang="en-US" altLang="zh-TW" sz="2400" dirty="0">
              <a:ea typeface="新細明體" pitchFamily="18" charset="-120"/>
            </a:endParaRPr>
          </a:p>
          <a:p>
            <a:pPr>
              <a:buSzPct val="80000"/>
              <a:buFont typeface="Wingdings" pitchFamily="2" charset="2"/>
              <a:buNone/>
            </a:pPr>
            <a:r>
              <a:rPr lang="en-US" altLang="zh-TW" sz="2400" dirty="0">
                <a:ea typeface="新細明體" pitchFamily="18" charset="-120"/>
              </a:rPr>
              <a:t>       </a:t>
            </a:r>
          </a:p>
          <a:p>
            <a:pPr>
              <a:buSzPct val="80000"/>
              <a:buFont typeface="Wingdings" pitchFamily="2" charset="2"/>
              <a:buNone/>
            </a:pPr>
            <a:endParaRPr lang="en-US" altLang="zh-TW" sz="2400" dirty="0">
              <a:ea typeface="新細明體" pitchFamily="18" charset="-120"/>
            </a:endParaRPr>
          </a:p>
        </p:txBody>
      </p:sp>
      <p:graphicFrame>
        <p:nvGraphicFramePr>
          <p:cNvPr id="674825" name="Object 9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46258422"/>
              </p:ext>
            </p:extLst>
          </p:nvPr>
        </p:nvGraphicFramePr>
        <p:xfrm>
          <a:off x="1035050" y="1839913"/>
          <a:ext cx="6615113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413" name="Equation" r:id="rId3" imgW="4152900" imgH="444500" progId="Equation.DSMT4">
                  <p:embed/>
                </p:oleObj>
              </mc:Choice>
              <mc:Fallback>
                <p:oleObj name="Equation" r:id="rId3" imgW="4152900" imgH="4445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1839913"/>
                        <a:ext cx="6615113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4820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40079161"/>
              </p:ext>
            </p:extLst>
          </p:nvPr>
        </p:nvGraphicFramePr>
        <p:xfrm>
          <a:off x="990600" y="185738"/>
          <a:ext cx="800100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414" name="Equation" r:id="rId5" imgW="4470400" imgH="431800" progId="Equation.DSMT4">
                  <p:embed/>
                </p:oleObj>
              </mc:Choice>
              <mc:Fallback>
                <p:oleObj name="Equation" r:id="rId5" imgW="4470400" imgH="431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85738"/>
                        <a:ext cx="8001000" cy="773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4882" name="Group 66"/>
          <p:cNvGraphicFramePr>
            <a:graphicFrameLocks noGrp="1"/>
          </p:cNvGraphicFramePr>
          <p:nvPr>
            <p:ph sz="quarter" idx="3"/>
          </p:nvPr>
        </p:nvGraphicFramePr>
        <p:xfrm>
          <a:off x="1524000" y="3657600"/>
          <a:ext cx="6705600" cy="2796540"/>
        </p:xfrm>
        <a:graphic>
          <a:graphicData uri="http://schemas.openxmlformats.org/drawingml/2006/table">
            <a:tbl>
              <a:tblPr/>
              <a:tblGrid>
                <a:gridCol w="6705600"/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新細明體" pitchFamily="18" charset="-120"/>
                        </a:rPr>
                        <a:t>       </a:t>
                      </a: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新細明體" pitchFamily="18" charset="-120"/>
                        </a:rPr>
                        <a:t>u                   d                 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2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4874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331331"/>
              </p:ext>
            </p:extLst>
          </p:nvPr>
        </p:nvGraphicFramePr>
        <p:xfrm>
          <a:off x="1925638" y="4287838"/>
          <a:ext cx="148113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415" name="Equation" r:id="rId7" imgW="889000" imgH="203200" progId="Equation.DSMT4">
                  <p:embed/>
                </p:oleObj>
              </mc:Choice>
              <mc:Fallback>
                <p:oleObj name="Equation" r:id="rId7" imgW="889000" imgH="203200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638" y="4287838"/>
                        <a:ext cx="1481137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4876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960252"/>
              </p:ext>
            </p:extLst>
          </p:nvPr>
        </p:nvGraphicFramePr>
        <p:xfrm>
          <a:off x="4222750" y="4287838"/>
          <a:ext cx="150336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416" name="Equation" r:id="rId9" imgW="901700" imgH="203200" progId="Equation.DSMT4">
                  <p:embed/>
                </p:oleObj>
              </mc:Choice>
              <mc:Fallback>
                <p:oleObj name="Equation" r:id="rId9" imgW="901700" imgH="203200" progId="Equation.DSMT4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4287838"/>
                        <a:ext cx="1503363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4877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817537"/>
              </p:ext>
            </p:extLst>
          </p:nvPr>
        </p:nvGraphicFramePr>
        <p:xfrm>
          <a:off x="2220913" y="4897438"/>
          <a:ext cx="7397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417" name="Equation" r:id="rId11" imgW="419100" imgH="203200" progId="Equation.DSMT4">
                  <p:embed/>
                </p:oleObj>
              </mc:Choice>
              <mc:Fallback>
                <p:oleObj name="Equation" r:id="rId11" imgW="419100" imgH="203200" progId="Equation.DSMT4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913" y="4897438"/>
                        <a:ext cx="739775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4878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368257"/>
              </p:ext>
            </p:extLst>
          </p:nvPr>
        </p:nvGraphicFramePr>
        <p:xfrm>
          <a:off x="4583113" y="4859338"/>
          <a:ext cx="814387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418" name="Equation" r:id="rId13" imgW="431800" imgH="228600" progId="Equation.DSMT4">
                  <p:embed/>
                </p:oleObj>
              </mc:Choice>
              <mc:Fallback>
                <p:oleObj name="Equation" r:id="rId13" imgW="431800" imgH="228600" progId="Equation.DSMT4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113" y="4859338"/>
                        <a:ext cx="814387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4879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62418"/>
              </p:ext>
            </p:extLst>
          </p:nvPr>
        </p:nvGraphicFramePr>
        <p:xfrm>
          <a:off x="1863725" y="5432425"/>
          <a:ext cx="175736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419" name="Equation" r:id="rId15" imgW="952500" imgH="203200" progId="Equation.DSMT4">
                  <p:embed/>
                </p:oleObj>
              </mc:Choice>
              <mc:Fallback>
                <p:oleObj name="Equation" r:id="rId15" imgW="952500" imgH="203200" progId="Equation.DSMT4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5432425"/>
                        <a:ext cx="1757363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4880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08401"/>
              </p:ext>
            </p:extLst>
          </p:nvPr>
        </p:nvGraphicFramePr>
        <p:xfrm>
          <a:off x="4149725" y="5421313"/>
          <a:ext cx="17811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420" name="Equation" r:id="rId17" imgW="965200" imgH="228600" progId="Equation.DSMT4">
                  <p:embed/>
                </p:oleObj>
              </mc:Choice>
              <mc:Fallback>
                <p:oleObj name="Equation" r:id="rId17" imgW="965200" imgH="228600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9725" y="5421313"/>
                        <a:ext cx="17811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4881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176040"/>
              </p:ext>
            </p:extLst>
          </p:nvPr>
        </p:nvGraphicFramePr>
        <p:xfrm>
          <a:off x="6359525" y="5432425"/>
          <a:ext cx="170973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421" name="Equation" r:id="rId19" imgW="927100" imgH="203200" progId="Equation.DSMT4">
                  <p:embed/>
                </p:oleObj>
              </mc:Choice>
              <mc:Fallback>
                <p:oleObj name="Equation" r:id="rId19" imgW="927100" imgH="203200" progId="Equation.DSMT4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9525" y="5432425"/>
                        <a:ext cx="1709738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3600" dirty="0">
                <a:solidFill>
                  <a:srgbClr val="FFFF00"/>
                </a:solidFill>
                <a:ea typeface="新細明體" pitchFamily="18" charset="-120"/>
              </a:rPr>
              <a:t>Properties of this separation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7924800" cy="4114800"/>
          </a:xfrm>
        </p:spPr>
        <p:txBody>
          <a:bodyPr/>
          <a:lstStyle/>
          <a:p>
            <a:r>
              <a:rPr lang="en-US" altLang="zh-TW" sz="2400" dirty="0">
                <a:ea typeface="新細明體" pitchFamily="18" charset="-120"/>
              </a:rPr>
              <a:t>Gauge invariant</a:t>
            </a:r>
          </a:p>
          <a:p>
            <a:r>
              <a:rPr lang="en-US" altLang="zh-TW" sz="2400" dirty="0">
                <a:ea typeface="新細明體" pitchFamily="18" charset="-120"/>
              </a:rPr>
              <a:t>Topologically distinct as far as the quark lines are concerned</a:t>
            </a:r>
          </a:p>
          <a:p>
            <a:r>
              <a:rPr lang="en-US" altLang="zh-TW" sz="2400" dirty="0" smtClean="0">
                <a:ea typeface="新細明體" pitchFamily="18" charset="-120"/>
              </a:rPr>
              <a:t>Structure functions W</a:t>
            </a:r>
            <a:r>
              <a:rPr lang="en-US" altLang="zh-TW" sz="2400" baseline="-25000" dirty="0" smtClean="0">
                <a:ea typeface="新細明體" pitchFamily="18" charset="-120"/>
              </a:rPr>
              <a:t>1</a:t>
            </a:r>
            <a:r>
              <a:rPr lang="en-US" altLang="zh-TW" sz="2400" dirty="0" smtClean="0">
                <a:ea typeface="新細明體" pitchFamily="18" charset="-120"/>
              </a:rPr>
              <a:t> and W</a:t>
            </a:r>
            <a:r>
              <a:rPr lang="en-US" altLang="zh-TW" sz="2400" baseline="-25000" dirty="0" smtClean="0">
                <a:ea typeface="新細明體" pitchFamily="18" charset="-120"/>
              </a:rPr>
              <a:t>2</a:t>
            </a:r>
            <a:r>
              <a:rPr lang="en-US" altLang="zh-TW" sz="2400" dirty="0" smtClean="0">
                <a:ea typeface="新細明體" pitchFamily="18" charset="-120"/>
              </a:rPr>
              <a:t> are frame independent.</a:t>
            </a:r>
            <a:endParaRPr lang="en-US" altLang="zh-TW" sz="2400" dirty="0">
              <a:ea typeface="新細明體" pitchFamily="18" charset="-120"/>
            </a:endParaRPr>
          </a:p>
          <a:p>
            <a:r>
              <a:rPr lang="en-US" altLang="zh-TW" sz="2400" dirty="0" smtClean="0">
                <a:ea typeface="新細明體" pitchFamily="18" charset="-120"/>
              </a:rPr>
              <a:t>Small x behavior of CS and DS are different.</a:t>
            </a:r>
            <a:r>
              <a:rPr lang="en-US" altLang="zh-TW" sz="2400" dirty="0" smtClean="0">
                <a:ea typeface="新細明體" pitchFamily="18" charset="-120"/>
              </a:rPr>
              <a:t>        </a:t>
            </a:r>
            <a:endParaRPr lang="en-US" altLang="zh-TW" sz="2400" dirty="0">
              <a:ea typeface="新細明體" pitchFamily="18" charset="-12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157472"/>
              </p:ext>
            </p:extLst>
          </p:nvPr>
        </p:nvGraphicFramePr>
        <p:xfrm>
          <a:off x="1295400" y="4419600"/>
          <a:ext cx="42418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019" name="Equation" r:id="rId3" imgW="1841500" imgH="228600" progId="Equation.DSMT4">
                  <p:embed/>
                </p:oleObj>
              </mc:Choice>
              <mc:Fallback>
                <p:oleObj name="Equation" r:id="rId3" imgW="1841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419600"/>
                        <a:ext cx="42418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734436"/>
              </p:ext>
            </p:extLst>
          </p:nvPr>
        </p:nvGraphicFramePr>
        <p:xfrm>
          <a:off x="1295400" y="5334000"/>
          <a:ext cx="289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020" name="Equation" r:id="rId5" imgW="1168400" imgH="228600" progId="Equation.DSMT4">
                  <p:embed/>
                </p:oleObj>
              </mc:Choice>
              <mc:Fallback>
                <p:oleObj name="Equation" r:id="rId5" imgW="116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334000"/>
                        <a:ext cx="2895600" cy="457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1"/>
          <p:cNvGrpSpPr>
            <a:grpSpLocks/>
          </p:cNvGrpSpPr>
          <p:nvPr/>
        </p:nvGrpSpPr>
        <p:grpSpPr bwMode="auto">
          <a:xfrm>
            <a:off x="442913" y="838200"/>
            <a:ext cx="8472488" cy="2879725"/>
            <a:chOff x="279" y="528"/>
            <a:chExt cx="5337" cy="1814"/>
          </a:xfrm>
        </p:grpSpPr>
        <p:graphicFrame>
          <p:nvGraphicFramePr>
            <p:cNvPr id="697373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8656911"/>
                </p:ext>
              </p:extLst>
            </p:nvPr>
          </p:nvGraphicFramePr>
          <p:xfrm>
            <a:off x="781" y="546"/>
            <a:ext cx="157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511" name="Equation" r:id="rId3" imgW="152400" imgH="190500" progId="Equation.DSMT4">
                    <p:embed/>
                  </p:oleObj>
                </mc:Choice>
                <mc:Fallback>
                  <p:oleObj name="Equation" r:id="rId3" imgW="152400" imgH="190500" progId="Equation.DSMT4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1" y="546"/>
                          <a:ext cx="157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7374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974651"/>
                </p:ext>
              </p:extLst>
            </p:nvPr>
          </p:nvGraphicFramePr>
          <p:xfrm>
            <a:off x="279" y="1950"/>
            <a:ext cx="187" cy="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512" name="Equation" r:id="rId5" imgW="127000" imgH="152400" progId="Equation.DSMT4">
                    <p:embed/>
                  </p:oleObj>
                </mc:Choice>
                <mc:Fallback>
                  <p:oleObj name="Equation" r:id="rId5" imgW="127000" imgH="152400" progId="Equation.DSMT4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" y="1950"/>
                          <a:ext cx="187" cy="1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7375" name="AutoShape 31"/>
            <p:cNvSpPr>
              <a:spLocks noChangeArrowheads="1"/>
            </p:cNvSpPr>
            <p:nvPr/>
          </p:nvSpPr>
          <p:spPr bwMode="auto">
            <a:xfrm>
              <a:off x="288" y="1563"/>
              <a:ext cx="253" cy="367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376" name="AutoShape 32"/>
            <p:cNvSpPr>
              <a:spLocks noChangeArrowheads="1"/>
            </p:cNvSpPr>
            <p:nvPr/>
          </p:nvSpPr>
          <p:spPr bwMode="auto">
            <a:xfrm>
              <a:off x="1503" y="1649"/>
              <a:ext cx="506" cy="153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377" name="Line 33"/>
            <p:cNvSpPr>
              <a:spLocks noChangeShapeType="1"/>
            </p:cNvSpPr>
            <p:nvPr/>
          </p:nvSpPr>
          <p:spPr bwMode="auto">
            <a:xfrm flipV="1">
              <a:off x="522" y="1736"/>
              <a:ext cx="98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378" name="Freeform 34"/>
            <p:cNvSpPr>
              <a:spLocks/>
            </p:cNvSpPr>
            <p:nvPr/>
          </p:nvSpPr>
          <p:spPr bwMode="auto">
            <a:xfrm>
              <a:off x="522" y="1822"/>
              <a:ext cx="1168" cy="8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378" y="163"/>
                </a:cxn>
                <a:cxn ang="0">
                  <a:pos x="918" y="247"/>
                </a:cxn>
                <a:cxn ang="0">
                  <a:pos x="1446" y="169"/>
                </a:cxn>
                <a:cxn ang="0">
                  <a:pos x="1920" y="0"/>
                </a:cxn>
              </a:cxnLst>
              <a:rect l="0" t="0" r="r" b="b"/>
              <a:pathLst>
                <a:path w="1920" h="248">
                  <a:moveTo>
                    <a:pt x="0" y="48"/>
                  </a:moveTo>
                  <a:cubicBezTo>
                    <a:pt x="63" y="67"/>
                    <a:pt x="225" y="130"/>
                    <a:pt x="378" y="163"/>
                  </a:cubicBezTo>
                  <a:cubicBezTo>
                    <a:pt x="531" y="196"/>
                    <a:pt x="740" y="246"/>
                    <a:pt x="918" y="247"/>
                  </a:cubicBezTo>
                  <a:cubicBezTo>
                    <a:pt x="1096" y="248"/>
                    <a:pt x="1279" y="210"/>
                    <a:pt x="1446" y="169"/>
                  </a:cubicBezTo>
                  <a:cubicBezTo>
                    <a:pt x="1613" y="128"/>
                    <a:pt x="1821" y="35"/>
                    <a:pt x="1920" y="0"/>
                  </a:cubicBezTo>
                </a:path>
              </a:pathLst>
            </a:custGeom>
            <a:noFill/>
            <a:ln w="28575" cap="flat" cmpd="sng">
              <a:solidFill>
                <a:schemeClr val="folHlink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379" name="Line 35"/>
            <p:cNvSpPr>
              <a:spLocks noChangeShapeType="1"/>
            </p:cNvSpPr>
            <p:nvPr/>
          </p:nvSpPr>
          <p:spPr bwMode="auto">
            <a:xfrm flipV="1">
              <a:off x="615" y="1261"/>
              <a:ext cx="47" cy="7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380" name="Line 36"/>
            <p:cNvSpPr>
              <a:spLocks noChangeShapeType="1"/>
            </p:cNvSpPr>
            <p:nvPr/>
          </p:nvSpPr>
          <p:spPr bwMode="auto">
            <a:xfrm>
              <a:off x="1036" y="1736"/>
              <a:ext cx="14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381" name="Line 37"/>
            <p:cNvSpPr>
              <a:spLocks noChangeShapeType="1"/>
            </p:cNvSpPr>
            <p:nvPr/>
          </p:nvSpPr>
          <p:spPr bwMode="auto">
            <a:xfrm flipV="1">
              <a:off x="989" y="1908"/>
              <a:ext cx="187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382" name="Line 38"/>
            <p:cNvSpPr>
              <a:spLocks noChangeShapeType="1"/>
            </p:cNvSpPr>
            <p:nvPr/>
          </p:nvSpPr>
          <p:spPr bwMode="auto">
            <a:xfrm>
              <a:off x="1503" y="1304"/>
              <a:ext cx="47" cy="87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697383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2517501"/>
                </p:ext>
              </p:extLst>
            </p:nvPr>
          </p:nvGraphicFramePr>
          <p:xfrm>
            <a:off x="720" y="768"/>
            <a:ext cx="290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513" name="Equation" r:id="rId7" imgW="139700" imgH="139700" progId="Equation.DSMT4">
                    <p:embed/>
                  </p:oleObj>
                </mc:Choice>
                <mc:Fallback>
                  <p:oleObj name="Equation" r:id="rId7" imgW="139700" imgH="139700" progId="Equation.DSMT4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768"/>
                          <a:ext cx="290" cy="19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7384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3082171"/>
                </p:ext>
              </p:extLst>
            </p:nvPr>
          </p:nvGraphicFramePr>
          <p:xfrm>
            <a:off x="1630" y="1874"/>
            <a:ext cx="212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514" name="Equation" r:id="rId9" imgW="101600" imgH="139700" progId="Equation.DSMT4">
                    <p:embed/>
                  </p:oleObj>
                </mc:Choice>
                <mc:Fallback>
                  <p:oleObj name="Equation" r:id="rId9" imgW="101600" imgH="139700" progId="Equation.DSMT4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0" y="1874"/>
                          <a:ext cx="212" cy="2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7385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7314298"/>
                </p:ext>
              </p:extLst>
            </p:nvPr>
          </p:nvGraphicFramePr>
          <p:xfrm>
            <a:off x="1187" y="768"/>
            <a:ext cx="292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515" name="Equation" r:id="rId11" imgW="139700" imgH="139700" progId="Equation.DSMT4">
                    <p:embed/>
                  </p:oleObj>
                </mc:Choice>
                <mc:Fallback>
                  <p:oleObj name="Equation" r:id="rId11" imgW="139700" imgH="139700" progId="Equation.DSMT4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7" y="768"/>
                          <a:ext cx="292" cy="19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7386" name="Line 42"/>
            <p:cNvSpPr>
              <a:spLocks noChangeShapeType="1"/>
            </p:cNvSpPr>
            <p:nvPr/>
          </p:nvSpPr>
          <p:spPr bwMode="auto">
            <a:xfrm>
              <a:off x="522" y="1563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387" name="Line 43"/>
            <p:cNvSpPr>
              <a:spLocks noChangeShapeType="1"/>
            </p:cNvSpPr>
            <p:nvPr/>
          </p:nvSpPr>
          <p:spPr bwMode="auto">
            <a:xfrm flipH="1">
              <a:off x="475" y="873"/>
              <a:ext cx="374" cy="73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388" name="Line 44"/>
            <p:cNvSpPr>
              <a:spLocks noChangeShapeType="1"/>
            </p:cNvSpPr>
            <p:nvPr/>
          </p:nvSpPr>
          <p:spPr bwMode="auto">
            <a:xfrm>
              <a:off x="849" y="873"/>
              <a:ext cx="467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389" name="Line 45"/>
            <p:cNvSpPr>
              <a:spLocks noChangeShapeType="1"/>
            </p:cNvSpPr>
            <p:nvPr/>
          </p:nvSpPr>
          <p:spPr bwMode="auto">
            <a:xfrm>
              <a:off x="1316" y="873"/>
              <a:ext cx="327" cy="77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697390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1179882"/>
                </p:ext>
              </p:extLst>
            </p:nvPr>
          </p:nvGraphicFramePr>
          <p:xfrm>
            <a:off x="1246" y="544"/>
            <a:ext cx="141" cy="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516" name="Equation" r:id="rId13" imgW="152400" imgH="190500" progId="Equation.DSMT4">
                    <p:embed/>
                  </p:oleObj>
                </mc:Choice>
                <mc:Fallback>
                  <p:oleObj name="Equation" r:id="rId13" imgW="152400" imgH="190500" progId="Equation.DSMT4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6" y="544"/>
                          <a:ext cx="141" cy="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7391" name="Line 47"/>
            <p:cNvSpPr>
              <a:spLocks noChangeShapeType="1"/>
            </p:cNvSpPr>
            <p:nvPr/>
          </p:nvSpPr>
          <p:spPr bwMode="auto">
            <a:xfrm flipV="1">
              <a:off x="1036" y="873"/>
              <a:ext cx="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392" name="Line 48"/>
            <p:cNvSpPr>
              <a:spLocks noChangeShapeType="1"/>
            </p:cNvSpPr>
            <p:nvPr/>
          </p:nvSpPr>
          <p:spPr bwMode="auto">
            <a:xfrm>
              <a:off x="1036" y="873"/>
              <a:ext cx="14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697400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2938494"/>
                </p:ext>
              </p:extLst>
            </p:nvPr>
          </p:nvGraphicFramePr>
          <p:xfrm>
            <a:off x="755" y="882"/>
            <a:ext cx="328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517" name="Equation" r:id="rId15" imgW="127000" imgH="203200" progId="Equation.DSMT4">
                    <p:embed/>
                  </p:oleObj>
                </mc:Choice>
                <mc:Fallback>
                  <p:oleObj name="Equation" r:id="rId15" imgW="127000" imgH="203200" progId="Equation.DSMT4">
                    <p:embed/>
                    <p:pic>
                      <p:nvPicPr>
                        <p:cNvPr id="0" name="Object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" y="882"/>
                          <a:ext cx="328" cy="2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7402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5528565"/>
                </p:ext>
              </p:extLst>
            </p:nvPr>
          </p:nvGraphicFramePr>
          <p:xfrm>
            <a:off x="1176" y="882"/>
            <a:ext cx="211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518" name="Equation" r:id="rId17" imgW="139700" imgH="203200" progId="Equation.DSMT4">
                    <p:embed/>
                  </p:oleObj>
                </mc:Choice>
                <mc:Fallback>
                  <p:oleObj name="Equation" r:id="rId17" imgW="139700" imgH="203200" progId="Equation.DSMT4">
                    <p:embed/>
                    <p:pic>
                      <p:nvPicPr>
                        <p:cNvPr id="0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6" y="882"/>
                          <a:ext cx="211" cy="2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115"/>
            <p:cNvGrpSpPr>
              <a:grpSpLocks/>
            </p:cNvGrpSpPr>
            <p:nvPr/>
          </p:nvGrpSpPr>
          <p:grpSpPr bwMode="auto">
            <a:xfrm>
              <a:off x="2102" y="528"/>
              <a:ext cx="1730" cy="1540"/>
              <a:chOff x="2102" y="528"/>
              <a:chExt cx="1730" cy="1540"/>
            </a:xfrm>
          </p:grpSpPr>
          <p:graphicFrame>
            <p:nvGraphicFramePr>
              <p:cNvPr id="697363" name="Object 1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35212372"/>
                  </p:ext>
                </p:extLst>
              </p:nvPr>
            </p:nvGraphicFramePr>
            <p:xfrm>
              <a:off x="2625" y="528"/>
              <a:ext cx="208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7519" name="Equation" r:id="rId19" imgW="203200" imgH="228600" progId="Equation.DSMT4">
                      <p:embed/>
                    </p:oleObj>
                  </mc:Choice>
                  <mc:Fallback>
                    <p:oleObj name="Equation" r:id="rId19" imgW="203200" imgH="228600" progId="Equation.DSMT4">
                      <p:embed/>
                      <p:pic>
                        <p:nvPicPr>
                          <p:cNvPr id="0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25" y="528"/>
                            <a:ext cx="208" cy="2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7364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04711889"/>
                  </p:ext>
                </p:extLst>
              </p:nvPr>
            </p:nvGraphicFramePr>
            <p:xfrm>
              <a:off x="2102" y="1907"/>
              <a:ext cx="186" cy="16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7520" name="Equation" r:id="rId21" imgW="127000" imgH="152400" progId="Equation.DSMT4">
                      <p:embed/>
                    </p:oleObj>
                  </mc:Choice>
                  <mc:Fallback>
                    <p:oleObj name="Equation" r:id="rId21" imgW="127000" imgH="152400" progId="Equation.DSMT4">
                      <p:embed/>
                      <p:pic>
                        <p:nvPicPr>
                          <p:cNvPr id="0" name="Object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02" y="1907"/>
                            <a:ext cx="186" cy="16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tx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97365" name="AutoShape 21"/>
              <p:cNvSpPr>
                <a:spLocks noChangeArrowheads="1"/>
              </p:cNvSpPr>
              <p:nvPr/>
            </p:nvSpPr>
            <p:spPr bwMode="auto">
              <a:xfrm>
                <a:off x="2111" y="1520"/>
                <a:ext cx="253" cy="36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66" name="AutoShape 22"/>
              <p:cNvSpPr>
                <a:spLocks noChangeArrowheads="1"/>
              </p:cNvSpPr>
              <p:nvPr/>
            </p:nvSpPr>
            <p:spPr bwMode="auto">
              <a:xfrm>
                <a:off x="3326" y="1606"/>
                <a:ext cx="506" cy="153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67" name="Line 23"/>
              <p:cNvSpPr>
                <a:spLocks noChangeShapeType="1"/>
              </p:cNvSpPr>
              <p:nvPr/>
            </p:nvSpPr>
            <p:spPr bwMode="auto">
              <a:xfrm flipV="1">
                <a:off x="2344" y="1692"/>
                <a:ext cx="98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68" name="Freeform 24"/>
              <p:cNvSpPr>
                <a:spLocks/>
              </p:cNvSpPr>
              <p:nvPr/>
            </p:nvSpPr>
            <p:spPr bwMode="auto">
              <a:xfrm>
                <a:off x="2344" y="1779"/>
                <a:ext cx="1169" cy="8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378" y="163"/>
                  </a:cxn>
                  <a:cxn ang="0">
                    <a:pos x="918" y="247"/>
                  </a:cxn>
                  <a:cxn ang="0">
                    <a:pos x="1446" y="169"/>
                  </a:cxn>
                  <a:cxn ang="0">
                    <a:pos x="1920" y="0"/>
                  </a:cxn>
                </a:cxnLst>
                <a:rect l="0" t="0" r="r" b="b"/>
                <a:pathLst>
                  <a:path w="1920" h="248">
                    <a:moveTo>
                      <a:pt x="0" y="48"/>
                    </a:moveTo>
                    <a:cubicBezTo>
                      <a:pt x="63" y="67"/>
                      <a:pt x="225" y="130"/>
                      <a:pt x="378" y="163"/>
                    </a:cubicBezTo>
                    <a:cubicBezTo>
                      <a:pt x="531" y="196"/>
                      <a:pt x="740" y="246"/>
                      <a:pt x="918" y="247"/>
                    </a:cubicBezTo>
                    <a:cubicBezTo>
                      <a:pt x="1096" y="248"/>
                      <a:pt x="1279" y="210"/>
                      <a:pt x="1446" y="169"/>
                    </a:cubicBezTo>
                    <a:cubicBezTo>
                      <a:pt x="1613" y="128"/>
                      <a:pt x="1821" y="35"/>
                      <a:pt x="1920" y="0"/>
                    </a:cubicBezTo>
                  </a:path>
                </a:pathLst>
              </a:custGeom>
              <a:noFill/>
              <a:ln w="28575" cap="flat" cmpd="sng">
                <a:solidFill>
                  <a:schemeClr val="fol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69" name="Line 25"/>
              <p:cNvSpPr>
                <a:spLocks noChangeShapeType="1"/>
              </p:cNvSpPr>
              <p:nvPr/>
            </p:nvSpPr>
            <p:spPr bwMode="auto">
              <a:xfrm>
                <a:off x="2859" y="1692"/>
                <a:ext cx="140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70" name="Line 26"/>
              <p:cNvSpPr>
                <a:spLocks noChangeShapeType="1"/>
              </p:cNvSpPr>
              <p:nvPr/>
            </p:nvSpPr>
            <p:spPr bwMode="auto">
              <a:xfrm flipV="1">
                <a:off x="2812" y="1865"/>
                <a:ext cx="187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697371" name="Object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72138913"/>
                  </p:ext>
                </p:extLst>
              </p:nvPr>
            </p:nvGraphicFramePr>
            <p:xfrm>
              <a:off x="3453" y="1831"/>
              <a:ext cx="213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7521" name="Equation" r:id="rId23" imgW="101600" imgH="139700" progId="Equation.DSMT4">
                      <p:embed/>
                    </p:oleObj>
                  </mc:Choice>
                  <mc:Fallback>
                    <p:oleObj name="Equation" r:id="rId23" imgW="101600" imgH="139700" progId="Equation.DSMT4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3" y="1831"/>
                            <a:ext cx="213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7372" name="Object 2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52668772"/>
                  </p:ext>
                </p:extLst>
              </p:nvPr>
            </p:nvGraphicFramePr>
            <p:xfrm>
              <a:off x="3092" y="528"/>
              <a:ext cx="187" cy="1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7522" name="Equation" r:id="rId25" imgW="203200" imgH="228600" progId="Equation.DSMT4">
                      <p:embed/>
                    </p:oleObj>
                  </mc:Choice>
                  <mc:Fallback>
                    <p:oleObj name="Equation" r:id="rId25" imgW="203200" imgH="228600" progId="Equation.DSMT4">
                      <p:embed/>
                      <p:pic>
                        <p:nvPicPr>
                          <p:cNvPr id="0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92" y="528"/>
                            <a:ext cx="187" cy="19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97393" name="Line 49"/>
              <p:cNvSpPr>
                <a:spLocks noChangeShapeType="1"/>
              </p:cNvSpPr>
              <p:nvPr/>
            </p:nvSpPr>
            <p:spPr bwMode="auto">
              <a:xfrm flipH="1" flipV="1">
                <a:off x="2812" y="830"/>
                <a:ext cx="187" cy="0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" name="Group 59"/>
              <p:cNvGrpSpPr>
                <a:grpSpLocks/>
              </p:cNvGrpSpPr>
              <p:nvPr/>
            </p:nvGrpSpPr>
            <p:grpSpPr bwMode="auto">
              <a:xfrm>
                <a:off x="2344" y="720"/>
                <a:ext cx="1184" cy="893"/>
                <a:chOff x="2400" y="741"/>
                <a:chExt cx="1216" cy="995"/>
              </a:xfrm>
            </p:grpSpPr>
            <p:sp>
              <p:nvSpPr>
                <p:cNvPr id="697404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3408" y="1152"/>
                  <a:ext cx="48" cy="48"/>
                </a:xfrm>
                <a:prstGeom prst="line">
                  <a:avLst/>
                </a:prstGeom>
                <a:noFill/>
                <a:ln w="76200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97405" name="Line 61"/>
                <p:cNvSpPr>
                  <a:spLocks noChangeShapeType="1"/>
                </p:cNvSpPr>
                <p:nvPr/>
              </p:nvSpPr>
              <p:spPr bwMode="auto">
                <a:xfrm>
                  <a:off x="2640" y="1200"/>
                  <a:ext cx="48" cy="48"/>
                </a:xfrm>
                <a:prstGeom prst="line">
                  <a:avLst/>
                </a:prstGeom>
                <a:noFill/>
                <a:ln w="76200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graphicFrame>
              <p:nvGraphicFramePr>
                <p:cNvPr id="697406" name="Object 6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76715040"/>
                    </p:ext>
                  </p:extLst>
                </p:nvPr>
              </p:nvGraphicFramePr>
              <p:xfrm>
                <a:off x="2704" y="741"/>
                <a:ext cx="302" cy="21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47523" name="Equation" r:id="rId27" imgW="139700" imgH="139700" progId="Equation.DSMT4">
                        <p:embed/>
                      </p:oleObj>
                    </mc:Choice>
                    <mc:Fallback>
                      <p:oleObj name="Equation" r:id="rId27" imgW="139700" imgH="139700" progId="Equation.DSMT4">
                        <p:embed/>
                        <p:pic>
                          <p:nvPicPr>
                            <p:cNvPr id="0" name="Object 6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04" y="741"/>
                              <a:ext cx="302" cy="214"/>
                            </a:xfrm>
                            <a:prstGeom prst="rect">
                              <a:avLst/>
                            </a:prstGeom>
                            <a:noFill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97407" name="Object 6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7785411"/>
                    </p:ext>
                  </p:extLst>
                </p:nvPr>
              </p:nvGraphicFramePr>
              <p:xfrm>
                <a:off x="3098" y="758"/>
                <a:ext cx="277" cy="19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47524" name="Equation" r:id="rId29" imgW="139700" imgH="139700" progId="Equation.DSMT4">
                        <p:embed/>
                      </p:oleObj>
                    </mc:Choice>
                    <mc:Fallback>
                      <p:oleObj name="Equation" r:id="rId29" imgW="139700" imgH="139700" progId="Equation.DSMT4">
                        <p:embed/>
                        <p:pic>
                          <p:nvPicPr>
                            <p:cNvPr id="0" name="Object 6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98" y="758"/>
                              <a:ext cx="277" cy="197"/>
                            </a:xfrm>
                            <a:prstGeom prst="rect">
                              <a:avLst/>
                            </a:prstGeom>
                            <a:noFill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97408" name="Line 64"/>
                <p:cNvSpPr>
                  <a:spLocks noChangeShapeType="1"/>
                </p:cNvSpPr>
                <p:nvPr/>
              </p:nvSpPr>
              <p:spPr bwMode="auto">
                <a:xfrm>
                  <a:off x="2400" y="1632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97409" name="Line 65"/>
                <p:cNvSpPr>
                  <a:spLocks noChangeShapeType="1"/>
                </p:cNvSpPr>
                <p:nvPr/>
              </p:nvSpPr>
              <p:spPr bwMode="auto">
                <a:xfrm>
                  <a:off x="2784" y="864"/>
                  <a:ext cx="432" cy="0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97410" name="Freeform 66"/>
                <p:cNvSpPr>
                  <a:spLocks/>
                </p:cNvSpPr>
                <p:nvPr/>
              </p:nvSpPr>
              <p:spPr bwMode="auto">
                <a:xfrm>
                  <a:off x="2504" y="869"/>
                  <a:ext cx="1112" cy="867"/>
                </a:xfrm>
                <a:custGeom>
                  <a:avLst/>
                  <a:gdLst/>
                  <a:ahLst/>
                  <a:cxnLst>
                    <a:cxn ang="0">
                      <a:pos x="251" y="1"/>
                    </a:cxn>
                    <a:cxn ang="0">
                      <a:pos x="110" y="14"/>
                    </a:cxn>
                    <a:cxn ang="0">
                      <a:pos x="27" y="85"/>
                    </a:cxn>
                    <a:cxn ang="0">
                      <a:pos x="8" y="147"/>
                    </a:cxn>
                    <a:cxn ang="0">
                      <a:pos x="75" y="272"/>
                    </a:cxn>
                    <a:cxn ang="0">
                      <a:pos x="238" y="424"/>
                    </a:cxn>
                    <a:cxn ang="0">
                      <a:pos x="475" y="558"/>
                    </a:cxn>
                    <a:cxn ang="0">
                      <a:pos x="693" y="654"/>
                    </a:cxn>
                    <a:cxn ang="0">
                      <a:pos x="872" y="737"/>
                    </a:cxn>
                    <a:cxn ang="0">
                      <a:pos x="1064" y="819"/>
                    </a:cxn>
                    <a:cxn ang="0">
                      <a:pos x="1112" y="867"/>
                    </a:cxn>
                  </a:cxnLst>
                  <a:rect l="0" t="0" r="r" b="b"/>
                  <a:pathLst>
                    <a:path w="1112" h="867">
                      <a:moveTo>
                        <a:pt x="251" y="1"/>
                      </a:moveTo>
                      <a:cubicBezTo>
                        <a:pt x="226" y="2"/>
                        <a:pt x="147" y="0"/>
                        <a:pt x="110" y="14"/>
                      </a:cubicBezTo>
                      <a:cubicBezTo>
                        <a:pt x="73" y="28"/>
                        <a:pt x="44" y="63"/>
                        <a:pt x="27" y="85"/>
                      </a:cubicBezTo>
                      <a:cubicBezTo>
                        <a:pt x="10" y="107"/>
                        <a:pt x="0" y="116"/>
                        <a:pt x="8" y="147"/>
                      </a:cubicBezTo>
                      <a:cubicBezTo>
                        <a:pt x="16" y="178"/>
                        <a:pt x="37" y="226"/>
                        <a:pt x="75" y="272"/>
                      </a:cubicBezTo>
                      <a:cubicBezTo>
                        <a:pt x="113" y="318"/>
                        <a:pt x="171" y="376"/>
                        <a:pt x="238" y="424"/>
                      </a:cubicBezTo>
                      <a:cubicBezTo>
                        <a:pt x="305" y="472"/>
                        <a:pt x="399" y="520"/>
                        <a:pt x="475" y="558"/>
                      </a:cubicBezTo>
                      <a:cubicBezTo>
                        <a:pt x="551" y="596"/>
                        <a:pt x="627" y="624"/>
                        <a:pt x="693" y="654"/>
                      </a:cubicBezTo>
                      <a:cubicBezTo>
                        <a:pt x="759" y="684"/>
                        <a:pt x="810" y="710"/>
                        <a:pt x="872" y="737"/>
                      </a:cubicBezTo>
                      <a:cubicBezTo>
                        <a:pt x="934" y="764"/>
                        <a:pt x="1024" y="797"/>
                        <a:pt x="1064" y="819"/>
                      </a:cubicBezTo>
                      <a:cubicBezTo>
                        <a:pt x="1104" y="841"/>
                        <a:pt x="1104" y="859"/>
                        <a:pt x="1112" y="867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FF33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97411" name="Freeform 67"/>
                <p:cNvSpPr>
                  <a:spLocks/>
                </p:cNvSpPr>
                <p:nvPr/>
              </p:nvSpPr>
              <p:spPr bwMode="auto">
                <a:xfrm>
                  <a:off x="2400" y="864"/>
                  <a:ext cx="1121" cy="816"/>
                </a:xfrm>
                <a:custGeom>
                  <a:avLst/>
                  <a:gdLst/>
                  <a:ahLst/>
                  <a:cxnLst>
                    <a:cxn ang="0">
                      <a:pos x="0" y="816"/>
                    </a:cxn>
                    <a:cxn ang="0">
                      <a:pos x="221" y="736"/>
                    </a:cxn>
                    <a:cxn ang="0">
                      <a:pos x="413" y="653"/>
                    </a:cxn>
                    <a:cxn ang="0">
                      <a:pos x="560" y="589"/>
                    </a:cxn>
                    <a:cxn ang="0">
                      <a:pos x="771" y="506"/>
                    </a:cxn>
                    <a:cxn ang="0">
                      <a:pos x="918" y="429"/>
                    </a:cxn>
                    <a:cxn ang="0">
                      <a:pos x="1027" y="339"/>
                    </a:cxn>
                    <a:cxn ang="0">
                      <a:pos x="1110" y="224"/>
                    </a:cxn>
                    <a:cxn ang="0">
                      <a:pos x="1091" y="115"/>
                    </a:cxn>
                    <a:cxn ang="0">
                      <a:pos x="1027" y="58"/>
                    </a:cxn>
                    <a:cxn ang="0">
                      <a:pos x="925" y="19"/>
                    </a:cxn>
                    <a:cxn ang="0">
                      <a:pos x="816" y="0"/>
                    </a:cxn>
                  </a:cxnLst>
                  <a:rect l="0" t="0" r="r" b="b"/>
                  <a:pathLst>
                    <a:path w="1121" h="816">
                      <a:moveTo>
                        <a:pt x="0" y="816"/>
                      </a:moveTo>
                      <a:cubicBezTo>
                        <a:pt x="37" y="803"/>
                        <a:pt x="152" y="763"/>
                        <a:pt x="221" y="736"/>
                      </a:cubicBezTo>
                      <a:cubicBezTo>
                        <a:pt x="290" y="709"/>
                        <a:pt x="356" y="678"/>
                        <a:pt x="413" y="653"/>
                      </a:cubicBezTo>
                      <a:cubicBezTo>
                        <a:pt x="470" y="628"/>
                        <a:pt x="500" y="614"/>
                        <a:pt x="560" y="589"/>
                      </a:cubicBezTo>
                      <a:cubicBezTo>
                        <a:pt x="620" y="564"/>
                        <a:pt x="711" y="533"/>
                        <a:pt x="771" y="506"/>
                      </a:cubicBezTo>
                      <a:cubicBezTo>
                        <a:pt x="831" y="479"/>
                        <a:pt x="875" y="457"/>
                        <a:pt x="918" y="429"/>
                      </a:cubicBezTo>
                      <a:cubicBezTo>
                        <a:pt x="961" y="401"/>
                        <a:pt x="995" y="373"/>
                        <a:pt x="1027" y="339"/>
                      </a:cubicBezTo>
                      <a:cubicBezTo>
                        <a:pt x="1059" y="305"/>
                        <a:pt x="1099" y="261"/>
                        <a:pt x="1110" y="224"/>
                      </a:cubicBezTo>
                      <a:cubicBezTo>
                        <a:pt x="1121" y="187"/>
                        <a:pt x="1105" y="142"/>
                        <a:pt x="1091" y="115"/>
                      </a:cubicBezTo>
                      <a:cubicBezTo>
                        <a:pt x="1077" y="88"/>
                        <a:pt x="1055" y="74"/>
                        <a:pt x="1027" y="58"/>
                      </a:cubicBezTo>
                      <a:cubicBezTo>
                        <a:pt x="999" y="42"/>
                        <a:pt x="960" y="29"/>
                        <a:pt x="925" y="19"/>
                      </a:cubicBezTo>
                      <a:cubicBezTo>
                        <a:pt x="890" y="9"/>
                        <a:pt x="839" y="4"/>
                        <a:pt x="816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FF33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graphicFrame>
              <p:nvGraphicFramePr>
                <p:cNvPr id="697412" name="Object 6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6328208"/>
                    </p:ext>
                  </p:extLst>
                </p:nvPr>
              </p:nvGraphicFramePr>
              <p:xfrm>
                <a:off x="2640" y="874"/>
                <a:ext cx="336" cy="31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47525" name="Equation" r:id="rId31" imgW="127000" imgH="203200" progId="Equation.DSMT4">
                        <p:embed/>
                      </p:oleObj>
                    </mc:Choice>
                    <mc:Fallback>
                      <p:oleObj name="Equation" r:id="rId31" imgW="127000" imgH="203200" progId="Equation.DSMT4">
                        <p:embed/>
                        <p:pic>
                          <p:nvPicPr>
                            <p:cNvPr id="0" name="Object 6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40" y="874"/>
                              <a:ext cx="336" cy="31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97413" name="Object 6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90676577"/>
                    </p:ext>
                  </p:extLst>
                </p:nvPr>
              </p:nvGraphicFramePr>
              <p:xfrm>
                <a:off x="3120" y="874"/>
                <a:ext cx="217" cy="31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47526" name="Equation" r:id="rId33" imgW="139700" imgH="203200" progId="Equation.DSMT4">
                        <p:embed/>
                      </p:oleObj>
                    </mc:Choice>
                    <mc:Fallback>
                      <p:oleObj name="Equation" r:id="rId33" imgW="139700" imgH="203200" progId="Equation.DSMT4">
                        <p:embed/>
                        <p:pic>
                          <p:nvPicPr>
                            <p:cNvPr id="0" name="Object 6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20" y="874"/>
                              <a:ext cx="217" cy="31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697415" name="Line 71"/>
            <p:cNvSpPr>
              <a:spLocks noChangeShapeType="1"/>
            </p:cNvSpPr>
            <p:nvPr/>
          </p:nvSpPr>
          <p:spPr bwMode="auto">
            <a:xfrm>
              <a:off x="802" y="2253"/>
              <a:ext cx="3459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lg" len="lg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697416" name="Object 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7613134"/>
                </p:ext>
              </p:extLst>
            </p:nvPr>
          </p:nvGraphicFramePr>
          <p:xfrm>
            <a:off x="4388" y="2133"/>
            <a:ext cx="212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527" name="Equation" r:id="rId35" imgW="101600" imgH="139700" progId="Equation.DSMT4">
                    <p:embed/>
                  </p:oleObj>
                </mc:Choice>
                <mc:Fallback>
                  <p:oleObj name="Equation" r:id="rId35" imgW="101600" imgH="139700" progId="Equation.DSMT4">
                    <p:embed/>
                    <p:pic>
                      <p:nvPicPr>
                        <p:cNvPr id="0" name="Object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8" y="2133"/>
                          <a:ext cx="212" cy="2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7417" name="Object 7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059978"/>
                </p:ext>
              </p:extLst>
            </p:nvPr>
          </p:nvGraphicFramePr>
          <p:xfrm>
            <a:off x="859" y="1960"/>
            <a:ext cx="380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528" name="Equation" r:id="rId37" imgW="228600" imgH="190500" progId="Equation.DSMT4">
                    <p:embed/>
                  </p:oleObj>
                </mc:Choice>
                <mc:Fallback>
                  <p:oleObj name="Equation" r:id="rId37" imgW="228600" imgH="190500" progId="Equation.DSMT4">
                    <p:embed/>
                    <p:pic>
                      <p:nvPicPr>
                        <p:cNvPr id="0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9" y="1960"/>
                          <a:ext cx="380" cy="2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7418" name="Object 7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0636319"/>
                </p:ext>
              </p:extLst>
            </p:nvPr>
          </p:nvGraphicFramePr>
          <p:xfrm>
            <a:off x="2765" y="1951"/>
            <a:ext cx="351" cy="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529" name="Equation" r:id="rId39" imgW="228600" imgH="203200" progId="Equation.DSMT4">
                    <p:embed/>
                  </p:oleObj>
                </mc:Choice>
                <mc:Fallback>
                  <p:oleObj name="Equation" r:id="rId39" imgW="228600" imgH="203200" progId="Equation.DSMT4">
                    <p:embed/>
                    <p:pic>
                      <p:nvPicPr>
                        <p:cNvPr id="0" name="Object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5" y="1951"/>
                          <a:ext cx="351" cy="2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" name="Group 180"/>
            <p:cNvGrpSpPr>
              <a:grpSpLocks/>
            </p:cNvGrpSpPr>
            <p:nvPr/>
          </p:nvGrpSpPr>
          <p:grpSpPr bwMode="auto">
            <a:xfrm>
              <a:off x="3971" y="528"/>
              <a:ext cx="1645" cy="1581"/>
              <a:chOff x="3971" y="528"/>
              <a:chExt cx="1645" cy="1581"/>
            </a:xfrm>
          </p:grpSpPr>
          <p:graphicFrame>
            <p:nvGraphicFramePr>
              <p:cNvPr id="697349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04867492"/>
                  </p:ext>
                </p:extLst>
              </p:nvPr>
            </p:nvGraphicFramePr>
            <p:xfrm>
              <a:off x="4448" y="528"/>
              <a:ext cx="208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7530" name="Equation" r:id="rId41" imgW="203200" imgH="228600" progId="Equation.DSMT4">
                      <p:embed/>
                    </p:oleObj>
                  </mc:Choice>
                  <mc:Fallback>
                    <p:oleObj name="Equation" r:id="rId41" imgW="203200" imgH="228600" progId="Equation.DSMT4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8" y="528"/>
                            <a:ext cx="208" cy="2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735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22280997"/>
                  </p:ext>
                </p:extLst>
              </p:nvPr>
            </p:nvGraphicFramePr>
            <p:xfrm>
              <a:off x="3971" y="1907"/>
              <a:ext cx="188" cy="16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7531" name="Equation" r:id="rId43" imgW="127000" imgH="152400" progId="Equation.DSMT4">
                      <p:embed/>
                    </p:oleObj>
                  </mc:Choice>
                  <mc:Fallback>
                    <p:oleObj name="Equation" r:id="rId43" imgW="127000" imgH="152400" progId="Equation.DSMT4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71" y="1907"/>
                            <a:ext cx="188" cy="16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tx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97351" name="AutoShape 7"/>
              <p:cNvSpPr>
                <a:spLocks noChangeArrowheads="1"/>
              </p:cNvSpPr>
              <p:nvPr/>
            </p:nvSpPr>
            <p:spPr bwMode="auto">
              <a:xfrm>
                <a:off x="3980" y="1520"/>
                <a:ext cx="253" cy="36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52" name="AutoShape 8"/>
              <p:cNvSpPr>
                <a:spLocks noChangeArrowheads="1"/>
              </p:cNvSpPr>
              <p:nvPr/>
            </p:nvSpPr>
            <p:spPr bwMode="auto">
              <a:xfrm>
                <a:off x="5149" y="1606"/>
                <a:ext cx="467" cy="153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53" name="Line 9"/>
              <p:cNvSpPr>
                <a:spLocks noChangeShapeType="1"/>
              </p:cNvSpPr>
              <p:nvPr/>
            </p:nvSpPr>
            <p:spPr bwMode="auto">
              <a:xfrm flipV="1">
                <a:off x="4214" y="1692"/>
                <a:ext cx="981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54" name="Freeform 10"/>
              <p:cNvSpPr>
                <a:spLocks/>
              </p:cNvSpPr>
              <p:nvPr/>
            </p:nvSpPr>
            <p:spPr bwMode="auto">
              <a:xfrm>
                <a:off x="4214" y="1779"/>
                <a:ext cx="1168" cy="8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378" y="163"/>
                  </a:cxn>
                  <a:cxn ang="0">
                    <a:pos x="918" y="247"/>
                  </a:cxn>
                  <a:cxn ang="0">
                    <a:pos x="1446" y="169"/>
                  </a:cxn>
                  <a:cxn ang="0">
                    <a:pos x="1920" y="0"/>
                  </a:cxn>
                </a:cxnLst>
                <a:rect l="0" t="0" r="r" b="b"/>
                <a:pathLst>
                  <a:path w="1920" h="248">
                    <a:moveTo>
                      <a:pt x="0" y="48"/>
                    </a:moveTo>
                    <a:cubicBezTo>
                      <a:pt x="63" y="67"/>
                      <a:pt x="225" y="130"/>
                      <a:pt x="378" y="163"/>
                    </a:cubicBezTo>
                    <a:cubicBezTo>
                      <a:pt x="531" y="196"/>
                      <a:pt x="740" y="246"/>
                      <a:pt x="918" y="247"/>
                    </a:cubicBezTo>
                    <a:cubicBezTo>
                      <a:pt x="1096" y="248"/>
                      <a:pt x="1279" y="210"/>
                      <a:pt x="1446" y="169"/>
                    </a:cubicBezTo>
                    <a:cubicBezTo>
                      <a:pt x="1613" y="128"/>
                      <a:pt x="1821" y="35"/>
                      <a:pt x="1920" y="0"/>
                    </a:cubicBezTo>
                  </a:path>
                </a:pathLst>
              </a:custGeom>
              <a:noFill/>
              <a:ln w="28575" cap="flat" cmpd="sng">
                <a:solidFill>
                  <a:schemeClr val="fol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55" name="Line 11"/>
              <p:cNvSpPr>
                <a:spLocks noChangeShapeType="1"/>
              </p:cNvSpPr>
              <p:nvPr/>
            </p:nvSpPr>
            <p:spPr bwMode="auto">
              <a:xfrm>
                <a:off x="4728" y="1692"/>
                <a:ext cx="140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56" name="Line 12"/>
              <p:cNvSpPr>
                <a:spLocks noChangeShapeType="1"/>
              </p:cNvSpPr>
              <p:nvPr/>
            </p:nvSpPr>
            <p:spPr bwMode="auto">
              <a:xfrm flipV="1">
                <a:off x="4681" y="1865"/>
                <a:ext cx="187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697357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80640074"/>
                  </p:ext>
                </p:extLst>
              </p:nvPr>
            </p:nvGraphicFramePr>
            <p:xfrm>
              <a:off x="4404" y="720"/>
              <a:ext cx="293" cy="1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7532" name="Equation" r:id="rId45" imgW="139700" imgH="139700" progId="Equation.DSMT4">
                      <p:embed/>
                    </p:oleObj>
                  </mc:Choice>
                  <mc:Fallback>
                    <p:oleObj name="Equation" r:id="rId45" imgW="139700" imgH="139700" progId="Equation.DSMT4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04" y="720"/>
                            <a:ext cx="293" cy="192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7358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74116886"/>
                  </p:ext>
                </p:extLst>
              </p:nvPr>
            </p:nvGraphicFramePr>
            <p:xfrm>
              <a:off x="5323" y="1831"/>
              <a:ext cx="213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7533" name="Equation" r:id="rId47" imgW="101600" imgH="139700" progId="Equation.DSMT4">
                      <p:embed/>
                    </p:oleObj>
                  </mc:Choice>
                  <mc:Fallback>
                    <p:oleObj name="Equation" r:id="rId47" imgW="101600" imgH="139700" progId="Equation.DSMT4">
                      <p:embed/>
                      <p:pic>
                        <p:nvPicPr>
                          <p:cNvPr id="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23" y="1831"/>
                            <a:ext cx="213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7359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84936542"/>
                  </p:ext>
                </p:extLst>
              </p:nvPr>
            </p:nvGraphicFramePr>
            <p:xfrm>
              <a:off x="4871" y="720"/>
              <a:ext cx="293" cy="1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7534" name="Equation" r:id="rId49" imgW="139700" imgH="139700" progId="Equation.DSMT4">
                      <p:embed/>
                    </p:oleObj>
                  </mc:Choice>
                  <mc:Fallback>
                    <p:oleObj name="Equation" r:id="rId49" imgW="139700" imgH="139700" progId="Equation.DSMT4">
                      <p:embed/>
                      <p:pic>
                        <p:nvPicPr>
                          <p:cNvPr id="0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71" y="720"/>
                            <a:ext cx="293" cy="192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97360" name="Line 16"/>
              <p:cNvSpPr>
                <a:spLocks noChangeShapeType="1"/>
              </p:cNvSpPr>
              <p:nvPr/>
            </p:nvSpPr>
            <p:spPr bwMode="auto">
              <a:xfrm>
                <a:off x="4214" y="152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61" name="Line 17"/>
              <p:cNvSpPr>
                <a:spLocks noChangeShapeType="1"/>
              </p:cNvSpPr>
              <p:nvPr/>
            </p:nvSpPr>
            <p:spPr bwMode="auto">
              <a:xfrm>
                <a:off x="4541" y="830"/>
                <a:ext cx="467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697362" name="Objec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34909917"/>
                  </p:ext>
                </p:extLst>
              </p:nvPr>
            </p:nvGraphicFramePr>
            <p:xfrm>
              <a:off x="4962" y="528"/>
              <a:ext cx="187" cy="1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7535" name="Equation" r:id="rId51" imgW="203200" imgH="228600" progId="Equation.DSMT4">
                      <p:embed/>
                    </p:oleObj>
                  </mc:Choice>
                  <mc:Fallback>
                    <p:oleObj name="Equation" r:id="rId51" imgW="203200" imgH="228600" progId="Equation.DSMT4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62" y="528"/>
                            <a:ext cx="187" cy="19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97394" name="Line 50"/>
              <p:cNvSpPr>
                <a:spLocks noChangeShapeType="1"/>
              </p:cNvSpPr>
              <p:nvPr/>
            </p:nvSpPr>
            <p:spPr bwMode="auto">
              <a:xfrm flipH="1" flipV="1">
                <a:off x="4775" y="830"/>
                <a:ext cx="46" cy="0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95" name="Line 51"/>
              <p:cNvSpPr>
                <a:spLocks noChangeShapeType="1"/>
              </p:cNvSpPr>
              <p:nvPr/>
            </p:nvSpPr>
            <p:spPr bwMode="auto">
              <a:xfrm flipV="1">
                <a:off x="4635" y="830"/>
                <a:ext cx="0" cy="0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96" name="Line 52"/>
              <p:cNvSpPr>
                <a:spLocks noChangeShapeType="1"/>
              </p:cNvSpPr>
              <p:nvPr/>
            </p:nvSpPr>
            <p:spPr bwMode="auto">
              <a:xfrm flipV="1">
                <a:off x="4728" y="830"/>
                <a:ext cx="47" cy="0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97" name="Freeform 53"/>
              <p:cNvSpPr>
                <a:spLocks/>
              </p:cNvSpPr>
              <p:nvPr/>
            </p:nvSpPr>
            <p:spPr bwMode="auto">
              <a:xfrm>
                <a:off x="4274" y="825"/>
                <a:ext cx="969" cy="408"/>
              </a:xfrm>
              <a:custGeom>
                <a:avLst/>
                <a:gdLst/>
                <a:ahLst/>
                <a:cxnLst>
                  <a:cxn ang="0">
                    <a:pos x="220" y="8"/>
                  </a:cxn>
                  <a:cxn ang="0">
                    <a:pos x="82" y="69"/>
                  </a:cxn>
                  <a:cxn ang="0">
                    <a:pos x="5" y="191"/>
                  </a:cxn>
                  <a:cxn ang="0">
                    <a:pos x="50" y="331"/>
                  </a:cxn>
                  <a:cxn ang="0">
                    <a:pos x="162" y="405"/>
                  </a:cxn>
                  <a:cxn ang="0">
                    <a:pos x="364" y="447"/>
                  </a:cxn>
                  <a:cxn ang="0">
                    <a:pos x="588" y="447"/>
                  </a:cxn>
                  <a:cxn ang="0">
                    <a:pos x="780" y="427"/>
                  </a:cxn>
                  <a:cxn ang="0">
                    <a:pos x="914" y="370"/>
                  </a:cxn>
                  <a:cxn ang="0">
                    <a:pos x="978" y="287"/>
                  </a:cxn>
                  <a:cxn ang="0">
                    <a:pos x="984" y="159"/>
                  </a:cxn>
                  <a:cxn ang="0">
                    <a:pos x="914" y="56"/>
                  </a:cxn>
                  <a:cxn ang="0">
                    <a:pos x="796" y="8"/>
                  </a:cxn>
                  <a:cxn ang="0">
                    <a:pos x="700" y="8"/>
                  </a:cxn>
                </a:cxnLst>
                <a:rect l="0" t="0" r="r" b="b"/>
                <a:pathLst>
                  <a:path w="995" h="454">
                    <a:moveTo>
                      <a:pt x="220" y="8"/>
                    </a:moveTo>
                    <a:cubicBezTo>
                      <a:pt x="197" y="18"/>
                      <a:pt x="118" y="39"/>
                      <a:pt x="82" y="69"/>
                    </a:cubicBezTo>
                    <a:cubicBezTo>
                      <a:pt x="46" y="99"/>
                      <a:pt x="10" y="147"/>
                      <a:pt x="5" y="191"/>
                    </a:cubicBezTo>
                    <a:cubicBezTo>
                      <a:pt x="0" y="235"/>
                      <a:pt x="24" y="295"/>
                      <a:pt x="50" y="331"/>
                    </a:cubicBezTo>
                    <a:cubicBezTo>
                      <a:pt x="76" y="367"/>
                      <a:pt x="110" y="386"/>
                      <a:pt x="162" y="405"/>
                    </a:cubicBezTo>
                    <a:cubicBezTo>
                      <a:pt x="214" y="424"/>
                      <a:pt x="293" y="440"/>
                      <a:pt x="364" y="447"/>
                    </a:cubicBezTo>
                    <a:cubicBezTo>
                      <a:pt x="435" y="454"/>
                      <a:pt x="519" y="450"/>
                      <a:pt x="588" y="447"/>
                    </a:cubicBezTo>
                    <a:cubicBezTo>
                      <a:pt x="657" y="444"/>
                      <a:pt x="726" y="440"/>
                      <a:pt x="780" y="427"/>
                    </a:cubicBezTo>
                    <a:cubicBezTo>
                      <a:pt x="834" y="414"/>
                      <a:pt x="881" y="393"/>
                      <a:pt x="914" y="370"/>
                    </a:cubicBezTo>
                    <a:cubicBezTo>
                      <a:pt x="947" y="347"/>
                      <a:pt x="966" y="322"/>
                      <a:pt x="978" y="287"/>
                    </a:cubicBezTo>
                    <a:cubicBezTo>
                      <a:pt x="990" y="252"/>
                      <a:pt x="995" y="197"/>
                      <a:pt x="984" y="159"/>
                    </a:cubicBezTo>
                    <a:cubicBezTo>
                      <a:pt x="973" y="121"/>
                      <a:pt x="945" y="81"/>
                      <a:pt x="914" y="56"/>
                    </a:cubicBezTo>
                    <a:cubicBezTo>
                      <a:pt x="883" y="31"/>
                      <a:pt x="832" y="16"/>
                      <a:pt x="796" y="8"/>
                    </a:cubicBezTo>
                    <a:cubicBezTo>
                      <a:pt x="760" y="0"/>
                      <a:pt x="732" y="8"/>
                      <a:pt x="700" y="8"/>
                    </a:cubicBezTo>
                  </a:path>
                </a:pathLst>
              </a:custGeom>
              <a:noFill/>
              <a:ln w="28575" cap="flat" cmpd="sng">
                <a:solidFill>
                  <a:srgbClr val="FF33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98" name="Freeform 54"/>
              <p:cNvSpPr>
                <a:spLocks/>
              </p:cNvSpPr>
              <p:nvPr/>
            </p:nvSpPr>
            <p:spPr bwMode="auto">
              <a:xfrm>
                <a:off x="4217" y="1478"/>
                <a:ext cx="1134" cy="130"/>
              </a:xfrm>
              <a:custGeom>
                <a:avLst/>
                <a:gdLst/>
                <a:ahLst/>
                <a:cxnLst>
                  <a:cxn ang="0">
                    <a:pos x="0" y="117"/>
                  </a:cxn>
                  <a:cxn ang="0">
                    <a:pos x="186" y="47"/>
                  </a:cxn>
                  <a:cxn ang="0">
                    <a:pos x="429" y="9"/>
                  </a:cxn>
                  <a:cxn ang="0">
                    <a:pos x="637" y="1"/>
                  </a:cxn>
                  <a:cxn ang="0">
                    <a:pos x="800" y="15"/>
                  </a:cxn>
                  <a:cxn ang="0">
                    <a:pos x="960" y="53"/>
                  </a:cxn>
                  <a:cxn ang="0">
                    <a:pos x="1069" y="97"/>
                  </a:cxn>
                  <a:cxn ang="0">
                    <a:pos x="1165" y="145"/>
                  </a:cxn>
                </a:cxnLst>
                <a:rect l="0" t="0" r="r" b="b"/>
                <a:pathLst>
                  <a:path w="1165" h="145">
                    <a:moveTo>
                      <a:pt x="0" y="117"/>
                    </a:moveTo>
                    <a:cubicBezTo>
                      <a:pt x="31" y="105"/>
                      <a:pt x="115" y="65"/>
                      <a:pt x="186" y="47"/>
                    </a:cubicBezTo>
                    <a:cubicBezTo>
                      <a:pt x="257" y="29"/>
                      <a:pt x="354" y="17"/>
                      <a:pt x="429" y="9"/>
                    </a:cubicBezTo>
                    <a:cubicBezTo>
                      <a:pt x="504" y="1"/>
                      <a:pt x="575" y="0"/>
                      <a:pt x="637" y="1"/>
                    </a:cubicBezTo>
                    <a:cubicBezTo>
                      <a:pt x="699" y="2"/>
                      <a:pt x="746" y="6"/>
                      <a:pt x="800" y="15"/>
                    </a:cubicBezTo>
                    <a:cubicBezTo>
                      <a:pt x="854" y="24"/>
                      <a:pt x="915" y="39"/>
                      <a:pt x="960" y="53"/>
                    </a:cubicBezTo>
                    <a:cubicBezTo>
                      <a:pt x="1005" y="67"/>
                      <a:pt x="1035" y="82"/>
                      <a:pt x="1069" y="97"/>
                    </a:cubicBezTo>
                    <a:cubicBezTo>
                      <a:pt x="1103" y="112"/>
                      <a:pt x="1149" y="137"/>
                      <a:pt x="1165" y="145"/>
                    </a:cubicBezTo>
                  </a:path>
                </a:pathLst>
              </a:custGeom>
              <a:noFill/>
              <a:ln w="28575" cap="flat" cmpd="sng">
                <a:solidFill>
                  <a:srgbClr val="FF33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99" name="Line 55"/>
              <p:cNvSpPr>
                <a:spLocks noChangeShapeType="1"/>
              </p:cNvSpPr>
              <p:nvPr/>
            </p:nvSpPr>
            <p:spPr bwMode="auto">
              <a:xfrm>
                <a:off x="4728" y="1477"/>
                <a:ext cx="140" cy="0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697401" name="Object 5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83129775"/>
                  </p:ext>
                </p:extLst>
              </p:nvPr>
            </p:nvGraphicFramePr>
            <p:xfrm>
              <a:off x="4401" y="839"/>
              <a:ext cx="327" cy="2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7536" name="Equation" r:id="rId53" imgW="127000" imgH="203200" progId="Equation.DSMT4">
                      <p:embed/>
                    </p:oleObj>
                  </mc:Choice>
                  <mc:Fallback>
                    <p:oleObj name="Equation" r:id="rId53" imgW="127000" imgH="203200" progId="Equation.DSMT4">
                      <p:embed/>
                      <p:pic>
                        <p:nvPicPr>
                          <p:cNvPr id="0" name="Object 5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01" y="839"/>
                            <a:ext cx="327" cy="28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7414" name="Object 7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65802675"/>
                  </p:ext>
                </p:extLst>
              </p:nvPr>
            </p:nvGraphicFramePr>
            <p:xfrm>
              <a:off x="4915" y="839"/>
              <a:ext cx="211" cy="2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7537" name="Equation" r:id="rId55" imgW="139700" imgH="203200" progId="Equation.DSMT4">
                      <p:embed/>
                    </p:oleObj>
                  </mc:Choice>
                  <mc:Fallback>
                    <p:oleObj name="Equation" r:id="rId55" imgW="139700" imgH="203200" progId="Equation.DSMT4">
                      <p:embed/>
                      <p:pic>
                        <p:nvPicPr>
                          <p:cNvPr id="0" name="Object 7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15" y="839"/>
                            <a:ext cx="211" cy="28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7419" name="Object 75"/>
              <p:cNvGraphicFramePr>
                <a:graphicFrameLocks noChangeAspect="1"/>
              </p:cNvGraphicFramePr>
              <p:nvPr/>
            </p:nvGraphicFramePr>
            <p:xfrm>
              <a:off x="4728" y="1994"/>
              <a:ext cx="140" cy="1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7538" name="方程式" r:id="rId57" imgW="228600" imgH="203040" progId="Equation.3">
                      <p:embed/>
                    </p:oleObj>
                  </mc:Choice>
                  <mc:Fallback>
                    <p:oleObj name="方程式" r:id="rId57" imgW="228600" imgH="203040" progId="Equation.3">
                      <p:embed/>
                      <p:pic>
                        <p:nvPicPr>
                          <p:cNvPr id="0" name="Object 7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28" y="1994"/>
                            <a:ext cx="140" cy="11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97420" name="Object 7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8260599"/>
                </p:ext>
              </p:extLst>
            </p:nvPr>
          </p:nvGraphicFramePr>
          <p:xfrm>
            <a:off x="4645" y="1960"/>
            <a:ext cx="326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539" name="Equation" r:id="rId59" imgW="215900" imgH="190500" progId="Equation.DSMT4">
                    <p:embed/>
                  </p:oleObj>
                </mc:Choice>
                <mc:Fallback>
                  <p:oleObj name="Equation" r:id="rId59" imgW="215900" imgH="190500" progId="Equation.DSMT4">
                    <p:embed/>
                    <p:pic>
                      <p:nvPicPr>
                        <p:cNvPr id="0" name="Object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5" y="1960"/>
                          <a:ext cx="326" cy="2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97421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409291"/>
              </p:ext>
            </p:extLst>
          </p:nvPr>
        </p:nvGraphicFramePr>
        <p:xfrm>
          <a:off x="701675" y="184150"/>
          <a:ext cx="1873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540" name="Equation" r:id="rId61" imgW="749300" imgH="203200" progId="Equation.DSMT4">
                  <p:embed/>
                </p:oleObj>
              </mc:Choice>
              <mc:Fallback>
                <p:oleObj name="Equation" r:id="rId61" imgW="749300" imgH="203200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184150"/>
                        <a:ext cx="187325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7422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691493"/>
              </p:ext>
            </p:extLst>
          </p:nvPr>
        </p:nvGraphicFramePr>
        <p:xfrm>
          <a:off x="4419600" y="184150"/>
          <a:ext cx="762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541" name="Equation" r:id="rId63" imgW="228600" imgH="203200" progId="Equation.DSMT4">
                  <p:embed/>
                </p:oleObj>
              </mc:Choice>
              <mc:Fallback>
                <p:oleObj name="Equation" r:id="rId63" imgW="228600" imgH="20320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84150"/>
                        <a:ext cx="762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7423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319259"/>
              </p:ext>
            </p:extLst>
          </p:nvPr>
        </p:nvGraphicFramePr>
        <p:xfrm>
          <a:off x="6719888" y="257175"/>
          <a:ext cx="21050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542" name="Equation" r:id="rId65" imgW="914400" imgH="203200" progId="Equation.DSMT4">
                  <p:embed/>
                </p:oleObj>
              </mc:Choice>
              <mc:Fallback>
                <p:oleObj name="Equation" r:id="rId65" imgW="914400" imgH="203200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9888" y="257175"/>
                        <a:ext cx="2105025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7519" name="Object 1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431253"/>
              </p:ext>
            </p:extLst>
          </p:nvPr>
        </p:nvGraphicFramePr>
        <p:xfrm>
          <a:off x="1185863" y="6262688"/>
          <a:ext cx="703262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543" name="Equation" r:id="rId67" imgW="266700" imgH="190500" progId="Equation.DSMT4">
                  <p:embed/>
                </p:oleObj>
              </mc:Choice>
              <mc:Fallback>
                <p:oleObj name="Equation" r:id="rId67" imgW="266700" imgH="190500" progId="Equation.DSMT4">
                  <p:embed/>
                  <p:pic>
                    <p:nvPicPr>
                      <p:cNvPr id="0" name="Object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863" y="6262688"/>
                        <a:ext cx="703262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7520" name="Object 1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736581"/>
              </p:ext>
            </p:extLst>
          </p:nvPr>
        </p:nvGraphicFramePr>
        <p:xfrm>
          <a:off x="4311650" y="6248400"/>
          <a:ext cx="62071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544" name="Equation" r:id="rId69" imgW="254000" imgH="203200" progId="Equation.DSMT4">
                  <p:embed/>
                </p:oleObj>
              </mc:Choice>
              <mc:Fallback>
                <p:oleObj name="Equation" r:id="rId69" imgW="254000" imgH="203200" progId="Equation.DSMT4">
                  <p:embed/>
                  <p:pic>
                    <p:nvPicPr>
                      <p:cNvPr id="0" name="Object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50" y="6248400"/>
                        <a:ext cx="620713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79"/>
          <p:cNvGrpSpPr>
            <a:grpSpLocks/>
          </p:cNvGrpSpPr>
          <p:nvPr/>
        </p:nvGrpSpPr>
        <p:grpSpPr bwMode="auto">
          <a:xfrm>
            <a:off x="217488" y="3810001"/>
            <a:ext cx="8697913" cy="2874963"/>
            <a:chOff x="137" y="2400"/>
            <a:chExt cx="5479" cy="1811"/>
          </a:xfrm>
        </p:grpSpPr>
        <p:graphicFrame>
          <p:nvGraphicFramePr>
            <p:cNvPr id="697425" name="Object 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9735084"/>
                </p:ext>
              </p:extLst>
            </p:nvPr>
          </p:nvGraphicFramePr>
          <p:xfrm>
            <a:off x="870" y="2496"/>
            <a:ext cx="219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545" name="Equation" r:id="rId71" imgW="203200" imgH="254000" progId="Equation.DSMT4">
                    <p:embed/>
                  </p:oleObj>
                </mc:Choice>
                <mc:Fallback>
                  <p:oleObj name="Equation" r:id="rId71" imgW="203200" imgH="254000" progId="Equation.DSMT4">
                    <p:embed/>
                    <p:pic>
                      <p:nvPicPr>
                        <p:cNvPr id="0" name="Object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0" y="2496"/>
                          <a:ext cx="219" cy="2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7427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6744592"/>
                </p:ext>
              </p:extLst>
            </p:nvPr>
          </p:nvGraphicFramePr>
          <p:xfrm>
            <a:off x="137" y="3806"/>
            <a:ext cx="136" cy="1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546" name="Equation" r:id="rId73" imgW="127000" imgH="152400" progId="Equation.DSMT4">
                    <p:embed/>
                  </p:oleObj>
                </mc:Choice>
                <mc:Fallback>
                  <p:oleObj name="Equation" r:id="rId73" imgW="127000" imgH="152400" progId="Equation.DSMT4">
                    <p:embed/>
                    <p:pic>
                      <p:nvPicPr>
                        <p:cNvPr id="0" name="Object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" y="3806"/>
                          <a:ext cx="136" cy="1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7428" name="AutoShape 84"/>
            <p:cNvSpPr>
              <a:spLocks noChangeArrowheads="1"/>
            </p:cNvSpPr>
            <p:nvPr/>
          </p:nvSpPr>
          <p:spPr bwMode="auto">
            <a:xfrm>
              <a:off x="144" y="3404"/>
              <a:ext cx="184" cy="374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429" name="AutoShape 85"/>
            <p:cNvSpPr>
              <a:spLocks noChangeArrowheads="1"/>
            </p:cNvSpPr>
            <p:nvPr/>
          </p:nvSpPr>
          <p:spPr bwMode="auto">
            <a:xfrm>
              <a:off x="1408" y="3514"/>
              <a:ext cx="368" cy="156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430" name="Line 86"/>
            <p:cNvSpPr>
              <a:spLocks noChangeShapeType="1"/>
            </p:cNvSpPr>
            <p:nvPr/>
          </p:nvSpPr>
          <p:spPr bwMode="auto">
            <a:xfrm>
              <a:off x="337" y="3598"/>
              <a:ext cx="107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431" name="Freeform 87"/>
            <p:cNvSpPr>
              <a:spLocks/>
            </p:cNvSpPr>
            <p:nvPr/>
          </p:nvSpPr>
          <p:spPr bwMode="auto">
            <a:xfrm>
              <a:off x="305" y="3670"/>
              <a:ext cx="1226" cy="16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378" y="163"/>
                </a:cxn>
                <a:cxn ang="0">
                  <a:pos x="918" y="247"/>
                </a:cxn>
                <a:cxn ang="0">
                  <a:pos x="1446" y="169"/>
                </a:cxn>
                <a:cxn ang="0">
                  <a:pos x="1920" y="0"/>
                </a:cxn>
              </a:cxnLst>
              <a:rect l="0" t="0" r="r" b="b"/>
              <a:pathLst>
                <a:path w="1920" h="248">
                  <a:moveTo>
                    <a:pt x="0" y="48"/>
                  </a:moveTo>
                  <a:cubicBezTo>
                    <a:pt x="63" y="67"/>
                    <a:pt x="225" y="130"/>
                    <a:pt x="378" y="163"/>
                  </a:cubicBezTo>
                  <a:cubicBezTo>
                    <a:pt x="531" y="196"/>
                    <a:pt x="740" y="246"/>
                    <a:pt x="918" y="247"/>
                  </a:cubicBezTo>
                  <a:cubicBezTo>
                    <a:pt x="1096" y="248"/>
                    <a:pt x="1279" y="210"/>
                    <a:pt x="1446" y="169"/>
                  </a:cubicBezTo>
                  <a:cubicBezTo>
                    <a:pt x="1613" y="128"/>
                    <a:pt x="1821" y="35"/>
                    <a:pt x="1920" y="0"/>
                  </a:cubicBezTo>
                </a:path>
              </a:pathLst>
            </a:custGeom>
            <a:noFill/>
            <a:ln w="28575" cap="flat" cmpd="sng">
              <a:solidFill>
                <a:schemeClr val="folHlink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432" name="Line 88"/>
            <p:cNvSpPr>
              <a:spLocks noChangeShapeType="1"/>
            </p:cNvSpPr>
            <p:nvPr/>
          </p:nvSpPr>
          <p:spPr bwMode="auto">
            <a:xfrm>
              <a:off x="918" y="3593"/>
              <a:ext cx="31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433" name="Line 89"/>
            <p:cNvSpPr>
              <a:spLocks noChangeShapeType="1"/>
            </p:cNvSpPr>
            <p:nvPr/>
          </p:nvSpPr>
          <p:spPr bwMode="auto">
            <a:xfrm flipV="1">
              <a:off x="857" y="3842"/>
              <a:ext cx="92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434" name="Line 90"/>
            <p:cNvSpPr>
              <a:spLocks noChangeShapeType="1"/>
            </p:cNvSpPr>
            <p:nvPr/>
          </p:nvSpPr>
          <p:spPr bwMode="auto">
            <a:xfrm>
              <a:off x="1296" y="3312"/>
              <a:ext cx="56" cy="63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697435" name="Object 9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1288527"/>
                </p:ext>
              </p:extLst>
            </p:nvPr>
          </p:nvGraphicFramePr>
          <p:xfrm>
            <a:off x="1526" y="3724"/>
            <a:ext cx="155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547" name="Equation" r:id="rId75" imgW="101600" imgH="139700" progId="Equation.DSMT4">
                    <p:embed/>
                  </p:oleObj>
                </mc:Choice>
                <mc:Fallback>
                  <p:oleObj name="Equation" r:id="rId75" imgW="101600" imgH="139700" progId="Equation.DSMT4">
                    <p:embed/>
                    <p:pic>
                      <p:nvPicPr>
                        <p:cNvPr id="0" name="Object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6" y="3724"/>
                          <a:ext cx="155" cy="2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7436" name="Line 92"/>
            <p:cNvSpPr>
              <a:spLocks noChangeShapeType="1"/>
            </p:cNvSpPr>
            <p:nvPr/>
          </p:nvSpPr>
          <p:spPr bwMode="auto">
            <a:xfrm flipV="1">
              <a:off x="337" y="2832"/>
              <a:ext cx="623" cy="68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437" name="Line 93"/>
            <p:cNvSpPr>
              <a:spLocks noChangeShapeType="1"/>
            </p:cNvSpPr>
            <p:nvPr/>
          </p:nvSpPr>
          <p:spPr bwMode="auto">
            <a:xfrm flipV="1">
              <a:off x="576" y="3216"/>
              <a:ext cx="48" cy="4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438" name="Line 94"/>
            <p:cNvSpPr>
              <a:spLocks noChangeShapeType="1"/>
            </p:cNvSpPr>
            <p:nvPr/>
          </p:nvSpPr>
          <p:spPr bwMode="auto">
            <a:xfrm>
              <a:off x="960" y="2880"/>
              <a:ext cx="499" cy="64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439" name="AutoShape 95"/>
            <p:cNvSpPr>
              <a:spLocks noChangeArrowheads="1"/>
            </p:cNvSpPr>
            <p:nvPr/>
          </p:nvSpPr>
          <p:spPr bwMode="auto">
            <a:xfrm>
              <a:off x="864" y="2784"/>
              <a:ext cx="154" cy="156"/>
            </a:xfrm>
            <a:prstGeom prst="flowChartSummingJunction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697440" name="Object 9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5732838"/>
                </p:ext>
              </p:extLst>
            </p:nvPr>
          </p:nvGraphicFramePr>
          <p:xfrm>
            <a:off x="864" y="2984"/>
            <a:ext cx="174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548" name="Equation" r:id="rId77" imgW="139700" imgH="203200" progId="Equation.DSMT4">
                    <p:embed/>
                  </p:oleObj>
                </mc:Choice>
                <mc:Fallback>
                  <p:oleObj name="Equation" r:id="rId77" imgW="139700" imgH="203200" progId="Equation.DSMT4">
                    <p:embed/>
                    <p:pic>
                      <p:nvPicPr>
                        <p:cNvPr id="0" name="Object 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2984"/>
                          <a:ext cx="174" cy="2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" name="Group 173"/>
            <p:cNvGrpSpPr>
              <a:grpSpLocks/>
            </p:cNvGrpSpPr>
            <p:nvPr/>
          </p:nvGrpSpPr>
          <p:grpSpPr bwMode="auto">
            <a:xfrm>
              <a:off x="2104" y="2400"/>
              <a:ext cx="1592" cy="1587"/>
              <a:chOff x="2008" y="2400"/>
              <a:chExt cx="1592" cy="1587"/>
            </a:xfrm>
          </p:grpSpPr>
          <p:graphicFrame>
            <p:nvGraphicFramePr>
              <p:cNvPr id="697476" name="Object 1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89416071"/>
                  </p:ext>
                </p:extLst>
              </p:nvPr>
            </p:nvGraphicFramePr>
            <p:xfrm>
              <a:off x="2008" y="3827"/>
              <a:ext cx="173" cy="1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7549" name="Equation" r:id="rId79" imgW="127000" imgH="152400" progId="Equation.DSMT4">
                      <p:embed/>
                    </p:oleObj>
                  </mc:Choice>
                  <mc:Fallback>
                    <p:oleObj name="Equation" r:id="rId79" imgW="127000" imgH="152400" progId="Equation.DSMT4">
                      <p:embed/>
                      <p:pic>
                        <p:nvPicPr>
                          <p:cNvPr id="0" name="Object 1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8" y="3827"/>
                            <a:ext cx="173" cy="1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tx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97477" name="AutoShape 133"/>
              <p:cNvSpPr>
                <a:spLocks noChangeArrowheads="1"/>
              </p:cNvSpPr>
              <p:nvPr/>
            </p:nvSpPr>
            <p:spPr bwMode="auto">
              <a:xfrm>
                <a:off x="2064" y="3456"/>
                <a:ext cx="235" cy="36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478" name="AutoShape 134"/>
              <p:cNvSpPr>
                <a:spLocks noChangeArrowheads="1"/>
              </p:cNvSpPr>
              <p:nvPr/>
            </p:nvSpPr>
            <p:spPr bwMode="auto">
              <a:xfrm>
                <a:off x="3130" y="3552"/>
                <a:ext cx="470" cy="153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479" name="Line 135"/>
              <p:cNvSpPr>
                <a:spLocks noChangeShapeType="1"/>
              </p:cNvSpPr>
              <p:nvPr/>
            </p:nvSpPr>
            <p:spPr bwMode="auto">
              <a:xfrm flipV="1">
                <a:off x="2232" y="361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480" name="Freeform 136"/>
              <p:cNvSpPr>
                <a:spLocks/>
              </p:cNvSpPr>
              <p:nvPr/>
            </p:nvSpPr>
            <p:spPr bwMode="auto">
              <a:xfrm>
                <a:off x="2232" y="3699"/>
                <a:ext cx="1086" cy="8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378" y="163"/>
                  </a:cxn>
                  <a:cxn ang="0">
                    <a:pos x="918" y="247"/>
                  </a:cxn>
                  <a:cxn ang="0">
                    <a:pos x="1446" y="169"/>
                  </a:cxn>
                  <a:cxn ang="0">
                    <a:pos x="1920" y="0"/>
                  </a:cxn>
                </a:cxnLst>
                <a:rect l="0" t="0" r="r" b="b"/>
                <a:pathLst>
                  <a:path w="1920" h="248">
                    <a:moveTo>
                      <a:pt x="0" y="48"/>
                    </a:moveTo>
                    <a:cubicBezTo>
                      <a:pt x="63" y="67"/>
                      <a:pt x="225" y="130"/>
                      <a:pt x="378" y="163"/>
                    </a:cubicBezTo>
                    <a:cubicBezTo>
                      <a:pt x="531" y="196"/>
                      <a:pt x="740" y="246"/>
                      <a:pt x="918" y="247"/>
                    </a:cubicBezTo>
                    <a:cubicBezTo>
                      <a:pt x="1096" y="248"/>
                      <a:pt x="1279" y="210"/>
                      <a:pt x="1446" y="169"/>
                    </a:cubicBezTo>
                    <a:cubicBezTo>
                      <a:pt x="1613" y="128"/>
                      <a:pt x="1821" y="35"/>
                      <a:pt x="1920" y="0"/>
                    </a:cubicBezTo>
                  </a:path>
                </a:pathLst>
              </a:custGeom>
              <a:noFill/>
              <a:ln w="28575" cap="flat" cmpd="sng">
                <a:solidFill>
                  <a:schemeClr val="fol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481" name="Line 137"/>
              <p:cNvSpPr>
                <a:spLocks noChangeShapeType="1"/>
              </p:cNvSpPr>
              <p:nvPr/>
            </p:nvSpPr>
            <p:spPr bwMode="auto">
              <a:xfrm>
                <a:off x="2711" y="3612"/>
                <a:ext cx="129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482" name="Line 138"/>
              <p:cNvSpPr>
                <a:spLocks noChangeShapeType="1"/>
              </p:cNvSpPr>
              <p:nvPr/>
            </p:nvSpPr>
            <p:spPr bwMode="auto">
              <a:xfrm flipV="1">
                <a:off x="2667" y="3785"/>
                <a:ext cx="173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697483" name="Object 13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34426999"/>
                  </p:ext>
                </p:extLst>
              </p:nvPr>
            </p:nvGraphicFramePr>
            <p:xfrm>
              <a:off x="3262" y="3751"/>
              <a:ext cx="198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7550" name="Equation" r:id="rId81" imgW="101600" imgH="139700" progId="Equation.DSMT4">
                      <p:embed/>
                    </p:oleObj>
                  </mc:Choice>
                  <mc:Fallback>
                    <p:oleObj name="Equation" r:id="rId81" imgW="101600" imgH="139700" progId="Equation.DSMT4">
                      <p:embed/>
                      <p:pic>
                        <p:nvPicPr>
                          <p:cNvPr id="0" name="Object 13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2" y="3751"/>
                            <a:ext cx="198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97487" name="Line 143"/>
              <p:cNvSpPr>
                <a:spLocks noChangeShapeType="1"/>
              </p:cNvSpPr>
              <p:nvPr/>
            </p:nvSpPr>
            <p:spPr bwMode="auto">
              <a:xfrm flipV="1">
                <a:off x="3024" y="2976"/>
                <a:ext cx="48" cy="96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488" name="Line 144"/>
              <p:cNvSpPr>
                <a:spLocks noChangeShapeType="1"/>
              </p:cNvSpPr>
              <p:nvPr/>
            </p:nvSpPr>
            <p:spPr bwMode="auto">
              <a:xfrm>
                <a:off x="2448" y="2976"/>
                <a:ext cx="48" cy="144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491" name="Line 147"/>
              <p:cNvSpPr>
                <a:spLocks noChangeShapeType="1"/>
              </p:cNvSpPr>
              <p:nvPr/>
            </p:nvSpPr>
            <p:spPr bwMode="auto">
              <a:xfrm>
                <a:off x="2232" y="344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493" name="Freeform 149"/>
              <p:cNvSpPr>
                <a:spLocks/>
              </p:cNvSpPr>
              <p:nvPr/>
            </p:nvSpPr>
            <p:spPr bwMode="auto">
              <a:xfrm>
                <a:off x="2448" y="2784"/>
                <a:ext cx="763" cy="784"/>
              </a:xfrm>
              <a:custGeom>
                <a:avLst/>
                <a:gdLst/>
                <a:ahLst/>
                <a:cxnLst>
                  <a:cxn ang="0">
                    <a:pos x="256" y="0"/>
                  </a:cxn>
                  <a:cxn ang="0">
                    <a:pos x="84" y="41"/>
                  </a:cxn>
                  <a:cxn ang="0">
                    <a:pos x="7" y="182"/>
                  </a:cxn>
                  <a:cxn ang="0">
                    <a:pos x="39" y="329"/>
                  </a:cxn>
                  <a:cxn ang="0">
                    <a:pos x="148" y="438"/>
                  </a:cxn>
                  <a:cxn ang="0">
                    <a:pos x="261" y="507"/>
                  </a:cxn>
                  <a:cxn ang="0">
                    <a:pos x="458" y="593"/>
                  </a:cxn>
                  <a:cxn ang="0">
                    <a:pos x="596" y="675"/>
                  </a:cxn>
                  <a:cxn ang="0">
                    <a:pos x="763" y="784"/>
                  </a:cxn>
                </a:cxnLst>
                <a:rect l="0" t="0" r="r" b="b"/>
                <a:pathLst>
                  <a:path w="763" h="784">
                    <a:moveTo>
                      <a:pt x="256" y="0"/>
                    </a:moveTo>
                    <a:cubicBezTo>
                      <a:pt x="227" y="8"/>
                      <a:pt x="125" y="11"/>
                      <a:pt x="84" y="41"/>
                    </a:cubicBezTo>
                    <a:cubicBezTo>
                      <a:pt x="43" y="71"/>
                      <a:pt x="14" y="134"/>
                      <a:pt x="7" y="182"/>
                    </a:cubicBezTo>
                    <a:cubicBezTo>
                      <a:pt x="0" y="230"/>
                      <a:pt x="16" y="286"/>
                      <a:pt x="39" y="329"/>
                    </a:cubicBezTo>
                    <a:cubicBezTo>
                      <a:pt x="62" y="372"/>
                      <a:pt x="111" y="408"/>
                      <a:pt x="148" y="438"/>
                    </a:cubicBezTo>
                    <a:cubicBezTo>
                      <a:pt x="185" y="468"/>
                      <a:pt x="210" y="481"/>
                      <a:pt x="261" y="507"/>
                    </a:cubicBezTo>
                    <a:cubicBezTo>
                      <a:pt x="312" y="533"/>
                      <a:pt x="402" y="565"/>
                      <a:pt x="458" y="593"/>
                    </a:cubicBezTo>
                    <a:cubicBezTo>
                      <a:pt x="514" y="621"/>
                      <a:pt x="545" y="643"/>
                      <a:pt x="596" y="675"/>
                    </a:cubicBezTo>
                    <a:cubicBezTo>
                      <a:pt x="647" y="707"/>
                      <a:pt x="728" y="761"/>
                      <a:pt x="763" y="784"/>
                    </a:cubicBezTo>
                  </a:path>
                </a:pathLst>
              </a:custGeom>
              <a:noFill/>
              <a:ln w="28575" cap="flat" cmpd="sng">
                <a:solidFill>
                  <a:srgbClr val="FF33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494" name="Freeform 150"/>
              <p:cNvSpPr>
                <a:spLocks/>
              </p:cNvSpPr>
              <p:nvPr/>
            </p:nvSpPr>
            <p:spPr bwMode="auto">
              <a:xfrm>
                <a:off x="2256" y="2784"/>
                <a:ext cx="804" cy="731"/>
              </a:xfrm>
              <a:custGeom>
                <a:avLst/>
                <a:gdLst/>
                <a:ahLst/>
                <a:cxnLst>
                  <a:cxn ang="0">
                    <a:pos x="0" y="731"/>
                  </a:cxn>
                  <a:cxn ang="0">
                    <a:pos x="200" y="659"/>
                  </a:cxn>
                  <a:cxn ang="0">
                    <a:pos x="374" y="585"/>
                  </a:cxn>
                  <a:cxn ang="0">
                    <a:pos x="507" y="527"/>
                  </a:cxn>
                  <a:cxn ang="0">
                    <a:pos x="661" y="435"/>
                  </a:cxn>
                  <a:cxn ang="0">
                    <a:pos x="771" y="339"/>
                  </a:cxn>
                  <a:cxn ang="0">
                    <a:pos x="803" y="224"/>
                  </a:cxn>
                  <a:cxn ang="0">
                    <a:pos x="765" y="90"/>
                  </a:cxn>
                  <a:cxn ang="0">
                    <a:pos x="667" y="32"/>
                  </a:cxn>
                  <a:cxn ang="0">
                    <a:pos x="526" y="0"/>
                  </a:cxn>
                </a:cxnLst>
                <a:rect l="0" t="0" r="r" b="b"/>
                <a:pathLst>
                  <a:path w="804" h="731">
                    <a:moveTo>
                      <a:pt x="0" y="731"/>
                    </a:moveTo>
                    <a:cubicBezTo>
                      <a:pt x="33" y="719"/>
                      <a:pt x="137" y="683"/>
                      <a:pt x="200" y="659"/>
                    </a:cubicBezTo>
                    <a:cubicBezTo>
                      <a:pt x="262" y="635"/>
                      <a:pt x="322" y="607"/>
                      <a:pt x="374" y="585"/>
                    </a:cubicBezTo>
                    <a:cubicBezTo>
                      <a:pt x="425" y="562"/>
                      <a:pt x="459" y="552"/>
                      <a:pt x="507" y="527"/>
                    </a:cubicBezTo>
                    <a:cubicBezTo>
                      <a:pt x="555" y="502"/>
                      <a:pt x="617" y="466"/>
                      <a:pt x="661" y="435"/>
                    </a:cubicBezTo>
                    <a:cubicBezTo>
                      <a:pt x="705" y="404"/>
                      <a:pt x="747" y="374"/>
                      <a:pt x="771" y="339"/>
                    </a:cubicBezTo>
                    <a:cubicBezTo>
                      <a:pt x="795" y="304"/>
                      <a:pt x="804" y="265"/>
                      <a:pt x="803" y="224"/>
                    </a:cubicBezTo>
                    <a:cubicBezTo>
                      <a:pt x="802" y="183"/>
                      <a:pt x="788" y="122"/>
                      <a:pt x="765" y="90"/>
                    </a:cubicBezTo>
                    <a:cubicBezTo>
                      <a:pt x="742" y="58"/>
                      <a:pt x="707" y="47"/>
                      <a:pt x="667" y="32"/>
                    </a:cubicBezTo>
                    <a:cubicBezTo>
                      <a:pt x="627" y="17"/>
                      <a:pt x="555" y="7"/>
                      <a:pt x="526" y="0"/>
                    </a:cubicBezTo>
                  </a:path>
                </a:pathLst>
              </a:custGeom>
              <a:noFill/>
              <a:ln w="28575" cap="flat" cmpd="sng">
                <a:solidFill>
                  <a:srgbClr val="FF33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498" name="AutoShape 154"/>
              <p:cNvSpPr>
                <a:spLocks noChangeArrowheads="1"/>
              </p:cNvSpPr>
              <p:nvPr/>
            </p:nvSpPr>
            <p:spPr bwMode="auto">
              <a:xfrm>
                <a:off x="2688" y="2688"/>
                <a:ext cx="154" cy="156"/>
              </a:xfrm>
              <a:prstGeom prst="flowChartSummingJunction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697499" name="Object 15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77017819"/>
                  </p:ext>
                </p:extLst>
              </p:nvPr>
            </p:nvGraphicFramePr>
            <p:xfrm>
              <a:off x="2694" y="2400"/>
              <a:ext cx="219" cy="2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7551" name="Equation" r:id="rId83" imgW="203200" imgH="254000" progId="Equation.DSMT4">
                      <p:embed/>
                    </p:oleObj>
                  </mc:Choice>
                  <mc:Fallback>
                    <p:oleObj name="Equation" r:id="rId83" imgW="203200" imgH="254000" progId="Equation.DSMT4">
                      <p:embed/>
                      <p:pic>
                        <p:nvPicPr>
                          <p:cNvPr id="0" name="Object 15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94" y="2400"/>
                            <a:ext cx="219" cy="23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" name="Group 174"/>
            <p:cNvGrpSpPr>
              <a:grpSpLocks/>
            </p:cNvGrpSpPr>
            <p:nvPr/>
          </p:nvGrpSpPr>
          <p:grpSpPr bwMode="auto">
            <a:xfrm>
              <a:off x="4074" y="3360"/>
              <a:ext cx="1542" cy="631"/>
              <a:chOff x="3978" y="3439"/>
              <a:chExt cx="1542" cy="631"/>
            </a:xfrm>
          </p:grpSpPr>
          <p:graphicFrame>
            <p:nvGraphicFramePr>
              <p:cNvPr id="697501" name="Object 15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43974875"/>
                  </p:ext>
                </p:extLst>
              </p:nvPr>
            </p:nvGraphicFramePr>
            <p:xfrm>
              <a:off x="3978" y="3891"/>
              <a:ext cx="129" cy="1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7552" name="Equation" r:id="rId85" imgW="127000" imgH="152400" progId="Equation.DSMT4">
                      <p:embed/>
                    </p:oleObj>
                  </mc:Choice>
                  <mc:Fallback>
                    <p:oleObj name="Equation" r:id="rId85" imgW="127000" imgH="152400" progId="Equation.DSMT4">
                      <p:embed/>
                      <p:pic>
                        <p:nvPicPr>
                          <p:cNvPr id="0" name="Object 15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78" y="3891"/>
                            <a:ext cx="129" cy="17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tx1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97503" name="AutoShape 159"/>
              <p:cNvSpPr>
                <a:spLocks noChangeArrowheads="1"/>
              </p:cNvSpPr>
              <p:nvPr/>
            </p:nvSpPr>
            <p:spPr bwMode="auto">
              <a:xfrm>
                <a:off x="3984" y="3481"/>
                <a:ext cx="174" cy="391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504" name="AutoShape 160"/>
              <p:cNvSpPr>
                <a:spLocks noChangeArrowheads="1"/>
              </p:cNvSpPr>
              <p:nvPr/>
            </p:nvSpPr>
            <p:spPr bwMode="auto">
              <a:xfrm>
                <a:off x="5172" y="3626"/>
                <a:ext cx="348" cy="164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505" name="Freeform 161"/>
              <p:cNvSpPr>
                <a:spLocks/>
              </p:cNvSpPr>
              <p:nvPr/>
            </p:nvSpPr>
            <p:spPr bwMode="auto">
              <a:xfrm>
                <a:off x="4123" y="3439"/>
                <a:ext cx="1145" cy="198"/>
              </a:xfrm>
              <a:custGeom>
                <a:avLst/>
                <a:gdLst/>
                <a:ahLst/>
                <a:cxnLst>
                  <a:cxn ang="0">
                    <a:pos x="0" y="167"/>
                  </a:cxn>
                  <a:cxn ang="0">
                    <a:pos x="166" y="105"/>
                  </a:cxn>
                  <a:cxn ang="0">
                    <a:pos x="390" y="35"/>
                  </a:cxn>
                  <a:cxn ang="0">
                    <a:pos x="666" y="3"/>
                  </a:cxn>
                  <a:cxn ang="0">
                    <a:pos x="934" y="16"/>
                  </a:cxn>
                  <a:cxn ang="0">
                    <a:pos x="1101" y="54"/>
                  </a:cxn>
                  <a:cxn ang="0">
                    <a:pos x="1357" y="144"/>
                  </a:cxn>
                  <a:cxn ang="0">
                    <a:pos x="1503" y="234"/>
                  </a:cxn>
                </a:cxnLst>
                <a:rect l="0" t="0" r="r" b="b"/>
                <a:pathLst>
                  <a:path w="1503" h="234">
                    <a:moveTo>
                      <a:pt x="0" y="167"/>
                    </a:moveTo>
                    <a:cubicBezTo>
                      <a:pt x="28" y="157"/>
                      <a:pt x="101" y="127"/>
                      <a:pt x="166" y="105"/>
                    </a:cubicBezTo>
                    <a:cubicBezTo>
                      <a:pt x="231" y="83"/>
                      <a:pt x="307" y="52"/>
                      <a:pt x="390" y="35"/>
                    </a:cubicBezTo>
                    <a:cubicBezTo>
                      <a:pt x="473" y="18"/>
                      <a:pt x="575" y="6"/>
                      <a:pt x="666" y="3"/>
                    </a:cubicBezTo>
                    <a:cubicBezTo>
                      <a:pt x="757" y="0"/>
                      <a:pt x="862" y="8"/>
                      <a:pt x="934" y="16"/>
                    </a:cubicBezTo>
                    <a:cubicBezTo>
                      <a:pt x="1006" y="24"/>
                      <a:pt x="1031" y="33"/>
                      <a:pt x="1101" y="54"/>
                    </a:cubicBezTo>
                    <a:cubicBezTo>
                      <a:pt x="1243" y="107"/>
                      <a:pt x="1290" y="114"/>
                      <a:pt x="1357" y="144"/>
                    </a:cubicBezTo>
                    <a:cubicBezTo>
                      <a:pt x="1424" y="174"/>
                      <a:pt x="1473" y="215"/>
                      <a:pt x="1503" y="234"/>
                    </a:cubicBezTo>
                  </a:path>
                </a:pathLst>
              </a:custGeom>
              <a:noFill/>
              <a:ln w="28575" cap="flat" cmpd="sng">
                <a:solidFill>
                  <a:srgbClr val="FF33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506" name="Line 162"/>
              <p:cNvSpPr>
                <a:spLocks noChangeShapeType="1"/>
              </p:cNvSpPr>
              <p:nvPr/>
            </p:nvSpPr>
            <p:spPr bwMode="auto">
              <a:xfrm>
                <a:off x="4159" y="3714"/>
                <a:ext cx="101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507" name="Freeform 163"/>
              <p:cNvSpPr>
                <a:spLocks/>
              </p:cNvSpPr>
              <p:nvPr/>
            </p:nvSpPr>
            <p:spPr bwMode="auto">
              <a:xfrm>
                <a:off x="4129" y="3790"/>
                <a:ext cx="1159" cy="16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378" y="163"/>
                  </a:cxn>
                  <a:cxn ang="0">
                    <a:pos x="918" y="247"/>
                  </a:cxn>
                  <a:cxn ang="0">
                    <a:pos x="1446" y="169"/>
                  </a:cxn>
                  <a:cxn ang="0">
                    <a:pos x="1920" y="0"/>
                  </a:cxn>
                </a:cxnLst>
                <a:rect l="0" t="0" r="r" b="b"/>
                <a:pathLst>
                  <a:path w="1920" h="248">
                    <a:moveTo>
                      <a:pt x="0" y="48"/>
                    </a:moveTo>
                    <a:cubicBezTo>
                      <a:pt x="63" y="67"/>
                      <a:pt x="225" y="130"/>
                      <a:pt x="378" y="163"/>
                    </a:cubicBezTo>
                    <a:cubicBezTo>
                      <a:pt x="531" y="196"/>
                      <a:pt x="740" y="246"/>
                      <a:pt x="918" y="247"/>
                    </a:cubicBezTo>
                    <a:cubicBezTo>
                      <a:pt x="1096" y="248"/>
                      <a:pt x="1279" y="210"/>
                      <a:pt x="1446" y="169"/>
                    </a:cubicBezTo>
                    <a:cubicBezTo>
                      <a:pt x="1613" y="128"/>
                      <a:pt x="1821" y="35"/>
                      <a:pt x="1920" y="0"/>
                    </a:cubicBezTo>
                  </a:path>
                </a:pathLst>
              </a:custGeom>
              <a:noFill/>
              <a:ln w="28575" cap="flat" cmpd="sng">
                <a:solidFill>
                  <a:schemeClr val="fol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508" name="Line 164"/>
              <p:cNvSpPr>
                <a:spLocks noChangeShapeType="1"/>
              </p:cNvSpPr>
              <p:nvPr/>
            </p:nvSpPr>
            <p:spPr bwMode="auto">
              <a:xfrm flipV="1">
                <a:off x="4351" y="3464"/>
                <a:ext cx="67" cy="34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509" name="Line 165"/>
              <p:cNvSpPr>
                <a:spLocks noChangeShapeType="1"/>
              </p:cNvSpPr>
              <p:nvPr/>
            </p:nvSpPr>
            <p:spPr bwMode="auto">
              <a:xfrm>
                <a:off x="4709" y="3709"/>
                <a:ext cx="29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510" name="Line 166"/>
              <p:cNvSpPr>
                <a:spLocks noChangeShapeType="1"/>
              </p:cNvSpPr>
              <p:nvPr/>
            </p:nvSpPr>
            <p:spPr bwMode="auto">
              <a:xfrm flipV="1">
                <a:off x="4651" y="3969"/>
                <a:ext cx="87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511" name="Line 167"/>
              <p:cNvSpPr>
                <a:spLocks noChangeShapeType="1"/>
              </p:cNvSpPr>
              <p:nvPr/>
            </p:nvSpPr>
            <p:spPr bwMode="auto">
              <a:xfrm>
                <a:off x="5037" y="3511"/>
                <a:ext cx="67" cy="34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697513" name="Object 16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54948870"/>
                  </p:ext>
                </p:extLst>
              </p:nvPr>
            </p:nvGraphicFramePr>
            <p:xfrm>
              <a:off x="5284" y="3846"/>
              <a:ext cx="146" cy="2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7553" name="Equation" r:id="rId87" imgW="101600" imgH="139700" progId="Equation.DSMT4">
                      <p:embed/>
                    </p:oleObj>
                  </mc:Choice>
                  <mc:Fallback>
                    <p:oleObj name="Equation" r:id="rId87" imgW="101600" imgH="139700" progId="Equation.DSMT4">
                      <p:embed/>
                      <p:pic>
                        <p:nvPicPr>
                          <p:cNvPr id="0" name="Object 16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84" y="3846"/>
                            <a:ext cx="146" cy="22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97514" name="Oval 170"/>
            <p:cNvSpPr>
              <a:spLocks noChangeArrowheads="1"/>
            </p:cNvSpPr>
            <p:nvPr/>
          </p:nvSpPr>
          <p:spPr bwMode="auto">
            <a:xfrm>
              <a:off x="4512" y="2784"/>
              <a:ext cx="432" cy="432"/>
            </a:xfrm>
            <a:prstGeom prst="ellipse">
              <a:avLst/>
            </a:prstGeom>
            <a:noFill/>
            <a:ln w="28575" algn="ctr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515" name="AutoShape 171"/>
            <p:cNvSpPr>
              <a:spLocks noChangeArrowheads="1"/>
            </p:cNvSpPr>
            <p:nvPr/>
          </p:nvSpPr>
          <p:spPr bwMode="auto">
            <a:xfrm>
              <a:off x="4656" y="2688"/>
              <a:ext cx="154" cy="156"/>
            </a:xfrm>
            <a:prstGeom prst="flowChartSummingJunction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697516" name="Object 1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5499142"/>
                </p:ext>
              </p:extLst>
            </p:nvPr>
          </p:nvGraphicFramePr>
          <p:xfrm>
            <a:off x="4615" y="2400"/>
            <a:ext cx="218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554" name="Equation" r:id="rId89" imgW="203200" imgH="254000" progId="Equation.DSMT4">
                    <p:embed/>
                  </p:oleObj>
                </mc:Choice>
                <mc:Fallback>
                  <p:oleObj name="Equation" r:id="rId89" imgW="203200" imgH="254000" progId="Equation.DSMT4">
                    <p:embed/>
                    <p:pic>
                      <p:nvPicPr>
                        <p:cNvPr id="0" name="Object 1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5" y="2400"/>
                          <a:ext cx="218" cy="2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7521" name="Object 1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2758156"/>
                </p:ext>
              </p:extLst>
            </p:nvPr>
          </p:nvGraphicFramePr>
          <p:xfrm>
            <a:off x="4588" y="3945"/>
            <a:ext cx="385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555" name="Equation" r:id="rId91" imgW="254000" imgH="190500" progId="Equation.DSMT4">
                    <p:embed/>
                  </p:oleObj>
                </mc:Choice>
                <mc:Fallback>
                  <p:oleObj name="Equation" r:id="rId91" imgW="254000" imgH="190500" progId="Equation.DSMT4">
                    <p:embed/>
                    <p:pic>
                      <p:nvPicPr>
                        <p:cNvPr id="0" name="Object 1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8" y="3945"/>
                          <a:ext cx="385" cy="2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7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7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7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7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382000" cy="6324600"/>
          </a:xfrm>
        </p:spPr>
        <p:txBody>
          <a:bodyPr/>
          <a:lstStyle/>
          <a:p>
            <a:pPr marL="990600" lvl="1" indent="-533400">
              <a:buFont typeface="Tahoma" pitchFamily="34" charset="0"/>
              <a:buNone/>
            </a:pPr>
            <a:r>
              <a:rPr lang="en-US" altLang="zh-TW" sz="2000" dirty="0" smtClean="0">
                <a:ea typeface="新細明體" pitchFamily="18" charset="-120"/>
              </a:rPr>
              <a:t>  </a:t>
            </a:r>
            <a:r>
              <a:rPr lang="en-US" altLang="zh-TW" sz="2000" dirty="0">
                <a:latin typeface="Arial"/>
                <a:ea typeface="新細明體" pitchFamily="18" charset="-120"/>
                <a:cs typeface="Arial"/>
              </a:rPr>
              <a:t>Gottfried Sum Rule Violation</a:t>
            </a:r>
          </a:p>
          <a:p>
            <a:pPr marL="990600" lvl="1" indent="-533400"/>
            <a:endParaRPr lang="en-US" altLang="zh-TW" sz="2000" dirty="0">
              <a:ea typeface="新細明體" pitchFamily="18" charset="-120"/>
            </a:endParaRPr>
          </a:p>
          <a:p>
            <a:pPr marL="990600" lvl="1" indent="-533400"/>
            <a:endParaRPr lang="en-US" altLang="zh-TW" sz="2000" dirty="0">
              <a:ea typeface="新細明體" pitchFamily="18" charset="-120"/>
            </a:endParaRPr>
          </a:p>
          <a:p>
            <a:pPr marL="990600" lvl="1" indent="-533400">
              <a:buFont typeface="Tahoma" pitchFamily="34" charset="0"/>
              <a:buNone/>
            </a:pPr>
            <a:r>
              <a:rPr lang="en-US" altLang="zh-TW" sz="2000" dirty="0">
                <a:ea typeface="新細明體" pitchFamily="18" charset="-120"/>
              </a:rPr>
              <a:t>       NMC:</a:t>
            </a:r>
          </a:p>
          <a:p>
            <a:pPr marL="990600" lvl="1" indent="-533400">
              <a:buFont typeface="Tahoma" pitchFamily="34" charset="0"/>
              <a:buNone/>
            </a:pPr>
            <a:endParaRPr lang="en-US" altLang="zh-TW" sz="2000" dirty="0">
              <a:ea typeface="新細明體" pitchFamily="18" charset="-120"/>
            </a:endParaRPr>
          </a:p>
          <a:p>
            <a:pPr marL="990600" lvl="1" indent="-533400">
              <a:buFont typeface="Tahoma" pitchFamily="34" charset="0"/>
              <a:buNone/>
            </a:pPr>
            <a:endParaRPr lang="en-US" altLang="zh-TW" sz="2000" dirty="0">
              <a:ea typeface="新細明體" pitchFamily="18" charset="-120"/>
            </a:endParaRPr>
          </a:p>
          <a:p>
            <a:pPr marL="990600" lvl="1" indent="-533400">
              <a:buFont typeface="Tahoma" pitchFamily="34" charset="0"/>
              <a:buNone/>
            </a:pPr>
            <a:endParaRPr lang="en-US" altLang="zh-TW" sz="2000" dirty="0">
              <a:ea typeface="新細明體" pitchFamily="18" charset="-120"/>
            </a:endParaRPr>
          </a:p>
          <a:p>
            <a:pPr marL="990600" lvl="1" indent="-533400">
              <a:buFont typeface="Tahoma" pitchFamily="34" charset="0"/>
              <a:buNone/>
            </a:pPr>
            <a:endParaRPr lang="en-US" altLang="zh-TW" sz="2000" dirty="0">
              <a:ea typeface="新細明體" pitchFamily="18" charset="-120"/>
            </a:endParaRPr>
          </a:p>
          <a:p>
            <a:pPr marL="990600" lvl="1" indent="-533400">
              <a:buFont typeface="Tahoma" pitchFamily="34" charset="0"/>
              <a:buNone/>
            </a:pPr>
            <a:endParaRPr lang="en-US" altLang="zh-TW" sz="2000" dirty="0">
              <a:ea typeface="新細明體" pitchFamily="18" charset="-120"/>
            </a:endParaRPr>
          </a:p>
          <a:p>
            <a:pPr marL="990600" lvl="1" indent="-533400">
              <a:buFont typeface="Tahoma" pitchFamily="34" charset="0"/>
              <a:buNone/>
            </a:pPr>
            <a:endParaRPr lang="en-US" altLang="zh-TW" sz="2000" dirty="0">
              <a:ea typeface="新細明體" pitchFamily="18" charset="-120"/>
            </a:endParaRPr>
          </a:p>
          <a:p>
            <a:pPr marL="990600" lvl="1" indent="-533400">
              <a:buFont typeface="Tahoma" pitchFamily="34" charset="0"/>
              <a:buNone/>
            </a:pPr>
            <a:r>
              <a:rPr lang="en-US" altLang="zh-TW" sz="2000" dirty="0">
                <a:ea typeface="新細明體" pitchFamily="18" charset="-120"/>
              </a:rPr>
              <a:t>       two flavor traces (            )       one flavor trace (            )</a:t>
            </a:r>
          </a:p>
          <a:p>
            <a:pPr marL="990600" lvl="1" indent="-533400">
              <a:buFont typeface="Tahoma" pitchFamily="34" charset="0"/>
              <a:buNone/>
            </a:pPr>
            <a:endParaRPr lang="en-US" altLang="zh-TW" sz="2000" dirty="0">
              <a:ea typeface="新細明體" pitchFamily="18" charset="-120"/>
            </a:endParaRPr>
          </a:p>
          <a:p>
            <a:pPr marL="990600" lvl="1" indent="-533400">
              <a:buFont typeface="Tahoma" pitchFamily="34" charset="0"/>
              <a:buNone/>
            </a:pPr>
            <a:r>
              <a:rPr lang="en-US" altLang="zh-TW" sz="2000" dirty="0">
                <a:ea typeface="新細明體" pitchFamily="18" charset="-120"/>
              </a:rPr>
              <a:t>       </a:t>
            </a:r>
            <a:r>
              <a:rPr lang="en-US" altLang="zh-TW" sz="2000" dirty="0">
                <a:solidFill>
                  <a:schemeClr val="hlink"/>
                </a:solidFill>
                <a:ea typeface="新細明體" pitchFamily="18" charset="-120"/>
              </a:rPr>
              <a:t>K.F. Liu and S.J. Dong, PRL 72, 1790 (1994)</a:t>
            </a:r>
          </a:p>
          <a:p>
            <a:pPr marL="990600" lvl="1" indent="-533400">
              <a:buFont typeface="Tahoma" pitchFamily="34" charset="0"/>
              <a:buNone/>
            </a:pPr>
            <a:endParaRPr lang="en-US" altLang="zh-TW" sz="2000" dirty="0">
              <a:solidFill>
                <a:schemeClr val="hlink"/>
              </a:solidFill>
              <a:ea typeface="新細明體" pitchFamily="18" charset="-120"/>
            </a:endParaRPr>
          </a:p>
          <a:p>
            <a:pPr marL="990600" lvl="1" indent="-533400">
              <a:buFont typeface="Tahoma" pitchFamily="34" charset="0"/>
              <a:buNone/>
            </a:pPr>
            <a:endParaRPr lang="en-US" altLang="zh-TW" sz="2000" dirty="0">
              <a:ea typeface="新細明體" pitchFamily="18" charset="-120"/>
            </a:endParaRPr>
          </a:p>
          <a:p>
            <a:pPr marL="990600" lvl="1" indent="-533400">
              <a:buFont typeface="Tahoma" pitchFamily="34" charset="0"/>
              <a:buNone/>
            </a:pPr>
            <a:r>
              <a:rPr lang="en-US" altLang="zh-TW" sz="2000" dirty="0">
                <a:ea typeface="新細明體" pitchFamily="18" charset="-120"/>
              </a:rPr>
              <a:t>       </a:t>
            </a:r>
          </a:p>
          <a:p>
            <a:pPr marL="990600" lvl="1" indent="-533400">
              <a:buFont typeface="Tahoma" pitchFamily="34" charset="0"/>
              <a:buNone/>
            </a:pPr>
            <a:r>
              <a:rPr lang="en-US" altLang="zh-TW" sz="2000" dirty="0">
                <a:ea typeface="新細明體" pitchFamily="18" charset="-120"/>
              </a:rPr>
              <a:t>   </a:t>
            </a:r>
          </a:p>
        </p:txBody>
      </p:sp>
      <p:graphicFrame>
        <p:nvGraphicFramePr>
          <p:cNvPr id="713732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457155167"/>
              </p:ext>
            </p:extLst>
          </p:nvPr>
        </p:nvGraphicFramePr>
        <p:xfrm>
          <a:off x="1447800" y="676275"/>
          <a:ext cx="73152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179" name="Equation" r:id="rId3" imgW="4787900" imgH="660400" progId="Equation.DSMT4">
                  <p:embed/>
                </p:oleObj>
              </mc:Choice>
              <mc:Fallback>
                <p:oleObj name="Equation" r:id="rId3" imgW="4787900" imgH="660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76275"/>
                        <a:ext cx="7315200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735" name="Object 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628990075"/>
              </p:ext>
            </p:extLst>
          </p:nvPr>
        </p:nvGraphicFramePr>
        <p:xfrm>
          <a:off x="2438400" y="1385888"/>
          <a:ext cx="44196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180" name="Equation" r:id="rId5" imgW="2997200" imgH="228600" progId="Equation.DSMT4">
                  <p:embed/>
                </p:oleObj>
              </mc:Choice>
              <mc:Fallback>
                <p:oleObj name="Equation" r:id="rId5" imgW="29972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385888"/>
                        <a:ext cx="44196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357314" y="1828800"/>
            <a:ext cx="2611438" cy="2209800"/>
            <a:chOff x="3971" y="528"/>
            <a:chExt cx="1645" cy="1581"/>
          </a:xfrm>
        </p:grpSpPr>
        <p:graphicFrame>
          <p:nvGraphicFramePr>
            <p:cNvPr id="713739" name="Object 11"/>
            <p:cNvGraphicFramePr>
              <a:graphicFrameLocks noChangeAspect="1"/>
            </p:cNvGraphicFramePr>
            <p:nvPr/>
          </p:nvGraphicFramePr>
          <p:xfrm>
            <a:off x="4448" y="528"/>
            <a:ext cx="208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8181" name="方程式" r:id="rId7" imgW="203040" imgH="228600" progId="Equation.3">
                    <p:embed/>
                  </p:oleObj>
                </mc:Choice>
                <mc:Fallback>
                  <p:oleObj name="方程式" r:id="rId7" imgW="203040" imgH="2286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8" y="528"/>
                          <a:ext cx="208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3740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0156323"/>
                </p:ext>
              </p:extLst>
            </p:nvPr>
          </p:nvGraphicFramePr>
          <p:xfrm>
            <a:off x="3971" y="1908"/>
            <a:ext cx="188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8182" name="Equation" r:id="rId9" imgW="127000" imgH="152400" progId="Equation.DSMT4">
                    <p:embed/>
                  </p:oleObj>
                </mc:Choice>
                <mc:Fallback>
                  <p:oleObj name="Equation" r:id="rId9" imgW="127000" imgH="1524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1" y="1908"/>
                          <a:ext cx="188" cy="1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3741" name="AutoShape 13"/>
            <p:cNvSpPr>
              <a:spLocks noChangeArrowheads="1"/>
            </p:cNvSpPr>
            <p:nvPr/>
          </p:nvSpPr>
          <p:spPr bwMode="auto">
            <a:xfrm>
              <a:off x="3980" y="1520"/>
              <a:ext cx="253" cy="367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42" name="AutoShape 14"/>
            <p:cNvSpPr>
              <a:spLocks noChangeArrowheads="1"/>
            </p:cNvSpPr>
            <p:nvPr/>
          </p:nvSpPr>
          <p:spPr bwMode="auto">
            <a:xfrm>
              <a:off x="5149" y="1606"/>
              <a:ext cx="467" cy="153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43" name="Line 15"/>
            <p:cNvSpPr>
              <a:spLocks noChangeShapeType="1"/>
            </p:cNvSpPr>
            <p:nvPr/>
          </p:nvSpPr>
          <p:spPr bwMode="auto">
            <a:xfrm flipV="1">
              <a:off x="4214" y="1692"/>
              <a:ext cx="98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44" name="Freeform 16"/>
            <p:cNvSpPr>
              <a:spLocks/>
            </p:cNvSpPr>
            <p:nvPr/>
          </p:nvSpPr>
          <p:spPr bwMode="auto">
            <a:xfrm>
              <a:off x="4214" y="1779"/>
              <a:ext cx="1168" cy="8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378" y="163"/>
                </a:cxn>
                <a:cxn ang="0">
                  <a:pos x="918" y="247"/>
                </a:cxn>
                <a:cxn ang="0">
                  <a:pos x="1446" y="169"/>
                </a:cxn>
                <a:cxn ang="0">
                  <a:pos x="1920" y="0"/>
                </a:cxn>
              </a:cxnLst>
              <a:rect l="0" t="0" r="r" b="b"/>
              <a:pathLst>
                <a:path w="1920" h="248">
                  <a:moveTo>
                    <a:pt x="0" y="48"/>
                  </a:moveTo>
                  <a:cubicBezTo>
                    <a:pt x="63" y="67"/>
                    <a:pt x="225" y="130"/>
                    <a:pt x="378" y="163"/>
                  </a:cubicBezTo>
                  <a:cubicBezTo>
                    <a:pt x="531" y="196"/>
                    <a:pt x="740" y="246"/>
                    <a:pt x="918" y="247"/>
                  </a:cubicBezTo>
                  <a:cubicBezTo>
                    <a:pt x="1096" y="248"/>
                    <a:pt x="1279" y="210"/>
                    <a:pt x="1446" y="169"/>
                  </a:cubicBezTo>
                  <a:cubicBezTo>
                    <a:pt x="1613" y="128"/>
                    <a:pt x="1821" y="35"/>
                    <a:pt x="1920" y="0"/>
                  </a:cubicBezTo>
                </a:path>
              </a:pathLst>
            </a:custGeom>
            <a:noFill/>
            <a:ln w="28575" cap="flat" cmpd="sng">
              <a:solidFill>
                <a:schemeClr val="folHlink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45" name="Line 17"/>
            <p:cNvSpPr>
              <a:spLocks noChangeShapeType="1"/>
            </p:cNvSpPr>
            <p:nvPr/>
          </p:nvSpPr>
          <p:spPr bwMode="auto">
            <a:xfrm>
              <a:off x="4728" y="1692"/>
              <a:ext cx="14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46" name="Line 18"/>
            <p:cNvSpPr>
              <a:spLocks noChangeShapeType="1"/>
            </p:cNvSpPr>
            <p:nvPr/>
          </p:nvSpPr>
          <p:spPr bwMode="auto">
            <a:xfrm flipV="1">
              <a:off x="4681" y="1865"/>
              <a:ext cx="187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713747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7435942"/>
                </p:ext>
              </p:extLst>
            </p:nvPr>
          </p:nvGraphicFramePr>
          <p:xfrm>
            <a:off x="4412" y="692"/>
            <a:ext cx="330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8183" name="Equation" r:id="rId11" imgW="139700" imgH="139700" progId="Equation.DSMT4">
                    <p:embed/>
                  </p:oleObj>
                </mc:Choice>
                <mc:Fallback>
                  <p:oleObj name="Equation" r:id="rId11" imgW="139700" imgH="13970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2" y="692"/>
                          <a:ext cx="330" cy="21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3748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260841"/>
                </p:ext>
              </p:extLst>
            </p:nvPr>
          </p:nvGraphicFramePr>
          <p:xfrm>
            <a:off x="5323" y="1831"/>
            <a:ext cx="213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8184" name="Equation" r:id="rId13" imgW="101600" imgH="139700" progId="Equation.DSMT4">
                    <p:embed/>
                  </p:oleObj>
                </mc:Choice>
                <mc:Fallback>
                  <p:oleObj name="Equation" r:id="rId13" imgW="101600" imgH="13970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3" y="1831"/>
                          <a:ext cx="213" cy="2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3749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6890661"/>
                </p:ext>
              </p:extLst>
            </p:nvPr>
          </p:nvGraphicFramePr>
          <p:xfrm>
            <a:off x="4830" y="692"/>
            <a:ext cx="329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8185" name="Equation" r:id="rId15" imgW="139700" imgH="139700" progId="Equation.DSMT4">
                    <p:embed/>
                  </p:oleObj>
                </mc:Choice>
                <mc:Fallback>
                  <p:oleObj name="Equation" r:id="rId15" imgW="139700" imgH="139700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0" y="692"/>
                          <a:ext cx="329" cy="21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3750" name="Line 22"/>
            <p:cNvSpPr>
              <a:spLocks noChangeShapeType="1"/>
            </p:cNvSpPr>
            <p:nvPr/>
          </p:nvSpPr>
          <p:spPr bwMode="auto">
            <a:xfrm>
              <a:off x="4214" y="152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51" name="Line 23"/>
            <p:cNvSpPr>
              <a:spLocks noChangeShapeType="1"/>
            </p:cNvSpPr>
            <p:nvPr/>
          </p:nvSpPr>
          <p:spPr bwMode="auto">
            <a:xfrm>
              <a:off x="4541" y="830"/>
              <a:ext cx="467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713752" name="Object 24"/>
            <p:cNvGraphicFramePr>
              <a:graphicFrameLocks noChangeAspect="1"/>
            </p:cNvGraphicFramePr>
            <p:nvPr/>
          </p:nvGraphicFramePr>
          <p:xfrm>
            <a:off x="4962" y="528"/>
            <a:ext cx="187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8186" name="方程式" r:id="rId17" imgW="203040" imgH="228600" progId="Equation.3">
                    <p:embed/>
                  </p:oleObj>
                </mc:Choice>
                <mc:Fallback>
                  <p:oleObj name="方程式" r:id="rId17" imgW="203040" imgH="228600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2" y="528"/>
                          <a:ext cx="187" cy="1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3753" name="Line 25"/>
            <p:cNvSpPr>
              <a:spLocks noChangeShapeType="1"/>
            </p:cNvSpPr>
            <p:nvPr/>
          </p:nvSpPr>
          <p:spPr bwMode="auto">
            <a:xfrm flipH="1" flipV="1">
              <a:off x="4775" y="830"/>
              <a:ext cx="46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54" name="Line 26"/>
            <p:cNvSpPr>
              <a:spLocks noChangeShapeType="1"/>
            </p:cNvSpPr>
            <p:nvPr/>
          </p:nvSpPr>
          <p:spPr bwMode="auto">
            <a:xfrm flipV="1">
              <a:off x="4635" y="830"/>
              <a:ext cx="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55" name="Line 27"/>
            <p:cNvSpPr>
              <a:spLocks noChangeShapeType="1"/>
            </p:cNvSpPr>
            <p:nvPr/>
          </p:nvSpPr>
          <p:spPr bwMode="auto">
            <a:xfrm flipV="1">
              <a:off x="4728" y="830"/>
              <a:ext cx="47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56" name="Freeform 28"/>
            <p:cNvSpPr>
              <a:spLocks/>
            </p:cNvSpPr>
            <p:nvPr/>
          </p:nvSpPr>
          <p:spPr bwMode="auto">
            <a:xfrm>
              <a:off x="4274" y="825"/>
              <a:ext cx="969" cy="408"/>
            </a:xfrm>
            <a:custGeom>
              <a:avLst/>
              <a:gdLst/>
              <a:ahLst/>
              <a:cxnLst>
                <a:cxn ang="0">
                  <a:pos x="220" y="8"/>
                </a:cxn>
                <a:cxn ang="0">
                  <a:pos x="82" y="69"/>
                </a:cxn>
                <a:cxn ang="0">
                  <a:pos x="5" y="191"/>
                </a:cxn>
                <a:cxn ang="0">
                  <a:pos x="50" y="331"/>
                </a:cxn>
                <a:cxn ang="0">
                  <a:pos x="162" y="405"/>
                </a:cxn>
                <a:cxn ang="0">
                  <a:pos x="364" y="447"/>
                </a:cxn>
                <a:cxn ang="0">
                  <a:pos x="588" y="447"/>
                </a:cxn>
                <a:cxn ang="0">
                  <a:pos x="780" y="427"/>
                </a:cxn>
                <a:cxn ang="0">
                  <a:pos x="914" y="370"/>
                </a:cxn>
                <a:cxn ang="0">
                  <a:pos x="978" y="287"/>
                </a:cxn>
                <a:cxn ang="0">
                  <a:pos x="984" y="159"/>
                </a:cxn>
                <a:cxn ang="0">
                  <a:pos x="914" y="56"/>
                </a:cxn>
                <a:cxn ang="0">
                  <a:pos x="796" y="8"/>
                </a:cxn>
                <a:cxn ang="0">
                  <a:pos x="700" y="8"/>
                </a:cxn>
              </a:cxnLst>
              <a:rect l="0" t="0" r="r" b="b"/>
              <a:pathLst>
                <a:path w="995" h="454">
                  <a:moveTo>
                    <a:pt x="220" y="8"/>
                  </a:moveTo>
                  <a:cubicBezTo>
                    <a:pt x="197" y="18"/>
                    <a:pt x="118" y="39"/>
                    <a:pt x="82" y="69"/>
                  </a:cubicBezTo>
                  <a:cubicBezTo>
                    <a:pt x="46" y="99"/>
                    <a:pt x="10" y="147"/>
                    <a:pt x="5" y="191"/>
                  </a:cubicBezTo>
                  <a:cubicBezTo>
                    <a:pt x="0" y="235"/>
                    <a:pt x="24" y="295"/>
                    <a:pt x="50" y="331"/>
                  </a:cubicBezTo>
                  <a:cubicBezTo>
                    <a:pt x="76" y="367"/>
                    <a:pt x="110" y="386"/>
                    <a:pt x="162" y="405"/>
                  </a:cubicBezTo>
                  <a:cubicBezTo>
                    <a:pt x="214" y="424"/>
                    <a:pt x="293" y="440"/>
                    <a:pt x="364" y="447"/>
                  </a:cubicBezTo>
                  <a:cubicBezTo>
                    <a:pt x="435" y="454"/>
                    <a:pt x="519" y="450"/>
                    <a:pt x="588" y="447"/>
                  </a:cubicBezTo>
                  <a:cubicBezTo>
                    <a:pt x="657" y="444"/>
                    <a:pt x="726" y="440"/>
                    <a:pt x="780" y="427"/>
                  </a:cubicBezTo>
                  <a:cubicBezTo>
                    <a:pt x="834" y="414"/>
                    <a:pt x="881" y="393"/>
                    <a:pt x="914" y="370"/>
                  </a:cubicBezTo>
                  <a:cubicBezTo>
                    <a:pt x="947" y="347"/>
                    <a:pt x="966" y="322"/>
                    <a:pt x="978" y="287"/>
                  </a:cubicBezTo>
                  <a:cubicBezTo>
                    <a:pt x="990" y="252"/>
                    <a:pt x="995" y="197"/>
                    <a:pt x="984" y="159"/>
                  </a:cubicBezTo>
                  <a:cubicBezTo>
                    <a:pt x="973" y="121"/>
                    <a:pt x="945" y="81"/>
                    <a:pt x="914" y="56"/>
                  </a:cubicBezTo>
                  <a:cubicBezTo>
                    <a:pt x="883" y="31"/>
                    <a:pt x="832" y="16"/>
                    <a:pt x="796" y="8"/>
                  </a:cubicBezTo>
                  <a:cubicBezTo>
                    <a:pt x="760" y="0"/>
                    <a:pt x="732" y="8"/>
                    <a:pt x="700" y="8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57" name="Freeform 29"/>
            <p:cNvSpPr>
              <a:spLocks/>
            </p:cNvSpPr>
            <p:nvPr/>
          </p:nvSpPr>
          <p:spPr bwMode="auto">
            <a:xfrm>
              <a:off x="4217" y="1478"/>
              <a:ext cx="1134" cy="130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186" y="47"/>
                </a:cxn>
                <a:cxn ang="0">
                  <a:pos x="429" y="9"/>
                </a:cxn>
                <a:cxn ang="0">
                  <a:pos x="637" y="1"/>
                </a:cxn>
                <a:cxn ang="0">
                  <a:pos x="800" y="15"/>
                </a:cxn>
                <a:cxn ang="0">
                  <a:pos x="960" y="53"/>
                </a:cxn>
                <a:cxn ang="0">
                  <a:pos x="1069" y="97"/>
                </a:cxn>
                <a:cxn ang="0">
                  <a:pos x="1165" y="145"/>
                </a:cxn>
              </a:cxnLst>
              <a:rect l="0" t="0" r="r" b="b"/>
              <a:pathLst>
                <a:path w="1165" h="145">
                  <a:moveTo>
                    <a:pt x="0" y="117"/>
                  </a:moveTo>
                  <a:cubicBezTo>
                    <a:pt x="31" y="105"/>
                    <a:pt x="115" y="65"/>
                    <a:pt x="186" y="47"/>
                  </a:cubicBezTo>
                  <a:cubicBezTo>
                    <a:pt x="257" y="29"/>
                    <a:pt x="354" y="17"/>
                    <a:pt x="429" y="9"/>
                  </a:cubicBezTo>
                  <a:cubicBezTo>
                    <a:pt x="504" y="1"/>
                    <a:pt x="575" y="0"/>
                    <a:pt x="637" y="1"/>
                  </a:cubicBezTo>
                  <a:cubicBezTo>
                    <a:pt x="699" y="2"/>
                    <a:pt x="746" y="6"/>
                    <a:pt x="800" y="15"/>
                  </a:cubicBezTo>
                  <a:cubicBezTo>
                    <a:pt x="854" y="24"/>
                    <a:pt x="915" y="39"/>
                    <a:pt x="960" y="53"/>
                  </a:cubicBezTo>
                  <a:cubicBezTo>
                    <a:pt x="1005" y="67"/>
                    <a:pt x="1035" y="82"/>
                    <a:pt x="1069" y="97"/>
                  </a:cubicBezTo>
                  <a:cubicBezTo>
                    <a:pt x="1103" y="112"/>
                    <a:pt x="1149" y="137"/>
                    <a:pt x="1165" y="145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58" name="Line 30"/>
            <p:cNvSpPr>
              <a:spLocks noChangeShapeType="1"/>
            </p:cNvSpPr>
            <p:nvPr/>
          </p:nvSpPr>
          <p:spPr bwMode="auto">
            <a:xfrm>
              <a:off x="4728" y="1477"/>
              <a:ext cx="14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713759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0348525"/>
                </p:ext>
              </p:extLst>
            </p:nvPr>
          </p:nvGraphicFramePr>
          <p:xfrm>
            <a:off x="4401" y="839"/>
            <a:ext cx="327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8187" name="Equation" r:id="rId19" imgW="127000" imgH="203200" progId="Equation.DSMT4">
                    <p:embed/>
                  </p:oleObj>
                </mc:Choice>
                <mc:Fallback>
                  <p:oleObj name="Equation" r:id="rId19" imgW="127000" imgH="203200" progId="Equation.DSMT4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1" y="839"/>
                          <a:ext cx="327" cy="2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3760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1871545"/>
                </p:ext>
              </p:extLst>
            </p:nvPr>
          </p:nvGraphicFramePr>
          <p:xfrm>
            <a:off x="4915" y="839"/>
            <a:ext cx="211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8188" name="Equation" r:id="rId21" imgW="139700" imgH="203200" progId="Equation.DSMT4">
                    <p:embed/>
                  </p:oleObj>
                </mc:Choice>
                <mc:Fallback>
                  <p:oleObj name="Equation" r:id="rId21" imgW="139700" imgH="203200" progId="Equation.DSMT4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5" y="839"/>
                          <a:ext cx="211" cy="2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3761" name="Object 33"/>
            <p:cNvGraphicFramePr>
              <a:graphicFrameLocks noChangeAspect="1"/>
            </p:cNvGraphicFramePr>
            <p:nvPr/>
          </p:nvGraphicFramePr>
          <p:xfrm>
            <a:off x="4728" y="1994"/>
            <a:ext cx="140" cy="1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8189" name="方程式" r:id="rId23" imgW="228600" imgH="203040" progId="Equation.3">
                    <p:embed/>
                  </p:oleObj>
                </mc:Choice>
                <mc:Fallback>
                  <p:oleObj name="方程式" r:id="rId23" imgW="228600" imgH="203040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8" y="1994"/>
                          <a:ext cx="140" cy="1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5243513" y="1752600"/>
            <a:ext cx="2746376" cy="2115740"/>
            <a:chOff x="2102" y="528"/>
            <a:chExt cx="1730" cy="1540"/>
          </a:xfrm>
        </p:grpSpPr>
        <p:graphicFrame>
          <p:nvGraphicFramePr>
            <p:cNvPr id="713763" name="Object 35"/>
            <p:cNvGraphicFramePr>
              <a:graphicFrameLocks noChangeAspect="1"/>
            </p:cNvGraphicFramePr>
            <p:nvPr/>
          </p:nvGraphicFramePr>
          <p:xfrm>
            <a:off x="2625" y="528"/>
            <a:ext cx="208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8190" name="方程式" r:id="rId25" imgW="203040" imgH="228600" progId="Equation.3">
                    <p:embed/>
                  </p:oleObj>
                </mc:Choice>
                <mc:Fallback>
                  <p:oleObj name="方程式" r:id="rId25" imgW="203040" imgH="228600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5" y="528"/>
                          <a:ext cx="208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3764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2297263"/>
                </p:ext>
              </p:extLst>
            </p:nvPr>
          </p:nvGraphicFramePr>
          <p:xfrm>
            <a:off x="2102" y="1907"/>
            <a:ext cx="187" cy="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8191" name="Equation" r:id="rId26" imgW="127000" imgH="152400" progId="Equation.DSMT4">
                    <p:embed/>
                  </p:oleObj>
                </mc:Choice>
                <mc:Fallback>
                  <p:oleObj name="Equation" r:id="rId26" imgW="127000" imgH="152400" progId="Equation.DSMT4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2" y="1907"/>
                          <a:ext cx="187" cy="1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3765" name="AutoShape 37"/>
            <p:cNvSpPr>
              <a:spLocks noChangeArrowheads="1"/>
            </p:cNvSpPr>
            <p:nvPr/>
          </p:nvSpPr>
          <p:spPr bwMode="auto">
            <a:xfrm>
              <a:off x="2111" y="1520"/>
              <a:ext cx="253" cy="367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66" name="AutoShape 38"/>
            <p:cNvSpPr>
              <a:spLocks noChangeArrowheads="1"/>
            </p:cNvSpPr>
            <p:nvPr/>
          </p:nvSpPr>
          <p:spPr bwMode="auto">
            <a:xfrm>
              <a:off x="3326" y="1606"/>
              <a:ext cx="506" cy="153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67" name="Line 39"/>
            <p:cNvSpPr>
              <a:spLocks noChangeShapeType="1"/>
            </p:cNvSpPr>
            <p:nvPr/>
          </p:nvSpPr>
          <p:spPr bwMode="auto">
            <a:xfrm flipV="1">
              <a:off x="2344" y="1692"/>
              <a:ext cx="98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68" name="Freeform 40"/>
            <p:cNvSpPr>
              <a:spLocks/>
            </p:cNvSpPr>
            <p:nvPr/>
          </p:nvSpPr>
          <p:spPr bwMode="auto">
            <a:xfrm>
              <a:off x="2344" y="1779"/>
              <a:ext cx="1169" cy="8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378" y="163"/>
                </a:cxn>
                <a:cxn ang="0">
                  <a:pos x="918" y="247"/>
                </a:cxn>
                <a:cxn ang="0">
                  <a:pos x="1446" y="169"/>
                </a:cxn>
                <a:cxn ang="0">
                  <a:pos x="1920" y="0"/>
                </a:cxn>
              </a:cxnLst>
              <a:rect l="0" t="0" r="r" b="b"/>
              <a:pathLst>
                <a:path w="1920" h="248">
                  <a:moveTo>
                    <a:pt x="0" y="48"/>
                  </a:moveTo>
                  <a:cubicBezTo>
                    <a:pt x="63" y="67"/>
                    <a:pt x="225" y="130"/>
                    <a:pt x="378" y="163"/>
                  </a:cubicBezTo>
                  <a:cubicBezTo>
                    <a:pt x="531" y="196"/>
                    <a:pt x="740" y="246"/>
                    <a:pt x="918" y="247"/>
                  </a:cubicBezTo>
                  <a:cubicBezTo>
                    <a:pt x="1096" y="248"/>
                    <a:pt x="1279" y="210"/>
                    <a:pt x="1446" y="169"/>
                  </a:cubicBezTo>
                  <a:cubicBezTo>
                    <a:pt x="1613" y="128"/>
                    <a:pt x="1821" y="35"/>
                    <a:pt x="1920" y="0"/>
                  </a:cubicBezTo>
                </a:path>
              </a:pathLst>
            </a:custGeom>
            <a:noFill/>
            <a:ln w="28575" cap="flat" cmpd="sng">
              <a:solidFill>
                <a:schemeClr val="folHlink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69" name="Line 41"/>
            <p:cNvSpPr>
              <a:spLocks noChangeShapeType="1"/>
            </p:cNvSpPr>
            <p:nvPr/>
          </p:nvSpPr>
          <p:spPr bwMode="auto">
            <a:xfrm>
              <a:off x="2859" y="1692"/>
              <a:ext cx="14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70" name="Line 42"/>
            <p:cNvSpPr>
              <a:spLocks noChangeShapeType="1"/>
            </p:cNvSpPr>
            <p:nvPr/>
          </p:nvSpPr>
          <p:spPr bwMode="auto">
            <a:xfrm flipV="1">
              <a:off x="2812" y="1865"/>
              <a:ext cx="187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713771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0652671"/>
                </p:ext>
              </p:extLst>
            </p:nvPr>
          </p:nvGraphicFramePr>
          <p:xfrm>
            <a:off x="3453" y="1831"/>
            <a:ext cx="212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8192" name="Equation" r:id="rId28" imgW="101600" imgH="139700" progId="Equation.DSMT4">
                    <p:embed/>
                  </p:oleObj>
                </mc:Choice>
                <mc:Fallback>
                  <p:oleObj name="Equation" r:id="rId28" imgW="101600" imgH="139700" progId="Equation.DSMT4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3" y="1831"/>
                          <a:ext cx="212" cy="2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3772" name="Object 44"/>
            <p:cNvGraphicFramePr>
              <a:graphicFrameLocks noChangeAspect="1"/>
            </p:cNvGraphicFramePr>
            <p:nvPr/>
          </p:nvGraphicFramePr>
          <p:xfrm>
            <a:off x="3092" y="528"/>
            <a:ext cx="187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8193" name="方程式" r:id="rId30" imgW="203040" imgH="228600" progId="Equation.3">
                    <p:embed/>
                  </p:oleObj>
                </mc:Choice>
                <mc:Fallback>
                  <p:oleObj name="方程式" r:id="rId30" imgW="203040" imgH="228600" progId="Equation.3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2" y="528"/>
                          <a:ext cx="187" cy="1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3773" name="Line 45"/>
            <p:cNvSpPr>
              <a:spLocks noChangeShapeType="1"/>
            </p:cNvSpPr>
            <p:nvPr/>
          </p:nvSpPr>
          <p:spPr bwMode="auto">
            <a:xfrm flipH="1" flipV="1">
              <a:off x="2812" y="830"/>
              <a:ext cx="187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4" name="Group 46"/>
            <p:cNvGrpSpPr>
              <a:grpSpLocks/>
            </p:cNvGrpSpPr>
            <p:nvPr/>
          </p:nvGrpSpPr>
          <p:grpSpPr bwMode="auto">
            <a:xfrm>
              <a:off x="2344" y="694"/>
              <a:ext cx="1184" cy="918"/>
              <a:chOff x="2400" y="713"/>
              <a:chExt cx="1216" cy="1023"/>
            </a:xfrm>
          </p:grpSpPr>
          <p:sp>
            <p:nvSpPr>
              <p:cNvPr id="713775" name="Line 47"/>
              <p:cNvSpPr>
                <a:spLocks noChangeShapeType="1"/>
              </p:cNvSpPr>
              <p:nvPr/>
            </p:nvSpPr>
            <p:spPr bwMode="auto">
              <a:xfrm flipV="1">
                <a:off x="3408" y="1152"/>
                <a:ext cx="48" cy="48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3776" name="Line 48"/>
              <p:cNvSpPr>
                <a:spLocks noChangeShapeType="1"/>
              </p:cNvSpPr>
              <p:nvPr/>
            </p:nvSpPr>
            <p:spPr bwMode="auto">
              <a:xfrm>
                <a:off x="2640" y="1200"/>
                <a:ext cx="48" cy="48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713777" name="Object 4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02575431"/>
                  </p:ext>
                </p:extLst>
              </p:nvPr>
            </p:nvGraphicFramePr>
            <p:xfrm>
              <a:off x="2601" y="713"/>
              <a:ext cx="438" cy="3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8194" name="Equation" r:id="rId31" imgW="139700" imgH="139700" progId="Equation.DSMT4">
                      <p:embed/>
                    </p:oleObj>
                  </mc:Choice>
                  <mc:Fallback>
                    <p:oleObj name="Equation" r:id="rId31" imgW="139700" imgH="139700" progId="Equation.DSMT4">
                      <p:embed/>
                      <p:pic>
                        <p:nvPicPr>
                          <p:cNvPr id="0" name="Object 4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01" y="713"/>
                            <a:ext cx="438" cy="309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3778" name="Object 5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6003706"/>
                  </p:ext>
                </p:extLst>
              </p:nvPr>
            </p:nvGraphicFramePr>
            <p:xfrm>
              <a:off x="3037" y="713"/>
              <a:ext cx="434" cy="3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8195" name="Equation" r:id="rId33" imgW="139700" imgH="139700" progId="Equation.DSMT4">
                      <p:embed/>
                    </p:oleObj>
                  </mc:Choice>
                  <mc:Fallback>
                    <p:oleObj name="Equation" r:id="rId33" imgW="139700" imgH="139700" progId="Equation.DSMT4">
                      <p:embed/>
                      <p:pic>
                        <p:nvPicPr>
                          <p:cNvPr id="0" name="Object 5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37" y="713"/>
                            <a:ext cx="434" cy="309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13779" name="Line 51"/>
              <p:cNvSpPr>
                <a:spLocks noChangeShapeType="1"/>
              </p:cNvSpPr>
              <p:nvPr/>
            </p:nvSpPr>
            <p:spPr bwMode="auto">
              <a:xfrm>
                <a:off x="2400" y="1632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3780" name="Line 52"/>
              <p:cNvSpPr>
                <a:spLocks noChangeShapeType="1"/>
              </p:cNvSpPr>
              <p:nvPr/>
            </p:nvSpPr>
            <p:spPr bwMode="auto">
              <a:xfrm>
                <a:off x="2784" y="864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3781" name="Freeform 53"/>
              <p:cNvSpPr>
                <a:spLocks/>
              </p:cNvSpPr>
              <p:nvPr/>
            </p:nvSpPr>
            <p:spPr bwMode="auto">
              <a:xfrm>
                <a:off x="2504" y="869"/>
                <a:ext cx="1112" cy="867"/>
              </a:xfrm>
              <a:custGeom>
                <a:avLst/>
                <a:gdLst/>
                <a:ahLst/>
                <a:cxnLst>
                  <a:cxn ang="0">
                    <a:pos x="251" y="1"/>
                  </a:cxn>
                  <a:cxn ang="0">
                    <a:pos x="110" y="14"/>
                  </a:cxn>
                  <a:cxn ang="0">
                    <a:pos x="27" y="85"/>
                  </a:cxn>
                  <a:cxn ang="0">
                    <a:pos x="8" y="147"/>
                  </a:cxn>
                  <a:cxn ang="0">
                    <a:pos x="75" y="272"/>
                  </a:cxn>
                  <a:cxn ang="0">
                    <a:pos x="238" y="424"/>
                  </a:cxn>
                  <a:cxn ang="0">
                    <a:pos x="475" y="558"/>
                  </a:cxn>
                  <a:cxn ang="0">
                    <a:pos x="693" y="654"/>
                  </a:cxn>
                  <a:cxn ang="0">
                    <a:pos x="872" y="737"/>
                  </a:cxn>
                  <a:cxn ang="0">
                    <a:pos x="1064" y="819"/>
                  </a:cxn>
                  <a:cxn ang="0">
                    <a:pos x="1112" y="867"/>
                  </a:cxn>
                </a:cxnLst>
                <a:rect l="0" t="0" r="r" b="b"/>
                <a:pathLst>
                  <a:path w="1112" h="867">
                    <a:moveTo>
                      <a:pt x="251" y="1"/>
                    </a:moveTo>
                    <a:cubicBezTo>
                      <a:pt x="226" y="2"/>
                      <a:pt x="147" y="0"/>
                      <a:pt x="110" y="14"/>
                    </a:cubicBezTo>
                    <a:cubicBezTo>
                      <a:pt x="73" y="28"/>
                      <a:pt x="44" y="63"/>
                      <a:pt x="27" y="85"/>
                    </a:cubicBezTo>
                    <a:cubicBezTo>
                      <a:pt x="10" y="107"/>
                      <a:pt x="0" y="116"/>
                      <a:pt x="8" y="147"/>
                    </a:cubicBezTo>
                    <a:cubicBezTo>
                      <a:pt x="16" y="178"/>
                      <a:pt x="37" y="226"/>
                      <a:pt x="75" y="272"/>
                    </a:cubicBezTo>
                    <a:cubicBezTo>
                      <a:pt x="113" y="318"/>
                      <a:pt x="171" y="376"/>
                      <a:pt x="238" y="424"/>
                    </a:cubicBezTo>
                    <a:cubicBezTo>
                      <a:pt x="305" y="472"/>
                      <a:pt x="399" y="520"/>
                      <a:pt x="475" y="558"/>
                    </a:cubicBezTo>
                    <a:cubicBezTo>
                      <a:pt x="551" y="596"/>
                      <a:pt x="627" y="624"/>
                      <a:pt x="693" y="654"/>
                    </a:cubicBezTo>
                    <a:cubicBezTo>
                      <a:pt x="759" y="684"/>
                      <a:pt x="810" y="710"/>
                      <a:pt x="872" y="737"/>
                    </a:cubicBezTo>
                    <a:cubicBezTo>
                      <a:pt x="934" y="764"/>
                      <a:pt x="1024" y="797"/>
                      <a:pt x="1064" y="819"/>
                    </a:cubicBezTo>
                    <a:cubicBezTo>
                      <a:pt x="1104" y="841"/>
                      <a:pt x="1104" y="859"/>
                      <a:pt x="1112" y="867"/>
                    </a:cubicBezTo>
                  </a:path>
                </a:pathLst>
              </a:custGeom>
              <a:noFill/>
              <a:ln w="28575" cap="flat" cmpd="sng">
                <a:solidFill>
                  <a:srgbClr val="FF33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3782" name="Freeform 54"/>
              <p:cNvSpPr>
                <a:spLocks/>
              </p:cNvSpPr>
              <p:nvPr/>
            </p:nvSpPr>
            <p:spPr bwMode="auto">
              <a:xfrm>
                <a:off x="2400" y="864"/>
                <a:ext cx="1121" cy="816"/>
              </a:xfrm>
              <a:custGeom>
                <a:avLst/>
                <a:gdLst/>
                <a:ahLst/>
                <a:cxnLst>
                  <a:cxn ang="0">
                    <a:pos x="0" y="816"/>
                  </a:cxn>
                  <a:cxn ang="0">
                    <a:pos x="221" y="736"/>
                  </a:cxn>
                  <a:cxn ang="0">
                    <a:pos x="413" y="653"/>
                  </a:cxn>
                  <a:cxn ang="0">
                    <a:pos x="560" y="589"/>
                  </a:cxn>
                  <a:cxn ang="0">
                    <a:pos x="771" y="506"/>
                  </a:cxn>
                  <a:cxn ang="0">
                    <a:pos x="918" y="429"/>
                  </a:cxn>
                  <a:cxn ang="0">
                    <a:pos x="1027" y="339"/>
                  </a:cxn>
                  <a:cxn ang="0">
                    <a:pos x="1110" y="224"/>
                  </a:cxn>
                  <a:cxn ang="0">
                    <a:pos x="1091" y="115"/>
                  </a:cxn>
                  <a:cxn ang="0">
                    <a:pos x="1027" y="58"/>
                  </a:cxn>
                  <a:cxn ang="0">
                    <a:pos x="925" y="19"/>
                  </a:cxn>
                  <a:cxn ang="0">
                    <a:pos x="816" y="0"/>
                  </a:cxn>
                </a:cxnLst>
                <a:rect l="0" t="0" r="r" b="b"/>
                <a:pathLst>
                  <a:path w="1121" h="816">
                    <a:moveTo>
                      <a:pt x="0" y="816"/>
                    </a:moveTo>
                    <a:cubicBezTo>
                      <a:pt x="37" y="803"/>
                      <a:pt x="152" y="763"/>
                      <a:pt x="221" y="736"/>
                    </a:cubicBezTo>
                    <a:cubicBezTo>
                      <a:pt x="290" y="709"/>
                      <a:pt x="356" y="678"/>
                      <a:pt x="413" y="653"/>
                    </a:cubicBezTo>
                    <a:cubicBezTo>
                      <a:pt x="470" y="628"/>
                      <a:pt x="500" y="614"/>
                      <a:pt x="560" y="589"/>
                    </a:cubicBezTo>
                    <a:cubicBezTo>
                      <a:pt x="620" y="564"/>
                      <a:pt x="711" y="533"/>
                      <a:pt x="771" y="506"/>
                    </a:cubicBezTo>
                    <a:cubicBezTo>
                      <a:pt x="831" y="479"/>
                      <a:pt x="875" y="457"/>
                      <a:pt x="918" y="429"/>
                    </a:cubicBezTo>
                    <a:cubicBezTo>
                      <a:pt x="961" y="401"/>
                      <a:pt x="995" y="373"/>
                      <a:pt x="1027" y="339"/>
                    </a:cubicBezTo>
                    <a:cubicBezTo>
                      <a:pt x="1059" y="305"/>
                      <a:pt x="1099" y="261"/>
                      <a:pt x="1110" y="224"/>
                    </a:cubicBezTo>
                    <a:cubicBezTo>
                      <a:pt x="1121" y="187"/>
                      <a:pt x="1105" y="142"/>
                      <a:pt x="1091" y="115"/>
                    </a:cubicBezTo>
                    <a:cubicBezTo>
                      <a:pt x="1077" y="88"/>
                      <a:pt x="1055" y="74"/>
                      <a:pt x="1027" y="58"/>
                    </a:cubicBezTo>
                    <a:cubicBezTo>
                      <a:pt x="999" y="42"/>
                      <a:pt x="960" y="29"/>
                      <a:pt x="925" y="19"/>
                    </a:cubicBezTo>
                    <a:cubicBezTo>
                      <a:pt x="890" y="9"/>
                      <a:pt x="839" y="4"/>
                      <a:pt x="816" y="0"/>
                    </a:cubicBezTo>
                  </a:path>
                </a:pathLst>
              </a:custGeom>
              <a:noFill/>
              <a:ln w="28575" cap="flat" cmpd="sng">
                <a:solidFill>
                  <a:srgbClr val="FF33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713783" name="Object 5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19668046"/>
                  </p:ext>
                </p:extLst>
              </p:nvPr>
            </p:nvGraphicFramePr>
            <p:xfrm>
              <a:off x="2640" y="875"/>
              <a:ext cx="336" cy="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8196" name="Equation" r:id="rId35" imgW="127000" imgH="203200" progId="Equation.DSMT4">
                      <p:embed/>
                    </p:oleObj>
                  </mc:Choice>
                  <mc:Fallback>
                    <p:oleObj name="Equation" r:id="rId35" imgW="127000" imgH="203200" progId="Equation.DSMT4">
                      <p:embed/>
                      <p:pic>
                        <p:nvPicPr>
                          <p:cNvPr id="0" name="Object 5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40" y="875"/>
                            <a:ext cx="336" cy="31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3784" name="Object 5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73524255"/>
                  </p:ext>
                </p:extLst>
              </p:nvPr>
            </p:nvGraphicFramePr>
            <p:xfrm>
              <a:off x="3120" y="875"/>
              <a:ext cx="217" cy="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8197" name="Equation" r:id="rId37" imgW="139700" imgH="203200" progId="Equation.DSMT4">
                      <p:embed/>
                    </p:oleObj>
                  </mc:Choice>
                  <mc:Fallback>
                    <p:oleObj name="Equation" r:id="rId37" imgW="139700" imgH="203200" progId="Equation.DSMT4">
                      <p:embed/>
                      <p:pic>
                        <p:nvPicPr>
                          <p:cNvPr id="0" name="Object 5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20" y="875"/>
                            <a:ext cx="217" cy="31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713785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818531"/>
              </p:ext>
            </p:extLst>
          </p:nvPr>
        </p:nvGraphicFramePr>
        <p:xfrm>
          <a:off x="3590925" y="3973513"/>
          <a:ext cx="96996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198" name="Equation" r:id="rId39" imgW="596900" imgH="228600" progId="Equation.DSMT4">
                  <p:embed/>
                </p:oleObj>
              </mc:Choice>
              <mc:Fallback>
                <p:oleObj name="Equation" r:id="rId39" imgW="596900" imgH="22860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925" y="3973513"/>
                        <a:ext cx="969963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786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97305"/>
              </p:ext>
            </p:extLst>
          </p:nvPr>
        </p:nvGraphicFramePr>
        <p:xfrm>
          <a:off x="7172325" y="3973513"/>
          <a:ext cx="94932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199" name="Equation" r:id="rId41" imgW="584200" imgH="228600" progId="Equation.DSMT4">
                  <p:embed/>
                </p:oleObj>
              </mc:Choice>
              <mc:Fallback>
                <p:oleObj name="Equation" r:id="rId41" imgW="584200" imgH="228600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2325" y="3973513"/>
                        <a:ext cx="949325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787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661210"/>
              </p:ext>
            </p:extLst>
          </p:nvPr>
        </p:nvGraphicFramePr>
        <p:xfrm>
          <a:off x="2181225" y="5105400"/>
          <a:ext cx="5392738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200" name="Equation" r:id="rId43" imgW="2628720" imgH="888840" progId="Equation.DSMT4">
                  <p:embed/>
                </p:oleObj>
              </mc:Choice>
              <mc:Fallback>
                <p:oleObj name="Equation" r:id="rId43" imgW="2628720" imgH="888840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225" y="5105400"/>
                        <a:ext cx="5392738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133600" y="4648200"/>
          <a:ext cx="56388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397" name="Equation" r:id="rId3" imgW="2768400" imgH="1066680" progId="Equation.DSMT4">
                  <p:embed/>
                </p:oleObj>
              </mc:Choice>
              <mc:Fallback>
                <p:oleObj name="Equation" r:id="rId3" imgW="2768400" imgH="10666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648200"/>
                        <a:ext cx="5638800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0600" y="2286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Connected Sea </a:t>
            </a:r>
            <a:r>
              <a:rPr lang="en-US" sz="2800" dirty="0" err="1" smtClean="0">
                <a:solidFill>
                  <a:srgbClr val="FFFF00"/>
                </a:solidFill>
              </a:rPr>
              <a:t>Partons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56388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CT10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56388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lattice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5638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expt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8" name="Up Arrow 7"/>
          <p:cNvSpPr/>
          <p:nvPr/>
        </p:nvSpPr>
        <p:spPr bwMode="auto">
          <a:xfrm>
            <a:off x="4800600" y="5257802"/>
            <a:ext cx="152400" cy="405051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Up Arrow 8"/>
          <p:cNvSpPr/>
          <p:nvPr/>
        </p:nvSpPr>
        <p:spPr bwMode="auto">
          <a:xfrm>
            <a:off x="6019801" y="5486409"/>
            <a:ext cx="46633" cy="423535"/>
          </a:xfrm>
          <a:prstGeom prst="upArrow">
            <a:avLst/>
          </a:prstGeom>
          <a:blipFill>
            <a:blip r:embed="rId5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760" tIns="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Up Arrow 9"/>
          <p:cNvSpPr/>
          <p:nvPr/>
        </p:nvSpPr>
        <p:spPr bwMode="auto">
          <a:xfrm>
            <a:off x="7010402" y="5257801"/>
            <a:ext cx="121919" cy="443627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2100000"/>
            </a:camera>
            <a:lightRig rig="threePt" dir="t"/>
          </a:scene3d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304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K.F. Liu, W.C. Chang, H.Y. Cheng, J.C. </a:t>
            </a:r>
            <a:r>
              <a:rPr lang="en-US" sz="1800" dirty="0" err="1" smtClean="0"/>
              <a:t>Peng</a:t>
            </a:r>
            <a:r>
              <a:rPr lang="en-US" sz="1800" dirty="0" smtClean="0"/>
              <a:t>, PRL 109, 252002 (2012)</a:t>
            </a:r>
            <a:endParaRPr lang="en-US" sz="1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54676"/>
            <a:ext cx="4648199" cy="3253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Taida_2100">
  <a:themeElements>
    <a:clrScheme name="fin_den_mesonium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fin_den_mesonium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fin_den_mesonium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fin_den_mesonium">
  <a:themeElements>
    <a:clrScheme name="fin_den_mesonium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fin_den_mesonium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fin_den_mesonium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fin_den_mesonium">
  <a:themeElements>
    <a:clrScheme name="fin_den_mesonium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fin_den_mesonium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fin_den_mesonium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fin_den_mesonium">
  <a:themeElements>
    <a:clrScheme name="fin_den_mesonium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fin_den_mesonium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fin_den_mesonium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CHIR~C4X</Template>
  <TotalTime>14828</TotalTime>
  <Words>828</Words>
  <Application>Microsoft Macintosh PowerPoint</Application>
  <PresentationFormat>On-screen Show (4:3)</PresentationFormat>
  <Paragraphs>155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Taida_2100</vt:lpstr>
      <vt:lpstr>4_Custom Design</vt:lpstr>
      <vt:lpstr>1_Custom Design</vt:lpstr>
      <vt:lpstr>Custom Design</vt:lpstr>
      <vt:lpstr>1_Beam</vt:lpstr>
      <vt:lpstr>5_Custom Design</vt:lpstr>
      <vt:lpstr>3_Custom Design</vt:lpstr>
      <vt:lpstr>2_Custom Design</vt:lpstr>
      <vt:lpstr>7_fin_den_mesonium</vt:lpstr>
      <vt:lpstr>5_fin_den_mesonium</vt:lpstr>
      <vt:lpstr>12_fin_den_mesonium</vt:lpstr>
      <vt:lpstr>Bitmap Image</vt:lpstr>
      <vt:lpstr>Equation</vt:lpstr>
      <vt:lpstr>MathType 6.0 Equation</vt:lpstr>
      <vt:lpstr>方程式</vt:lpstr>
      <vt:lpstr>Document</vt:lpstr>
      <vt:lpstr>PowerPoint Presentation</vt:lpstr>
      <vt:lpstr>Hadronic Tensor in Euclidean Path-Integral Formalism</vt:lpstr>
      <vt:lpstr>PowerPoint Presentation</vt:lpstr>
      <vt:lpstr>PowerPoint Presentation</vt:lpstr>
      <vt:lpstr>PowerPoint Presentation</vt:lpstr>
      <vt:lpstr>Properties of this separation</vt:lpstr>
      <vt:lpstr>PowerPoint Presentation</vt:lpstr>
      <vt:lpstr>PowerPoint Presentation</vt:lpstr>
      <vt:lpstr>PowerPoint Presentation</vt:lpstr>
      <vt:lpstr>PowerPoint Presentation</vt:lpstr>
      <vt:lpstr>&lt;x&gt;s /&lt;x&gt;u/d(DI)</vt:lpstr>
      <vt:lpstr>PowerPoint Presentation</vt:lpstr>
      <vt:lpstr>PowerPoint Presentation</vt:lpstr>
      <vt:lpstr>PowerPoint Presentation</vt:lpstr>
      <vt:lpstr>Comments</vt:lpstr>
      <vt:lpstr>Improved Maximum Entropy Method</vt:lpstr>
      <vt:lpstr>PowerPoint Presentation</vt:lpstr>
      <vt:lpstr> Numerical Challenges</vt:lpstr>
      <vt:lpstr>PowerPoint Presentation</vt:lpstr>
      <vt:lpstr> Theoretical Issues </vt:lpstr>
      <vt:lpstr>PowerPoint Presentation</vt:lpstr>
      <vt:lpstr>    Summary</vt:lpstr>
      <vt:lpstr>PowerPoint Presentation</vt:lpstr>
      <vt:lpstr>Comments</vt:lpstr>
      <vt:lpstr>Kinematics</vt:lpstr>
    </vt:vector>
  </TitlesOfParts>
  <Company>University of Kentucky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Chiral Symmetry, Hadron Physics, and Lattice QCD</dc:title>
  <dc:creator>Brian C. Doyle</dc:creator>
  <cp:lastModifiedBy>Keh-Fei Liu</cp:lastModifiedBy>
  <cp:revision>222</cp:revision>
  <dcterms:created xsi:type="dcterms:W3CDTF">2004-09-14T00:09:16Z</dcterms:created>
  <dcterms:modified xsi:type="dcterms:W3CDTF">2016-06-01T08:04:22Z</dcterms:modified>
</cp:coreProperties>
</file>