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1"/>
  </p:notesMasterIdLst>
  <p:sldIdLst>
    <p:sldId id="256" r:id="rId2"/>
    <p:sldId id="260" r:id="rId3"/>
    <p:sldId id="261" r:id="rId4"/>
    <p:sldId id="258" r:id="rId5"/>
    <p:sldId id="264" r:id="rId6"/>
    <p:sldId id="259" r:id="rId7"/>
    <p:sldId id="257" r:id="rId8"/>
    <p:sldId id="273" r:id="rId9"/>
    <p:sldId id="262" r:id="rId10"/>
    <p:sldId id="269" r:id="rId11"/>
    <p:sldId id="265" r:id="rId12"/>
    <p:sldId id="267" r:id="rId13"/>
    <p:sldId id="266" r:id="rId14"/>
    <p:sldId id="263" r:id="rId15"/>
    <p:sldId id="268" r:id="rId16"/>
    <p:sldId id="271" r:id="rId17"/>
    <p:sldId id="275" r:id="rId18"/>
    <p:sldId id="276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22" autoAdjust="0"/>
  </p:normalViewPr>
  <p:slideViewPr>
    <p:cSldViewPr>
      <p:cViewPr>
        <p:scale>
          <a:sx n="82" d="100"/>
          <a:sy n="82" d="100"/>
        </p:scale>
        <p:origin x="-2454" y="-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2D8FF-15E3-4C72-AE3B-FC079EBA848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9A13F-D083-4685-A182-F20CA1B03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03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30915-A975-4F8E-B9F9-70962D470D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7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9A13F-D083-4685-A182-F20CA1B035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14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BAD8F963-3D67-46C9-8BD0-78B7EFAB932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8F963-3D67-46C9-8BD0-78B7EFAB93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8F963-3D67-46C9-8BD0-78B7EFAB93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8F963-3D67-46C9-8BD0-78B7EFAB93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8F963-3D67-46C9-8BD0-78B7EFAB932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8F963-3D67-46C9-8BD0-78B7EFAB93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8F963-3D67-46C9-8BD0-78B7EFAB932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8F963-3D67-46C9-8BD0-78B7EFAB93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8F963-3D67-46C9-8BD0-78B7EFAB93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8F963-3D67-46C9-8BD0-78B7EFAB932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8F963-3D67-46C9-8BD0-78B7EFAB93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DFDD196-D0A4-479A-ACB4-4EC486AC68FD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0070C0"/>
                </a:solidFill>
              </a:defRPr>
            </a:lvl1pPr>
          </a:lstStyle>
          <a:p>
            <a:fld id="{BAD8F963-3D67-46C9-8BD0-78B7EFAB9328}" type="slidenum">
              <a:rPr lang="en-US" smtClean="0"/>
              <a:pPr/>
              <a:t>‹#›</a:t>
            </a:fld>
            <a:r>
              <a:rPr lang="en-US" dirty="0" smtClean="0"/>
              <a:t>/15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em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/>
              <a:t>Combination  of  A  Cryogenic  source With  a  Stark  Decelerator</a:t>
            </a:r>
            <a:endParaRPr lang="en-US" sz="28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Parul  Aggarwal</a:t>
            </a:r>
          </a:p>
          <a:p>
            <a:r>
              <a:rPr lang="en-US" dirty="0" smtClean="0"/>
              <a:t>(NL-</a:t>
            </a:r>
            <a:r>
              <a:rPr lang="en-US" i="1" dirty="0" err="1" smtClean="0"/>
              <a:t>e</a:t>
            </a:r>
            <a:r>
              <a:rPr lang="en-US" dirty="0" err="1" smtClean="0"/>
              <a:t>EDM</a:t>
            </a:r>
            <a:r>
              <a:rPr lang="en-US" dirty="0" smtClean="0"/>
              <a:t> collaboration)</a:t>
            </a:r>
            <a:endParaRPr lang="en-US" dirty="0"/>
          </a:p>
        </p:txBody>
      </p:sp>
      <p:pic>
        <p:nvPicPr>
          <p:cNvPr id="4" name="Picture 2" descr="S:\Documents\Poster gone international\logo_RU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2692"/>
            <a:ext cx="2819400" cy="8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arul Aggarwal\Documents\Poster gone international\Logo VU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48810"/>
            <a:ext cx="1951984" cy="5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arul Aggarwal\Documents\Poster gone international\Logo NIKHEF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38" y="6018253"/>
            <a:ext cx="1524000" cy="61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Parul Aggarwal\Downloads\nwo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84" y="5967526"/>
            <a:ext cx="2667000" cy="6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1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Guiding</a:t>
            </a:r>
            <a:endParaRPr lang="en-US" dirty="0"/>
          </a:p>
        </p:txBody>
      </p:sp>
      <p:pic>
        <p:nvPicPr>
          <p:cNvPr id="2053" name="Picture 5" descr="S:\Documents\Conferences  Abstract\Subatomic_lunteren@2019\Lunteren_guid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523999"/>
            <a:ext cx="74676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:\Documents\Conferences  Abstract\Subatomic_lunteren@2019\09_September_2019_092348_li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37" y="1828800"/>
            <a:ext cx="2438400" cy="148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6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parameters: Neon flow rate</a:t>
            </a:r>
            <a:endParaRPr lang="en-US" dirty="0"/>
          </a:p>
        </p:txBody>
      </p:sp>
      <p:pic>
        <p:nvPicPr>
          <p:cNvPr id="3074" name="Picture 2" descr="F:\lunteren_neon_f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" y="1312334"/>
            <a:ext cx="7763934" cy="554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1752600" cy="191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57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 power</a:t>
            </a:r>
            <a:endParaRPr lang="en-US" dirty="0"/>
          </a:p>
        </p:txBody>
      </p:sp>
      <p:pic>
        <p:nvPicPr>
          <p:cNvPr id="4098" name="Picture 2" descr="F:\lunteren_abl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2485"/>
            <a:ext cx="7620000" cy="54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1809750" cy="198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temperature</a:t>
            </a:r>
            <a:endParaRPr lang="en-US" dirty="0"/>
          </a:p>
        </p:txBody>
      </p:sp>
      <p:pic>
        <p:nvPicPr>
          <p:cNvPr id="5122" name="Picture 2" descr="F:\lunteren_cell_tempera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57428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16718"/>
            <a:ext cx="1905000" cy="208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7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Deceleration</a:t>
            </a:r>
            <a:endParaRPr lang="en-US" dirty="0"/>
          </a:p>
        </p:txBody>
      </p:sp>
      <p:pic>
        <p:nvPicPr>
          <p:cNvPr id="4" name="Picture 2" descr="F:\Deceleration@170ms-80ms Lunter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696200" cy="549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50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Outlook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514600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A cryogenic source has been combined with a traveling-wave stark decelerator for the first time.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It is an important part of the whole </a:t>
            </a:r>
            <a:r>
              <a:rPr lang="en-US" dirty="0" err="1" smtClean="0"/>
              <a:t>eEDM</a:t>
            </a:r>
            <a:r>
              <a:rPr lang="en-US" dirty="0" smtClean="0"/>
              <a:t> measurement setup.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The combination has enabled us to do the full characterization of the cryogenic source beam.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In the near future, we will make a switch from the production </a:t>
            </a:r>
            <a:r>
              <a:rPr lang="en-US" dirty="0"/>
              <a:t>and </a:t>
            </a:r>
            <a:r>
              <a:rPr lang="en-US" dirty="0" smtClean="0"/>
              <a:t>deceleration of  </a:t>
            </a:r>
            <a:r>
              <a:rPr lang="en-US" dirty="0" err="1"/>
              <a:t>SrF</a:t>
            </a:r>
            <a:r>
              <a:rPr lang="en-US" dirty="0"/>
              <a:t> </a:t>
            </a:r>
            <a:r>
              <a:rPr lang="en-US" dirty="0" smtClean="0"/>
              <a:t>to BaF.</a:t>
            </a:r>
          </a:p>
        </p:txBody>
      </p:sp>
    </p:spTree>
    <p:extLst>
      <p:ext uri="{BB962C8B-B14F-4D97-AF65-F5344CB8AC3E}">
        <p14:creationId xmlns:p14="http://schemas.microsoft.com/office/powerpoint/2010/main" val="221695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0352"/>
            <a:ext cx="8229600" cy="1066800"/>
          </a:xfrm>
        </p:spPr>
        <p:txBody>
          <a:bodyPr/>
          <a:lstStyle/>
          <a:p>
            <a:r>
              <a:rPr lang="en-US" dirty="0" smtClean="0"/>
              <a:t>NL-</a:t>
            </a:r>
            <a:r>
              <a:rPr lang="en-US" dirty="0" err="1" smtClean="0"/>
              <a:t>eEDM</a:t>
            </a:r>
            <a:r>
              <a:rPr lang="en-US" dirty="0" smtClean="0"/>
              <a:t> collaboration</a:t>
            </a:r>
            <a:endParaRPr lang="en-US" dirty="0"/>
          </a:p>
        </p:txBody>
      </p:sp>
      <p:pic>
        <p:nvPicPr>
          <p:cNvPr id="10242" name="Picture 2" descr="C:\Users\Parul Aggarwal\Evernote\TEMP\chrome_drag16600_23666\IMG_1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71650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786259"/>
            <a:ext cx="3048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Scientific Staff</a:t>
            </a:r>
          </a:p>
          <a:p>
            <a:r>
              <a:rPr lang="en-US" sz="1400" dirty="0"/>
              <a:t>Rick </a:t>
            </a:r>
            <a:r>
              <a:rPr lang="en-US" sz="1400" dirty="0" err="1"/>
              <a:t>Bethlem</a:t>
            </a:r>
            <a:endParaRPr lang="en-US" sz="1400" dirty="0"/>
          </a:p>
          <a:p>
            <a:r>
              <a:rPr lang="en-US" sz="1400" dirty="0" smtClean="0"/>
              <a:t>Anastasia </a:t>
            </a:r>
            <a:r>
              <a:rPr lang="en-US" sz="1400" dirty="0" err="1" smtClean="0"/>
              <a:t>Borschevsky</a:t>
            </a:r>
            <a:endParaRPr lang="en-US" sz="1400" dirty="0" smtClean="0"/>
          </a:p>
          <a:p>
            <a:r>
              <a:rPr lang="en-US" sz="1400" dirty="0"/>
              <a:t>Steven </a:t>
            </a:r>
            <a:r>
              <a:rPr lang="en-US" sz="1400" dirty="0" smtClean="0"/>
              <a:t>Hoekstra</a:t>
            </a:r>
          </a:p>
          <a:p>
            <a:r>
              <a:rPr lang="en-US" sz="1400" dirty="0" smtClean="0"/>
              <a:t>Klaus </a:t>
            </a:r>
            <a:r>
              <a:rPr lang="en-US" sz="1400" dirty="0" err="1" smtClean="0"/>
              <a:t>Jungmann</a:t>
            </a:r>
            <a:endParaRPr lang="en-US" sz="1400" dirty="0" smtClean="0"/>
          </a:p>
          <a:p>
            <a:r>
              <a:rPr lang="en-US" sz="1400" dirty="0" smtClean="0"/>
              <a:t>Rob </a:t>
            </a:r>
            <a:r>
              <a:rPr lang="en-US" sz="1400" dirty="0" err="1" smtClean="0"/>
              <a:t>Timmermans</a:t>
            </a:r>
            <a:endParaRPr lang="en-US" sz="1400" dirty="0" smtClean="0"/>
          </a:p>
          <a:p>
            <a:r>
              <a:rPr lang="en-US" sz="1400" dirty="0" err="1"/>
              <a:t>Wim</a:t>
            </a:r>
            <a:r>
              <a:rPr lang="en-US" sz="1400" dirty="0"/>
              <a:t> </a:t>
            </a:r>
            <a:r>
              <a:rPr lang="en-US" sz="1400" dirty="0" err="1" smtClean="0"/>
              <a:t>Ubachs</a:t>
            </a:r>
            <a:endParaRPr lang="en-US" sz="1400" dirty="0" smtClean="0"/>
          </a:p>
          <a:p>
            <a:r>
              <a:rPr lang="en-US" sz="1400" dirty="0"/>
              <a:t>Lorenz </a:t>
            </a:r>
            <a:r>
              <a:rPr lang="en-US" sz="1400" dirty="0" err="1" smtClean="0"/>
              <a:t>Willmann</a:t>
            </a:r>
            <a:endParaRPr lang="en-US" sz="1400" dirty="0" smtClean="0"/>
          </a:p>
          <a:p>
            <a:r>
              <a:rPr lang="en-US" sz="1400" b="1" dirty="0" smtClean="0">
                <a:solidFill>
                  <a:srgbClr val="00B050"/>
                </a:solidFill>
              </a:rPr>
              <a:t>PhD Students</a:t>
            </a:r>
          </a:p>
          <a:p>
            <a:r>
              <a:rPr lang="en-US" sz="1400" dirty="0"/>
              <a:t>Parul </a:t>
            </a:r>
            <a:r>
              <a:rPr lang="en-US" sz="1400" dirty="0" smtClean="0"/>
              <a:t>Aggarwal</a:t>
            </a:r>
            <a:endParaRPr lang="en-US" sz="1400" b="1" dirty="0" smtClean="0">
              <a:solidFill>
                <a:srgbClr val="00B050"/>
              </a:solidFill>
            </a:endParaRPr>
          </a:p>
          <a:p>
            <a:r>
              <a:rPr lang="en-US" sz="1400" dirty="0" smtClean="0"/>
              <a:t>Alexander </a:t>
            </a:r>
            <a:r>
              <a:rPr lang="en-US" sz="1400" dirty="0" err="1" smtClean="0"/>
              <a:t>Boeschoten</a:t>
            </a:r>
            <a:endParaRPr lang="en-US" sz="1400" dirty="0" smtClean="0"/>
          </a:p>
          <a:p>
            <a:r>
              <a:rPr lang="en-US" sz="1400" dirty="0" smtClean="0"/>
              <a:t>Kevin </a:t>
            </a:r>
            <a:r>
              <a:rPr lang="en-US" sz="1400" dirty="0" err="1" smtClean="0"/>
              <a:t>Esajas</a:t>
            </a:r>
            <a:endParaRPr lang="en-US" sz="1400" dirty="0" smtClean="0"/>
          </a:p>
          <a:p>
            <a:r>
              <a:rPr lang="en-US" sz="1400" dirty="0" smtClean="0"/>
              <a:t>Pi </a:t>
            </a:r>
            <a:r>
              <a:rPr lang="en-US" sz="1400" dirty="0" err="1" smtClean="0"/>
              <a:t>Haase</a:t>
            </a:r>
            <a:endParaRPr lang="en-US" sz="1400" dirty="0" smtClean="0"/>
          </a:p>
          <a:p>
            <a:r>
              <a:rPr lang="en-US" sz="1400" dirty="0" err="1" smtClean="0"/>
              <a:t>Yongliang</a:t>
            </a:r>
            <a:r>
              <a:rPr lang="en-US" sz="1400" dirty="0" smtClean="0"/>
              <a:t> </a:t>
            </a:r>
            <a:r>
              <a:rPr lang="en-US" sz="1400" dirty="0" err="1" smtClean="0"/>
              <a:t>Hao</a:t>
            </a:r>
            <a:endParaRPr lang="en-US" sz="1400" dirty="0" smtClean="0"/>
          </a:p>
          <a:p>
            <a:r>
              <a:rPr lang="en-US" sz="1400" dirty="0" smtClean="0"/>
              <a:t>Virginia Marshall</a:t>
            </a:r>
          </a:p>
          <a:p>
            <a:r>
              <a:rPr lang="en-US" sz="1400" dirty="0" smtClean="0"/>
              <a:t>Thomas </a:t>
            </a:r>
            <a:r>
              <a:rPr lang="en-US" sz="1400" dirty="0" err="1" smtClean="0"/>
              <a:t>Meijknecht</a:t>
            </a:r>
            <a:endParaRPr lang="en-US" sz="1400" dirty="0" smtClean="0"/>
          </a:p>
          <a:p>
            <a:r>
              <a:rPr lang="en-US" sz="1400" dirty="0" smtClean="0"/>
              <a:t>Maarten </a:t>
            </a:r>
            <a:r>
              <a:rPr lang="en-US" sz="1400" dirty="0" err="1" smtClean="0"/>
              <a:t>Mooij</a:t>
            </a:r>
            <a:endParaRPr lang="en-US" sz="1400" dirty="0" smtClean="0"/>
          </a:p>
          <a:p>
            <a:r>
              <a:rPr lang="en-US" sz="1400" dirty="0" smtClean="0"/>
              <a:t>Anno </a:t>
            </a:r>
            <a:r>
              <a:rPr lang="en-US" sz="1400" dirty="0" err="1" smtClean="0"/>
              <a:t>Touwen</a:t>
            </a:r>
            <a:endParaRPr lang="en-US" sz="1400" dirty="0" smtClean="0"/>
          </a:p>
          <a:p>
            <a:r>
              <a:rPr lang="en-US" sz="1400" dirty="0" err="1" smtClean="0"/>
              <a:t>Artem</a:t>
            </a:r>
            <a:r>
              <a:rPr lang="en-US" sz="1400" dirty="0" smtClean="0"/>
              <a:t> </a:t>
            </a:r>
            <a:r>
              <a:rPr lang="en-US" sz="1400" dirty="0" err="1" smtClean="0"/>
              <a:t>Zapara</a:t>
            </a:r>
            <a:endParaRPr lang="en-US" sz="1400" dirty="0" smtClean="0"/>
          </a:p>
          <a:p>
            <a:r>
              <a:rPr lang="en-US" sz="1400" b="1" dirty="0" smtClean="0">
                <a:solidFill>
                  <a:srgbClr val="00B050"/>
                </a:solidFill>
              </a:rPr>
              <a:t>Postdocs</a:t>
            </a:r>
          </a:p>
          <a:p>
            <a:r>
              <a:rPr lang="en-US" sz="1400" dirty="0" err="1" smtClean="0"/>
              <a:t>Malika</a:t>
            </a:r>
            <a:r>
              <a:rPr lang="en-US" sz="1400" dirty="0" smtClean="0"/>
              <a:t> Denis</a:t>
            </a:r>
          </a:p>
          <a:p>
            <a:r>
              <a:rPr lang="en-US" sz="1400" dirty="0" err="1" smtClean="0"/>
              <a:t>Yanning</a:t>
            </a:r>
            <a:r>
              <a:rPr lang="en-US" sz="1400" dirty="0" smtClean="0"/>
              <a:t> Yin</a:t>
            </a:r>
          </a:p>
        </p:txBody>
      </p:sp>
    </p:spTree>
    <p:extLst>
      <p:ext uri="{BB962C8B-B14F-4D97-AF65-F5344CB8AC3E}">
        <p14:creationId xmlns:p14="http://schemas.microsoft.com/office/powerpoint/2010/main" val="166928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28194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</a:t>
            </a:r>
            <a:r>
              <a:rPr lang="en-US" sz="4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Questions</a:t>
            </a:r>
            <a:endParaRPr lang="en-US" sz="4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5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0352"/>
            <a:ext cx="8229600" cy="1066800"/>
          </a:xfrm>
        </p:spPr>
        <p:txBody>
          <a:bodyPr/>
          <a:lstStyle/>
          <a:p>
            <a:r>
              <a:rPr lang="en-US" dirty="0" smtClean="0"/>
              <a:t>Physics beyond the Standard Model</a:t>
            </a:r>
            <a:endParaRPr lang="en-US" dirty="0"/>
          </a:p>
        </p:txBody>
      </p:sp>
      <p:pic>
        <p:nvPicPr>
          <p:cNvPr id="1027" name="Picture 3" descr="S:\Documents\Pictures\limi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95856"/>
            <a:ext cx="7086600" cy="46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6581001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NL-</a:t>
            </a:r>
            <a:r>
              <a:rPr lang="en-US" sz="1200" i="1" dirty="0" err="1"/>
              <a:t>e</a:t>
            </a:r>
            <a:r>
              <a:rPr lang="en-US" sz="1200" dirty="0" err="1"/>
              <a:t>EDM</a:t>
            </a:r>
            <a:r>
              <a:rPr lang="en-US" sz="1200" dirty="0"/>
              <a:t> collaboration, Eur. Phys. J. D (2018) 72:197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3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source</a:t>
            </a:r>
            <a:endParaRPr lang="en-US" dirty="0"/>
          </a:p>
        </p:txBody>
      </p:sp>
      <p:pic>
        <p:nvPicPr>
          <p:cNvPr id="3" name="Picture 3" descr="S:\Documents\Conferences  Abstract\Subatomic_lunteren@2019\cryosour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1079500" cy="83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6106410"/>
            <a:ext cx="5566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Adapted from N.R </a:t>
            </a:r>
            <a:r>
              <a:rPr lang="en-US" sz="1200" dirty="0" err="1" smtClean="0"/>
              <a:t>Hutzler</a:t>
            </a:r>
            <a:r>
              <a:rPr lang="en-US" sz="1200" dirty="0" smtClean="0"/>
              <a:t> et al. Chem. Rev. 112 (9), 4803 (2012)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43599" y="2517875"/>
            <a:ext cx="3102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Buffer gas cooled source           beam: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has a lower forward velocity.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has a considerably higher flux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than a supersonic source.</a:t>
            </a:r>
          </a:p>
        </p:txBody>
      </p:sp>
      <p:pic>
        <p:nvPicPr>
          <p:cNvPr id="1026" name="Picture 2" descr="S:\Documents\Conferences  Abstract\Subatomic_lunteren@2019\supersonic_vs_cryogenic_sour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981200"/>
            <a:ext cx="5323114" cy="41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Documents\Conferences  Abstract\Subatomic_lunteren@2019\ce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95600"/>
            <a:ext cx="1818694" cy="7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:\Documents\Conferences  Abstract\Subatomic_lunteren@2019\supersonic_expans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739" y="2257086"/>
            <a:ext cx="1651488" cy="11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6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00400" y="1828800"/>
            <a:ext cx="579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Electron’s electric dipole moment (</a:t>
            </a:r>
            <a:r>
              <a:rPr lang="en-US" dirty="0" err="1" smtClean="0"/>
              <a:t>eEDM</a:t>
            </a:r>
            <a:r>
              <a:rPr lang="en-US" dirty="0" smtClean="0"/>
              <a:t>) violates time reversal (T) and parity (P) symmetry.</a:t>
            </a:r>
          </a:p>
          <a:p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Additional sources of CP violation beyond the Standard Model.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8" y="4236593"/>
            <a:ext cx="4269296" cy="2045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36593"/>
            <a:ext cx="3081950" cy="205206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667000" y="3581400"/>
            <a:ext cx="37338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Two complementary approaches</a:t>
            </a:r>
            <a:endParaRPr lang="en-US" dirty="0"/>
          </a:p>
        </p:txBody>
      </p:sp>
      <p:pic>
        <p:nvPicPr>
          <p:cNvPr id="5122" name="Picture 2" descr="S:\Documents\Conferences  Abstract\Subatomic_lunteren@2019\800px-NEDM_P&amp;T_viol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50" y="1392669"/>
            <a:ext cx="1708749" cy="227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42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352"/>
            <a:ext cx="8229600" cy="1069848"/>
          </a:xfrm>
        </p:spPr>
        <p:txBody>
          <a:bodyPr>
            <a:normAutofit/>
          </a:bodyPr>
          <a:lstStyle/>
          <a:p>
            <a:r>
              <a:rPr lang="en-US" dirty="0" err="1" smtClean="0"/>
              <a:t>eEDM</a:t>
            </a:r>
            <a:r>
              <a:rPr lang="en-US" dirty="0"/>
              <a:t> </a:t>
            </a:r>
            <a:r>
              <a:rPr lang="en-US" dirty="0" smtClean="0"/>
              <a:t>and polar molecules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76816" y="2566988"/>
            <a:ext cx="0" cy="1928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76800" y="5562600"/>
            <a:ext cx="546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BaF has (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eff</a:t>
            </a:r>
            <a:r>
              <a:rPr lang="en-US" dirty="0" smtClean="0"/>
              <a:t>)</a:t>
            </a:r>
            <a:r>
              <a:rPr lang="en-US" baseline="-25000" dirty="0" smtClean="0"/>
              <a:t>max</a:t>
            </a:r>
            <a:r>
              <a:rPr lang="en-US" dirty="0" smtClean="0"/>
              <a:t>= 6.4 GV/cm.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80999" y="5562600"/>
            <a:ext cx="3810001" cy="533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4" name="Picture 16" descr="S:\Documents\Poster gone international\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66" y="4593497"/>
            <a:ext cx="190500" cy="28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S:\Documents\Poster gone international\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572000"/>
            <a:ext cx="190500" cy="28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S:\Documents\Poster gone international\H_int_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28" y="5614986"/>
            <a:ext cx="3225238" cy="4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S:\Documents\Poster gone international\H_int_E_ef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14986"/>
            <a:ext cx="3499272" cy="4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 flipV="1">
            <a:off x="3200400" y="2566988"/>
            <a:ext cx="0" cy="1928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4" name="Picture 26" descr="S:\Documents\Poster gone international\electron_E_and_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4" y="1478710"/>
            <a:ext cx="4181734" cy="416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2" descr="S:\Documents\Poster gone international\atom_Eef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87" y="2228607"/>
            <a:ext cx="2615726" cy="26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S:\Documents\Poster gone international\Eeff_vs_Eapp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29" y="1905000"/>
            <a:ext cx="5283200" cy="349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S:\Documents\Poster gone international\molecule_Eef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55" y="2159793"/>
            <a:ext cx="2753890" cy="27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715000" y="6043614"/>
            <a:ext cx="2362200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eff</a:t>
            </a:r>
            <a:r>
              <a:rPr lang="en-US" baseline="-25000" dirty="0" smtClean="0"/>
              <a:t>  </a:t>
            </a:r>
            <a:r>
              <a:rPr lang="en-US" dirty="0"/>
              <a:t>scales with Z</a:t>
            </a:r>
            <a:r>
              <a:rPr lang="en-US" baseline="30000" dirty="0"/>
              <a:t>3</a:t>
            </a:r>
            <a:r>
              <a:rPr lang="en-US" dirty="0"/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57250" y="5034797"/>
            <a:ext cx="24384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 = (10-100) KV/cm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857250" y="5034797"/>
            <a:ext cx="25527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eff</a:t>
            </a:r>
            <a:r>
              <a:rPr lang="en-US" dirty="0" smtClean="0"/>
              <a:t> = (10-100) MV/cm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857250" y="5034797"/>
            <a:ext cx="25527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eff</a:t>
            </a:r>
            <a:r>
              <a:rPr lang="en-US" dirty="0" smtClean="0"/>
              <a:t> = (1-100) GV/cm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4" grpId="0" animBg="1"/>
      <p:bldP spid="5" grpId="0" animBg="1"/>
      <p:bldP spid="5" grpId="1" animBg="1"/>
      <p:bldP spid="20" grpId="0" animBg="1"/>
      <p:bldP spid="20" grpId="1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uncertainty</a:t>
            </a:r>
            <a:endParaRPr lang="en-US" dirty="0"/>
          </a:p>
        </p:txBody>
      </p:sp>
      <p:pic>
        <p:nvPicPr>
          <p:cNvPr id="1026" name="Picture 2" descr="S:\Documents\Conferences  Abstract\Subatomic_lunteren@2019\eEDM_setup_schem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04515"/>
            <a:ext cx="8915400" cy="153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152400" y="3657600"/>
            <a:ext cx="3200400" cy="3048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Experimental Setup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0" y="172970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Molecules in use for </a:t>
            </a:r>
            <a:r>
              <a:rPr lang="en-US" dirty="0" err="1" smtClean="0"/>
              <a:t>eEDM</a:t>
            </a:r>
            <a:r>
              <a:rPr lang="en-US" dirty="0" smtClean="0"/>
              <a:t> searches: </a:t>
            </a:r>
            <a:r>
              <a:rPr lang="en-US" dirty="0" err="1" smtClean="0"/>
              <a:t>ThO</a:t>
            </a:r>
            <a:r>
              <a:rPr lang="en-US" dirty="0" smtClean="0"/>
              <a:t>, </a:t>
            </a:r>
            <a:r>
              <a:rPr lang="en-US" dirty="0" err="1" smtClean="0"/>
              <a:t>YbF</a:t>
            </a:r>
            <a:r>
              <a:rPr lang="en-US" dirty="0" smtClean="0"/>
              <a:t>, </a:t>
            </a:r>
            <a:r>
              <a:rPr lang="en-US" dirty="0" err="1" smtClean="0"/>
              <a:t>HfF</a:t>
            </a:r>
            <a:r>
              <a:rPr lang="en-US" baseline="30000" dirty="0" smtClean="0"/>
              <a:t>+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tx2"/>
                </a:solidFill>
              </a:rPr>
              <a:t>BaF</a:t>
            </a:r>
            <a:r>
              <a:rPr lang="en-US" dirty="0" smtClean="0"/>
              <a:t>,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YbOH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Best upper bound on </a:t>
            </a:r>
            <a:r>
              <a:rPr lang="en-US" dirty="0" err="1" smtClean="0"/>
              <a:t>eEDM</a:t>
            </a:r>
            <a:r>
              <a:rPr lang="en-US" dirty="0" smtClean="0"/>
              <a:t>: 1.1 ×10</a:t>
            </a:r>
            <a:r>
              <a:rPr lang="en-US" baseline="30000" dirty="0" smtClean="0"/>
              <a:t>-29</a:t>
            </a:r>
            <a:r>
              <a:rPr lang="en-US" dirty="0" smtClean="0"/>
              <a:t> e cm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6314888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ACME collaboration. Nature 562, 355-360 (2018)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61857" y="6549680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NL-</a:t>
            </a:r>
            <a:r>
              <a:rPr lang="en-US" sz="1200" i="1" dirty="0" err="1"/>
              <a:t>e</a:t>
            </a:r>
            <a:r>
              <a:rPr lang="en-US" sz="1200" dirty="0" err="1"/>
              <a:t>EDM</a:t>
            </a:r>
            <a:r>
              <a:rPr lang="en-US" sz="1200" dirty="0"/>
              <a:t> collaboration, Eur. Phys. J. D (2018) 72:197 </a:t>
            </a:r>
          </a:p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886200" y="2920326"/>
            <a:ext cx="2939144" cy="3562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goal |d</a:t>
            </a:r>
            <a:r>
              <a:rPr lang="en-US" baseline="-25000" dirty="0" smtClean="0"/>
              <a:t>e</a:t>
            </a:r>
            <a:r>
              <a:rPr lang="en-US" dirty="0" smtClean="0"/>
              <a:t>| ≤  5 </a:t>
            </a:r>
            <a:r>
              <a:rPr lang="en-US" dirty="0"/>
              <a:t>×</a:t>
            </a:r>
            <a:r>
              <a:rPr lang="en-US" dirty="0" smtClean="0"/>
              <a:t>10</a:t>
            </a:r>
            <a:r>
              <a:rPr lang="en-US" baseline="30000" dirty="0" smtClean="0"/>
              <a:t>-30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194" name="Picture 2" descr="S:\Documents\Conferences  Abstract\Subatomic_lunteren@2019\statistical_uncertain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0" y="1790198"/>
            <a:ext cx="2746259" cy="107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of today’s talk</a:t>
            </a:r>
            <a:endParaRPr lang="en-US" dirty="0"/>
          </a:p>
        </p:txBody>
      </p:sp>
      <p:pic>
        <p:nvPicPr>
          <p:cNvPr id="2050" name="Picture 2" descr="S:\Documents\Conferences  Abstract\Subatomic_lunteren@2019\cryosource-decelerat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1" y="2286000"/>
            <a:ext cx="858947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9241" y="5029200"/>
            <a:ext cx="8589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Variation of the guided signal with respect to change in source parameters.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Deceleration 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source </a:t>
            </a:r>
            <a:r>
              <a:rPr lang="en-US" dirty="0"/>
              <a:t>s</a:t>
            </a:r>
            <a:r>
              <a:rPr lang="en-US" dirty="0" smtClean="0"/>
              <a:t>etup</a:t>
            </a:r>
            <a:endParaRPr lang="en-US" dirty="0"/>
          </a:p>
        </p:txBody>
      </p:sp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1905000"/>
            <a:ext cx="444194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6" descr="S:\Documents\Conferences  Abstract\Subatomic_lunteren@2019\absorption_sig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97" y="3048000"/>
            <a:ext cx="4937489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:\Documents\Conferences  Abstract\Subatomic_lunteren@2019\cryosour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550"/>
            <a:ext cx="1079500" cy="83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" y="5943600"/>
            <a:ext cx="6324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 smtClean="0">
                <a:solidFill>
                  <a:srgbClr val="FF0000"/>
                </a:solidFill>
              </a:rPr>
              <a:t>Sr</a:t>
            </a:r>
            <a:r>
              <a:rPr lang="en-US" sz="1500" dirty="0" smtClean="0">
                <a:solidFill>
                  <a:srgbClr val="FF0000"/>
                </a:solidFill>
              </a:rPr>
              <a:t> (laser ablation) + SF</a:t>
            </a:r>
            <a:r>
              <a:rPr lang="en-US" sz="1500" baseline="-25000" dirty="0" smtClean="0">
                <a:solidFill>
                  <a:srgbClr val="FF0000"/>
                </a:solidFill>
              </a:rPr>
              <a:t>6</a:t>
            </a:r>
            <a:r>
              <a:rPr lang="en-US" sz="1500" dirty="0" smtClean="0">
                <a:solidFill>
                  <a:srgbClr val="FF0000"/>
                </a:solidFill>
              </a:rPr>
              <a:t>        </a:t>
            </a:r>
            <a:r>
              <a:rPr lang="en-US" sz="1500" dirty="0" err="1" smtClean="0">
                <a:solidFill>
                  <a:srgbClr val="FF0000"/>
                </a:solidFill>
              </a:rPr>
              <a:t>SrF</a:t>
            </a:r>
            <a:r>
              <a:rPr lang="en-US" sz="1500" dirty="0" smtClean="0">
                <a:solidFill>
                  <a:srgbClr val="FF0000"/>
                </a:solidFill>
              </a:rPr>
              <a:t> + SrF</a:t>
            </a:r>
            <a:r>
              <a:rPr lang="en-US" sz="1500" baseline="-25000" dirty="0" smtClean="0">
                <a:solidFill>
                  <a:srgbClr val="FF0000"/>
                </a:solidFill>
              </a:rPr>
              <a:t>2</a:t>
            </a:r>
            <a:r>
              <a:rPr lang="en-US" sz="1500" dirty="0" smtClean="0">
                <a:solidFill>
                  <a:srgbClr val="FF0000"/>
                </a:solidFill>
              </a:rPr>
              <a:t>……</a:t>
            </a:r>
            <a:endParaRPr lang="en-US" sz="1500" baseline="-250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38400" y="6096000"/>
            <a:ext cx="304800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60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35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Traveling-wave Stark </a:t>
            </a:r>
            <a:r>
              <a:rPr lang="en-US" dirty="0"/>
              <a:t>d</a:t>
            </a:r>
            <a:r>
              <a:rPr lang="en-US" dirty="0" smtClean="0"/>
              <a:t>ecelerator</a:t>
            </a:r>
            <a:endParaRPr lang="en-US" dirty="0"/>
          </a:p>
        </p:txBody>
      </p:sp>
      <p:pic>
        <p:nvPicPr>
          <p:cNvPr id="4" name="Picture 4" descr="S:\Documents\Conferences  Abstract\Subatomic_lunteren@2019\decelera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648" y="797950"/>
            <a:ext cx="1399152" cy="4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veling-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00" y="1529123"/>
            <a:ext cx="6723580" cy="4482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07" y="2209800"/>
            <a:ext cx="2965193" cy="3026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7" y="5914111"/>
            <a:ext cx="5063864" cy="71528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514600" y="5684045"/>
            <a:ext cx="228600" cy="348732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5377936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Determines the mode of operation (guiding or deceleration)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721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Simplistic picture for guiding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2142" y="6012988"/>
            <a:ext cx="8948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the frequency of the waveforms matches the velocity of molecules, they are trapped in the electric field minima and guided well. </a:t>
            </a:r>
            <a:endParaRPr lang="en-US" dirty="0"/>
          </a:p>
        </p:txBody>
      </p:sp>
      <p:pic>
        <p:nvPicPr>
          <p:cNvPr id="4102" name="Picture 6" descr="S:\Documents\Conferences  Abstract\Subatomic_lunteren@2019\time_t1_wa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2" y="3832078"/>
            <a:ext cx="8793470" cy="202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24200" y="4502023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b="1" baseline="-25000" dirty="0" smtClean="0">
                <a:solidFill>
                  <a:schemeClr val="tx2"/>
                </a:solidFill>
              </a:rPr>
              <a:t>0</a:t>
            </a:r>
            <a:endParaRPr lang="en-US" b="1" baseline="-25000" dirty="0">
              <a:solidFill>
                <a:schemeClr val="tx2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505200" y="4715264"/>
            <a:ext cx="457200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S:\Documents\Conferences  Abstract\Subatomic_lunteren@2019\snowman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56" y="4953000"/>
            <a:ext cx="484994" cy="46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S:\Documents\Conferences  Abstract\Subatomic_lunteren@2019\time_t0_wav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55" y="1752600"/>
            <a:ext cx="8335362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:\Documents\Conferences  Abstract\Subatomic_lunteren@2019\snowman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06" y="2721798"/>
            <a:ext cx="484994" cy="46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2900753" y="2507124"/>
            <a:ext cx="457200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19753" y="2286000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b="1" baseline="-25000" dirty="0" smtClean="0">
                <a:solidFill>
                  <a:schemeClr val="tx2"/>
                </a:solidFill>
              </a:rPr>
              <a:t>0</a:t>
            </a:r>
            <a:endParaRPr lang="en-US" b="1" baseline="-25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352"/>
            <a:ext cx="8229600" cy="990600"/>
          </a:xfrm>
        </p:spPr>
        <p:txBody>
          <a:bodyPr/>
          <a:lstStyle/>
          <a:p>
            <a:r>
              <a:rPr lang="en-US" dirty="0" smtClean="0"/>
              <a:t>Detection </a:t>
            </a:r>
            <a:endParaRPr lang="en-US" dirty="0"/>
          </a:p>
        </p:txBody>
      </p:sp>
      <p:pic>
        <p:nvPicPr>
          <p:cNvPr id="3074" name="Picture 2" descr="S:\Documents\Conferences  Abstract\Subatomic_lunteren@2019\dete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"/>
            <a:ext cx="1371600" cy="13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Parul Aggarwal\Downloads\Level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12210"/>
            <a:ext cx="4800600" cy="51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15199" y="1676400"/>
            <a:ext cx="1676401" cy="496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S:\Documents\Conferences  Abstract\Subatomic_lunteren@2019\detection_set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522592"/>
            <a:ext cx="4572000" cy="511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53199" y="4800600"/>
            <a:ext cx="2514601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34200" y="5181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934200" y="5181600"/>
            <a:ext cx="1981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State-selective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2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20285</TotalTime>
  <Words>423</Words>
  <Application>Microsoft Office PowerPoint</Application>
  <PresentationFormat>On-screen Show (4:3)</PresentationFormat>
  <Paragraphs>85</Paragraphs>
  <Slides>19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Clarity</vt:lpstr>
      <vt:lpstr>Combination  of  A  Cryogenic  source With  a  Stark  Decelerator</vt:lpstr>
      <vt:lpstr>Motivation</vt:lpstr>
      <vt:lpstr>eEDM and polar molecules</vt:lpstr>
      <vt:lpstr>Statistical uncertainty</vt:lpstr>
      <vt:lpstr>Focus of today’s talk</vt:lpstr>
      <vt:lpstr>Cryogenic source setup</vt:lpstr>
      <vt:lpstr>Traveling-wave Stark decelerator</vt:lpstr>
      <vt:lpstr>Simplistic picture for guiding</vt:lpstr>
      <vt:lpstr>Detection </vt:lpstr>
      <vt:lpstr>Guiding</vt:lpstr>
      <vt:lpstr>Control of parameters: Neon flow rate</vt:lpstr>
      <vt:lpstr>Ablation power</vt:lpstr>
      <vt:lpstr>Cell temperature</vt:lpstr>
      <vt:lpstr>Deceleration</vt:lpstr>
      <vt:lpstr>Conclusion and Outlook</vt:lpstr>
      <vt:lpstr>NL-eEDM collaboration</vt:lpstr>
      <vt:lpstr>PowerPoint Presentation</vt:lpstr>
      <vt:lpstr>Physics beyond the Standard Model</vt:lpstr>
      <vt:lpstr>Cryogenic source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Parul Aggarwal</dc:creator>
  <cp:lastModifiedBy>Parul Aggarwal</cp:lastModifiedBy>
  <cp:revision>55</cp:revision>
  <dcterms:created xsi:type="dcterms:W3CDTF">2019-10-13T13:58:31Z</dcterms:created>
  <dcterms:modified xsi:type="dcterms:W3CDTF">2019-10-31T17:49:23Z</dcterms:modified>
</cp:coreProperties>
</file>