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62" r:id="rId4"/>
    <p:sldId id="259" r:id="rId5"/>
    <p:sldId id="264" r:id="rId6"/>
    <p:sldId id="266" r:id="rId7"/>
    <p:sldId id="263" r:id="rId8"/>
    <p:sldId id="260" r:id="rId9"/>
    <p:sldId id="265" r:id="rId10"/>
    <p:sldId id="267" r:id="rId11"/>
    <p:sldId id="268" r:id="rId12"/>
    <p:sldId id="269" r:id="rId13"/>
    <p:sldId id="270" r:id="rId14"/>
    <p:sldId id="271" r:id="rId15"/>
    <p:sldId id="285" r:id="rId16"/>
    <p:sldId id="272" r:id="rId17"/>
    <p:sldId id="273" r:id="rId18"/>
    <p:sldId id="274" r:id="rId19"/>
    <p:sldId id="275" r:id="rId20"/>
    <p:sldId id="277" r:id="rId21"/>
    <p:sldId id="280" r:id="rId22"/>
    <p:sldId id="284" r:id="rId23"/>
    <p:sldId id="278" r:id="rId24"/>
    <p:sldId id="279" r:id="rId25"/>
    <p:sldId id="276" r:id="rId26"/>
    <p:sldId id="281" r:id="rId27"/>
    <p:sldId id="291" r:id="rId28"/>
    <p:sldId id="293" r:id="rId29"/>
    <p:sldId id="287" r:id="rId30"/>
    <p:sldId id="282" r:id="rId31"/>
    <p:sldId id="283" r:id="rId32"/>
    <p:sldId id="286" r:id="rId33"/>
    <p:sldId id="288" r:id="rId34"/>
    <p:sldId id="289" r:id="rId35"/>
    <p:sldId id="290" r:id="rId36"/>
    <p:sldId id="292" r:id="rId37"/>
    <p:sldId id="294" r:id="rId38"/>
    <p:sldId id="296" r:id="rId39"/>
    <p:sldId id="297" r:id="rId40"/>
    <p:sldId id="298" r:id="rId41"/>
    <p:sldId id="299" r:id="rId42"/>
    <p:sldId id="301" r:id="rId43"/>
    <p:sldId id="302" r:id="rId44"/>
    <p:sldId id="300" r:id="rId45"/>
    <p:sldId id="308" r:id="rId46"/>
    <p:sldId id="309" r:id="rId47"/>
    <p:sldId id="303" r:id="rId48"/>
    <p:sldId id="306" r:id="rId49"/>
    <p:sldId id="304" r:id="rId50"/>
    <p:sldId id="305" r:id="rId51"/>
    <p:sldId id="307" r:id="rId52"/>
    <p:sldId id="311" r:id="rId53"/>
    <p:sldId id="310" r:id="rId54"/>
    <p:sldId id="312"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3"/>
    <p:restoredTop sz="94207"/>
  </p:normalViewPr>
  <p:slideViewPr>
    <p:cSldViewPr snapToGrid="0" snapToObjects="1">
      <p:cViewPr varScale="1">
        <p:scale>
          <a:sx n="79" d="100"/>
          <a:sy n="79" d="100"/>
        </p:scale>
        <p:origin x="232" y="7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Click to edit Master subtitle style</a:t>
            </a:r>
            <a:endParaRPr lang="en-US"/>
          </a:p>
        </p:txBody>
      </p:sp>
      <p:sp>
        <p:nvSpPr>
          <p:cNvPr id="4" name="Date Placeholder 3"/>
          <p:cNvSpPr>
            <a:spLocks noGrp="1"/>
          </p:cNvSpPr>
          <p:nvPr>
            <p:ph type="dt" sz="half" idx="10"/>
          </p:nvPr>
        </p:nvSpPr>
        <p:spPr/>
        <p:txBody>
          <a:bodyPr/>
          <a:lstStyle/>
          <a:p>
            <a:fld id="{69E97D16-DF72-394A-97D3-1564C947F888}" type="datetimeFigureOut">
              <a:rPr lang="en-US" smtClean="0"/>
              <a:t>10/10/19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305A7E-6C05-7146-A16F-8227B715533A}" type="slidenum">
              <a:rPr lang="en-US" smtClean="0"/>
              <a:t>‹#›</a:t>
            </a:fld>
            <a:endParaRPr lang="en-US"/>
          </a:p>
        </p:txBody>
      </p:sp>
    </p:spTree>
    <p:extLst>
      <p:ext uri="{BB962C8B-B14F-4D97-AF65-F5344CB8AC3E}">
        <p14:creationId xmlns:p14="http://schemas.microsoft.com/office/powerpoint/2010/main" val="670630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Date Placeholder 3"/>
          <p:cNvSpPr>
            <a:spLocks noGrp="1"/>
          </p:cNvSpPr>
          <p:nvPr>
            <p:ph type="dt" sz="half" idx="10"/>
          </p:nvPr>
        </p:nvSpPr>
        <p:spPr/>
        <p:txBody>
          <a:bodyPr/>
          <a:lstStyle/>
          <a:p>
            <a:fld id="{69E97D16-DF72-394A-97D3-1564C947F888}" type="datetimeFigureOut">
              <a:rPr lang="en-US" smtClean="0"/>
              <a:t>10/10/19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305A7E-6C05-7146-A16F-8227B715533A}" type="slidenum">
              <a:rPr lang="en-US" smtClean="0"/>
              <a:t>‹#›</a:t>
            </a:fld>
            <a:endParaRPr lang="en-US"/>
          </a:p>
        </p:txBody>
      </p:sp>
    </p:spTree>
    <p:extLst>
      <p:ext uri="{BB962C8B-B14F-4D97-AF65-F5344CB8AC3E}">
        <p14:creationId xmlns:p14="http://schemas.microsoft.com/office/powerpoint/2010/main" val="316283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l-NL"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Date Placeholder 3"/>
          <p:cNvSpPr>
            <a:spLocks noGrp="1"/>
          </p:cNvSpPr>
          <p:nvPr>
            <p:ph type="dt" sz="half" idx="10"/>
          </p:nvPr>
        </p:nvSpPr>
        <p:spPr/>
        <p:txBody>
          <a:bodyPr/>
          <a:lstStyle/>
          <a:p>
            <a:fld id="{69E97D16-DF72-394A-97D3-1564C947F888}" type="datetimeFigureOut">
              <a:rPr lang="en-US" smtClean="0"/>
              <a:t>10/10/19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305A7E-6C05-7146-A16F-8227B715533A}" type="slidenum">
              <a:rPr lang="en-US" smtClean="0"/>
              <a:t>‹#›</a:t>
            </a:fld>
            <a:endParaRPr lang="en-US"/>
          </a:p>
        </p:txBody>
      </p:sp>
    </p:spTree>
    <p:extLst>
      <p:ext uri="{BB962C8B-B14F-4D97-AF65-F5344CB8AC3E}">
        <p14:creationId xmlns:p14="http://schemas.microsoft.com/office/powerpoint/2010/main" val="760657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en-US"/>
          </a:p>
        </p:txBody>
      </p:sp>
      <p:sp>
        <p:nvSpPr>
          <p:cNvPr id="3" name="Content Placeholder 2"/>
          <p:cNvSpPr>
            <a:spLocks noGrp="1"/>
          </p:cNvSpPr>
          <p:nvPr>
            <p:ph idx="1"/>
          </p:nvPr>
        </p:nvSpPr>
        <p:spPr/>
        <p:txBody>
          <a:body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Date Placeholder 3"/>
          <p:cNvSpPr>
            <a:spLocks noGrp="1"/>
          </p:cNvSpPr>
          <p:nvPr>
            <p:ph type="dt" sz="half" idx="10"/>
          </p:nvPr>
        </p:nvSpPr>
        <p:spPr/>
        <p:txBody>
          <a:bodyPr/>
          <a:lstStyle/>
          <a:p>
            <a:fld id="{69E97D16-DF72-394A-97D3-1564C947F888}" type="datetimeFigureOut">
              <a:rPr lang="en-US" smtClean="0"/>
              <a:t>10/10/19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305A7E-6C05-7146-A16F-8227B715533A}" type="slidenum">
              <a:rPr lang="en-US" smtClean="0"/>
              <a:t>‹#›</a:t>
            </a:fld>
            <a:endParaRPr lang="en-US"/>
          </a:p>
        </p:txBody>
      </p:sp>
    </p:spTree>
    <p:extLst>
      <p:ext uri="{BB962C8B-B14F-4D97-AF65-F5344CB8AC3E}">
        <p14:creationId xmlns:p14="http://schemas.microsoft.com/office/powerpoint/2010/main" val="1155408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l-NL"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Click to edit Master text styles</a:t>
            </a:r>
          </a:p>
        </p:txBody>
      </p:sp>
      <p:sp>
        <p:nvSpPr>
          <p:cNvPr id="4" name="Date Placeholder 3"/>
          <p:cNvSpPr>
            <a:spLocks noGrp="1"/>
          </p:cNvSpPr>
          <p:nvPr>
            <p:ph type="dt" sz="half" idx="10"/>
          </p:nvPr>
        </p:nvSpPr>
        <p:spPr/>
        <p:txBody>
          <a:bodyPr/>
          <a:lstStyle/>
          <a:p>
            <a:fld id="{69E97D16-DF72-394A-97D3-1564C947F888}" type="datetimeFigureOut">
              <a:rPr lang="en-US" smtClean="0"/>
              <a:t>10/10/19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305A7E-6C05-7146-A16F-8227B715533A}" type="slidenum">
              <a:rPr lang="en-US" smtClean="0"/>
              <a:t>‹#›</a:t>
            </a:fld>
            <a:endParaRPr lang="en-US"/>
          </a:p>
        </p:txBody>
      </p:sp>
    </p:spTree>
    <p:extLst>
      <p:ext uri="{BB962C8B-B14F-4D97-AF65-F5344CB8AC3E}">
        <p14:creationId xmlns:p14="http://schemas.microsoft.com/office/powerpoint/2010/main" val="1407557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5" name="Date Placeholder 4"/>
          <p:cNvSpPr>
            <a:spLocks noGrp="1"/>
          </p:cNvSpPr>
          <p:nvPr>
            <p:ph type="dt" sz="half" idx="10"/>
          </p:nvPr>
        </p:nvSpPr>
        <p:spPr/>
        <p:txBody>
          <a:bodyPr/>
          <a:lstStyle/>
          <a:p>
            <a:fld id="{69E97D16-DF72-394A-97D3-1564C947F888}" type="datetimeFigureOut">
              <a:rPr lang="en-US" smtClean="0"/>
              <a:t>10/10/19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305A7E-6C05-7146-A16F-8227B715533A}" type="slidenum">
              <a:rPr lang="en-US" smtClean="0"/>
              <a:t>‹#›</a:t>
            </a:fld>
            <a:endParaRPr lang="en-US"/>
          </a:p>
        </p:txBody>
      </p:sp>
    </p:spTree>
    <p:extLst>
      <p:ext uri="{BB962C8B-B14F-4D97-AF65-F5344CB8AC3E}">
        <p14:creationId xmlns:p14="http://schemas.microsoft.com/office/powerpoint/2010/main" val="130744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l-NL"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7" name="Date Placeholder 6"/>
          <p:cNvSpPr>
            <a:spLocks noGrp="1"/>
          </p:cNvSpPr>
          <p:nvPr>
            <p:ph type="dt" sz="half" idx="10"/>
          </p:nvPr>
        </p:nvSpPr>
        <p:spPr/>
        <p:txBody>
          <a:bodyPr/>
          <a:lstStyle/>
          <a:p>
            <a:fld id="{69E97D16-DF72-394A-97D3-1564C947F888}" type="datetimeFigureOut">
              <a:rPr lang="en-US" smtClean="0"/>
              <a:t>10/10/19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305A7E-6C05-7146-A16F-8227B715533A}" type="slidenum">
              <a:rPr lang="en-US" smtClean="0"/>
              <a:t>‹#›</a:t>
            </a:fld>
            <a:endParaRPr lang="en-US"/>
          </a:p>
        </p:txBody>
      </p:sp>
    </p:spTree>
    <p:extLst>
      <p:ext uri="{BB962C8B-B14F-4D97-AF65-F5344CB8AC3E}">
        <p14:creationId xmlns:p14="http://schemas.microsoft.com/office/powerpoint/2010/main" val="546872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en-US"/>
          </a:p>
        </p:txBody>
      </p:sp>
      <p:sp>
        <p:nvSpPr>
          <p:cNvPr id="3" name="Date Placeholder 2"/>
          <p:cNvSpPr>
            <a:spLocks noGrp="1"/>
          </p:cNvSpPr>
          <p:nvPr>
            <p:ph type="dt" sz="half" idx="10"/>
          </p:nvPr>
        </p:nvSpPr>
        <p:spPr/>
        <p:txBody>
          <a:bodyPr/>
          <a:lstStyle/>
          <a:p>
            <a:fld id="{69E97D16-DF72-394A-97D3-1564C947F888}" type="datetimeFigureOut">
              <a:rPr lang="en-US" smtClean="0"/>
              <a:t>10/10/19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305A7E-6C05-7146-A16F-8227B715533A}" type="slidenum">
              <a:rPr lang="en-US" smtClean="0"/>
              <a:t>‹#›</a:t>
            </a:fld>
            <a:endParaRPr lang="en-US"/>
          </a:p>
        </p:txBody>
      </p:sp>
    </p:spTree>
    <p:extLst>
      <p:ext uri="{BB962C8B-B14F-4D97-AF65-F5344CB8AC3E}">
        <p14:creationId xmlns:p14="http://schemas.microsoft.com/office/powerpoint/2010/main" val="56921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E97D16-DF72-394A-97D3-1564C947F888}" type="datetimeFigureOut">
              <a:rPr lang="en-US" smtClean="0"/>
              <a:t>10/10/19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305A7E-6C05-7146-A16F-8227B715533A}" type="slidenum">
              <a:rPr lang="en-US" smtClean="0"/>
              <a:t>‹#›</a:t>
            </a:fld>
            <a:endParaRPr lang="en-US"/>
          </a:p>
        </p:txBody>
      </p:sp>
    </p:spTree>
    <p:extLst>
      <p:ext uri="{BB962C8B-B14F-4D97-AF65-F5344CB8AC3E}">
        <p14:creationId xmlns:p14="http://schemas.microsoft.com/office/powerpoint/2010/main" val="1055864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Click to edit Master text styles</a:t>
            </a:r>
          </a:p>
        </p:txBody>
      </p:sp>
      <p:sp>
        <p:nvSpPr>
          <p:cNvPr id="5" name="Date Placeholder 4"/>
          <p:cNvSpPr>
            <a:spLocks noGrp="1"/>
          </p:cNvSpPr>
          <p:nvPr>
            <p:ph type="dt" sz="half" idx="10"/>
          </p:nvPr>
        </p:nvSpPr>
        <p:spPr/>
        <p:txBody>
          <a:bodyPr/>
          <a:lstStyle/>
          <a:p>
            <a:fld id="{69E97D16-DF72-394A-97D3-1564C947F888}" type="datetimeFigureOut">
              <a:rPr lang="en-US" smtClean="0"/>
              <a:t>10/10/19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305A7E-6C05-7146-A16F-8227B715533A}" type="slidenum">
              <a:rPr lang="en-US" smtClean="0"/>
              <a:t>‹#›</a:t>
            </a:fld>
            <a:endParaRPr lang="en-US"/>
          </a:p>
        </p:txBody>
      </p:sp>
    </p:spTree>
    <p:extLst>
      <p:ext uri="{BB962C8B-B14F-4D97-AF65-F5344CB8AC3E}">
        <p14:creationId xmlns:p14="http://schemas.microsoft.com/office/powerpoint/2010/main" val="1260066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Click to edit Master text styles</a:t>
            </a:r>
          </a:p>
        </p:txBody>
      </p:sp>
      <p:sp>
        <p:nvSpPr>
          <p:cNvPr id="5" name="Date Placeholder 4"/>
          <p:cNvSpPr>
            <a:spLocks noGrp="1"/>
          </p:cNvSpPr>
          <p:nvPr>
            <p:ph type="dt" sz="half" idx="10"/>
          </p:nvPr>
        </p:nvSpPr>
        <p:spPr/>
        <p:txBody>
          <a:bodyPr/>
          <a:lstStyle/>
          <a:p>
            <a:fld id="{69E97D16-DF72-394A-97D3-1564C947F888}" type="datetimeFigureOut">
              <a:rPr lang="en-US" smtClean="0"/>
              <a:t>10/10/19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305A7E-6C05-7146-A16F-8227B715533A}" type="slidenum">
              <a:rPr lang="en-US" smtClean="0"/>
              <a:t>‹#›</a:t>
            </a:fld>
            <a:endParaRPr lang="en-US"/>
          </a:p>
        </p:txBody>
      </p:sp>
    </p:spTree>
    <p:extLst>
      <p:ext uri="{BB962C8B-B14F-4D97-AF65-F5344CB8AC3E}">
        <p14:creationId xmlns:p14="http://schemas.microsoft.com/office/powerpoint/2010/main" val="159807784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E97D16-DF72-394A-97D3-1564C947F888}" type="datetimeFigureOut">
              <a:rPr lang="en-US" smtClean="0"/>
              <a:t>10/10/19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305A7E-6C05-7146-A16F-8227B715533A}" type="slidenum">
              <a:rPr lang="en-US" smtClean="0"/>
              <a:t>‹#›</a:t>
            </a:fld>
            <a:endParaRPr lang="en-US"/>
          </a:p>
        </p:txBody>
      </p:sp>
    </p:spTree>
    <p:extLst>
      <p:ext uri="{BB962C8B-B14F-4D97-AF65-F5344CB8AC3E}">
        <p14:creationId xmlns:p14="http://schemas.microsoft.com/office/powerpoint/2010/main" val="8096106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jpg"/><Relationship Id="rId6" Type="http://schemas.openxmlformats.org/officeDocument/2006/relationships/image" Target="../media/image8.jpg"/><Relationship Id="rId7"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3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png"/><Relationship Id="rId1" Type="http://schemas.openxmlformats.org/officeDocument/2006/relationships/slideLayout" Target="../slideLayouts/slideLayout1.xml"/><Relationship Id="rId2" Type="http://schemas.openxmlformats.org/officeDocument/2006/relationships/image" Target="../media/image4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 Id="rId3"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1.gif"/><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image" Target="../media/image5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 Id="rId3" Type="http://schemas.openxmlformats.org/officeDocument/2006/relationships/image" Target="../media/image6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589" y="3396342"/>
            <a:ext cx="10824839" cy="289922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589" y="593271"/>
            <a:ext cx="4203700" cy="24384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1328" y="593271"/>
            <a:ext cx="4298043" cy="2853522"/>
          </a:xfrm>
          <a:prstGeom prst="rect">
            <a:avLst/>
          </a:prstGeom>
        </p:spPr>
      </p:pic>
    </p:spTree>
    <p:extLst>
      <p:ext uri="{BB962C8B-B14F-4D97-AF65-F5344CB8AC3E}">
        <p14:creationId xmlns:p14="http://schemas.microsoft.com/office/powerpoint/2010/main" val="12960122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6572" y="408215"/>
            <a:ext cx="5646062" cy="4154984"/>
          </a:xfrm>
          <a:prstGeom prst="rect">
            <a:avLst/>
          </a:prstGeom>
          <a:noFill/>
        </p:spPr>
        <p:txBody>
          <a:bodyPr wrap="square" rtlCol="0">
            <a:spAutoFit/>
          </a:bodyPr>
          <a:lstStyle/>
          <a:p>
            <a:r>
              <a:rPr lang="en-US" sz="2400" dirty="0" smtClean="0"/>
              <a:t>New experiments will include large </a:t>
            </a:r>
            <a:r>
              <a:rPr lang="en-US" sz="2400" dirty="0" err="1" smtClean="0"/>
              <a:t>Muon</a:t>
            </a:r>
            <a:r>
              <a:rPr lang="en-US" sz="2400" dirty="0" smtClean="0"/>
              <a:t> Spectrometer like in L</a:t>
            </a:r>
            <a:r>
              <a:rPr lang="en-US" sz="2400" baseline="-25000" dirty="0" smtClean="0"/>
              <a:t>3</a:t>
            </a:r>
            <a:r>
              <a:rPr lang="en-US" sz="2400" dirty="0" smtClean="0"/>
              <a:t>:</a:t>
            </a:r>
          </a:p>
          <a:p>
            <a:pPr marL="285750" indent="-285750">
              <a:buFont typeface="Arial" charset="0"/>
              <a:buChar char="•"/>
            </a:pPr>
            <a:r>
              <a:rPr lang="en-US" sz="2400" dirty="0" smtClean="0"/>
              <a:t>larger </a:t>
            </a:r>
            <a:r>
              <a:rPr lang="en-US" sz="2400" dirty="0" smtClean="0"/>
              <a:t>dynamical range</a:t>
            </a:r>
            <a:endParaRPr lang="en-US" sz="2400" dirty="0" smtClean="0"/>
          </a:p>
          <a:p>
            <a:pPr marL="285750" indent="-285750">
              <a:buFont typeface="Arial" charset="0"/>
              <a:buChar char="•"/>
            </a:pPr>
            <a:r>
              <a:rPr lang="en-US" sz="2400" dirty="0"/>
              <a:t>b</a:t>
            </a:r>
            <a:r>
              <a:rPr lang="en-US" sz="2400" dirty="0" smtClean="0"/>
              <a:t>etter </a:t>
            </a:r>
            <a:r>
              <a:rPr lang="en-US" sz="2400" dirty="0" smtClean="0"/>
              <a:t>precision</a:t>
            </a:r>
          </a:p>
          <a:p>
            <a:pPr marL="285750" indent="-285750">
              <a:buFont typeface="Arial" charset="0"/>
              <a:buChar char="•"/>
            </a:pPr>
            <a:r>
              <a:rPr lang="en-US" sz="2400" dirty="0" smtClean="0"/>
              <a:t>In large numbers required: low-cost</a:t>
            </a:r>
            <a:endParaRPr lang="en-US" sz="2400" dirty="0" smtClean="0"/>
          </a:p>
          <a:p>
            <a:pPr marL="285750" indent="-285750">
              <a:buFont typeface="Arial" charset="0"/>
              <a:buChar char="•"/>
            </a:pPr>
            <a:endParaRPr lang="en-US" sz="2400" dirty="0"/>
          </a:p>
          <a:p>
            <a:pPr marL="285750" indent="-285750">
              <a:buFont typeface="Arial" charset="0"/>
              <a:buChar char="•"/>
            </a:pPr>
            <a:endParaRPr lang="en-US" sz="2400" dirty="0" smtClean="0"/>
          </a:p>
          <a:p>
            <a:r>
              <a:rPr lang="en-US" sz="2400" dirty="0" smtClean="0"/>
              <a:t>Chamber positions may vary up to 10 mm:</a:t>
            </a:r>
          </a:p>
          <a:p>
            <a:pPr marL="342900" indent="-342900">
              <a:buFont typeface="Arial" charset="0"/>
              <a:buChar char="•"/>
            </a:pPr>
            <a:r>
              <a:rPr lang="en-US" sz="2400" dirty="0"/>
              <a:t>t</a:t>
            </a:r>
            <a:r>
              <a:rPr lang="en-US" sz="2400" dirty="0" smtClean="0"/>
              <a:t>hermal </a:t>
            </a:r>
            <a:r>
              <a:rPr lang="en-US" sz="2400" dirty="0" smtClean="0"/>
              <a:t>gradients &amp; variations  </a:t>
            </a:r>
            <a:r>
              <a:rPr lang="en-US" sz="2400" dirty="0" smtClean="0"/>
              <a:t>in experiment</a:t>
            </a:r>
          </a:p>
          <a:p>
            <a:pPr marL="342900" indent="-342900">
              <a:buFont typeface="Arial" charset="0"/>
              <a:buChar char="•"/>
            </a:pPr>
            <a:r>
              <a:rPr lang="en-US" sz="2400" dirty="0" smtClean="0"/>
              <a:t>Difference magnet(s) on and off</a:t>
            </a:r>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2633" y="0"/>
            <a:ext cx="6220047" cy="6858000"/>
          </a:xfrm>
          <a:prstGeom prst="rect">
            <a:avLst/>
          </a:prstGeom>
        </p:spPr>
      </p:pic>
      <p:sp>
        <p:nvSpPr>
          <p:cNvPr id="6" name="TextBox 5"/>
          <p:cNvSpPr txBox="1"/>
          <p:nvPr/>
        </p:nvSpPr>
        <p:spPr>
          <a:xfrm>
            <a:off x="326572" y="5094515"/>
            <a:ext cx="4947765" cy="1569660"/>
          </a:xfrm>
          <a:prstGeom prst="rect">
            <a:avLst/>
          </a:prstGeom>
          <a:noFill/>
        </p:spPr>
        <p:txBody>
          <a:bodyPr wrap="none" rtlCol="0">
            <a:spAutoFit/>
          </a:bodyPr>
          <a:lstStyle/>
          <a:p>
            <a:r>
              <a:rPr lang="en-US" sz="2400" dirty="0" smtClean="0"/>
              <a:t>This requires a new alignment system:</a:t>
            </a:r>
          </a:p>
          <a:p>
            <a:pPr marL="342900" indent="-342900">
              <a:buFont typeface="Arial" charset="0"/>
              <a:buChar char="•"/>
            </a:pPr>
            <a:r>
              <a:rPr lang="en-US" sz="2400" dirty="0">
                <a:solidFill>
                  <a:srgbClr val="FF0000"/>
                </a:solidFill>
              </a:rPr>
              <a:t>large range of operation </a:t>
            </a:r>
            <a:endParaRPr lang="en-US" sz="2400" dirty="0" smtClean="0">
              <a:solidFill>
                <a:srgbClr val="FF0000"/>
              </a:solidFill>
            </a:endParaRPr>
          </a:p>
          <a:p>
            <a:pPr marL="342900" indent="-342900">
              <a:buFont typeface="Arial" charset="0"/>
              <a:buChar char="•"/>
            </a:pPr>
            <a:r>
              <a:rPr lang="en-US" sz="2400" dirty="0">
                <a:solidFill>
                  <a:srgbClr val="FF0000"/>
                </a:solidFill>
              </a:rPr>
              <a:t>high </a:t>
            </a:r>
            <a:r>
              <a:rPr lang="en-US" sz="2400" dirty="0" smtClean="0">
                <a:solidFill>
                  <a:srgbClr val="FF0000"/>
                </a:solidFill>
              </a:rPr>
              <a:t>precision</a:t>
            </a:r>
          </a:p>
          <a:p>
            <a:pPr marL="342900" indent="-342900">
              <a:buFont typeface="Arial" charset="0"/>
              <a:buChar char="•"/>
            </a:pPr>
            <a:r>
              <a:rPr lang="en-US" sz="2400" dirty="0" smtClean="0">
                <a:solidFill>
                  <a:srgbClr val="FF0000"/>
                </a:solidFill>
              </a:rPr>
              <a:t>at </a:t>
            </a:r>
            <a:r>
              <a:rPr lang="en-US" sz="2400" dirty="0">
                <a:solidFill>
                  <a:srgbClr val="FF0000"/>
                </a:solidFill>
              </a:rPr>
              <a:t>low </a:t>
            </a:r>
            <a:r>
              <a:rPr lang="en-US" sz="2400" dirty="0" smtClean="0">
                <a:solidFill>
                  <a:srgbClr val="FF0000"/>
                </a:solidFill>
              </a:rPr>
              <a:t>cost</a:t>
            </a:r>
          </a:p>
        </p:txBody>
      </p:sp>
    </p:spTree>
    <p:extLst>
      <p:ext uri="{BB962C8B-B14F-4D97-AF65-F5344CB8AC3E}">
        <p14:creationId xmlns:p14="http://schemas.microsoft.com/office/powerpoint/2010/main" val="7093402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4785" y="6090557"/>
            <a:ext cx="3797514" cy="461665"/>
          </a:xfrm>
          <a:prstGeom prst="rect">
            <a:avLst/>
          </a:prstGeom>
          <a:noFill/>
        </p:spPr>
        <p:txBody>
          <a:bodyPr wrap="none" rtlCol="0">
            <a:spAutoFit/>
          </a:bodyPr>
          <a:lstStyle/>
          <a:p>
            <a:r>
              <a:rPr lang="en-US" sz="2400" dirty="0" smtClean="0"/>
              <a:t>1992: the CCD-</a:t>
            </a:r>
            <a:r>
              <a:rPr lang="en-US" sz="2400" dirty="0" err="1" smtClean="0"/>
              <a:t>Rasnik</a:t>
            </a:r>
            <a:r>
              <a:rPr lang="en-US" sz="2400" dirty="0" smtClean="0"/>
              <a:t> system</a:t>
            </a:r>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7515" y="645884"/>
            <a:ext cx="8914992" cy="4775201"/>
          </a:xfrm>
          <a:prstGeom prst="rect">
            <a:avLst/>
          </a:prstGeom>
        </p:spPr>
      </p:pic>
      <p:sp>
        <p:nvSpPr>
          <p:cNvPr id="6" name="TextBox 5"/>
          <p:cNvSpPr txBox="1"/>
          <p:nvPr/>
        </p:nvSpPr>
        <p:spPr>
          <a:xfrm>
            <a:off x="9794922" y="3984172"/>
            <a:ext cx="1920847" cy="646331"/>
          </a:xfrm>
          <a:prstGeom prst="rect">
            <a:avLst/>
          </a:prstGeom>
          <a:noFill/>
        </p:spPr>
        <p:txBody>
          <a:bodyPr wrap="none" rtlCol="0">
            <a:spAutoFit/>
          </a:bodyPr>
          <a:lstStyle/>
          <a:p>
            <a:r>
              <a:rPr lang="en-US" dirty="0" smtClean="0"/>
              <a:t>Image pixel sensor</a:t>
            </a:r>
          </a:p>
          <a:p>
            <a:r>
              <a:rPr lang="en-US" dirty="0" smtClean="0"/>
              <a:t>CMOS or CCD</a:t>
            </a:r>
            <a:endParaRPr lang="en-US" dirty="0"/>
          </a:p>
        </p:txBody>
      </p:sp>
      <p:sp>
        <p:nvSpPr>
          <p:cNvPr id="7" name="TextBox 6"/>
          <p:cNvSpPr txBox="1"/>
          <p:nvPr/>
        </p:nvSpPr>
        <p:spPr>
          <a:xfrm>
            <a:off x="6596743" y="2122714"/>
            <a:ext cx="1863139" cy="369332"/>
          </a:xfrm>
          <a:prstGeom prst="rect">
            <a:avLst/>
          </a:prstGeom>
          <a:noFill/>
        </p:spPr>
        <p:txBody>
          <a:bodyPr wrap="none" rtlCol="0">
            <a:spAutoFit/>
          </a:bodyPr>
          <a:lstStyle/>
          <a:p>
            <a:r>
              <a:rPr lang="en-US" smtClean="0"/>
              <a:t>Plano-convex lens</a:t>
            </a:r>
            <a:endParaRPr lang="en-US"/>
          </a:p>
        </p:txBody>
      </p:sp>
      <p:sp>
        <p:nvSpPr>
          <p:cNvPr id="8" name="TextBox 7"/>
          <p:cNvSpPr txBox="1"/>
          <p:nvPr/>
        </p:nvSpPr>
        <p:spPr>
          <a:xfrm>
            <a:off x="1648400" y="898071"/>
            <a:ext cx="537327" cy="369332"/>
          </a:xfrm>
          <a:prstGeom prst="rect">
            <a:avLst/>
          </a:prstGeom>
          <a:noFill/>
        </p:spPr>
        <p:txBody>
          <a:bodyPr wrap="none" rtlCol="0">
            <a:spAutoFit/>
          </a:bodyPr>
          <a:lstStyle/>
          <a:p>
            <a:r>
              <a:rPr lang="en-US" smtClean="0"/>
              <a:t>LED</a:t>
            </a:r>
            <a:endParaRPr lang="en-US"/>
          </a:p>
        </p:txBody>
      </p:sp>
    </p:spTree>
    <p:extLst>
      <p:ext uri="{BB962C8B-B14F-4D97-AF65-F5344CB8AC3E}">
        <p14:creationId xmlns:p14="http://schemas.microsoft.com/office/powerpoint/2010/main" val="15674848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157" y="1149337"/>
            <a:ext cx="10809514" cy="4628465"/>
          </a:xfrm>
          <a:prstGeom prst="rect">
            <a:avLst/>
          </a:prstGeom>
        </p:spPr>
      </p:pic>
    </p:spTree>
    <p:extLst>
      <p:ext uri="{BB962C8B-B14F-4D97-AF65-F5344CB8AC3E}">
        <p14:creationId xmlns:p14="http://schemas.microsoft.com/office/powerpoint/2010/main" val="1933490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721" y="506185"/>
            <a:ext cx="11347774" cy="5682343"/>
          </a:xfrm>
          <a:prstGeom prst="rect">
            <a:avLst/>
          </a:prstGeom>
        </p:spPr>
      </p:pic>
    </p:spTree>
    <p:extLst>
      <p:ext uri="{BB962C8B-B14F-4D97-AF65-F5344CB8AC3E}">
        <p14:creationId xmlns:p14="http://schemas.microsoft.com/office/powerpoint/2010/main" val="6146571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243" y="473529"/>
            <a:ext cx="11730331" cy="5943600"/>
          </a:xfrm>
          <a:prstGeom prst="rect">
            <a:avLst/>
          </a:prstGeom>
        </p:spPr>
      </p:pic>
    </p:spTree>
    <p:extLst>
      <p:ext uri="{BB962C8B-B14F-4D97-AF65-F5344CB8AC3E}">
        <p14:creationId xmlns:p14="http://schemas.microsoft.com/office/powerpoint/2010/main" val="5325947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49286"/>
            <a:ext cx="12014118" cy="4210957"/>
          </a:xfrm>
          <a:prstGeom prst="rect">
            <a:avLst/>
          </a:prstGeom>
        </p:spPr>
      </p:pic>
      <p:sp>
        <p:nvSpPr>
          <p:cNvPr id="5" name="TextBox 4"/>
          <p:cNvSpPr txBox="1"/>
          <p:nvPr/>
        </p:nvSpPr>
        <p:spPr>
          <a:xfrm>
            <a:off x="4964946" y="1987621"/>
            <a:ext cx="2084225" cy="461665"/>
          </a:xfrm>
          <a:prstGeom prst="rect">
            <a:avLst/>
          </a:prstGeom>
          <a:noFill/>
        </p:spPr>
        <p:txBody>
          <a:bodyPr wrap="none" rtlCol="0">
            <a:spAutoFit/>
          </a:bodyPr>
          <a:lstStyle/>
          <a:p>
            <a:r>
              <a:rPr lang="en-US" sz="2400" dirty="0" err="1" smtClean="0"/>
              <a:t>Q</a:t>
            </a:r>
            <a:r>
              <a:rPr lang="en-US" sz="2400" baseline="-25000" dirty="0" err="1" smtClean="0"/>
              <a:t>n</a:t>
            </a:r>
            <a:r>
              <a:rPr lang="en-US" sz="2400" dirty="0" smtClean="0"/>
              <a:t> = Q</a:t>
            </a:r>
            <a:r>
              <a:rPr lang="en-US" sz="2400" baseline="-25000" dirty="0" smtClean="0"/>
              <a:t>n+1</a:t>
            </a:r>
            <a:r>
              <a:rPr lang="en-US" sz="2400" dirty="0" smtClean="0"/>
              <a:t> </a:t>
            </a:r>
            <a:r>
              <a:rPr lang="mr-IN" sz="2400" dirty="0" smtClean="0"/>
              <a:t>–</a:t>
            </a:r>
            <a:r>
              <a:rPr lang="en-US" sz="2400" dirty="0" smtClean="0"/>
              <a:t> Q</a:t>
            </a:r>
            <a:r>
              <a:rPr lang="en-US" sz="2400" baseline="-25000" dirty="0" smtClean="0"/>
              <a:t>n-1</a:t>
            </a:r>
            <a:endParaRPr lang="en-US" sz="2400" baseline="-25000" dirty="0"/>
          </a:p>
        </p:txBody>
      </p:sp>
      <p:sp>
        <p:nvSpPr>
          <p:cNvPr id="6" name="TextBox 5"/>
          <p:cNvSpPr txBox="1"/>
          <p:nvPr/>
        </p:nvSpPr>
        <p:spPr>
          <a:xfrm>
            <a:off x="228599" y="105370"/>
            <a:ext cx="5749394" cy="461665"/>
          </a:xfrm>
          <a:prstGeom prst="rect">
            <a:avLst/>
          </a:prstGeom>
          <a:noFill/>
        </p:spPr>
        <p:txBody>
          <a:bodyPr wrap="none" rtlCol="0">
            <a:spAutoFit/>
          </a:bodyPr>
          <a:lstStyle/>
          <a:p>
            <a:r>
              <a:rPr lang="en-US" sz="2400" dirty="0" smtClean="0"/>
              <a:t>First Image Analysis routine: </a:t>
            </a:r>
            <a:r>
              <a:rPr lang="en-US" sz="2400" dirty="0" err="1" smtClean="0"/>
              <a:t>Linde-Woudstra</a:t>
            </a:r>
            <a:endParaRPr lang="en-US" sz="2400" dirty="0"/>
          </a:p>
        </p:txBody>
      </p:sp>
    </p:spTree>
    <p:extLst>
      <p:ext uri="{BB962C8B-B14F-4D97-AF65-F5344CB8AC3E}">
        <p14:creationId xmlns:p14="http://schemas.microsoft.com/office/powerpoint/2010/main" val="5888908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36914" y="849086"/>
            <a:ext cx="5588005" cy="1477328"/>
          </a:xfrm>
          <a:prstGeom prst="rect">
            <a:avLst/>
          </a:prstGeom>
          <a:noFill/>
        </p:spPr>
        <p:txBody>
          <a:bodyPr wrap="none" rtlCol="0">
            <a:spAutoFit/>
          </a:bodyPr>
          <a:lstStyle/>
          <a:p>
            <a:r>
              <a:rPr lang="en-US" dirty="0" smtClean="0"/>
              <a:t>With the CCD-</a:t>
            </a:r>
            <a:r>
              <a:rPr lang="en-US" dirty="0" err="1" smtClean="0"/>
              <a:t>Rasnik</a:t>
            </a:r>
            <a:r>
              <a:rPr lang="en-US" dirty="0" smtClean="0"/>
              <a:t> system one measures:</a:t>
            </a:r>
          </a:p>
          <a:p>
            <a:pPr marL="285750" indent="-285750">
              <a:buFontTx/>
              <a:buChar char="-"/>
            </a:pPr>
            <a:r>
              <a:rPr lang="en-US" dirty="0" smtClean="0"/>
              <a:t>Displacements (</a:t>
            </a:r>
            <a:r>
              <a:rPr lang="en-US" dirty="0" err="1" smtClean="0"/>
              <a:t>sagittas</a:t>
            </a:r>
            <a:r>
              <a:rPr lang="en-US" dirty="0" smtClean="0"/>
              <a:t>) in X and Y</a:t>
            </a:r>
          </a:p>
          <a:p>
            <a:pPr marL="285750" indent="-285750">
              <a:buFontTx/>
              <a:buChar char="-"/>
            </a:pPr>
            <a:r>
              <a:rPr lang="en-US" dirty="0" smtClean="0"/>
              <a:t>Displacements in Z, due to a variation in image scale</a:t>
            </a:r>
          </a:p>
          <a:p>
            <a:pPr marL="285750" indent="-285750">
              <a:buFontTx/>
              <a:buChar char="-"/>
            </a:pPr>
            <a:r>
              <a:rPr lang="en-US" dirty="0" smtClean="0"/>
              <a:t>Differential rotation of mask and sensor </a:t>
            </a:r>
            <a:r>
              <a:rPr lang="en-US" dirty="0" err="1" smtClean="0"/>
              <a:t>rotZ</a:t>
            </a:r>
            <a:endParaRPr lang="en-US" dirty="0" smtClean="0"/>
          </a:p>
          <a:p>
            <a:pPr marL="285750" indent="-285750">
              <a:buFontTx/>
              <a:buChar char="-"/>
            </a:pPr>
            <a:r>
              <a:rPr lang="en-US" dirty="0" err="1" smtClean="0"/>
              <a:t>rotX</a:t>
            </a:r>
            <a:r>
              <a:rPr lang="en-US" dirty="0" smtClean="0"/>
              <a:t> and </a:t>
            </a:r>
            <a:r>
              <a:rPr lang="en-US" dirty="0" err="1" smtClean="0"/>
              <a:t>rotY</a:t>
            </a:r>
            <a:r>
              <a:rPr lang="en-US" dirty="0" smtClean="0"/>
              <a:t> of mask: 2</a:t>
            </a:r>
            <a:r>
              <a:rPr lang="en-US" baseline="30000" dirty="0" smtClean="0"/>
              <a:t>rd</a:t>
            </a:r>
            <a:r>
              <a:rPr lang="en-US" dirty="0" smtClean="0"/>
              <a:t> order effect: not very precise</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251" y="2802689"/>
            <a:ext cx="11003407" cy="3802648"/>
          </a:xfrm>
          <a:prstGeom prst="rect">
            <a:avLst/>
          </a:prstGeom>
        </p:spPr>
      </p:pic>
      <p:sp>
        <p:nvSpPr>
          <p:cNvPr id="4" name="Oval 3"/>
          <p:cNvSpPr/>
          <p:nvPr/>
        </p:nvSpPr>
        <p:spPr>
          <a:xfrm>
            <a:off x="6750036" y="3682523"/>
            <a:ext cx="186489" cy="30164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82011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6042" y="996043"/>
            <a:ext cx="9416873" cy="1938992"/>
          </a:xfrm>
          <a:prstGeom prst="rect">
            <a:avLst/>
          </a:prstGeom>
          <a:noFill/>
        </p:spPr>
        <p:txBody>
          <a:bodyPr wrap="none" rtlCol="0">
            <a:spAutoFit/>
          </a:bodyPr>
          <a:lstStyle/>
          <a:p>
            <a:r>
              <a:rPr lang="en-US" sz="2400" dirty="0" smtClean="0"/>
              <a:t>CCD-</a:t>
            </a:r>
            <a:r>
              <a:rPr lang="en-US" sz="2400" dirty="0" err="1" smtClean="0"/>
              <a:t>Rasnik</a:t>
            </a:r>
            <a:r>
              <a:rPr lang="en-US" sz="2400" dirty="0"/>
              <a:t> </a:t>
            </a:r>
            <a:r>
              <a:rPr lang="en-US" sz="2400" dirty="0" smtClean="0"/>
              <a:t>for ATLAS</a:t>
            </a:r>
          </a:p>
          <a:p>
            <a:endParaRPr lang="en-US" sz="2400" dirty="0" smtClean="0"/>
          </a:p>
          <a:p>
            <a:pPr marL="342900" indent="-342900">
              <a:buFont typeface="Arial" charset="0"/>
              <a:buChar char="•"/>
            </a:pPr>
            <a:r>
              <a:rPr lang="en-US" sz="2400" dirty="0" smtClean="0"/>
              <a:t>Range of measurement: only limited by mask size</a:t>
            </a:r>
          </a:p>
          <a:p>
            <a:pPr marL="342900" indent="-342900">
              <a:buFont typeface="Arial" charset="0"/>
              <a:buChar char="•"/>
            </a:pPr>
            <a:r>
              <a:rPr lang="en-US" sz="2400" dirty="0" smtClean="0"/>
              <a:t>Low </a:t>
            </a:r>
            <a:r>
              <a:rPr lang="en-US" sz="2400" dirty="0" smtClean="0"/>
              <a:t>cost</a:t>
            </a:r>
            <a:endParaRPr lang="en-US" sz="2400" dirty="0" smtClean="0"/>
          </a:p>
          <a:p>
            <a:pPr marL="342900" indent="-342900">
              <a:buFont typeface="Arial" charset="0"/>
              <a:buChar char="•"/>
            </a:pPr>
            <a:r>
              <a:rPr lang="en-US" sz="2400" dirty="0" smtClean="0"/>
              <a:t>Very precise: precision limited to 5 um due to fluctuations in air density</a:t>
            </a:r>
            <a:endParaRPr lang="en-US" sz="2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857" y="4196443"/>
            <a:ext cx="10858500" cy="2315404"/>
          </a:xfrm>
          <a:prstGeom prst="rect">
            <a:avLst/>
          </a:prstGeom>
        </p:spPr>
      </p:pic>
    </p:spTree>
    <p:extLst>
      <p:ext uri="{BB962C8B-B14F-4D97-AF65-F5344CB8AC3E}">
        <p14:creationId xmlns:p14="http://schemas.microsoft.com/office/powerpoint/2010/main" val="2663572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228" y="0"/>
            <a:ext cx="10746778" cy="6694714"/>
          </a:xfrm>
          <a:prstGeom prst="rect">
            <a:avLst/>
          </a:prstGeom>
        </p:spPr>
      </p:pic>
    </p:spTree>
    <p:extLst>
      <p:ext uri="{BB962C8B-B14F-4D97-AF65-F5344CB8AC3E}">
        <p14:creationId xmlns:p14="http://schemas.microsoft.com/office/powerpoint/2010/main" val="3837935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3629" y="226312"/>
            <a:ext cx="9780814" cy="6631688"/>
          </a:xfrm>
          <a:prstGeom prst="rect">
            <a:avLst/>
          </a:prstGeom>
        </p:spPr>
      </p:pic>
    </p:spTree>
    <p:extLst>
      <p:ext uri="{BB962C8B-B14F-4D97-AF65-F5344CB8AC3E}">
        <p14:creationId xmlns:p14="http://schemas.microsoft.com/office/powerpoint/2010/main" val="6251351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219709" cy="24003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8440" y="705759"/>
            <a:ext cx="1853560" cy="665842"/>
          </a:xfrm>
          <a:prstGeom prst="rect">
            <a:avLst/>
          </a:prstGeom>
        </p:spPr>
      </p:pic>
      <p:sp>
        <p:nvSpPr>
          <p:cNvPr id="6" name="TextBox 5"/>
          <p:cNvSpPr txBox="1"/>
          <p:nvPr/>
        </p:nvSpPr>
        <p:spPr>
          <a:xfrm>
            <a:off x="10783637" y="336427"/>
            <a:ext cx="948145" cy="369332"/>
          </a:xfrm>
          <a:prstGeom prst="rect">
            <a:avLst/>
          </a:prstGeom>
          <a:noFill/>
        </p:spPr>
        <p:txBody>
          <a:bodyPr wrap="none" rtlCol="0">
            <a:spAutoFit/>
          </a:bodyPr>
          <a:lstStyle/>
          <a:p>
            <a:r>
              <a:rPr lang="en-US"/>
              <a:t>s</a:t>
            </a:r>
            <a:r>
              <a:rPr lang="en-US" smtClean="0"/>
              <a:t>agitta</a:t>
            </a:r>
            <a:r>
              <a:rPr lang="en-US" dirty="0" smtClean="0"/>
              <a:t> s</a:t>
            </a:r>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2368818"/>
            <a:ext cx="4474030" cy="446469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74030" y="2400300"/>
            <a:ext cx="4875652" cy="4540518"/>
          </a:xfrm>
          <a:prstGeom prst="rect">
            <a:avLst/>
          </a:prstGeom>
        </p:spPr>
      </p:pic>
      <p:sp>
        <p:nvSpPr>
          <p:cNvPr id="10" name="TextBox 9"/>
          <p:cNvSpPr txBox="1"/>
          <p:nvPr/>
        </p:nvSpPr>
        <p:spPr>
          <a:xfrm>
            <a:off x="9363536" y="2459389"/>
            <a:ext cx="2842318" cy="4247317"/>
          </a:xfrm>
          <a:prstGeom prst="rect">
            <a:avLst/>
          </a:prstGeom>
          <a:noFill/>
        </p:spPr>
        <p:txBody>
          <a:bodyPr wrap="square" rtlCol="0">
            <a:spAutoFit/>
          </a:bodyPr>
          <a:lstStyle/>
          <a:p>
            <a:r>
              <a:rPr lang="en-US" dirty="0" smtClean="0"/>
              <a:t>1983: Space Shuttle Robotic Arm</a:t>
            </a:r>
          </a:p>
          <a:p>
            <a:endParaRPr lang="en-US" dirty="0"/>
          </a:p>
          <a:p>
            <a:r>
              <a:rPr lang="en-US" dirty="0" smtClean="0"/>
              <a:t>Bending monitor was required</a:t>
            </a:r>
          </a:p>
          <a:p>
            <a:endParaRPr lang="en-US" dirty="0" smtClean="0"/>
          </a:p>
          <a:p>
            <a:endParaRPr lang="en-US" dirty="0"/>
          </a:p>
          <a:p>
            <a:endParaRPr lang="en-US" dirty="0" smtClean="0"/>
          </a:p>
          <a:p>
            <a:endParaRPr lang="en-US" dirty="0"/>
          </a:p>
          <a:p>
            <a:r>
              <a:rPr lang="en-US" dirty="0" smtClean="0"/>
              <a:t>Draper Lab: Mechanical Engineering</a:t>
            </a:r>
          </a:p>
          <a:p>
            <a:r>
              <a:rPr lang="en-US" dirty="0" smtClean="0"/>
              <a:t>Next to M.I.T.,  Cambridge, Mass</a:t>
            </a:r>
          </a:p>
          <a:p>
            <a:r>
              <a:rPr lang="en-US" dirty="0" smtClean="0"/>
              <a:t>Engineering for L</a:t>
            </a:r>
            <a:r>
              <a:rPr lang="en-US" baseline="-25000" dirty="0" smtClean="0"/>
              <a:t>3</a:t>
            </a:r>
            <a:r>
              <a:rPr lang="en-US" dirty="0" smtClean="0"/>
              <a:t> (Samuel Ting)</a:t>
            </a:r>
            <a:endParaRPr lang="en-US" dirty="0"/>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00600" y="5693932"/>
            <a:ext cx="3419862" cy="1164068"/>
          </a:xfrm>
          <a:prstGeom prst="rect">
            <a:avLst/>
          </a:prstGeom>
        </p:spPr>
      </p:pic>
    </p:spTree>
    <p:extLst>
      <p:ext uri="{BB962C8B-B14F-4D97-AF65-F5344CB8AC3E}">
        <p14:creationId xmlns:p14="http://schemas.microsoft.com/office/powerpoint/2010/main" val="8733127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875" y="1279428"/>
            <a:ext cx="11137068" cy="4617001"/>
          </a:xfrm>
          <a:prstGeom prst="rect">
            <a:avLst/>
          </a:prstGeom>
        </p:spPr>
      </p:pic>
      <p:cxnSp>
        <p:nvCxnSpPr>
          <p:cNvPr id="3" name="Straight Connector 2"/>
          <p:cNvCxnSpPr/>
          <p:nvPr/>
        </p:nvCxnSpPr>
        <p:spPr>
          <a:xfrm flipV="1">
            <a:off x="1371600" y="2171700"/>
            <a:ext cx="9421586" cy="32657"/>
          </a:xfrm>
          <a:prstGeom prst="line">
            <a:avLst/>
          </a:prstGeom>
        </p:spPr>
        <p:style>
          <a:lnRef idx="1">
            <a:schemeClr val="accent1"/>
          </a:lnRef>
          <a:fillRef idx="0">
            <a:schemeClr val="accent1"/>
          </a:fillRef>
          <a:effectRef idx="0">
            <a:schemeClr val="accent1"/>
          </a:effectRef>
          <a:fontRef idx="minor">
            <a:schemeClr val="tx1"/>
          </a:fontRef>
        </p:style>
      </p:cxnSp>
      <p:sp>
        <p:nvSpPr>
          <p:cNvPr id="5" name="Curved Down Arrow 4"/>
          <p:cNvSpPr/>
          <p:nvPr/>
        </p:nvSpPr>
        <p:spPr>
          <a:xfrm>
            <a:off x="10989129" y="1992086"/>
            <a:ext cx="293914" cy="40821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488875" y="1540898"/>
            <a:ext cx="1978555" cy="369332"/>
          </a:xfrm>
          <a:prstGeom prst="rect">
            <a:avLst/>
          </a:prstGeom>
          <a:noFill/>
        </p:spPr>
        <p:txBody>
          <a:bodyPr wrap="none" rtlCol="0">
            <a:spAutoFit/>
          </a:bodyPr>
          <a:lstStyle/>
          <a:p>
            <a:r>
              <a:rPr lang="en-US" smtClean="0"/>
              <a:t>Three gauge blocks</a:t>
            </a:r>
            <a:endParaRPr lang="en-US"/>
          </a:p>
        </p:txBody>
      </p:sp>
    </p:spTree>
    <p:extLst>
      <p:ext uri="{BB962C8B-B14F-4D97-AF65-F5344CB8AC3E}">
        <p14:creationId xmlns:p14="http://schemas.microsoft.com/office/powerpoint/2010/main" val="10508298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5910943" cy="441115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0943" y="2165497"/>
            <a:ext cx="6281057" cy="4692504"/>
          </a:xfrm>
          <a:prstGeom prst="rect">
            <a:avLst/>
          </a:prstGeom>
        </p:spPr>
      </p:pic>
    </p:spTree>
    <p:extLst>
      <p:ext uri="{BB962C8B-B14F-4D97-AF65-F5344CB8AC3E}">
        <p14:creationId xmlns:p14="http://schemas.microsoft.com/office/powerpoint/2010/main" val="18393893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2184" y="0"/>
            <a:ext cx="9008015" cy="6858000"/>
          </a:xfrm>
          <a:prstGeom prst="rect">
            <a:avLst/>
          </a:prstGeom>
        </p:spPr>
      </p:pic>
    </p:spTree>
    <p:extLst>
      <p:ext uri="{BB962C8B-B14F-4D97-AF65-F5344CB8AC3E}">
        <p14:creationId xmlns:p14="http://schemas.microsoft.com/office/powerpoint/2010/main" val="5242656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123943" y="-1960654"/>
            <a:ext cx="5649687" cy="989757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0915" y="2792186"/>
            <a:ext cx="5421085" cy="4065814"/>
          </a:xfrm>
          <a:prstGeom prst="rect">
            <a:avLst/>
          </a:prstGeom>
        </p:spPr>
      </p:pic>
    </p:spTree>
    <p:extLst>
      <p:ext uri="{BB962C8B-B14F-4D97-AF65-F5344CB8AC3E}">
        <p14:creationId xmlns:p14="http://schemas.microsoft.com/office/powerpoint/2010/main" val="18233283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0584" y="0"/>
            <a:ext cx="9143999" cy="6858000"/>
          </a:xfrm>
          <a:prstGeom prst="rect">
            <a:avLst/>
          </a:prstGeom>
        </p:spPr>
      </p:pic>
    </p:spTree>
    <p:extLst>
      <p:ext uri="{BB962C8B-B14F-4D97-AF65-F5344CB8AC3E}">
        <p14:creationId xmlns:p14="http://schemas.microsoft.com/office/powerpoint/2010/main" val="2495778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09313" cy="6838983"/>
          </a:xfrm>
          <a:prstGeom prst="rect">
            <a:avLst/>
          </a:prstGeom>
        </p:spPr>
      </p:pic>
      <p:sp>
        <p:nvSpPr>
          <p:cNvPr id="9" name="TextBox 8"/>
          <p:cNvSpPr txBox="1"/>
          <p:nvPr/>
        </p:nvSpPr>
        <p:spPr>
          <a:xfrm>
            <a:off x="9356272" y="1306285"/>
            <a:ext cx="2592569" cy="707886"/>
          </a:xfrm>
          <a:prstGeom prst="rect">
            <a:avLst/>
          </a:prstGeom>
          <a:noFill/>
        </p:spPr>
        <p:txBody>
          <a:bodyPr wrap="none" rtlCol="0">
            <a:spAutoFit/>
          </a:bodyPr>
          <a:lstStyle/>
          <a:p>
            <a:r>
              <a:rPr lang="en-US" sz="2000" dirty="0" smtClean="0"/>
              <a:t>Displacement Monitor:</a:t>
            </a:r>
          </a:p>
          <a:p>
            <a:r>
              <a:rPr lang="en-US" sz="2000" dirty="0" smtClean="0"/>
              <a:t>X, Y, Z and </a:t>
            </a:r>
            <a:r>
              <a:rPr lang="en-US" sz="2000" dirty="0" err="1" smtClean="0"/>
              <a:t>rotZ</a:t>
            </a:r>
            <a:endParaRPr lang="en-US" sz="2000" dirty="0"/>
          </a:p>
        </p:txBody>
      </p:sp>
    </p:spTree>
    <p:extLst>
      <p:ext uri="{BB962C8B-B14F-4D97-AF65-F5344CB8AC3E}">
        <p14:creationId xmlns:p14="http://schemas.microsoft.com/office/powerpoint/2010/main" val="20985466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75657" y="489856"/>
            <a:ext cx="9656361" cy="1200329"/>
          </a:xfrm>
          <a:prstGeom prst="rect">
            <a:avLst/>
          </a:prstGeom>
          <a:noFill/>
        </p:spPr>
        <p:txBody>
          <a:bodyPr wrap="none" rtlCol="0">
            <a:spAutoFit/>
          </a:bodyPr>
          <a:lstStyle/>
          <a:p>
            <a:r>
              <a:rPr lang="en-US" sz="2400" dirty="0" err="1" smtClean="0"/>
              <a:t>Rasnik</a:t>
            </a:r>
            <a:r>
              <a:rPr lang="en-US" sz="2400" dirty="0" smtClean="0"/>
              <a:t> for CLIC: long span system ~ 100 m for low-beta quadruple alignment</a:t>
            </a:r>
          </a:p>
          <a:p>
            <a:endParaRPr lang="en-US" sz="2400" dirty="0" smtClean="0"/>
          </a:p>
          <a:p>
            <a:r>
              <a:rPr lang="en-US" sz="2400" dirty="0" err="1" smtClean="0"/>
              <a:t>RasDif</a:t>
            </a:r>
            <a:r>
              <a:rPr lang="en-US" sz="2400" dirty="0" smtClean="0"/>
              <a:t>: avoid lens: unpractical diameter</a:t>
            </a:r>
            <a:endParaRPr lang="en-US" sz="2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6143" y="1799221"/>
            <a:ext cx="7414851" cy="4470951"/>
          </a:xfrm>
          <a:prstGeom prst="rect">
            <a:avLst/>
          </a:prstGeom>
        </p:spPr>
      </p:pic>
    </p:spTree>
    <p:extLst>
      <p:ext uri="{BB962C8B-B14F-4D97-AF65-F5344CB8AC3E}">
        <p14:creationId xmlns:p14="http://schemas.microsoft.com/office/powerpoint/2010/main" val="15639646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8686" y="2416629"/>
            <a:ext cx="5444737" cy="444137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346" y="3964215"/>
            <a:ext cx="4699000" cy="23495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360" y="734785"/>
            <a:ext cx="5196204" cy="2726871"/>
          </a:xfrm>
          <a:prstGeom prst="rect">
            <a:avLst/>
          </a:prstGeom>
        </p:spPr>
      </p:pic>
      <p:sp>
        <p:nvSpPr>
          <p:cNvPr id="6" name="TextBox 5"/>
          <p:cNvSpPr txBox="1"/>
          <p:nvPr/>
        </p:nvSpPr>
        <p:spPr>
          <a:xfrm>
            <a:off x="7099180" y="411619"/>
            <a:ext cx="4323748" cy="646331"/>
          </a:xfrm>
          <a:prstGeom prst="rect">
            <a:avLst/>
          </a:prstGeom>
          <a:noFill/>
        </p:spPr>
        <p:txBody>
          <a:bodyPr wrap="none" rtlCol="0">
            <a:spAutoFit/>
          </a:bodyPr>
          <a:lstStyle/>
          <a:p>
            <a:r>
              <a:rPr lang="en-US" dirty="0" smtClean="0"/>
              <a:t>Long baseline interferometer at SLAC (1999)</a:t>
            </a:r>
          </a:p>
          <a:p>
            <a:r>
              <a:rPr lang="en-US" dirty="0" smtClean="0"/>
              <a:t>Low-frequency seismometer</a:t>
            </a:r>
            <a:endParaRPr lang="en-US" dirty="0"/>
          </a:p>
        </p:txBody>
      </p:sp>
    </p:spTree>
    <p:extLst>
      <p:ext uri="{BB962C8B-B14F-4D97-AF65-F5344CB8AC3E}">
        <p14:creationId xmlns:p14="http://schemas.microsoft.com/office/powerpoint/2010/main" val="17681892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SanFranHouses06"/>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524001" y="0"/>
            <a:ext cx="9324975" cy="7177088"/>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2208213" y="1196976"/>
            <a:ext cx="7772400" cy="1470025"/>
          </a:xfrm>
        </p:spPr>
        <p:txBody>
          <a:bodyPr anchor="ctr"/>
          <a:lstStyle/>
          <a:p>
            <a:r>
              <a:rPr lang="en-US" altLang="en-US" sz="4400" b="1"/>
              <a:t>RasClic: </a:t>
            </a:r>
            <a:br>
              <a:rPr lang="en-US" altLang="en-US" sz="4400" b="1"/>
            </a:br>
            <a:r>
              <a:rPr lang="en-US" altLang="en-US" sz="4400" b="1"/>
              <a:t>een nieuwe seismograaf</a:t>
            </a:r>
          </a:p>
        </p:txBody>
      </p:sp>
      <p:sp>
        <p:nvSpPr>
          <p:cNvPr id="2051" name="Rectangle 3"/>
          <p:cNvSpPr>
            <a:spLocks noGrp="1" noChangeArrowheads="1"/>
          </p:cNvSpPr>
          <p:nvPr>
            <p:ph type="subTitle" idx="1"/>
          </p:nvPr>
        </p:nvSpPr>
        <p:spPr>
          <a:xfrm>
            <a:off x="2855913" y="4941888"/>
            <a:ext cx="6400800" cy="1752600"/>
          </a:xfrm>
        </p:spPr>
        <p:txBody>
          <a:bodyPr>
            <a:normAutofit lnSpcReduction="10000"/>
          </a:bodyPr>
          <a:lstStyle/>
          <a:p>
            <a:pPr>
              <a:lnSpc>
                <a:spcPct val="80000"/>
              </a:lnSpc>
            </a:pPr>
            <a:r>
              <a:rPr lang="en-US" altLang="en-US" sz="3200"/>
              <a:t>FOM wedstrijd: Win de toekomst!</a:t>
            </a:r>
          </a:p>
          <a:p>
            <a:pPr>
              <a:lnSpc>
                <a:spcPct val="80000"/>
              </a:lnSpc>
            </a:pPr>
            <a:endParaRPr lang="en-US" altLang="en-US" sz="3200"/>
          </a:p>
          <a:p>
            <a:pPr>
              <a:lnSpc>
                <a:spcPct val="80000"/>
              </a:lnSpc>
            </a:pPr>
            <a:r>
              <a:rPr lang="en-US" altLang="en-US"/>
              <a:t>Henk Groenstege</a:t>
            </a:r>
          </a:p>
          <a:p>
            <a:pPr>
              <a:lnSpc>
                <a:spcPct val="80000"/>
              </a:lnSpc>
            </a:pPr>
            <a:r>
              <a:rPr lang="en-US" altLang="en-US"/>
              <a:t>Marc Kea</a:t>
            </a:r>
          </a:p>
        </p:txBody>
      </p:sp>
      <p:sp>
        <p:nvSpPr>
          <p:cNvPr id="2052" name="Text Box 4"/>
          <p:cNvSpPr txBox="1">
            <a:spLocks noChangeArrowheads="1"/>
          </p:cNvSpPr>
          <p:nvPr/>
        </p:nvSpPr>
        <p:spPr bwMode="auto">
          <a:xfrm>
            <a:off x="7824789" y="6237288"/>
            <a:ext cx="24479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endParaRPr lang="nl-NL" altLang="en-US">
              <a:latin typeface="Arial" charset="0"/>
            </a:endParaRPr>
          </a:p>
        </p:txBody>
      </p:sp>
      <p:sp>
        <p:nvSpPr>
          <p:cNvPr id="2053" name="Text Box 5"/>
          <p:cNvSpPr txBox="1">
            <a:spLocks noChangeArrowheads="1"/>
          </p:cNvSpPr>
          <p:nvPr/>
        </p:nvSpPr>
        <p:spPr bwMode="auto">
          <a:xfrm>
            <a:off x="8401051" y="6491288"/>
            <a:ext cx="24479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altLang="en-US">
                <a:latin typeface="Arial" charset="0"/>
              </a:rPr>
              <a:t>20 November 2006</a:t>
            </a:r>
          </a:p>
        </p:txBody>
      </p:sp>
      <p:pic>
        <p:nvPicPr>
          <p:cNvPr id="2058" name="Picture 10" descr="FOM-LOGOA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1222375"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1" descr="NIKHEF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8750" y="0"/>
            <a:ext cx="1619250" cy="7620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eader1_logo_nl_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6165850"/>
            <a:ext cx="1236663" cy="908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99364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2942" y="4464071"/>
            <a:ext cx="5519058" cy="239392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0789839" cy="4464071"/>
          </a:xfrm>
          <a:prstGeom prst="rect">
            <a:avLst/>
          </a:prstGeom>
        </p:spPr>
      </p:pic>
    </p:spTree>
    <p:extLst>
      <p:ext uri="{BB962C8B-B14F-4D97-AF65-F5344CB8AC3E}">
        <p14:creationId xmlns:p14="http://schemas.microsoft.com/office/powerpoint/2010/main" val="2180060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88" y="-65318"/>
            <a:ext cx="8397253" cy="507274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686" y="5001979"/>
            <a:ext cx="5011057" cy="1705687"/>
          </a:xfrm>
          <a:prstGeom prst="rect">
            <a:avLst/>
          </a:prstGeom>
        </p:spPr>
      </p:pic>
      <p:cxnSp>
        <p:nvCxnSpPr>
          <p:cNvPr id="5" name="Straight Arrow Connector 4"/>
          <p:cNvCxnSpPr/>
          <p:nvPr/>
        </p:nvCxnSpPr>
        <p:spPr>
          <a:xfrm flipV="1">
            <a:off x="3946358" y="493295"/>
            <a:ext cx="3657600" cy="1528010"/>
          </a:xfrm>
          <a:prstGeom prst="straightConnector1">
            <a:avLst/>
          </a:prstGeom>
          <a:ln>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9561" y="3961028"/>
            <a:ext cx="4119958" cy="2746638"/>
          </a:xfrm>
          <a:prstGeom prst="rect">
            <a:avLst/>
          </a:prstGeom>
        </p:spPr>
      </p:pic>
    </p:spTree>
    <p:extLst>
      <p:ext uri="{BB962C8B-B14F-4D97-AF65-F5344CB8AC3E}">
        <p14:creationId xmlns:p14="http://schemas.microsoft.com/office/powerpoint/2010/main" val="4923945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7886" y="0"/>
            <a:ext cx="7722334" cy="6858000"/>
          </a:xfrm>
          <a:prstGeom prst="rect">
            <a:avLst/>
          </a:prstGeom>
        </p:spPr>
      </p:pic>
    </p:spTree>
    <p:extLst>
      <p:ext uri="{BB962C8B-B14F-4D97-AF65-F5344CB8AC3E}">
        <p14:creationId xmlns:p14="http://schemas.microsoft.com/office/powerpoint/2010/main" val="7636382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813" y="0"/>
            <a:ext cx="9021495" cy="6564086"/>
          </a:xfrm>
          <a:prstGeom prst="rect">
            <a:avLst/>
          </a:prstGeom>
        </p:spPr>
      </p:pic>
    </p:spTree>
    <p:extLst>
      <p:ext uri="{BB962C8B-B14F-4D97-AF65-F5344CB8AC3E}">
        <p14:creationId xmlns:p14="http://schemas.microsoft.com/office/powerpoint/2010/main" val="7277755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3399" y="19586"/>
            <a:ext cx="8893891" cy="6838414"/>
          </a:xfrm>
          <a:prstGeom prst="rect">
            <a:avLst/>
          </a:prstGeom>
        </p:spPr>
      </p:pic>
    </p:spTree>
    <p:extLst>
      <p:ext uri="{BB962C8B-B14F-4D97-AF65-F5344CB8AC3E}">
        <p14:creationId xmlns:p14="http://schemas.microsoft.com/office/powerpoint/2010/main" val="12168510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1985" y="261258"/>
            <a:ext cx="8932189" cy="1323439"/>
          </a:xfrm>
          <a:prstGeom prst="rect">
            <a:avLst/>
          </a:prstGeom>
          <a:noFill/>
        </p:spPr>
        <p:txBody>
          <a:bodyPr wrap="none" rtlCol="0">
            <a:spAutoFit/>
          </a:bodyPr>
          <a:lstStyle/>
          <a:p>
            <a:r>
              <a:rPr lang="en-US" sz="3200" b="1" dirty="0" smtClean="0">
                <a:solidFill>
                  <a:srgbClr val="FF0000"/>
                </a:solidFill>
              </a:rPr>
              <a:t>Image analysis</a:t>
            </a:r>
          </a:p>
          <a:p>
            <a:endParaRPr lang="en-US" sz="2400" dirty="0" smtClean="0"/>
          </a:p>
          <a:p>
            <a:pPr marL="342900" indent="-342900">
              <a:buFont typeface="Arial" charset="0"/>
              <a:buChar char="•"/>
            </a:pPr>
            <a:r>
              <a:rPr lang="en-US" sz="2400" dirty="0" smtClean="0"/>
              <a:t>”steepest descent” method (</a:t>
            </a:r>
            <a:r>
              <a:rPr lang="en-US" sz="2400" dirty="0" err="1" smtClean="0"/>
              <a:t>Linde-Woudstra</a:t>
            </a:r>
            <a:r>
              <a:rPr lang="en-US" sz="2400" dirty="0" smtClean="0"/>
              <a:t>): fit of orthogonal grid</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79915"/>
            <a:ext cx="12205642" cy="4278086"/>
          </a:xfrm>
          <a:prstGeom prst="rect">
            <a:avLst/>
          </a:prstGeom>
        </p:spPr>
      </p:pic>
    </p:spTree>
    <p:extLst>
      <p:ext uri="{BB962C8B-B14F-4D97-AF65-F5344CB8AC3E}">
        <p14:creationId xmlns:p14="http://schemas.microsoft.com/office/powerpoint/2010/main" val="12079293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1885" y="0"/>
            <a:ext cx="8302722" cy="1569660"/>
          </a:xfrm>
          <a:prstGeom prst="rect">
            <a:avLst/>
          </a:prstGeom>
          <a:noFill/>
        </p:spPr>
        <p:txBody>
          <a:bodyPr wrap="none" rtlCol="0">
            <a:spAutoFit/>
          </a:bodyPr>
          <a:lstStyle/>
          <a:p>
            <a:r>
              <a:rPr lang="en-US" sz="2400" dirty="0" smtClean="0"/>
              <a:t>Image analysis: </a:t>
            </a:r>
          </a:p>
          <a:p>
            <a:endParaRPr lang="en-US" sz="2400" dirty="0" smtClean="0"/>
          </a:p>
          <a:p>
            <a:r>
              <a:rPr lang="en-US" sz="2400" dirty="0" smtClean="0"/>
              <a:t>For </a:t>
            </a:r>
            <a:r>
              <a:rPr lang="en-US" sz="2400" dirty="0" err="1" smtClean="0"/>
              <a:t>RasDif</a:t>
            </a:r>
            <a:r>
              <a:rPr lang="en-US" sz="2400" dirty="0" smtClean="0"/>
              <a:t>: 2D Fourier conversion: ‘arbitrary’ image displacement</a:t>
            </a:r>
          </a:p>
          <a:p>
            <a:r>
              <a:rPr lang="en-US" sz="2400" dirty="0" smtClean="0"/>
              <a:t>Works very well </a:t>
            </a:r>
            <a:r>
              <a:rPr lang="en-US" sz="2400" dirty="0" smtClean="0">
                <a:sym typeface="Wingdings"/>
              </a:rPr>
              <a:t> also applied for CCD-</a:t>
            </a:r>
            <a:r>
              <a:rPr lang="en-US" sz="2400" dirty="0" err="1" smtClean="0">
                <a:sym typeface="Wingdings"/>
              </a:rPr>
              <a:t>Rasnik</a:t>
            </a:r>
            <a:r>
              <a:rPr lang="en-US" sz="2400" dirty="0" smtClean="0">
                <a:sym typeface="Wingdings"/>
              </a:rPr>
              <a:t>: FOAM</a:t>
            </a:r>
            <a:endParaRPr lang="en-US" sz="2400" dirty="0" smtClean="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08" y="1679302"/>
            <a:ext cx="9198163" cy="5148225"/>
          </a:xfrm>
          <a:prstGeom prst="rect">
            <a:avLst/>
          </a:prstGeom>
        </p:spPr>
      </p:pic>
    </p:spTree>
    <p:extLst>
      <p:ext uri="{BB962C8B-B14F-4D97-AF65-F5344CB8AC3E}">
        <p14:creationId xmlns:p14="http://schemas.microsoft.com/office/powerpoint/2010/main" val="21219371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67743" y="849086"/>
            <a:ext cx="8477962" cy="5632311"/>
          </a:xfrm>
          <a:prstGeom prst="rect">
            <a:avLst/>
          </a:prstGeom>
          <a:noFill/>
        </p:spPr>
        <p:txBody>
          <a:bodyPr wrap="none" rtlCol="0">
            <a:spAutoFit/>
          </a:bodyPr>
          <a:lstStyle/>
          <a:p>
            <a:r>
              <a:rPr lang="en-US" sz="2400" dirty="0" smtClean="0"/>
              <a:t>Error sources:</a:t>
            </a:r>
          </a:p>
          <a:p>
            <a:endParaRPr lang="en-US" sz="2400" dirty="0" smtClean="0"/>
          </a:p>
          <a:p>
            <a:pPr marL="342900" indent="-342900">
              <a:buFontTx/>
              <a:buChar char="-"/>
            </a:pPr>
            <a:r>
              <a:rPr lang="en-US" sz="2400" dirty="0" smtClean="0"/>
              <a:t>Variations refraction index of ambient air</a:t>
            </a:r>
          </a:p>
          <a:p>
            <a:pPr marL="800100" lvl="1" indent="-342900">
              <a:buFontTx/>
              <a:buChar char="-"/>
            </a:pPr>
            <a:r>
              <a:rPr lang="en-US" sz="2400" dirty="0" smtClean="0"/>
              <a:t>Shielding of light path</a:t>
            </a:r>
          </a:p>
          <a:p>
            <a:pPr marL="800100" lvl="1" indent="-342900">
              <a:buFontTx/>
              <a:buChar char="-"/>
            </a:pPr>
            <a:r>
              <a:rPr lang="en-US" sz="2400" dirty="0" smtClean="0"/>
              <a:t>apply vacuum</a:t>
            </a:r>
          </a:p>
          <a:p>
            <a:pPr marL="342900" indent="-342900">
              <a:buFontTx/>
              <a:buChar char="-"/>
            </a:pPr>
            <a:r>
              <a:rPr lang="en-US" sz="2400" dirty="0" smtClean="0"/>
              <a:t>Error </a:t>
            </a:r>
            <a:r>
              <a:rPr lang="en-US" sz="2400" dirty="0" smtClean="0"/>
              <a:t>in </a:t>
            </a:r>
            <a:r>
              <a:rPr lang="en-US" sz="2400" dirty="0" smtClean="0"/>
              <a:t>mask contour positions</a:t>
            </a:r>
          </a:p>
          <a:p>
            <a:pPr marL="800100" lvl="1" indent="-342900">
              <a:buFontTx/>
              <a:buChar char="-"/>
            </a:pPr>
            <a:r>
              <a:rPr lang="en-US" sz="2400" dirty="0" smtClean="0"/>
              <a:t>State of the art mask technology: 50 nm, 5 nm, </a:t>
            </a:r>
            <a:r>
              <a:rPr lang="en-US" sz="2400" dirty="0" err="1" smtClean="0"/>
              <a:t>dScale</a:t>
            </a:r>
            <a:r>
              <a:rPr lang="en-US" sz="2400" dirty="0" smtClean="0"/>
              <a:t> &lt; 10</a:t>
            </a:r>
            <a:r>
              <a:rPr lang="en-US" sz="2400" baseline="30000" dirty="0" smtClean="0"/>
              <a:t>-6</a:t>
            </a:r>
            <a:endParaRPr lang="en-US" sz="2400" dirty="0" smtClean="0"/>
          </a:p>
          <a:p>
            <a:pPr marL="342900" indent="-342900">
              <a:buFontTx/>
              <a:buChar char="-"/>
            </a:pPr>
            <a:r>
              <a:rPr lang="en-US" sz="2400" dirty="0" smtClean="0"/>
              <a:t>Image distortion</a:t>
            </a:r>
          </a:p>
          <a:p>
            <a:pPr marL="800100" lvl="1" indent="-342900">
              <a:buFontTx/>
              <a:buChar char="-"/>
            </a:pPr>
            <a:r>
              <a:rPr lang="en-US" sz="2400" dirty="0" smtClean="0">
                <a:solidFill>
                  <a:srgbClr val="FF0000"/>
                </a:solidFill>
              </a:rPr>
              <a:t>Diffraction: blurring of contours</a:t>
            </a:r>
          </a:p>
          <a:p>
            <a:pPr marL="800100" lvl="1" indent="-342900">
              <a:buFontTx/>
              <a:buChar char="-"/>
            </a:pPr>
            <a:r>
              <a:rPr lang="en-US" sz="2400" dirty="0" err="1" smtClean="0"/>
              <a:t>Abberations</a:t>
            </a:r>
            <a:r>
              <a:rPr lang="en-US" sz="2400" dirty="0" smtClean="0"/>
              <a:t>: pin-cushion effects</a:t>
            </a:r>
          </a:p>
          <a:p>
            <a:pPr marL="342900" indent="-342900">
              <a:buFontTx/>
              <a:buChar char="-"/>
            </a:pPr>
            <a:r>
              <a:rPr lang="en-US" sz="2400" dirty="0" smtClean="0"/>
              <a:t>Image sensor:</a:t>
            </a:r>
          </a:p>
          <a:p>
            <a:pPr marL="800100" lvl="1" indent="-342900">
              <a:buFontTx/>
              <a:buChar char="-"/>
            </a:pPr>
            <a:r>
              <a:rPr lang="en-US" sz="2400" dirty="0" smtClean="0"/>
              <a:t>Deviations of pixel positions &amp; geometry</a:t>
            </a:r>
          </a:p>
          <a:p>
            <a:pPr marL="800100" lvl="1" indent="-342900">
              <a:buFontTx/>
              <a:buChar char="-"/>
            </a:pPr>
            <a:r>
              <a:rPr lang="en-US" sz="2400" dirty="0" smtClean="0">
                <a:solidFill>
                  <a:srgbClr val="FF0000"/>
                </a:solidFill>
              </a:rPr>
              <a:t>Pixel noise &amp; fluctuations in </a:t>
            </a:r>
            <a:r>
              <a:rPr lang="en-US" sz="2400" dirty="0" err="1" smtClean="0">
                <a:solidFill>
                  <a:srgbClr val="FF0000"/>
                </a:solidFill>
              </a:rPr>
              <a:t>Q</a:t>
            </a:r>
            <a:r>
              <a:rPr lang="en-US" sz="2400" baseline="-25000" dirty="0" err="1" smtClean="0">
                <a:solidFill>
                  <a:srgbClr val="FF0000"/>
                </a:solidFill>
              </a:rPr>
              <a:t>p</a:t>
            </a:r>
            <a:endParaRPr lang="en-US" sz="2400" baseline="-25000" dirty="0" smtClean="0">
              <a:solidFill>
                <a:srgbClr val="FF0000"/>
              </a:solidFill>
            </a:endParaRPr>
          </a:p>
          <a:p>
            <a:pPr marL="342900" indent="-342900">
              <a:buFontTx/>
              <a:buChar char="-"/>
            </a:pPr>
            <a:r>
              <a:rPr lang="en-US" sz="2400" dirty="0" smtClean="0"/>
              <a:t>Error in image analysis routine</a:t>
            </a:r>
          </a:p>
          <a:p>
            <a:pPr marL="800100" lvl="1" indent="-342900">
              <a:buFontTx/>
              <a:buChar char="-"/>
            </a:pPr>
            <a:r>
              <a:rPr lang="en-US" sz="2400" dirty="0" smtClean="0"/>
              <a:t>Test routine using MC generated images</a:t>
            </a:r>
            <a:endParaRPr lang="en-US" sz="2400" dirty="0"/>
          </a:p>
        </p:txBody>
      </p:sp>
      <p:sp>
        <p:nvSpPr>
          <p:cNvPr id="3" name="TextBox 2"/>
          <p:cNvSpPr txBox="1"/>
          <p:nvPr/>
        </p:nvSpPr>
        <p:spPr>
          <a:xfrm>
            <a:off x="326571" y="137440"/>
            <a:ext cx="4248407" cy="523220"/>
          </a:xfrm>
          <a:prstGeom prst="rect">
            <a:avLst/>
          </a:prstGeom>
          <a:noFill/>
        </p:spPr>
        <p:txBody>
          <a:bodyPr wrap="none" rtlCol="0">
            <a:spAutoFit/>
          </a:bodyPr>
          <a:lstStyle/>
          <a:p>
            <a:r>
              <a:rPr lang="en-US" sz="2800" dirty="0">
                <a:solidFill>
                  <a:srgbClr val="FF0000"/>
                </a:solidFill>
              </a:rPr>
              <a:t>The precision of </a:t>
            </a:r>
            <a:r>
              <a:rPr lang="en-US" sz="2800" dirty="0" smtClean="0">
                <a:solidFill>
                  <a:srgbClr val="FF0000"/>
                </a:solidFill>
              </a:rPr>
              <a:t>CCD-</a:t>
            </a:r>
            <a:r>
              <a:rPr lang="en-US" sz="2800" dirty="0" err="1" smtClean="0">
                <a:solidFill>
                  <a:srgbClr val="FF0000"/>
                </a:solidFill>
              </a:rPr>
              <a:t>Rasnik</a:t>
            </a:r>
            <a:endParaRPr lang="en-US" sz="2800" dirty="0">
              <a:solidFill>
                <a:srgbClr val="FF0000"/>
              </a:solidFill>
            </a:endParaRPr>
          </a:p>
        </p:txBody>
      </p:sp>
    </p:spTree>
    <p:extLst>
      <p:ext uri="{BB962C8B-B14F-4D97-AF65-F5344CB8AC3E}">
        <p14:creationId xmlns:p14="http://schemas.microsoft.com/office/powerpoint/2010/main" val="2712635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9858" y="342901"/>
            <a:ext cx="6455100" cy="2308324"/>
          </a:xfrm>
          <a:prstGeom prst="rect">
            <a:avLst/>
          </a:prstGeom>
          <a:noFill/>
        </p:spPr>
        <p:txBody>
          <a:bodyPr wrap="none" rtlCol="0">
            <a:spAutoFit/>
          </a:bodyPr>
          <a:lstStyle/>
          <a:p>
            <a:r>
              <a:rPr lang="en-US" sz="2400" dirty="0" smtClean="0">
                <a:solidFill>
                  <a:srgbClr val="FF0000"/>
                </a:solidFill>
              </a:rPr>
              <a:t>Precision</a:t>
            </a:r>
            <a:r>
              <a:rPr lang="en-US" sz="2400" dirty="0" smtClean="0"/>
              <a:t>	</a:t>
            </a:r>
          </a:p>
          <a:p>
            <a:endParaRPr lang="en-US" sz="2400" dirty="0" smtClean="0"/>
          </a:p>
          <a:p>
            <a:pPr marL="285750" indent="-285750">
              <a:buFont typeface="Arial" charset="0"/>
              <a:buChar char="•"/>
            </a:pPr>
            <a:r>
              <a:rPr lang="en-US" sz="2400" dirty="0" smtClean="0"/>
              <a:t>spatial resolution</a:t>
            </a:r>
          </a:p>
          <a:p>
            <a:pPr marL="285750" indent="-285750">
              <a:buFont typeface="Arial" charset="0"/>
              <a:buChar char="•"/>
            </a:pPr>
            <a:r>
              <a:rPr lang="en-US" sz="2400" dirty="0"/>
              <a:t>l</a:t>
            </a:r>
            <a:r>
              <a:rPr lang="en-US" sz="2400" dirty="0" smtClean="0"/>
              <a:t>inearity</a:t>
            </a:r>
            <a:endParaRPr lang="en-US" sz="2400" dirty="0"/>
          </a:p>
          <a:p>
            <a:pPr marL="742950" lvl="1" indent="-285750">
              <a:buFont typeface="Arial" charset="0"/>
              <a:buChar char="•"/>
            </a:pPr>
            <a:r>
              <a:rPr lang="en-US" sz="2400" dirty="0" smtClean="0"/>
              <a:t>systematical variations in measured position</a:t>
            </a:r>
          </a:p>
          <a:p>
            <a:pPr marL="742950" lvl="1" indent="-285750">
              <a:buFont typeface="Arial" charset="0"/>
              <a:buChar char="•"/>
            </a:pPr>
            <a:r>
              <a:rPr lang="en-US" sz="2400" dirty="0" smtClean="0"/>
              <a:t>Scale (slope)</a:t>
            </a:r>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7899" y="674913"/>
            <a:ext cx="4298043" cy="285352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594" y="3528435"/>
            <a:ext cx="4203700" cy="2438400"/>
          </a:xfrm>
          <a:prstGeom prst="rect">
            <a:avLst/>
          </a:prstGeom>
        </p:spPr>
      </p:pic>
      <p:sp>
        <p:nvSpPr>
          <p:cNvPr id="2" name="TextBox 1"/>
          <p:cNvSpPr txBox="1"/>
          <p:nvPr/>
        </p:nvSpPr>
        <p:spPr>
          <a:xfrm>
            <a:off x="5823285" y="4078705"/>
            <a:ext cx="5174558" cy="646331"/>
          </a:xfrm>
          <a:prstGeom prst="rect">
            <a:avLst/>
          </a:prstGeom>
          <a:noFill/>
        </p:spPr>
        <p:txBody>
          <a:bodyPr wrap="none" rtlCol="0">
            <a:spAutoFit/>
          </a:bodyPr>
          <a:lstStyle/>
          <a:p>
            <a:r>
              <a:rPr lang="en-US" dirty="0" smtClean="0">
                <a:solidFill>
                  <a:srgbClr val="FF0000"/>
                </a:solidFill>
              </a:rPr>
              <a:t>The mask is the only precision element in CCD-</a:t>
            </a:r>
            <a:r>
              <a:rPr lang="en-US" dirty="0" err="1" smtClean="0">
                <a:solidFill>
                  <a:srgbClr val="FF0000"/>
                </a:solidFill>
              </a:rPr>
              <a:t>Rasnik</a:t>
            </a:r>
            <a:endParaRPr lang="en-US" dirty="0" smtClean="0">
              <a:solidFill>
                <a:srgbClr val="FF0000"/>
              </a:solidFill>
            </a:endParaRPr>
          </a:p>
          <a:p>
            <a:r>
              <a:rPr lang="en-US" dirty="0" smtClean="0">
                <a:solidFill>
                  <a:srgbClr val="FF0000"/>
                </a:solidFill>
              </a:rPr>
              <a:t>The masks defines the </a:t>
            </a:r>
            <a:r>
              <a:rPr lang="en-US" dirty="0" err="1" smtClean="0">
                <a:solidFill>
                  <a:srgbClr val="FF0000"/>
                </a:solidFill>
              </a:rPr>
              <a:t>Rasnik</a:t>
            </a:r>
            <a:r>
              <a:rPr lang="en-US" dirty="0" smtClean="0">
                <a:solidFill>
                  <a:srgbClr val="FF0000"/>
                </a:solidFill>
              </a:rPr>
              <a:t> </a:t>
            </a:r>
            <a:r>
              <a:rPr lang="en-US" dirty="0" err="1" smtClean="0">
                <a:solidFill>
                  <a:srgbClr val="FF0000"/>
                </a:solidFill>
              </a:rPr>
              <a:t>Coordnate</a:t>
            </a:r>
            <a:r>
              <a:rPr lang="en-US" dirty="0" smtClean="0">
                <a:solidFill>
                  <a:srgbClr val="FF0000"/>
                </a:solidFill>
              </a:rPr>
              <a:t> System</a:t>
            </a:r>
            <a:endParaRPr lang="en-US" dirty="0">
              <a:solidFill>
                <a:srgbClr val="FF0000"/>
              </a:solidFill>
            </a:endParaRPr>
          </a:p>
        </p:txBody>
      </p:sp>
      <p:cxnSp>
        <p:nvCxnSpPr>
          <p:cNvPr id="7" name="Straight Connector 6"/>
          <p:cNvCxnSpPr/>
          <p:nvPr/>
        </p:nvCxnSpPr>
        <p:spPr>
          <a:xfrm>
            <a:off x="6160168" y="3528435"/>
            <a:ext cx="116773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35692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721" y="32654"/>
            <a:ext cx="11347774" cy="5682343"/>
          </a:xfrm>
          <a:prstGeom prst="rect">
            <a:avLst/>
          </a:prstGeom>
        </p:spPr>
      </p:pic>
      <p:sp>
        <p:nvSpPr>
          <p:cNvPr id="3" name="TextBox 2"/>
          <p:cNvSpPr txBox="1"/>
          <p:nvPr/>
        </p:nvSpPr>
        <p:spPr>
          <a:xfrm>
            <a:off x="800099" y="5714997"/>
            <a:ext cx="10487038" cy="1015663"/>
          </a:xfrm>
          <a:prstGeom prst="rect">
            <a:avLst/>
          </a:prstGeom>
          <a:noFill/>
        </p:spPr>
        <p:txBody>
          <a:bodyPr wrap="none" rtlCol="0">
            <a:spAutoFit/>
          </a:bodyPr>
          <a:lstStyle/>
          <a:p>
            <a:r>
              <a:rPr lang="en-US" sz="2000" dirty="0" smtClean="0">
                <a:solidFill>
                  <a:srgbClr val="FF0000"/>
                </a:solidFill>
              </a:rPr>
              <a:t>In typical (webcam sensor) </a:t>
            </a:r>
            <a:r>
              <a:rPr lang="en-US" sz="2000" dirty="0" err="1" smtClean="0">
                <a:solidFill>
                  <a:srgbClr val="FF0000"/>
                </a:solidFill>
              </a:rPr>
              <a:t>Rasnik</a:t>
            </a:r>
            <a:r>
              <a:rPr lang="en-US" sz="2000" dirty="0" smtClean="0">
                <a:solidFill>
                  <a:srgbClr val="FF0000"/>
                </a:solidFill>
              </a:rPr>
              <a:t> systems, the contour position is determined with sigma = 0.1 um</a:t>
            </a:r>
          </a:p>
          <a:p>
            <a:endParaRPr lang="en-US" sz="2000" dirty="0" smtClean="0">
              <a:solidFill>
                <a:srgbClr val="FF0000"/>
              </a:solidFill>
            </a:endParaRPr>
          </a:p>
          <a:p>
            <a:r>
              <a:rPr lang="en-US" sz="2000" dirty="0" smtClean="0">
                <a:solidFill>
                  <a:srgbClr val="FF0000"/>
                </a:solidFill>
              </a:rPr>
              <a:t>Note that the typical pixel pitch of 6 um is 60x larger that this resolution.</a:t>
            </a:r>
            <a:endParaRPr lang="en-US" sz="2000" dirty="0">
              <a:solidFill>
                <a:srgbClr val="FF0000"/>
              </a:solidFill>
            </a:endParaRPr>
          </a:p>
        </p:txBody>
      </p:sp>
    </p:spTree>
    <p:extLst>
      <p:ext uri="{BB962C8B-B14F-4D97-AF65-F5344CB8AC3E}">
        <p14:creationId xmlns:p14="http://schemas.microsoft.com/office/powerpoint/2010/main" val="13360005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3287"/>
            <a:ext cx="12014118" cy="4210957"/>
          </a:xfrm>
          <a:prstGeom prst="rect">
            <a:avLst/>
          </a:prstGeom>
        </p:spPr>
      </p:pic>
      <p:sp>
        <p:nvSpPr>
          <p:cNvPr id="2" name="TextBox 1"/>
          <p:cNvSpPr txBox="1"/>
          <p:nvPr/>
        </p:nvSpPr>
        <p:spPr>
          <a:xfrm>
            <a:off x="341822" y="4539343"/>
            <a:ext cx="11382411" cy="2246769"/>
          </a:xfrm>
          <a:prstGeom prst="rect">
            <a:avLst/>
          </a:prstGeom>
          <a:noFill/>
        </p:spPr>
        <p:txBody>
          <a:bodyPr wrap="none" rtlCol="0">
            <a:spAutoFit/>
          </a:bodyPr>
          <a:lstStyle/>
          <a:p>
            <a:r>
              <a:rPr lang="en-US" sz="2000" dirty="0" smtClean="0"/>
              <a:t>Typical dimensions of webcam image sensor: 2 mm x 3 mm</a:t>
            </a:r>
          </a:p>
          <a:p>
            <a:r>
              <a:rPr lang="en-US" sz="2000" dirty="0" smtClean="0"/>
              <a:t>Typical contour pitch:  0.10 mm, so </a:t>
            </a:r>
            <a:r>
              <a:rPr lang="en-US" sz="2000" b="1" dirty="0" smtClean="0">
                <a:solidFill>
                  <a:srgbClr val="FF0000"/>
                </a:solidFill>
              </a:rPr>
              <a:t>total contour length </a:t>
            </a:r>
            <a:r>
              <a:rPr lang="en-US" sz="2000" dirty="0" smtClean="0"/>
              <a:t>is  (2 x 3/0.1) mm = </a:t>
            </a:r>
            <a:r>
              <a:rPr lang="en-US" sz="2000" b="1" dirty="0" smtClean="0">
                <a:solidFill>
                  <a:srgbClr val="FF0000"/>
                </a:solidFill>
              </a:rPr>
              <a:t>60 mm </a:t>
            </a:r>
            <a:r>
              <a:rPr lang="en-US" sz="2000" dirty="0" smtClean="0"/>
              <a:t>vertical AND horizontal!</a:t>
            </a:r>
          </a:p>
          <a:p>
            <a:endParaRPr lang="en-US" sz="2000" dirty="0"/>
          </a:p>
          <a:p>
            <a:r>
              <a:rPr lang="en-US" sz="2000" dirty="0" smtClean="0"/>
              <a:t>With a pixel pitch of 6 um, the total contour is sampled 60/0.006 = 10</a:t>
            </a:r>
            <a:r>
              <a:rPr lang="en-US" sz="2000" baseline="30000" dirty="0" smtClean="0"/>
              <a:t>4</a:t>
            </a:r>
            <a:r>
              <a:rPr lang="en-US" sz="2000" dirty="0" smtClean="0"/>
              <a:t> times.</a:t>
            </a:r>
          </a:p>
          <a:p>
            <a:r>
              <a:rPr lang="en-US" sz="2000" dirty="0" smtClean="0"/>
              <a:t>So sigma </a:t>
            </a:r>
            <a:r>
              <a:rPr lang="en-US" sz="2000" baseline="-25000" dirty="0" smtClean="0"/>
              <a:t>total contour </a:t>
            </a:r>
            <a:r>
              <a:rPr lang="en-US" sz="2000" dirty="0" smtClean="0"/>
              <a:t>= 0.01 x sigma </a:t>
            </a:r>
            <a:r>
              <a:rPr lang="en-US" sz="2000" baseline="-25000" dirty="0" smtClean="0"/>
              <a:t>pixel row</a:t>
            </a:r>
          </a:p>
          <a:p>
            <a:endParaRPr lang="en-US" sz="2000" dirty="0"/>
          </a:p>
          <a:p>
            <a:r>
              <a:rPr lang="en-US" sz="2000" dirty="0" smtClean="0"/>
              <a:t>Note: an image has ~ 1 Mb data. This is transformed in only 4 parameters.</a:t>
            </a:r>
            <a:endParaRPr lang="en-US" sz="2000" dirty="0"/>
          </a:p>
        </p:txBody>
      </p:sp>
    </p:spTree>
    <p:extLst>
      <p:ext uri="{BB962C8B-B14F-4D97-AF65-F5344CB8AC3E}">
        <p14:creationId xmlns:p14="http://schemas.microsoft.com/office/powerpoint/2010/main" val="6804808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3315" y="0"/>
            <a:ext cx="5268686" cy="4184842"/>
          </a:xfrm>
          <a:prstGeom prst="rect">
            <a:avLst/>
          </a:prstGeom>
        </p:spPr>
      </p:pic>
      <p:sp>
        <p:nvSpPr>
          <p:cNvPr id="5" name="TextBox 4"/>
          <p:cNvSpPr txBox="1"/>
          <p:nvPr/>
        </p:nvSpPr>
        <p:spPr>
          <a:xfrm>
            <a:off x="440872" y="3053435"/>
            <a:ext cx="7184571" cy="3046988"/>
          </a:xfrm>
          <a:prstGeom prst="rect">
            <a:avLst/>
          </a:prstGeom>
          <a:noFill/>
        </p:spPr>
        <p:txBody>
          <a:bodyPr wrap="square" rtlCol="0">
            <a:spAutoFit/>
          </a:bodyPr>
          <a:lstStyle/>
          <a:p>
            <a:r>
              <a:rPr lang="en-US" sz="2400" dirty="0" smtClean="0">
                <a:solidFill>
                  <a:srgbClr val="FF0000"/>
                </a:solidFill>
              </a:rPr>
              <a:t>What about optical imaging errors?</a:t>
            </a:r>
          </a:p>
          <a:p>
            <a:endParaRPr lang="en-US" sz="2400" dirty="0" smtClean="0">
              <a:solidFill>
                <a:srgbClr val="FF0000"/>
              </a:solidFill>
            </a:endParaRPr>
          </a:p>
          <a:p>
            <a:pPr marL="742950" lvl="1" indent="-285750">
              <a:buFont typeface="Arial" charset="0"/>
              <a:buChar char="•"/>
            </a:pPr>
            <a:r>
              <a:rPr lang="en-US" sz="2400" dirty="0" smtClean="0">
                <a:solidFill>
                  <a:srgbClr val="FF0000"/>
                </a:solidFill>
              </a:rPr>
              <a:t>Our contour position is the average of many measurements: effects of symmetrical ‘radial’ deformations vanish</a:t>
            </a:r>
          </a:p>
          <a:p>
            <a:pPr marL="742950" lvl="1" indent="-285750">
              <a:buFont typeface="Arial" charset="0"/>
              <a:buChar char="•"/>
            </a:pPr>
            <a:endParaRPr lang="en-US" sz="2400" dirty="0" smtClean="0">
              <a:solidFill>
                <a:srgbClr val="FF0000"/>
              </a:solidFill>
            </a:endParaRPr>
          </a:p>
          <a:p>
            <a:pPr marL="742950" lvl="1" indent="-285750">
              <a:buFont typeface="Arial" charset="0"/>
              <a:buChar char="•"/>
            </a:pPr>
            <a:r>
              <a:rPr lang="en-US" sz="2400" dirty="0" smtClean="0">
                <a:solidFill>
                  <a:srgbClr val="FF0000"/>
                </a:solidFill>
              </a:rPr>
              <a:t>Non homogeneous deformations cause a constant offset: these may cause an error in linearity</a:t>
            </a:r>
            <a:endParaRPr lang="en-US" sz="2400" dirty="0">
              <a:solidFill>
                <a:srgbClr val="FF0000"/>
              </a:solidFill>
            </a:endParaRPr>
          </a:p>
        </p:txBody>
      </p:sp>
    </p:spTree>
    <p:extLst>
      <p:ext uri="{BB962C8B-B14F-4D97-AF65-F5344CB8AC3E}">
        <p14:creationId xmlns:p14="http://schemas.microsoft.com/office/powerpoint/2010/main" val="14217872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77971" y="276679"/>
            <a:ext cx="6375400" cy="20320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7369" y="3047343"/>
            <a:ext cx="2882900" cy="2857500"/>
          </a:xfrm>
          <a:prstGeom prst="rect">
            <a:avLst/>
          </a:prstGeom>
        </p:spPr>
      </p:pic>
      <p:sp>
        <p:nvSpPr>
          <p:cNvPr id="9" name="TextBox 8"/>
          <p:cNvSpPr txBox="1"/>
          <p:nvPr/>
        </p:nvSpPr>
        <p:spPr>
          <a:xfrm>
            <a:off x="718457" y="2308679"/>
            <a:ext cx="5246116" cy="1938992"/>
          </a:xfrm>
          <a:prstGeom prst="rect">
            <a:avLst/>
          </a:prstGeom>
          <a:noFill/>
        </p:spPr>
        <p:txBody>
          <a:bodyPr wrap="none" rtlCol="0">
            <a:spAutoFit/>
          </a:bodyPr>
          <a:lstStyle/>
          <a:p>
            <a:r>
              <a:rPr lang="en-US" sz="2400" dirty="0" smtClean="0"/>
              <a:t>From Zero Target indicator</a:t>
            </a:r>
          </a:p>
          <a:p>
            <a:endParaRPr lang="en-US" sz="2400" dirty="0"/>
          </a:p>
          <a:p>
            <a:r>
              <a:rPr lang="en-US" sz="2400" dirty="0"/>
              <a:t>t</a:t>
            </a:r>
            <a:r>
              <a:rPr lang="en-US" sz="2400" dirty="0" smtClean="0"/>
              <a:t>o</a:t>
            </a:r>
          </a:p>
          <a:p>
            <a:endParaRPr lang="en-US" sz="2400" dirty="0"/>
          </a:p>
          <a:p>
            <a:r>
              <a:rPr lang="en-US" sz="2400" dirty="0"/>
              <a:t>a</a:t>
            </a:r>
            <a:r>
              <a:rPr lang="en-US" sz="2400" dirty="0" smtClean="0"/>
              <a:t>nalog ‘proportional’ alignment monitor</a:t>
            </a:r>
            <a:endParaRPr lang="en-US" sz="2400"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2773" y="5289071"/>
            <a:ext cx="3403600" cy="990600"/>
          </a:xfrm>
          <a:prstGeom prst="rect">
            <a:avLst/>
          </a:prstGeom>
        </p:spPr>
      </p:pic>
    </p:spTree>
    <p:extLst>
      <p:ext uri="{BB962C8B-B14F-4D97-AF65-F5344CB8AC3E}">
        <p14:creationId xmlns:p14="http://schemas.microsoft.com/office/powerpoint/2010/main" val="9633554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45028" y="277586"/>
            <a:ext cx="4941546" cy="461665"/>
          </a:xfrm>
          <a:prstGeom prst="rect">
            <a:avLst/>
          </a:prstGeom>
          <a:noFill/>
        </p:spPr>
        <p:txBody>
          <a:bodyPr wrap="none" rtlCol="0">
            <a:spAutoFit/>
          </a:bodyPr>
          <a:lstStyle/>
          <a:p>
            <a:r>
              <a:rPr lang="en-US" sz="2400" b="1" dirty="0" smtClean="0"/>
              <a:t>Resolution </a:t>
            </a:r>
            <a:r>
              <a:rPr lang="en-US" sz="2400" b="1" smtClean="0"/>
              <a:t>&amp; linearity measurements</a:t>
            </a:r>
            <a:endParaRPr lang="en-US" sz="2400"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386" y="1090386"/>
            <a:ext cx="6057900" cy="4533900"/>
          </a:xfrm>
          <a:prstGeom prst="rect">
            <a:avLst/>
          </a:prstGeom>
        </p:spPr>
      </p:pic>
      <p:sp>
        <p:nvSpPr>
          <p:cNvPr id="6" name="TextBox 5"/>
          <p:cNvSpPr txBox="1"/>
          <p:nvPr/>
        </p:nvSpPr>
        <p:spPr>
          <a:xfrm>
            <a:off x="7658100" y="1453242"/>
            <a:ext cx="3942041" cy="1200329"/>
          </a:xfrm>
          <a:prstGeom prst="rect">
            <a:avLst/>
          </a:prstGeom>
          <a:noFill/>
        </p:spPr>
        <p:txBody>
          <a:bodyPr wrap="none" rtlCol="0">
            <a:spAutoFit/>
          </a:bodyPr>
          <a:lstStyle/>
          <a:p>
            <a:r>
              <a:rPr lang="en-US" sz="2400" dirty="0" smtClean="0">
                <a:solidFill>
                  <a:srgbClr val="FF0000"/>
                </a:solidFill>
              </a:rPr>
              <a:t>For the last 5 years:</a:t>
            </a:r>
          </a:p>
          <a:p>
            <a:endParaRPr lang="en-US" sz="2400" dirty="0">
              <a:solidFill>
                <a:srgbClr val="FF0000"/>
              </a:solidFill>
            </a:endParaRPr>
          </a:p>
          <a:p>
            <a:r>
              <a:rPr lang="en-US" sz="2400" dirty="0" smtClean="0">
                <a:solidFill>
                  <a:srgbClr val="FF0000"/>
                </a:solidFill>
              </a:rPr>
              <a:t>Sigma </a:t>
            </a:r>
            <a:r>
              <a:rPr lang="en-US" sz="2400" baseline="-25000" dirty="0" smtClean="0">
                <a:solidFill>
                  <a:srgbClr val="FF0000"/>
                </a:solidFill>
              </a:rPr>
              <a:t>image on sensor   </a:t>
            </a:r>
            <a:r>
              <a:rPr lang="en-US" sz="2400" dirty="0" smtClean="0">
                <a:solidFill>
                  <a:srgbClr val="FF0000"/>
                </a:solidFill>
              </a:rPr>
              <a:t>&gt;</a:t>
            </a:r>
            <a:r>
              <a:rPr lang="en-US" sz="2400" baseline="-25000" dirty="0" smtClean="0">
                <a:solidFill>
                  <a:srgbClr val="FF0000"/>
                </a:solidFill>
              </a:rPr>
              <a:t> </a:t>
            </a:r>
            <a:r>
              <a:rPr lang="en-US" sz="2400" dirty="0" smtClean="0">
                <a:solidFill>
                  <a:srgbClr val="FF0000"/>
                </a:solidFill>
              </a:rPr>
              <a:t>30 </a:t>
            </a:r>
            <a:r>
              <a:rPr lang="mr-IN" sz="2400" dirty="0" smtClean="0">
                <a:solidFill>
                  <a:srgbClr val="FF0000"/>
                </a:solidFill>
              </a:rPr>
              <a:t>–</a:t>
            </a:r>
            <a:r>
              <a:rPr lang="en-US" sz="2400" dirty="0" smtClean="0">
                <a:solidFill>
                  <a:srgbClr val="FF0000"/>
                </a:solidFill>
              </a:rPr>
              <a:t> 6 nm</a:t>
            </a:r>
            <a:endParaRPr lang="en-US" sz="2400" dirty="0">
              <a:solidFill>
                <a:srgbClr val="FF0000"/>
              </a:solidFill>
            </a:endParaRPr>
          </a:p>
        </p:txBody>
      </p:sp>
    </p:spTree>
    <p:extLst>
      <p:ext uri="{BB962C8B-B14F-4D97-AF65-F5344CB8AC3E}">
        <p14:creationId xmlns:p14="http://schemas.microsoft.com/office/powerpoint/2010/main" val="17675301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2443" y="4686299"/>
            <a:ext cx="3960828" cy="1569660"/>
          </a:xfrm>
          <a:prstGeom prst="rect">
            <a:avLst/>
          </a:prstGeom>
          <a:noFill/>
        </p:spPr>
        <p:txBody>
          <a:bodyPr wrap="none" rtlCol="0">
            <a:spAutoFit/>
          </a:bodyPr>
          <a:lstStyle/>
          <a:p>
            <a:r>
              <a:rPr lang="en-US" sz="2400" dirty="0" err="1" smtClean="0">
                <a:solidFill>
                  <a:srgbClr val="FF0000"/>
                </a:solidFill>
              </a:rPr>
              <a:t>RasMic</a:t>
            </a:r>
            <a:endParaRPr lang="en-US" sz="2400" dirty="0" smtClean="0">
              <a:solidFill>
                <a:srgbClr val="FF0000"/>
              </a:solidFill>
            </a:endParaRPr>
          </a:p>
          <a:p>
            <a:endParaRPr lang="en-US" sz="2400" dirty="0" smtClean="0">
              <a:solidFill>
                <a:srgbClr val="FF0000"/>
              </a:solidFill>
            </a:endParaRPr>
          </a:p>
          <a:p>
            <a:pPr marL="342900" indent="-342900">
              <a:buFont typeface="Arial" charset="0"/>
              <a:buChar char="•"/>
            </a:pPr>
            <a:r>
              <a:rPr lang="en-US" sz="2400" dirty="0" smtClean="0">
                <a:solidFill>
                  <a:srgbClr val="FF0000"/>
                </a:solidFill>
              </a:rPr>
              <a:t>Apply microscope objective</a:t>
            </a:r>
          </a:p>
          <a:p>
            <a:pPr marL="342900" indent="-342900">
              <a:buFont typeface="Arial" charset="0"/>
              <a:buChar char="•"/>
            </a:pPr>
            <a:r>
              <a:rPr lang="en-US" sz="2400" dirty="0" smtClean="0">
                <a:solidFill>
                  <a:srgbClr val="FF0000"/>
                </a:solidFill>
              </a:rPr>
              <a:t>Dual (differential) system</a:t>
            </a:r>
            <a:endParaRPr lang="en-US" sz="2400" dirty="0">
              <a:solidFill>
                <a:srgbClr val="FF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5773" y="0"/>
            <a:ext cx="8916227" cy="5012871"/>
          </a:xfrm>
          <a:prstGeom prst="rect">
            <a:avLst/>
          </a:prstGeom>
        </p:spPr>
      </p:pic>
    </p:spTree>
    <p:extLst>
      <p:ext uri="{BB962C8B-B14F-4D97-AF65-F5344CB8AC3E}">
        <p14:creationId xmlns:p14="http://schemas.microsoft.com/office/powerpoint/2010/main" val="8968497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746" y="16326"/>
            <a:ext cx="10904427" cy="6841674"/>
          </a:xfrm>
          <a:prstGeom prst="rect">
            <a:avLst/>
          </a:prstGeom>
        </p:spPr>
      </p:pic>
    </p:spTree>
    <p:extLst>
      <p:ext uri="{BB962C8B-B14F-4D97-AF65-F5344CB8AC3E}">
        <p14:creationId xmlns:p14="http://schemas.microsoft.com/office/powerpoint/2010/main" val="32255397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03685" cy="351464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3238500"/>
            <a:ext cx="6400800" cy="3619500"/>
          </a:xfrm>
          <a:prstGeom prst="rect">
            <a:avLst/>
          </a:prstGeom>
        </p:spPr>
      </p:pic>
    </p:spTree>
    <p:extLst>
      <p:ext uri="{BB962C8B-B14F-4D97-AF65-F5344CB8AC3E}">
        <p14:creationId xmlns:p14="http://schemas.microsoft.com/office/powerpoint/2010/main" val="4446823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2735" y="-1"/>
            <a:ext cx="8003007" cy="6735203"/>
          </a:xfrm>
          <a:prstGeom prst="rect">
            <a:avLst/>
          </a:prstGeom>
        </p:spPr>
      </p:pic>
    </p:spTree>
    <p:extLst>
      <p:ext uri="{BB962C8B-B14F-4D97-AF65-F5344CB8AC3E}">
        <p14:creationId xmlns:p14="http://schemas.microsoft.com/office/powerpoint/2010/main" val="184647716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23" y="620485"/>
            <a:ext cx="12078641" cy="5568044"/>
          </a:xfrm>
          <a:prstGeom prst="rect">
            <a:avLst/>
          </a:prstGeom>
        </p:spPr>
      </p:pic>
    </p:spTree>
    <p:extLst>
      <p:ext uri="{BB962C8B-B14F-4D97-AF65-F5344CB8AC3E}">
        <p14:creationId xmlns:p14="http://schemas.microsoft.com/office/powerpoint/2010/main" val="77893512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2742" y="268514"/>
            <a:ext cx="9693729" cy="5517543"/>
          </a:xfrm>
          <a:prstGeom prst="rect">
            <a:avLst/>
          </a:prstGeom>
        </p:spPr>
      </p:pic>
      <p:sp>
        <p:nvSpPr>
          <p:cNvPr id="3" name="TextBox 2"/>
          <p:cNvSpPr txBox="1"/>
          <p:nvPr/>
        </p:nvSpPr>
        <p:spPr>
          <a:xfrm>
            <a:off x="2514601" y="6204856"/>
            <a:ext cx="6785768" cy="400110"/>
          </a:xfrm>
          <a:prstGeom prst="rect">
            <a:avLst/>
          </a:prstGeom>
          <a:noFill/>
        </p:spPr>
        <p:txBody>
          <a:bodyPr wrap="none" rtlCol="0">
            <a:spAutoFit/>
          </a:bodyPr>
          <a:lstStyle/>
          <a:p>
            <a:r>
              <a:rPr lang="en-US" sz="2000" dirty="0" smtClean="0">
                <a:solidFill>
                  <a:srgbClr val="FF0000"/>
                </a:solidFill>
              </a:rPr>
              <a:t>Pixel noise: dominated by quantum shot noise: sigma :: </a:t>
            </a:r>
            <a:r>
              <a:rPr lang="en-US" sz="2000" dirty="0" err="1" smtClean="0">
                <a:solidFill>
                  <a:srgbClr val="FF0000"/>
                </a:solidFill>
              </a:rPr>
              <a:t>sqrt</a:t>
            </a:r>
            <a:r>
              <a:rPr lang="en-US" sz="2000" dirty="0" smtClean="0">
                <a:solidFill>
                  <a:srgbClr val="FF0000"/>
                </a:solidFill>
              </a:rPr>
              <a:t> (Q)</a:t>
            </a:r>
            <a:endParaRPr lang="en-US" sz="2000" dirty="0">
              <a:solidFill>
                <a:srgbClr val="FF0000"/>
              </a:solidFill>
            </a:endParaRPr>
          </a:p>
        </p:txBody>
      </p:sp>
    </p:spTree>
    <p:extLst>
      <p:ext uri="{BB962C8B-B14F-4D97-AF65-F5344CB8AC3E}">
        <p14:creationId xmlns:p14="http://schemas.microsoft.com/office/powerpoint/2010/main" val="3818756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1312" y="1445831"/>
            <a:ext cx="7015588" cy="5085597"/>
          </a:xfrm>
          <a:prstGeom prst="rect">
            <a:avLst/>
          </a:prstGeom>
        </p:spPr>
      </p:pic>
      <p:sp>
        <p:nvSpPr>
          <p:cNvPr id="5" name="TextBox 4"/>
          <p:cNvSpPr txBox="1"/>
          <p:nvPr/>
        </p:nvSpPr>
        <p:spPr>
          <a:xfrm>
            <a:off x="1632856" y="408214"/>
            <a:ext cx="8832354" cy="1015663"/>
          </a:xfrm>
          <a:prstGeom prst="rect">
            <a:avLst/>
          </a:prstGeom>
          <a:noFill/>
        </p:spPr>
        <p:txBody>
          <a:bodyPr wrap="none" rtlCol="0">
            <a:spAutoFit/>
          </a:bodyPr>
          <a:lstStyle/>
          <a:p>
            <a:r>
              <a:rPr lang="en-US" sz="2000" b="1" dirty="0" smtClean="0"/>
              <a:t>Spatial resolution should be determined by blurring (diffraction) and ‘pixel noise’.</a:t>
            </a:r>
          </a:p>
          <a:p>
            <a:endParaRPr lang="en-US" sz="2000" b="1" dirty="0"/>
          </a:p>
          <a:p>
            <a:r>
              <a:rPr lang="en-US" sz="2000" b="1" dirty="0" smtClean="0"/>
              <a:t>But:</a:t>
            </a:r>
            <a:endParaRPr lang="en-US" sz="2000" b="1" dirty="0"/>
          </a:p>
        </p:txBody>
      </p:sp>
    </p:spTree>
    <p:extLst>
      <p:ext uri="{BB962C8B-B14F-4D97-AF65-F5344CB8AC3E}">
        <p14:creationId xmlns:p14="http://schemas.microsoft.com/office/powerpoint/2010/main" val="170036417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918" y="914400"/>
            <a:ext cx="12069083" cy="4463143"/>
          </a:xfrm>
          <a:prstGeom prst="rect">
            <a:avLst/>
          </a:prstGeom>
        </p:spPr>
      </p:pic>
    </p:spTree>
    <p:extLst>
      <p:ext uri="{BB962C8B-B14F-4D97-AF65-F5344CB8AC3E}">
        <p14:creationId xmlns:p14="http://schemas.microsoft.com/office/powerpoint/2010/main" val="18611326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5176" y="440872"/>
            <a:ext cx="5096295" cy="2677656"/>
          </a:xfrm>
          <a:prstGeom prst="rect">
            <a:avLst/>
          </a:prstGeom>
          <a:noFill/>
        </p:spPr>
        <p:txBody>
          <a:bodyPr wrap="square" rtlCol="0">
            <a:spAutoFit/>
          </a:bodyPr>
          <a:lstStyle/>
          <a:p>
            <a:r>
              <a:rPr lang="en-US" sz="2400" b="1" dirty="0" smtClean="0">
                <a:solidFill>
                  <a:srgbClr val="FF0000"/>
                </a:solidFill>
              </a:rPr>
              <a:t>Aug - Sept 2019</a:t>
            </a:r>
          </a:p>
          <a:p>
            <a:endParaRPr lang="en-US" sz="2400" b="1" dirty="0" smtClean="0">
              <a:solidFill>
                <a:srgbClr val="FF0000"/>
              </a:solidFill>
            </a:endParaRPr>
          </a:p>
          <a:p>
            <a:r>
              <a:rPr lang="en-US" sz="2400" b="1" dirty="0" smtClean="0">
                <a:solidFill>
                  <a:srgbClr val="FF0000"/>
                </a:solidFill>
              </a:rPr>
              <a:t>Alessandro B. &amp; Nelson </a:t>
            </a:r>
            <a:r>
              <a:rPr lang="en-US" sz="2400" b="1" dirty="0" err="1" smtClean="0">
                <a:solidFill>
                  <a:srgbClr val="FF0000"/>
                </a:solidFill>
              </a:rPr>
              <a:t>deGF</a:t>
            </a:r>
            <a:r>
              <a:rPr lang="en-US" sz="2400" b="1" dirty="0" smtClean="0">
                <a:solidFill>
                  <a:srgbClr val="FF0000"/>
                </a:solidFill>
              </a:rPr>
              <a:t> apply Welch </a:t>
            </a:r>
            <a:r>
              <a:rPr lang="en-US" sz="2400" b="1" dirty="0">
                <a:solidFill>
                  <a:srgbClr val="FF0000"/>
                </a:solidFill>
              </a:rPr>
              <a:t>method to the </a:t>
            </a:r>
            <a:r>
              <a:rPr lang="en-US" sz="2400" b="1" dirty="0" smtClean="0">
                <a:solidFill>
                  <a:srgbClr val="FF0000"/>
                </a:solidFill>
              </a:rPr>
              <a:t>static data:</a:t>
            </a:r>
            <a:endParaRPr lang="en-US" sz="2400" b="1" dirty="0">
              <a:solidFill>
                <a:srgbClr val="FF0000"/>
              </a:solidFill>
            </a:endParaRPr>
          </a:p>
          <a:p>
            <a:r>
              <a:rPr lang="en-US" sz="2400" b="1" dirty="0" smtClean="0">
                <a:solidFill>
                  <a:srgbClr val="FF0000"/>
                </a:solidFill>
              </a:rPr>
              <a:t>power </a:t>
            </a:r>
            <a:r>
              <a:rPr lang="en-US" sz="2400" b="1" dirty="0">
                <a:solidFill>
                  <a:srgbClr val="FF0000"/>
                </a:solidFill>
              </a:rPr>
              <a:t>of a signal at different frequencies (PSD</a:t>
            </a:r>
            <a:r>
              <a:rPr lang="en-US" sz="2400" b="1" dirty="0" smtClean="0">
                <a:solidFill>
                  <a:srgbClr val="FF0000"/>
                </a:solidFill>
              </a:rPr>
              <a:t>)</a:t>
            </a:r>
            <a:endParaRPr lang="en-US" sz="2400" b="1" dirty="0">
              <a:solidFill>
                <a:srgbClr val="FF0000"/>
              </a:solidFill>
            </a:endParaRPr>
          </a:p>
          <a:p>
            <a:endParaRPr lang="en-US" sz="2400" b="1" dirty="0">
              <a:solidFill>
                <a:srgbClr val="FF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8201" y="0"/>
            <a:ext cx="7263799" cy="6858000"/>
          </a:xfrm>
          <a:prstGeom prst="rect">
            <a:avLst/>
          </a:prstGeom>
        </p:spPr>
      </p:pic>
      <p:sp>
        <p:nvSpPr>
          <p:cNvPr id="6" name="TextBox 5"/>
          <p:cNvSpPr txBox="1"/>
          <p:nvPr/>
        </p:nvSpPr>
        <p:spPr>
          <a:xfrm>
            <a:off x="813139" y="4280378"/>
            <a:ext cx="1723549" cy="523220"/>
          </a:xfrm>
          <a:prstGeom prst="rect">
            <a:avLst/>
          </a:prstGeom>
          <a:noFill/>
        </p:spPr>
        <p:txBody>
          <a:bodyPr wrap="none" rtlCol="0">
            <a:spAutoFit/>
          </a:bodyPr>
          <a:lstStyle/>
          <a:p>
            <a:r>
              <a:rPr lang="en-US" sz="2800" smtClean="0">
                <a:solidFill>
                  <a:srgbClr val="FF0000"/>
                </a:solidFill>
              </a:rPr>
              <a:t>250 pm !!!</a:t>
            </a:r>
            <a:endParaRPr lang="en-US" sz="2800">
              <a:solidFill>
                <a:srgbClr val="FF0000"/>
              </a:solidFill>
            </a:endParaRPr>
          </a:p>
        </p:txBody>
      </p:sp>
      <p:cxnSp>
        <p:nvCxnSpPr>
          <p:cNvPr id="8" name="Straight Arrow Connector 7"/>
          <p:cNvCxnSpPr/>
          <p:nvPr/>
        </p:nvCxnSpPr>
        <p:spPr>
          <a:xfrm>
            <a:off x="3020786" y="4541988"/>
            <a:ext cx="33310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21020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9116" y="370856"/>
            <a:ext cx="8807116" cy="5793717"/>
          </a:xfrm>
          <a:prstGeom prst="rect">
            <a:avLst/>
          </a:prstGeom>
        </p:spPr>
      </p:pic>
    </p:spTree>
    <p:extLst>
      <p:ext uri="{BB962C8B-B14F-4D97-AF65-F5344CB8AC3E}">
        <p14:creationId xmlns:p14="http://schemas.microsoft.com/office/powerpoint/2010/main" val="75982698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0400" y="284842"/>
            <a:ext cx="6126999" cy="324212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99" y="2536226"/>
            <a:ext cx="7898415" cy="4321774"/>
          </a:xfrm>
          <a:prstGeom prst="rect">
            <a:avLst/>
          </a:prstGeom>
        </p:spPr>
      </p:pic>
    </p:spTree>
    <p:extLst>
      <p:ext uri="{BB962C8B-B14F-4D97-AF65-F5344CB8AC3E}">
        <p14:creationId xmlns:p14="http://schemas.microsoft.com/office/powerpoint/2010/main" val="22690551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4541" y="669469"/>
            <a:ext cx="11609615" cy="4154984"/>
          </a:xfrm>
          <a:prstGeom prst="rect">
            <a:avLst/>
          </a:prstGeom>
          <a:noFill/>
        </p:spPr>
        <p:txBody>
          <a:bodyPr wrap="square" rtlCol="0">
            <a:spAutoFit/>
          </a:bodyPr>
          <a:lstStyle/>
          <a:p>
            <a:r>
              <a:rPr lang="en-US" sz="2400" dirty="0" smtClean="0"/>
              <a:t>So:</a:t>
            </a:r>
          </a:p>
          <a:p>
            <a:pPr marL="457200" indent="-457200">
              <a:buFont typeface="Arial" charset="0"/>
              <a:buChar char="•"/>
            </a:pPr>
            <a:r>
              <a:rPr lang="en-US" sz="2400" dirty="0" smtClean="0"/>
              <a:t>apply very bright light source (power LEDs, laser)</a:t>
            </a:r>
          </a:p>
          <a:p>
            <a:pPr marL="457200" indent="-457200">
              <a:buFont typeface="Arial" charset="0"/>
              <a:buChar char="•"/>
            </a:pPr>
            <a:r>
              <a:rPr lang="en-US" sz="2400" dirty="0"/>
              <a:t>a</a:t>
            </a:r>
            <a:r>
              <a:rPr lang="en-US" sz="2400" dirty="0" smtClean="0"/>
              <a:t>pply CCD with large dynamical range and 12-bits ADC</a:t>
            </a:r>
          </a:p>
          <a:p>
            <a:endParaRPr lang="en-US" sz="2400" dirty="0"/>
          </a:p>
          <a:p>
            <a:r>
              <a:rPr lang="en-US" sz="2400" dirty="0" smtClean="0">
                <a:sym typeface="Wingdings"/>
              </a:rPr>
              <a:t> Spatial resolution 50 pm, without warming up the system too much</a:t>
            </a:r>
          </a:p>
          <a:p>
            <a:endParaRPr lang="en-US" sz="2400" dirty="0">
              <a:sym typeface="Wingdings"/>
            </a:endParaRPr>
          </a:p>
          <a:p>
            <a:r>
              <a:rPr lang="en-US" sz="2400" dirty="0" smtClean="0">
                <a:sym typeface="Wingdings"/>
              </a:rPr>
              <a:t>Then:</a:t>
            </a:r>
          </a:p>
          <a:p>
            <a:pPr marL="457200" indent="-457200">
              <a:buFont typeface="Arial" charset="0"/>
              <a:buChar char="•"/>
            </a:pPr>
            <a:r>
              <a:rPr lang="en-US" sz="2400" dirty="0">
                <a:sym typeface="Wingdings"/>
              </a:rPr>
              <a:t>a</a:t>
            </a:r>
            <a:r>
              <a:rPr lang="en-US" sz="2400" dirty="0" smtClean="0">
                <a:sym typeface="Wingdings"/>
              </a:rPr>
              <a:t>pply microscope objective with 20x enlargement</a:t>
            </a:r>
          </a:p>
          <a:p>
            <a:endParaRPr lang="en-US" sz="2400" dirty="0">
              <a:sym typeface="Wingdings"/>
            </a:endParaRPr>
          </a:p>
          <a:p>
            <a:pPr marL="457200" indent="-457200">
              <a:buFont typeface="Wingdings" charset="2"/>
              <a:buChar char="è"/>
            </a:pPr>
            <a:r>
              <a:rPr lang="en-US" sz="2400" dirty="0" smtClean="0">
                <a:solidFill>
                  <a:srgbClr val="FF0000"/>
                </a:solidFill>
                <a:sym typeface="Wingdings"/>
              </a:rPr>
              <a:t>Spatial </a:t>
            </a:r>
            <a:r>
              <a:rPr lang="en-US" sz="2400" dirty="0">
                <a:solidFill>
                  <a:srgbClr val="FF0000"/>
                </a:solidFill>
                <a:sym typeface="Wingdings"/>
              </a:rPr>
              <a:t>resolution </a:t>
            </a:r>
            <a:r>
              <a:rPr lang="en-US" sz="2400" dirty="0" smtClean="0">
                <a:solidFill>
                  <a:srgbClr val="FF0000"/>
                </a:solidFill>
                <a:sym typeface="Wingdings"/>
              </a:rPr>
              <a:t>2.5 pm		[note1: at 1 kHz data rate!]</a:t>
            </a:r>
            <a:endParaRPr lang="en-US" sz="2400" dirty="0">
              <a:solidFill>
                <a:srgbClr val="FF0000"/>
              </a:solidFill>
              <a:sym typeface="Wingdings"/>
            </a:endParaRPr>
          </a:p>
          <a:p>
            <a:r>
              <a:rPr lang="en-US" sz="2400" dirty="0" smtClean="0"/>
              <a:t>					</a:t>
            </a:r>
            <a:r>
              <a:rPr lang="en-US" sz="2400" dirty="0" smtClean="0">
                <a:solidFill>
                  <a:srgbClr val="FF0000"/>
                </a:solidFill>
              </a:rPr>
              <a:t>[note2: measures acceleration with 2.5 x 10</a:t>
            </a:r>
            <a:r>
              <a:rPr lang="en-US" sz="2400" baseline="30000" dirty="0" smtClean="0">
                <a:solidFill>
                  <a:srgbClr val="FF0000"/>
                </a:solidFill>
              </a:rPr>
              <a:t>-16 </a:t>
            </a:r>
            <a:r>
              <a:rPr lang="en-US" sz="2400" dirty="0" smtClean="0">
                <a:solidFill>
                  <a:srgbClr val="FF0000"/>
                </a:solidFill>
              </a:rPr>
              <a:t>m/s</a:t>
            </a:r>
            <a:r>
              <a:rPr lang="en-US" sz="2400" baseline="30000" dirty="0" smtClean="0">
                <a:solidFill>
                  <a:srgbClr val="FF0000"/>
                </a:solidFill>
              </a:rPr>
              <a:t>2</a:t>
            </a:r>
            <a:r>
              <a:rPr lang="en-US" sz="2400" dirty="0" smtClean="0">
                <a:solidFill>
                  <a:srgbClr val="FF0000"/>
                </a:solidFill>
              </a:rPr>
              <a:t>]</a:t>
            </a:r>
            <a:endParaRPr lang="en-US" sz="2400" dirty="0">
              <a:solidFill>
                <a:srgbClr val="FF0000"/>
              </a:solidFill>
            </a:endParaRPr>
          </a:p>
        </p:txBody>
      </p:sp>
    </p:spTree>
    <p:extLst>
      <p:ext uri="{BB962C8B-B14F-4D97-AF65-F5344CB8AC3E}">
        <p14:creationId xmlns:p14="http://schemas.microsoft.com/office/powerpoint/2010/main" val="44343864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684355" y="1543228"/>
            <a:ext cx="4157134" cy="4524316"/>
          </a:xfrm>
          <a:prstGeom prst="rect">
            <a:avLst/>
          </a:prstGeom>
          <a:noFill/>
        </p:spPr>
        <p:txBody>
          <a:bodyPr wrap="square" rtlCol="0">
            <a:spAutoFit/>
          </a:bodyPr>
          <a:lstStyle/>
          <a:p>
            <a:r>
              <a:rPr lang="en-US" dirty="0"/>
              <a:t>We propose to attach a second plate under the first one, suspended by the same wire. The bottom plate’s point of suspension is very close to its COG. The angular position of this plate is little affected by translations: thanks to its momentum of inertia it will maintain is horizontal position (for a certain amount of time).</a:t>
            </a:r>
          </a:p>
          <a:p>
            <a:r>
              <a:rPr lang="en-US" dirty="0"/>
              <a:t>The position of the bottom plate is constantly compared to the position of the top plate. </a:t>
            </a:r>
            <a:r>
              <a:rPr lang="en-US" dirty="0"/>
              <a:t>By averaging,  the slow drift in the angular position of the bottom plate is compensated by voice coil actuators acting between the ground plane and the bottom plate.</a:t>
            </a:r>
            <a:endParaRPr lang="en-US" dirty="0"/>
          </a:p>
        </p:txBody>
      </p:sp>
      <p:grpSp>
        <p:nvGrpSpPr>
          <p:cNvPr id="3" name="Group 2"/>
          <p:cNvGrpSpPr/>
          <p:nvPr/>
        </p:nvGrpSpPr>
        <p:grpSpPr>
          <a:xfrm>
            <a:off x="1057123" y="1338946"/>
            <a:ext cx="5376332" cy="5063104"/>
            <a:chOff x="1938868" y="1011049"/>
            <a:chExt cx="3478166" cy="3219298"/>
          </a:xfrm>
        </p:grpSpPr>
        <p:sp>
          <p:nvSpPr>
            <p:cNvPr id="9" name="Rectangle 8"/>
            <p:cNvSpPr/>
            <p:nvPr/>
          </p:nvSpPr>
          <p:spPr>
            <a:xfrm>
              <a:off x="2154489" y="3230761"/>
              <a:ext cx="2857239" cy="451212"/>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2154489" y="2389751"/>
              <a:ext cx="2857239" cy="451212"/>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3583108" y="1011049"/>
              <a:ext cx="0" cy="240948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1938868" y="4096655"/>
              <a:ext cx="3478166" cy="133692"/>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reeform 13"/>
            <p:cNvSpPr/>
            <p:nvPr/>
          </p:nvSpPr>
          <p:spPr>
            <a:xfrm>
              <a:off x="2280143" y="3751537"/>
              <a:ext cx="2671308" cy="317637"/>
            </a:xfrm>
            <a:custGeom>
              <a:avLst/>
              <a:gdLst>
                <a:gd name="connsiteX0" fmla="*/ 46807 w 2671308"/>
                <a:gd name="connsiteY0" fmla="*/ 138897 h 317637"/>
                <a:gd name="connsiteX1" fmla="*/ 135707 w 2671308"/>
                <a:gd name="connsiteY1" fmla="*/ 11897 h 317637"/>
                <a:gd name="connsiteX2" fmla="*/ 446857 w 2671308"/>
                <a:gd name="connsiteY2" fmla="*/ 11897 h 317637"/>
                <a:gd name="connsiteX3" fmla="*/ 1577157 w 2671308"/>
                <a:gd name="connsiteY3" fmla="*/ 69047 h 317637"/>
                <a:gd name="connsiteX4" fmla="*/ 2218507 w 2671308"/>
                <a:gd name="connsiteY4" fmla="*/ 94447 h 317637"/>
                <a:gd name="connsiteX5" fmla="*/ 2586807 w 2671308"/>
                <a:gd name="connsiteY5" fmla="*/ 119847 h 317637"/>
                <a:gd name="connsiteX6" fmla="*/ 2605857 w 2671308"/>
                <a:gd name="connsiteY6" fmla="*/ 303997 h 317637"/>
                <a:gd name="connsiteX7" fmla="*/ 1843857 w 2671308"/>
                <a:gd name="connsiteY7" fmla="*/ 303997 h 317637"/>
                <a:gd name="connsiteX8" fmla="*/ 1005657 w 2671308"/>
                <a:gd name="connsiteY8" fmla="*/ 310347 h 317637"/>
                <a:gd name="connsiteX9" fmla="*/ 84907 w 2671308"/>
                <a:gd name="connsiteY9" fmla="*/ 278597 h 317637"/>
                <a:gd name="connsiteX10" fmla="*/ 46807 w 2671308"/>
                <a:gd name="connsiteY10" fmla="*/ 138897 h 317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71308" h="317637">
                  <a:moveTo>
                    <a:pt x="46807" y="138897"/>
                  </a:moveTo>
                  <a:cubicBezTo>
                    <a:pt x="55274" y="94447"/>
                    <a:pt x="69032" y="33064"/>
                    <a:pt x="135707" y="11897"/>
                  </a:cubicBezTo>
                  <a:cubicBezTo>
                    <a:pt x="202382" y="-9270"/>
                    <a:pt x="206615" y="2372"/>
                    <a:pt x="446857" y="11897"/>
                  </a:cubicBezTo>
                  <a:cubicBezTo>
                    <a:pt x="687099" y="21422"/>
                    <a:pt x="1577157" y="69047"/>
                    <a:pt x="1577157" y="69047"/>
                  </a:cubicBezTo>
                  <a:lnTo>
                    <a:pt x="2218507" y="94447"/>
                  </a:lnTo>
                  <a:cubicBezTo>
                    <a:pt x="2386782" y="102914"/>
                    <a:pt x="2522249" y="84922"/>
                    <a:pt x="2586807" y="119847"/>
                  </a:cubicBezTo>
                  <a:cubicBezTo>
                    <a:pt x="2651365" y="154772"/>
                    <a:pt x="2729682" y="273305"/>
                    <a:pt x="2605857" y="303997"/>
                  </a:cubicBezTo>
                  <a:cubicBezTo>
                    <a:pt x="2482032" y="334689"/>
                    <a:pt x="1843857" y="303997"/>
                    <a:pt x="1843857" y="303997"/>
                  </a:cubicBezTo>
                  <a:cubicBezTo>
                    <a:pt x="1577157" y="305055"/>
                    <a:pt x="1298815" y="314580"/>
                    <a:pt x="1005657" y="310347"/>
                  </a:cubicBezTo>
                  <a:cubicBezTo>
                    <a:pt x="712499" y="306114"/>
                    <a:pt x="244715" y="313522"/>
                    <a:pt x="84907" y="278597"/>
                  </a:cubicBezTo>
                  <a:cubicBezTo>
                    <a:pt x="-74901" y="243672"/>
                    <a:pt x="38340" y="183347"/>
                    <a:pt x="46807" y="138897"/>
                  </a:cubicBezTo>
                  <a:close/>
                </a:path>
              </a:pathLst>
            </a:custGeom>
            <a:solidFill>
              <a:srgbClr val="CCFFCC"/>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Connector 18"/>
            <p:cNvCxnSpPr/>
            <p:nvPr/>
          </p:nvCxnSpPr>
          <p:spPr>
            <a:xfrm flipV="1">
              <a:off x="4652275" y="3928533"/>
              <a:ext cx="0" cy="16812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4558984" y="3685195"/>
              <a:ext cx="0" cy="16812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2679542" y="3928533"/>
              <a:ext cx="0" cy="16812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2772516" y="3685195"/>
              <a:ext cx="0" cy="16812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2682862" y="3796068"/>
              <a:ext cx="1928733" cy="307777"/>
            </a:xfrm>
            <a:prstGeom prst="rect">
              <a:avLst/>
            </a:prstGeom>
            <a:noFill/>
          </p:spPr>
          <p:txBody>
            <a:bodyPr wrap="none" rtlCol="0">
              <a:spAutoFit/>
            </a:bodyPr>
            <a:lstStyle/>
            <a:p>
              <a:r>
                <a:rPr lang="en-US" sz="1400" dirty="0"/>
                <a:t>displacement monitor </a:t>
              </a:r>
              <a:r>
                <a:rPr lang="en-US" sz="1400" dirty="0">
                  <a:solidFill>
                    <a:srgbClr val="FF0000"/>
                  </a:solidFill>
                </a:rPr>
                <a:t>2</a:t>
              </a:r>
              <a:endParaRPr lang="en-US" sz="1400" dirty="0">
                <a:solidFill>
                  <a:srgbClr val="FF0000"/>
                </a:solidFill>
              </a:endParaRPr>
            </a:p>
          </p:txBody>
        </p:sp>
        <p:sp>
          <p:nvSpPr>
            <p:cNvPr id="24" name="Oval 23"/>
            <p:cNvSpPr/>
            <p:nvPr/>
          </p:nvSpPr>
          <p:spPr>
            <a:xfrm>
              <a:off x="3536477" y="2338951"/>
              <a:ext cx="93263" cy="101600"/>
            </a:xfrm>
            <a:prstGeom prst="ellipse">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eeform 17"/>
            <p:cNvSpPr/>
            <p:nvPr/>
          </p:nvSpPr>
          <p:spPr>
            <a:xfrm>
              <a:off x="2313766" y="2861677"/>
              <a:ext cx="2671308" cy="317637"/>
            </a:xfrm>
            <a:custGeom>
              <a:avLst/>
              <a:gdLst>
                <a:gd name="connsiteX0" fmla="*/ 46807 w 2671308"/>
                <a:gd name="connsiteY0" fmla="*/ 138897 h 317637"/>
                <a:gd name="connsiteX1" fmla="*/ 135707 w 2671308"/>
                <a:gd name="connsiteY1" fmla="*/ 11897 h 317637"/>
                <a:gd name="connsiteX2" fmla="*/ 446857 w 2671308"/>
                <a:gd name="connsiteY2" fmla="*/ 11897 h 317637"/>
                <a:gd name="connsiteX3" fmla="*/ 1577157 w 2671308"/>
                <a:gd name="connsiteY3" fmla="*/ 69047 h 317637"/>
                <a:gd name="connsiteX4" fmla="*/ 2218507 w 2671308"/>
                <a:gd name="connsiteY4" fmla="*/ 94447 h 317637"/>
                <a:gd name="connsiteX5" fmla="*/ 2586807 w 2671308"/>
                <a:gd name="connsiteY5" fmla="*/ 119847 h 317637"/>
                <a:gd name="connsiteX6" fmla="*/ 2605857 w 2671308"/>
                <a:gd name="connsiteY6" fmla="*/ 303997 h 317637"/>
                <a:gd name="connsiteX7" fmla="*/ 1843857 w 2671308"/>
                <a:gd name="connsiteY7" fmla="*/ 303997 h 317637"/>
                <a:gd name="connsiteX8" fmla="*/ 1005657 w 2671308"/>
                <a:gd name="connsiteY8" fmla="*/ 310347 h 317637"/>
                <a:gd name="connsiteX9" fmla="*/ 84907 w 2671308"/>
                <a:gd name="connsiteY9" fmla="*/ 278597 h 317637"/>
                <a:gd name="connsiteX10" fmla="*/ 46807 w 2671308"/>
                <a:gd name="connsiteY10" fmla="*/ 138897 h 317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71308" h="317637">
                  <a:moveTo>
                    <a:pt x="46807" y="138897"/>
                  </a:moveTo>
                  <a:cubicBezTo>
                    <a:pt x="55274" y="94447"/>
                    <a:pt x="69032" y="33064"/>
                    <a:pt x="135707" y="11897"/>
                  </a:cubicBezTo>
                  <a:cubicBezTo>
                    <a:pt x="202382" y="-9270"/>
                    <a:pt x="206615" y="2372"/>
                    <a:pt x="446857" y="11897"/>
                  </a:cubicBezTo>
                  <a:cubicBezTo>
                    <a:pt x="687099" y="21422"/>
                    <a:pt x="1577157" y="69047"/>
                    <a:pt x="1577157" y="69047"/>
                  </a:cubicBezTo>
                  <a:lnTo>
                    <a:pt x="2218507" y="94447"/>
                  </a:lnTo>
                  <a:cubicBezTo>
                    <a:pt x="2386782" y="102914"/>
                    <a:pt x="2522249" y="84922"/>
                    <a:pt x="2586807" y="119847"/>
                  </a:cubicBezTo>
                  <a:cubicBezTo>
                    <a:pt x="2651365" y="154772"/>
                    <a:pt x="2729682" y="273305"/>
                    <a:pt x="2605857" y="303997"/>
                  </a:cubicBezTo>
                  <a:cubicBezTo>
                    <a:pt x="2482032" y="334689"/>
                    <a:pt x="1843857" y="303997"/>
                    <a:pt x="1843857" y="303997"/>
                  </a:cubicBezTo>
                  <a:cubicBezTo>
                    <a:pt x="1577157" y="305055"/>
                    <a:pt x="1298815" y="314580"/>
                    <a:pt x="1005657" y="310347"/>
                  </a:cubicBezTo>
                  <a:cubicBezTo>
                    <a:pt x="712499" y="306114"/>
                    <a:pt x="244715" y="313522"/>
                    <a:pt x="84907" y="278597"/>
                  </a:cubicBezTo>
                  <a:cubicBezTo>
                    <a:pt x="-74901" y="243672"/>
                    <a:pt x="38340" y="183347"/>
                    <a:pt x="46807" y="138897"/>
                  </a:cubicBezTo>
                  <a:close/>
                </a:path>
              </a:pathLst>
            </a:custGeom>
            <a:solidFill>
              <a:srgbClr val="CCFFCC"/>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2700099" y="2895545"/>
              <a:ext cx="1927606" cy="307777"/>
            </a:xfrm>
            <a:prstGeom prst="rect">
              <a:avLst/>
            </a:prstGeom>
            <a:noFill/>
            <a:ln>
              <a:noFill/>
            </a:ln>
          </p:spPr>
          <p:txBody>
            <a:bodyPr wrap="none" rtlCol="0">
              <a:spAutoFit/>
            </a:bodyPr>
            <a:lstStyle/>
            <a:p>
              <a:r>
                <a:rPr lang="en-US" sz="1400" dirty="0"/>
                <a:t>displacement monitor </a:t>
              </a:r>
              <a:r>
                <a:rPr lang="en-US" sz="1400" dirty="0">
                  <a:solidFill>
                    <a:srgbClr val="FF0000"/>
                  </a:solidFill>
                </a:rPr>
                <a:t>1</a:t>
              </a:r>
              <a:endParaRPr lang="en-US" sz="1400" dirty="0">
                <a:solidFill>
                  <a:srgbClr val="FF0000"/>
                </a:solidFill>
              </a:endParaRPr>
            </a:p>
          </p:txBody>
        </p:sp>
        <p:sp>
          <p:nvSpPr>
            <p:cNvPr id="26" name="Oval 25"/>
            <p:cNvSpPr/>
            <p:nvPr/>
          </p:nvSpPr>
          <p:spPr>
            <a:xfrm>
              <a:off x="3536477" y="3369733"/>
              <a:ext cx="93263" cy="101600"/>
            </a:xfrm>
            <a:prstGeom prst="ellipse">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Connector 26"/>
            <p:cNvCxnSpPr/>
            <p:nvPr/>
          </p:nvCxnSpPr>
          <p:spPr>
            <a:xfrm flipV="1">
              <a:off x="2679226" y="3062639"/>
              <a:ext cx="0" cy="16812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2586251" y="2840963"/>
              <a:ext cx="0" cy="16812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4711068" y="3062639"/>
              <a:ext cx="0" cy="16812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4567135" y="2840963"/>
              <a:ext cx="0" cy="16812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5033433" y="3674284"/>
              <a:ext cx="177800" cy="381000"/>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1938868" y="3662817"/>
              <a:ext cx="177800" cy="381000"/>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Straight Connector 31"/>
            <p:cNvCxnSpPr/>
            <p:nvPr/>
          </p:nvCxnSpPr>
          <p:spPr>
            <a:xfrm flipV="1">
              <a:off x="2027608" y="3517073"/>
              <a:ext cx="0" cy="16812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2027608" y="3929745"/>
              <a:ext cx="0" cy="16812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5109475" y="3928533"/>
              <a:ext cx="0" cy="16812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5122017" y="3494695"/>
              <a:ext cx="0" cy="16812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a:off x="4985074" y="3509741"/>
              <a:ext cx="14548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H="1">
              <a:off x="2042994" y="3523652"/>
              <a:ext cx="14548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8" name="TextBox 37"/>
          <p:cNvSpPr txBox="1"/>
          <p:nvPr/>
        </p:nvSpPr>
        <p:spPr>
          <a:xfrm>
            <a:off x="1313771" y="342899"/>
            <a:ext cx="1716752" cy="1200329"/>
          </a:xfrm>
          <a:prstGeom prst="rect">
            <a:avLst/>
          </a:prstGeom>
          <a:noFill/>
        </p:spPr>
        <p:txBody>
          <a:bodyPr wrap="none" rtlCol="0">
            <a:spAutoFit/>
          </a:bodyPr>
          <a:lstStyle/>
          <a:p>
            <a:r>
              <a:rPr lang="en-US" sz="2400" dirty="0" smtClean="0"/>
              <a:t>Applications</a:t>
            </a:r>
          </a:p>
          <a:p>
            <a:endParaRPr lang="en-US" sz="2400" dirty="0"/>
          </a:p>
          <a:p>
            <a:r>
              <a:rPr lang="en-US" sz="2400" dirty="0" err="1" smtClean="0"/>
              <a:t>RasTilt</a:t>
            </a:r>
            <a:endParaRPr lang="en-US" sz="2400" dirty="0"/>
          </a:p>
        </p:txBody>
      </p:sp>
    </p:spTree>
    <p:extLst>
      <p:ext uri="{BB962C8B-B14F-4D97-AF65-F5344CB8AC3E}">
        <p14:creationId xmlns:p14="http://schemas.microsoft.com/office/powerpoint/2010/main" val="205677501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12191998" cy="6857999"/>
          </a:xfrm>
          <a:prstGeom prst="rect">
            <a:avLst/>
          </a:prstGeom>
        </p:spPr>
      </p:pic>
      <p:cxnSp>
        <p:nvCxnSpPr>
          <p:cNvPr id="7" name="Straight Arrow Connector 6"/>
          <p:cNvCxnSpPr/>
          <p:nvPr/>
        </p:nvCxnSpPr>
        <p:spPr>
          <a:xfrm flipH="1">
            <a:off x="506186" y="2449286"/>
            <a:ext cx="9617528" cy="88174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5535384" y="2694213"/>
            <a:ext cx="146957" cy="3429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06186" y="3159579"/>
            <a:ext cx="146957" cy="3429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9976757" y="2277836"/>
            <a:ext cx="146957" cy="3429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930977" y="4377524"/>
            <a:ext cx="8898846" cy="1384995"/>
          </a:xfrm>
          <a:prstGeom prst="rect">
            <a:avLst/>
          </a:prstGeom>
          <a:noFill/>
        </p:spPr>
        <p:txBody>
          <a:bodyPr wrap="none" rtlCol="0">
            <a:spAutoFit/>
          </a:bodyPr>
          <a:lstStyle/>
          <a:p>
            <a:pPr marL="342900" indent="-342900">
              <a:buFont typeface="Arial" charset="0"/>
              <a:buChar char="•"/>
            </a:pPr>
            <a:r>
              <a:rPr lang="en-US" sz="2800" b="1" dirty="0" smtClean="0">
                <a:solidFill>
                  <a:srgbClr val="FF0000"/>
                </a:solidFill>
              </a:rPr>
              <a:t>Excellent vacuum</a:t>
            </a:r>
          </a:p>
          <a:p>
            <a:pPr marL="342900" indent="-342900">
              <a:buFont typeface="Arial" charset="0"/>
              <a:buChar char="•"/>
            </a:pPr>
            <a:r>
              <a:rPr lang="en-US" sz="2800" b="1" dirty="0" smtClean="0">
                <a:solidFill>
                  <a:srgbClr val="FF0000"/>
                </a:solidFill>
              </a:rPr>
              <a:t>Excellent seismic wave sensor measuring Moon’s “Hum”</a:t>
            </a:r>
          </a:p>
          <a:p>
            <a:pPr marL="342900" indent="-342900">
              <a:buFont typeface="Arial" charset="0"/>
              <a:buChar char="•"/>
            </a:pPr>
            <a:r>
              <a:rPr lang="en-US" sz="2800" b="1" dirty="0" smtClean="0">
                <a:solidFill>
                  <a:srgbClr val="FF0000"/>
                </a:solidFill>
              </a:rPr>
              <a:t>New ‘Grail’-like Gravitational Wave detector</a:t>
            </a:r>
            <a:endParaRPr lang="en-US" sz="2800" b="1" dirty="0">
              <a:solidFill>
                <a:srgbClr val="FF0000"/>
              </a:solidFill>
            </a:endParaRPr>
          </a:p>
        </p:txBody>
      </p:sp>
      <p:sp>
        <p:nvSpPr>
          <p:cNvPr id="12" name="TextBox 11"/>
          <p:cNvSpPr txBox="1"/>
          <p:nvPr/>
        </p:nvSpPr>
        <p:spPr>
          <a:xfrm rot="21257735">
            <a:off x="1114721" y="2743213"/>
            <a:ext cx="2058577" cy="461665"/>
          </a:xfrm>
          <a:prstGeom prst="rect">
            <a:avLst/>
          </a:prstGeom>
          <a:noFill/>
        </p:spPr>
        <p:txBody>
          <a:bodyPr wrap="none" rtlCol="0">
            <a:spAutoFit/>
          </a:bodyPr>
          <a:lstStyle/>
          <a:p>
            <a:r>
              <a:rPr lang="en-US" sz="2400" smtClean="0">
                <a:solidFill>
                  <a:srgbClr val="FF0000"/>
                </a:solidFill>
              </a:rPr>
              <a:t>20 km baseline</a:t>
            </a:r>
            <a:endParaRPr lang="en-US" sz="2400">
              <a:solidFill>
                <a:srgbClr val="FF0000"/>
              </a:solidFill>
            </a:endParaRPr>
          </a:p>
        </p:txBody>
      </p:sp>
    </p:spTree>
    <p:extLst>
      <p:ext uri="{BB962C8B-B14F-4D97-AF65-F5344CB8AC3E}">
        <p14:creationId xmlns:p14="http://schemas.microsoft.com/office/powerpoint/2010/main" val="97213730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136526"/>
            <a:ext cx="3358243" cy="1022804"/>
          </a:xfrm>
        </p:spPr>
        <p:txBody>
          <a:bodyPr/>
          <a:lstStyle/>
          <a:p>
            <a:r>
              <a:rPr lang="en-US" dirty="0" smtClean="0"/>
              <a:t>Conclusions</a:t>
            </a:r>
            <a:endParaRPr lang="en-US" dirty="0"/>
          </a:p>
        </p:txBody>
      </p:sp>
      <p:sp>
        <p:nvSpPr>
          <p:cNvPr id="3" name="Content Placeholder 2"/>
          <p:cNvSpPr>
            <a:spLocks noGrp="1"/>
          </p:cNvSpPr>
          <p:nvPr>
            <p:ph idx="1"/>
          </p:nvPr>
        </p:nvSpPr>
        <p:spPr>
          <a:xfrm>
            <a:off x="985157" y="1613353"/>
            <a:ext cx="10515600" cy="4351338"/>
          </a:xfrm>
        </p:spPr>
        <p:txBody>
          <a:bodyPr>
            <a:normAutofit fontScale="92500" lnSpcReduction="20000"/>
          </a:bodyPr>
          <a:lstStyle/>
          <a:p>
            <a:r>
              <a:rPr lang="en-US" dirty="0" err="1" smtClean="0"/>
              <a:t>Rasnik</a:t>
            </a:r>
            <a:r>
              <a:rPr lang="en-US" dirty="0" smtClean="0"/>
              <a:t>, developed since 1983, had demonstrated, in quite a large number of different applications:</a:t>
            </a:r>
          </a:p>
          <a:p>
            <a:pPr lvl="1"/>
            <a:r>
              <a:rPr lang="en-US" dirty="0" smtClean="0"/>
              <a:t>its precision</a:t>
            </a:r>
            <a:endParaRPr lang="en-US" dirty="0"/>
          </a:p>
          <a:p>
            <a:pPr lvl="1"/>
            <a:r>
              <a:rPr lang="en-US" dirty="0" smtClean="0"/>
              <a:t>its very low 1/f noise (absence of drift)</a:t>
            </a:r>
          </a:p>
          <a:p>
            <a:endParaRPr lang="en-US" dirty="0" smtClean="0"/>
          </a:p>
          <a:p>
            <a:r>
              <a:rPr lang="en-US" dirty="0" smtClean="0"/>
              <a:t>Monte Carlo simulations and Cramer Rao analysis point towards potential </a:t>
            </a:r>
            <a:r>
              <a:rPr lang="en-US" dirty="0" err="1" smtClean="0">
                <a:solidFill>
                  <a:srgbClr val="FF0000"/>
                </a:solidFill>
              </a:rPr>
              <a:t>picometer</a:t>
            </a:r>
            <a:r>
              <a:rPr lang="en-US" dirty="0" smtClean="0"/>
              <a:t> spatial resolution</a:t>
            </a:r>
          </a:p>
          <a:p>
            <a:endParaRPr lang="en-US" dirty="0"/>
          </a:p>
          <a:p>
            <a:r>
              <a:rPr lang="en-US" dirty="0" smtClean="0"/>
              <a:t>Recent measurements confirm the simulation results</a:t>
            </a:r>
          </a:p>
          <a:p>
            <a:endParaRPr lang="en-US" dirty="0" smtClean="0"/>
          </a:p>
          <a:p>
            <a:r>
              <a:rPr lang="en-US" dirty="0" smtClean="0"/>
              <a:t>There will be a wide field of applications, replacing state-of-the-art interferometers</a:t>
            </a:r>
            <a:endParaRPr lang="en-US" dirty="0"/>
          </a:p>
        </p:txBody>
      </p:sp>
    </p:spTree>
    <p:extLst>
      <p:ext uri="{BB962C8B-B14F-4D97-AF65-F5344CB8AC3E}">
        <p14:creationId xmlns:p14="http://schemas.microsoft.com/office/powerpoint/2010/main" val="6368636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9184" y="432852"/>
            <a:ext cx="10289737" cy="6033261"/>
          </a:xfrm>
          <a:prstGeom prst="rect">
            <a:avLst/>
          </a:prstGeom>
        </p:spPr>
      </p:pic>
    </p:spTree>
    <p:extLst>
      <p:ext uri="{BB962C8B-B14F-4D97-AF65-F5344CB8AC3E}">
        <p14:creationId xmlns:p14="http://schemas.microsoft.com/office/powerpoint/2010/main" val="19824213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5387" y="2547258"/>
            <a:ext cx="6544413" cy="419276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5535386" cy="4406900"/>
          </a:xfrm>
          <a:prstGeom prst="rect">
            <a:avLst/>
          </a:prstGeom>
        </p:spPr>
      </p:pic>
      <p:sp>
        <p:nvSpPr>
          <p:cNvPr id="4" name="TextBox 3"/>
          <p:cNvSpPr txBox="1"/>
          <p:nvPr/>
        </p:nvSpPr>
        <p:spPr>
          <a:xfrm>
            <a:off x="587829" y="5029200"/>
            <a:ext cx="2788199" cy="461665"/>
          </a:xfrm>
          <a:prstGeom prst="rect">
            <a:avLst/>
          </a:prstGeom>
          <a:noFill/>
        </p:spPr>
        <p:txBody>
          <a:bodyPr wrap="none" rtlCol="0">
            <a:spAutoFit/>
          </a:bodyPr>
          <a:lstStyle/>
          <a:p>
            <a:r>
              <a:rPr lang="en-US" sz="2400" dirty="0">
                <a:solidFill>
                  <a:srgbClr val="FF0000"/>
                </a:solidFill>
              </a:rPr>
              <a:t>f</a:t>
            </a:r>
            <a:r>
              <a:rPr lang="en-US" sz="2400" dirty="0" smtClean="0">
                <a:solidFill>
                  <a:srgbClr val="FF0000"/>
                </a:solidFill>
              </a:rPr>
              <a:t>or </a:t>
            </a:r>
            <a:r>
              <a:rPr lang="en-US" sz="2400" dirty="0" err="1" smtClean="0">
                <a:solidFill>
                  <a:srgbClr val="FF0000"/>
                </a:solidFill>
              </a:rPr>
              <a:t>sagitta</a:t>
            </a:r>
            <a:r>
              <a:rPr lang="en-US" sz="2400" dirty="0" smtClean="0">
                <a:solidFill>
                  <a:srgbClr val="FF0000"/>
                </a:solidFill>
              </a:rPr>
              <a:t> correction</a:t>
            </a:r>
            <a:endParaRPr lang="en-US" sz="2400" dirty="0">
              <a:solidFill>
                <a:srgbClr val="FF0000"/>
              </a:solidFill>
            </a:endParaRPr>
          </a:p>
        </p:txBody>
      </p:sp>
      <p:sp>
        <p:nvSpPr>
          <p:cNvPr id="5" name="TextBox 4"/>
          <p:cNvSpPr txBox="1"/>
          <p:nvPr/>
        </p:nvSpPr>
        <p:spPr>
          <a:xfrm>
            <a:off x="7788729" y="2203450"/>
            <a:ext cx="3345916" cy="461665"/>
          </a:xfrm>
          <a:prstGeom prst="rect">
            <a:avLst/>
          </a:prstGeom>
          <a:noFill/>
        </p:spPr>
        <p:txBody>
          <a:bodyPr wrap="none" rtlCol="0">
            <a:spAutoFit/>
          </a:bodyPr>
          <a:lstStyle/>
          <a:p>
            <a:r>
              <a:rPr lang="en-US" sz="2400" dirty="0">
                <a:solidFill>
                  <a:srgbClr val="FF0000"/>
                </a:solidFill>
              </a:rPr>
              <a:t>f</a:t>
            </a:r>
            <a:r>
              <a:rPr lang="en-US" sz="2400" dirty="0" smtClean="0">
                <a:solidFill>
                  <a:srgbClr val="FF0000"/>
                </a:solidFill>
              </a:rPr>
              <a:t>or chamber deformation</a:t>
            </a:r>
            <a:endParaRPr lang="en-US" sz="2400" dirty="0">
              <a:solidFill>
                <a:srgbClr val="FF0000"/>
              </a:solidFill>
            </a:endParaRPr>
          </a:p>
        </p:txBody>
      </p:sp>
    </p:spTree>
    <p:extLst>
      <p:ext uri="{BB962C8B-B14F-4D97-AF65-F5344CB8AC3E}">
        <p14:creationId xmlns:p14="http://schemas.microsoft.com/office/powerpoint/2010/main" val="13832804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4606" y="0"/>
            <a:ext cx="7642535" cy="5100191"/>
          </a:xfrm>
          <a:prstGeom prst="rect">
            <a:avLst/>
          </a:prstGeom>
        </p:spPr>
      </p:pic>
      <p:sp>
        <p:nvSpPr>
          <p:cNvPr id="3" name="TextBox 2"/>
          <p:cNvSpPr txBox="1"/>
          <p:nvPr/>
        </p:nvSpPr>
        <p:spPr>
          <a:xfrm>
            <a:off x="2280438" y="5230820"/>
            <a:ext cx="7390869" cy="1200329"/>
          </a:xfrm>
          <a:prstGeom prst="rect">
            <a:avLst/>
          </a:prstGeom>
          <a:noFill/>
          <a:ln>
            <a:solidFill>
              <a:schemeClr val="accent1"/>
            </a:solidFill>
          </a:ln>
        </p:spPr>
        <p:txBody>
          <a:bodyPr wrap="none" rtlCol="0">
            <a:spAutoFit/>
          </a:bodyPr>
          <a:lstStyle/>
          <a:p>
            <a:r>
              <a:rPr lang="en-US" dirty="0" smtClean="0"/>
              <a:t>The X values of two </a:t>
            </a:r>
            <a:r>
              <a:rPr lang="en-US" dirty="0" err="1" smtClean="0"/>
              <a:t>Rasnik</a:t>
            </a:r>
            <a:r>
              <a:rPr lang="en-US" dirty="0" smtClean="0"/>
              <a:t> systems in one chamber</a:t>
            </a:r>
          </a:p>
          <a:p>
            <a:r>
              <a:rPr lang="en-US" dirty="0" smtClean="0"/>
              <a:t>The 24 h temperature variations are clear, as well as a change in gas pressure</a:t>
            </a:r>
          </a:p>
          <a:p>
            <a:endParaRPr lang="en-US" dirty="0"/>
          </a:p>
          <a:p>
            <a:r>
              <a:rPr lang="en-US" dirty="0" smtClean="0"/>
              <a:t>After a global empirical correction, a precision of 5 um is reached.</a:t>
            </a:r>
            <a:endParaRPr lang="en-US" dirty="0"/>
          </a:p>
        </p:txBody>
      </p:sp>
    </p:spTree>
    <p:extLst>
      <p:ext uri="{BB962C8B-B14F-4D97-AF65-F5344CB8AC3E}">
        <p14:creationId xmlns:p14="http://schemas.microsoft.com/office/powerpoint/2010/main" val="13219330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893110" cy="6858000"/>
          </a:xfrm>
          <a:prstGeom prst="rect">
            <a:avLst/>
          </a:prstGeom>
        </p:spPr>
      </p:pic>
      <p:sp>
        <p:nvSpPr>
          <p:cNvPr id="4" name="TextBox 3"/>
          <p:cNvSpPr txBox="1"/>
          <p:nvPr/>
        </p:nvSpPr>
        <p:spPr>
          <a:xfrm>
            <a:off x="5584371" y="898301"/>
            <a:ext cx="6237514" cy="3046988"/>
          </a:xfrm>
          <a:prstGeom prst="rect">
            <a:avLst/>
          </a:prstGeom>
          <a:noFill/>
        </p:spPr>
        <p:txBody>
          <a:bodyPr wrap="square" rtlCol="0">
            <a:spAutoFit/>
          </a:bodyPr>
          <a:lstStyle/>
          <a:p>
            <a:r>
              <a:rPr lang="en-US" sz="2400" dirty="0" smtClean="0"/>
              <a:t>1990</a:t>
            </a:r>
          </a:p>
          <a:p>
            <a:endParaRPr lang="en-US" sz="2400" dirty="0"/>
          </a:p>
          <a:p>
            <a:r>
              <a:rPr lang="en-US" sz="2400" dirty="0" smtClean="0"/>
              <a:t>Concept studies for the GEM experiment at the SSC, Texas, USA</a:t>
            </a:r>
          </a:p>
          <a:p>
            <a:endParaRPr lang="en-US" sz="2400" dirty="0"/>
          </a:p>
          <a:p>
            <a:r>
              <a:rPr lang="en-US" sz="2400" dirty="0" smtClean="0"/>
              <a:t>Studies CMS, ASCOT and EAGLE experiments at LHC, CERN</a:t>
            </a:r>
          </a:p>
          <a:p>
            <a:endParaRPr lang="en-US" sz="2400" dirty="0"/>
          </a:p>
        </p:txBody>
      </p:sp>
    </p:spTree>
    <p:extLst>
      <p:ext uri="{BB962C8B-B14F-4D97-AF65-F5344CB8AC3E}">
        <p14:creationId xmlns:p14="http://schemas.microsoft.com/office/powerpoint/2010/main" val="56254908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3640</TotalTime>
  <Words>961</Words>
  <Application>Microsoft Macintosh PowerPoint</Application>
  <PresentationFormat>Widescreen</PresentationFormat>
  <Paragraphs>166</Paragraphs>
  <Slides>54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54</vt:i4>
      </vt:variant>
    </vt:vector>
  </HeadingPairs>
  <TitlesOfParts>
    <vt:vector size="60" baseType="lpstr">
      <vt:lpstr>Calibri</vt:lpstr>
      <vt:lpstr>Calibri Light</vt:lpstr>
      <vt:lpstr>Mangal</vt:lpstr>
      <vt:lpstr>Arial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RasClic:  een nieuwe seismograaf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86</cp:revision>
  <dcterms:created xsi:type="dcterms:W3CDTF">2019-10-07T07:52:20Z</dcterms:created>
  <dcterms:modified xsi:type="dcterms:W3CDTF">2019-10-11T08:28:53Z</dcterms:modified>
</cp:coreProperties>
</file>