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sldIdLst>
    <p:sldId id="279" r:id="rId6"/>
    <p:sldId id="280" r:id="rId7"/>
    <p:sldId id="282" r:id="rId8"/>
    <p:sldId id="284" r:id="rId9"/>
    <p:sldId id="285" r:id="rId10"/>
    <p:sldId id="286" r:id="rId11"/>
    <p:sldId id="293" r:id="rId12"/>
    <p:sldId id="291" r:id="rId13"/>
    <p:sldId id="292" r:id="rId14"/>
    <p:sldId id="287" r:id="rId15"/>
    <p:sldId id="296" r:id="rId16"/>
    <p:sldId id="290" r:id="rId17"/>
    <p:sldId id="295" r:id="rId18"/>
    <p:sldId id="289" r:id="rId19"/>
    <p:sldId id="294" r:id="rId20"/>
    <p:sldId id="297" r:id="rId21"/>
    <p:sldId id="281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E51"/>
    <a:srgbClr val="1C4161"/>
    <a:srgbClr val="004361"/>
    <a:srgbClr val="ED1556"/>
    <a:srgbClr val="003F5E"/>
    <a:srgbClr val="013F5E"/>
    <a:srgbClr val="FFFFFF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5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dwells also on naming since that is</a:t>
            </a:r>
            <a:r>
              <a:rPr lang="en-US" baseline="0" dirty="0" smtClean="0"/>
              <a:t> the unique hook for the service providers to actually track back persistently to the proper community as well as operator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1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>
          <a:xfrm>
            <a:off x="-44450" y="1596504"/>
            <a:ext cx="9232900" cy="35469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4169" y="204538"/>
            <a:ext cx="9023685" cy="896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8388" y="475247"/>
            <a:ext cx="1568588" cy="836196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1836091"/>
            <a:ext cx="3822700" cy="28146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414566"/>
            <a:ext cx="3752453" cy="3272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1373001"/>
            <a:ext cx="3759596" cy="377594"/>
          </a:xfrm>
        </p:spPr>
        <p:txBody>
          <a:bodyPr>
            <a:normAutofit/>
          </a:bodyPr>
          <a:lstStyle>
            <a:lvl1pPr marL="0" indent="0">
              <a:buNone/>
              <a:defRPr sz="195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998621"/>
            <a:ext cx="3759596" cy="35493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3691293"/>
            <a:ext cx="3752453" cy="3212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7644" y="2115826"/>
            <a:ext cx="3822700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Project, GÉANT Project (if applicable)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97643" y="2374505"/>
            <a:ext cx="5029917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 Home Organisation, Organisation Name (if applicable)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320" y="2761626"/>
            <a:ext cx="685800" cy="1427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366964" y="228600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ED1556"/>
                </a:solidFill>
              </a:rPr>
              <a:t>A Guide to Using the New GÉANT Template</a:t>
            </a:r>
            <a:endParaRPr lang="en-GB" sz="1800" dirty="0">
              <a:solidFill>
                <a:srgbClr val="ED155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8955" y="998625"/>
            <a:ext cx="7857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</a:rPr>
              <a:t>This template is a dual purpose template for use both to</a:t>
            </a:r>
            <a:r>
              <a:rPr lang="en-GB" sz="1400" baseline="0" dirty="0" smtClean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Because of this there are two end slide versions: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baseline="0" dirty="0" smtClean="0">
                <a:solidFill>
                  <a:srgbClr val="003F5D"/>
                </a:solidFill>
              </a:rPr>
              <a:t>All slide packs MUST include the correct end slide. </a:t>
            </a:r>
            <a:r>
              <a:rPr lang="en-GB" sz="1400" b="0" baseline="0" dirty="0" smtClean="0">
                <a:solidFill>
                  <a:srgbClr val="003F5D"/>
                </a:solidFill>
              </a:rPr>
              <a:t>(This slide need not be shown during the presentation but must be included in any electronic or hard copies distributed/submitted)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Project participants must use the GN4-1 version with the EU funding statement.  This is a requirement of the EU funding agreement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Staff from the GÉANT offices should ensure the correct end slide is used. If in doubt contact your line manager/activity leader for clarification on which version to use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The title slide has space for the speaker’s own role in their organisation, organisation name and an optional organisation logo which should be no larger than the main GÉANT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400" baseline="0" dirty="0" smtClean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sz="1400" baseline="0" dirty="0" smtClean="0">
                <a:solidFill>
                  <a:srgbClr val="003F5D"/>
                </a:solidFill>
              </a:rPr>
              <a:t>If the colours are not shown in PowerPoint use the </a:t>
            </a:r>
            <a:r>
              <a:rPr lang="en-GB" sz="1400" baseline="0" dirty="0" err="1" smtClean="0">
                <a:solidFill>
                  <a:srgbClr val="003F5D"/>
                </a:solidFill>
              </a:rPr>
              <a:t>eyedrop</a:t>
            </a:r>
            <a:r>
              <a:rPr lang="en-GB" sz="1400" baseline="0" dirty="0" smtClean="0">
                <a:solidFill>
                  <a:srgbClr val="003F5D"/>
                </a:solidFill>
              </a:rPr>
              <a:t> colour picker to select the correct colour from these samples</a:t>
            </a: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1400" baseline="0" dirty="0" smtClean="0">
                <a:solidFill>
                  <a:srgbClr val="003F5D"/>
                </a:solidFill>
              </a:rPr>
              <a:t>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355189" y="4224431"/>
            <a:ext cx="496936" cy="482321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Oval 9"/>
          <p:cNvSpPr/>
          <p:nvPr userDrawn="1"/>
        </p:nvSpPr>
        <p:spPr>
          <a:xfrm>
            <a:off x="8355189" y="3587102"/>
            <a:ext cx="496936" cy="482321"/>
          </a:xfrm>
          <a:prstGeom prst="ellipse">
            <a:avLst/>
          </a:prstGeom>
          <a:solidFill>
            <a:srgbClr val="EC0E51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50594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470932" y="74792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014134" y="3580162"/>
            <a:ext cx="3115734" cy="898800"/>
            <a:chOff x="4003396" y="4773547"/>
            <a:chExt cx="4154312" cy="119840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451592" y="4642549"/>
            <a:ext cx="6195932" cy="294664"/>
            <a:chOff x="1162308" y="4642549"/>
            <a:chExt cx="6195932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57695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6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part of a project that has received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3068125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5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2938"/>
            <a:ext cx="9144000" cy="3857625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470932" y="76814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014133" y="3844855"/>
            <a:ext cx="3115734" cy="898800"/>
            <a:chOff x="4003396" y="5126471"/>
            <a:chExt cx="4154312" cy="1198400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4003396" y="5647763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5126471"/>
              <a:ext cx="1219200" cy="529760"/>
            </a:xfrm>
            <a:prstGeom prst="rect">
              <a:avLst/>
            </a:prstGeom>
          </p:spPr>
        </p:pic>
      </p:grp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9" y="3163543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GÉANT Organisation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143003"/>
            <a:ext cx="8181975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5599" y="4843418"/>
            <a:ext cx="3115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 smtClean="0">
                <a:solidFill>
                  <a:srgbClr val="003F5E"/>
                </a:solidFill>
              </a:rPr>
              <a:t>Networks </a:t>
            </a:r>
            <a:r>
              <a:rPr lang="en-GB" sz="750" baseline="0" dirty="0" smtClean="0">
                <a:solidFill>
                  <a:srgbClr val="003F5E"/>
                </a:solidFill>
              </a:rPr>
              <a:t>∙ Services ∙ People           </a:t>
            </a:r>
            <a:r>
              <a:rPr lang="en-GB" sz="750" b="0" i="1" dirty="0" smtClean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750" baseline="0" dirty="0" smtClean="0">
                <a:solidFill>
                  <a:srgbClr val="003F5E"/>
                </a:solidFill>
              </a:rPr>
              <a:t> </a:t>
            </a:r>
            <a:endParaRPr lang="en-GB" sz="750" dirty="0">
              <a:solidFill>
                <a:srgbClr val="003F5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761759"/>
            <a:ext cx="8678778" cy="23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4" y="164736"/>
            <a:ext cx="1268579" cy="5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1" r:id="rId12"/>
    <p:sldLayoutId id="214748366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channel/UCussxbcR_OxG1e_kRp0pjpA/featur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rtfi.cern.ch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EUGridPMA46, </a:t>
            </a:r>
            <a:r>
              <a:rPr lang="en-GB" dirty="0" err="1" smtClean="0"/>
              <a:t>EnCo</a:t>
            </a:r>
            <a:r>
              <a:rPr lang="en-GB" dirty="0" smtClean="0"/>
              <a:t>, EOSCH-ISM, AARC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97643" y="1373000"/>
            <a:ext cx="6273607" cy="472115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EnCo</a:t>
            </a:r>
            <a:r>
              <a:rPr lang="en-GB" dirty="0" smtClean="0"/>
              <a:t> global engagement activities and the AARC-community.org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7644" y="998621"/>
            <a:ext cx="3759596" cy="354932"/>
          </a:xfrm>
        </p:spPr>
        <p:txBody>
          <a:bodyPr/>
          <a:lstStyle/>
          <a:p>
            <a:r>
              <a:rPr lang="en-GB" dirty="0" smtClean="0"/>
              <a:t>Beyond AARC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20-22 May, 2019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EnCo</a:t>
            </a:r>
            <a:r>
              <a:rPr lang="en-GB" dirty="0" smtClean="0"/>
              <a:t> </a:t>
            </a:r>
            <a:r>
              <a:rPr lang="en-GB" i="1" dirty="0" err="1" smtClean="0"/>
              <a:t>eScience</a:t>
            </a:r>
            <a:r>
              <a:rPr lang="en-GB" i="1" dirty="0" smtClean="0"/>
              <a:t> Global Engagement</a:t>
            </a:r>
            <a:endParaRPr lang="en-GB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Nikhef, PDP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6" y="3030227"/>
            <a:ext cx="690734" cy="2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749105"/>
            <a:ext cx="8181975" cy="28836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usual targets to assess feasibility of the framework</a:t>
            </a:r>
          </a:p>
          <a:p>
            <a:r>
              <a:rPr lang="en-GB" dirty="0" smtClean="0"/>
              <a:t>WLCG</a:t>
            </a:r>
          </a:p>
          <a:p>
            <a:r>
              <a:rPr lang="en-GB" dirty="0" err="1" smtClean="0"/>
              <a:t>CheckIn</a:t>
            </a:r>
            <a:endParaRPr lang="en-GB" dirty="0" smtClean="0"/>
          </a:p>
          <a:p>
            <a:r>
              <a:rPr lang="en-GB" dirty="0" err="1" smtClean="0"/>
              <a:t>eduTEAMS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then evolve, expand, or explain and give as guidance to all communities?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AAOPS – engaging with the community AAIs and AASPs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6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 – assessment, policy development, AUP, PDK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4094" y="4833855"/>
            <a:ext cx="186781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13" dirty="0">
                <a:solidFill>
                  <a:srgbClr val="F57A1E"/>
                </a:solidFill>
              </a:rPr>
              <a:t>http://wise-community.org/sci/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41735" y="1079500"/>
            <a:ext cx="4844628" cy="12820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50" b="1" dirty="0"/>
              <a:t>SCIv2 paper itself discussed </a:t>
            </a:r>
            <a:r>
              <a:rPr lang="en-GB" sz="1650" b="1" dirty="0" smtClean="0"/>
              <a:t>assessment – start it!</a:t>
            </a:r>
            <a:endParaRPr lang="en-GB" sz="1650" b="1" dirty="0"/>
          </a:p>
          <a:p>
            <a:pPr marL="0" indent="0">
              <a:buNone/>
            </a:pPr>
            <a:r>
              <a:rPr lang="en-GB" sz="1350" i="1" dirty="0"/>
              <a:t>Level </a:t>
            </a:r>
            <a:r>
              <a:rPr lang="en-GB" sz="1350" i="1" dirty="0" smtClean="0"/>
              <a:t>0 ..3 or “Justifiable </a:t>
            </a:r>
            <a:r>
              <a:rPr lang="en-GB" sz="1350" i="1" dirty="0"/>
              <a:t>exclusion</a:t>
            </a:r>
            <a:r>
              <a:rPr lang="en-GB" sz="1350" i="1" dirty="0" smtClean="0"/>
              <a:t>” </a:t>
            </a:r>
            <a:endParaRPr lang="en-GB" sz="1350" dirty="0"/>
          </a:p>
          <a:p>
            <a:pPr marL="0" indent="0">
              <a:buNone/>
            </a:pPr>
            <a:endParaRPr lang="en-GB" sz="1650" b="1" dirty="0" smtClean="0"/>
          </a:p>
          <a:p>
            <a:pPr marL="0" indent="0">
              <a:buNone/>
            </a:pPr>
            <a:r>
              <a:rPr lang="en-GB" sz="1650" b="1" dirty="0" smtClean="0"/>
              <a:t>Policy Development Kit</a:t>
            </a:r>
            <a:endParaRPr lang="en-GB" sz="165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29250" y="1144383"/>
            <a:ext cx="3486521" cy="3484768"/>
            <a:chOff x="5935841" y="1400212"/>
            <a:chExt cx="5389320" cy="52489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841" y="1400212"/>
              <a:ext cx="5214759" cy="5248992"/>
            </a:xfrm>
            <a:prstGeom prst="rect">
              <a:avLst/>
            </a:prstGeom>
            <a:effectLst>
              <a:glow rad="101600">
                <a:srgbClr val="003F5E">
                  <a:alpha val="60000"/>
                </a:srgbClr>
              </a:glo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012143" y="2038550"/>
              <a:ext cx="5313018" cy="3824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C3959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1050" i="1" dirty="0">
                  <a:solidFill>
                    <a:srgbClr val="F57A1E"/>
                  </a:solidFill>
                </a:rPr>
                <a:t>https://wiki.geant.org/display/WISE/SCIV2-WG+documents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28713" y="2444931"/>
            <a:ext cx="2070671" cy="2155164"/>
            <a:chOff x="5728041" y="1366624"/>
            <a:chExt cx="4740010" cy="49334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8041" y="1400212"/>
              <a:ext cx="3155771" cy="3546956"/>
            </a:xfrm>
            <a:prstGeom prst="rect">
              <a:avLst/>
            </a:prstGeom>
            <a:effectLst>
              <a:glow rad="101600">
                <a:srgbClr val="0C3959">
                  <a:alpha val="60000"/>
                </a:srgbClr>
              </a:glo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2579" y="1869808"/>
              <a:ext cx="3424712" cy="3927057"/>
            </a:xfrm>
            <a:prstGeom prst="rect">
              <a:avLst/>
            </a:prstGeom>
            <a:effectLst>
              <a:glow rad="101600">
                <a:srgbClr val="0C3959">
                  <a:alpha val="60000"/>
                </a:srgbClr>
              </a:glo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981" y="1366624"/>
              <a:ext cx="617812" cy="428350"/>
            </a:xfrm>
            <a:prstGeom prst="rect">
              <a:avLst/>
            </a:prstGeom>
            <a:solidFill>
              <a:srgbClr val="F8F8F8">
                <a:alpha val="80000"/>
              </a:srgbClr>
            </a:solidFill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2509" y="2337279"/>
              <a:ext cx="3195542" cy="3962770"/>
            </a:xfrm>
            <a:prstGeom prst="rect">
              <a:avLst/>
            </a:prstGeom>
            <a:effectLst>
              <a:glow rad="101600">
                <a:srgbClr val="0C3959">
                  <a:alpha val="60000"/>
                </a:srgb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8823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3351401"/>
            <a:ext cx="8181975" cy="1281323"/>
          </a:xfrm>
        </p:spPr>
        <p:txBody>
          <a:bodyPr/>
          <a:lstStyle/>
          <a:p>
            <a:r>
              <a:rPr lang="en-GB" dirty="0" smtClean="0"/>
              <a:t>We have the framework, we have a few good use cases (</a:t>
            </a:r>
            <a:r>
              <a:rPr lang="en-GB" dirty="0" err="1" smtClean="0"/>
              <a:t>CILogon</a:t>
            </a:r>
            <a:r>
              <a:rPr lang="en-GB" dirty="0" smtClean="0"/>
              <a:t> Silver, BBMRI)</a:t>
            </a:r>
          </a:p>
          <a:p>
            <a:r>
              <a:rPr lang="en-GB" dirty="0" smtClean="0"/>
              <a:t>How to break the deadlock for adoption?</a:t>
            </a:r>
          </a:p>
          <a:p>
            <a:r>
              <a:rPr lang="en-GB" dirty="0" smtClean="0"/>
              <a:t>More guidance, both on the IdP side (how) and SP side (why should I </a:t>
            </a:r>
            <a:r>
              <a:rPr lang="en-GB" dirty="0" err="1" smtClean="0"/>
              <a:t>require,request</a:t>
            </a:r>
            <a:r>
              <a:rPr lang="en-GB" dirty="0" smtClean="0"/>
              <a:t> it)?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Assurance: REFEDS RAF, </a:t>
            </a:r>
            <a:r>
              <a:rPr lang="en-GB" smtClean="0"/>
              <a:t>RAF adoption, …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2" y="1219820"/>
            <a:ext cx="4716798" cy="1797483"/>
          </a:xfrm>
          <a:prstGeom prst="rect">
            <a:avLst/>
          </a:prstGeom>
          <a:ln>
            <a:solidFill>
              <a:srgbClr val="1C416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528" y="1373134"/>
            <a:ext cx="2251901" cy="1630401"/>
          </a:xfrm>
          <a:prstGeom prst="rect">
            <a:avLst/>
          </a:prstGeom>
          <a:ln>
            <a:solidFill>
              <a:srgbClr val="1C416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40500" y="223409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1C4161"/>
                </a:solidFill>
              </a:rPr>
              <a:t>?</a:t>
            </a:r>
            <a:endParaRPr lang="en-GB" sz="4400" b="1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3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Example: </a:t>
            </a:r>
            <a:r>
              <a:rPr lang="en-US" dirty="0" smtClean="0"/>
              <a:t>Acceptable Authentication Assurance </a:t>
            </a:r>
            <a:br>
              <a:rPr lang="en-US" dirty="0" smtClean="0"/>
            </a:br>
            <a:r>
              <a:rPr lang="en-US" dirty="0" smtClean="0"/>
              <a:t>– enabling flexible user communities by mapping assurance elements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255" y="3333760"/>
            <a:ext cx="3072153" cy="1726661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grpSp>
        <p:nvGrpSpPr>
          <p:cNvPr id="28" name="Group 27"/>
          <p:cNvGrpSpPr/>
          <p:nvPr/>
        </p:nvGrpSpPr>
        <p:grpSpPr>
          <a:xfrm>
            <a:off x="516241" y="810492"/>
            <a:ext cx="7539532" cy="2927645"/>
            <a:chOff x="688321" y="1080656"/>
            <a:chExt cx="10052709" cy="39035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21" y="1080656"/>
              <a:ext cx="10052709" cy="39035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90612" y="1635956"/>
              <a:ext cx="919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BIRCH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0121" y="2980844"/>
              <a:ext cx="11182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ident#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9320" y="4275737"/>
              <a:ext cx="143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DOGWOOD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552" y="2436997"/>
              <a:ext cx="1088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national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1280" y="2115586"/>
              <a:ext cx="15393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vetting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4305" y="3119838"/>
              <a:ext cx="156282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community-</a:t>
              </a:r>
              <a:b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</a:br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based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80038" y="2206164"/>
              <a:ext cx="8083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AA-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0306" y="4075682"/>
              <a:ext cx="9344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AA++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2330" y="2877561"/>
              <a:ext cx="160984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community</a:t>
              </a:r>
              <a:b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</a:br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management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11594" y="1230221"/>
              <a:ext cx="1193063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proven?</a:t>
              </a:r>
              <a:endParaRPr lang="en-GB" sz="1013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04239" y="3661677"/>
              <a:ext cx="1193063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proven?</a:t>
              </a:r>
              <a:endParaRPr lang="en-GB" sz="1013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19293" y="2832364"/>
              <a:ext cx="10968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service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9521" y="3622737"/>
            <a:ext cx="54037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C3959"/>
                </a:solidFill>
              </a:rPr>
              <a:t>Identity vetting can be done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C3959"/>
                </a:solidFill>
              </a:rPr>
              <a:t>when credentialing the user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C3959"/>
                </a:solidFill>
              </a:rPr>
              <a:t>on enrolling the user in a community</a:t>
            </a:r>
          </a:p>
          <a:p>
            <a:r>
              <a:rPr lang="en-US" sz="1500" dirty="0">
                <a:solidFill>
                  <a:srgbClr val="0C3959"/>
                </a:solidFill>
              </a:rPr>
              <a:t>e.g. </a:t>
            </a:r>
            <a:r>
              <a:rPr lang="en-US" sz="1500" i="1" dirty="0">
                <a:solidFill>
                  <a:srgbClr val="0C3959"/>
                </a:solidFill>
              </a:rPr>
              <a:t>LIGO LSC </a:t>
            </a:r>
            <a:r>
              <a:rPr lang="en-US" sz="1500" dirty="0">
                <a:solidFill>
                  <a:srgbClr val="0C3959"/>
                </a:solidFill>
              </a:rPr>
              <a:t>always does researcher vetting, and Assurance Policy accommodates linkage in either place – still meeting SP trust needs</a:t>
            </a:r>
            <a:endParaRPr lang="en-GB" sz="1500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86" y="1105250"/>
            <a:ext cx="2440863" cy="3489325"/>
          </a:xfrm>
          <a:prstGeom prst="rect">
            <a:avLst/>
          </a:prstGeom>
          <a:ln>
            <a:solidFill>
              <a:srgbClr val="1C416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guidance: GDPR, </a:t>
            </a:r>
            <a:r>
              <a:rPr lang="en-GB" dirty="0"/>
              <a:t>privacy </a:t>
            </a:r>
            <a:r>
              <a:rPr lang="en-GB" dirty="0" smtClean="0"/>
              <a:t>notices, implementation guidance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493" y="1105250"/>
            <a:ext cx="2428308" cy="3489325"/>
          </a:xfrm>
          <a:prstGeom prst="rect">
            <a:avLst/>
          </a:prstGeom>
          <a:ln>
            <a:solidFill>
              <a:srgbClr val="1C416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31" y="1105250"/>
            <a:ext cx="2427989" cy="3489325"/>
          </a:xfrm>
          <a:prstGeom prst="rect">
            <a:avLst/>
          </a:prstGeom>
          <a:ln>
            <a:solidFill>
              <a:srgbClr val="1C416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66708" y="2453780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1C4161"/>
                </a:solidFill>
              </a:rPr>
              <a:t>…</a:t>
            </a:r>
            <a:endParaRPr lang="en-GB" sz="4400" b="1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484" y="1050159"/>
            <a:ext cx="4567756" cy="34893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AARC-community.org: AARC forever!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97729" y="4539484"/>
            <a:ext cx="36547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1C4161"/>
                </a:solidFill>
              </a:rPr>
              <a:t>for now just a reverse proxy for aarc-project.eu …</a:t>
            </a:r>
            <a:endParaRPr lang="en-GB" i="1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36215" y="3264740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400" smtClean="0">
                <a:solidFill>
                  <a:srgbClr val="EC0E51"/>
                </a:solidFill>
              </a:rPr>
              <a:t>Beyond just AARC …</a:t>
            </a:r>
            <a:endParaRPr lang="en-GB" sz="2400" dirty="0">
              <a:solidFill>
                <a:srgbClr val="EC0E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65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4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143003"/>
            <a:ext cx="4280568" cy="34897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Architecture</a:t>
            </a:r>
          </a:p>
          <a:p>
            <a:r>
              <a:rPr lang="en-GB" dirty="0" smtClean="0"/>
              <a:t>Blueprint BPA and the Proxy </a:t>
            </a:r>
            <a:r>
              <a:rPr lang="en-GB" dirty="0" err="1" smtClean="0"/>
              <a:t>gudelines</a:t>
            </a:r>
            <a:endParaRPr lang="en-GB" dirty="0" smtClean="0"/>
          </a:p>
          <a:p>
            <a:r>
              <a:rPr lang="en-GB" dirty="0"/>
              <a:t>Application </a:t>
            </a:r>
            <a:r>
              <a:rPr lang="en-GB" dirty="0" smtClean="0"/>
              <a:t>Integration</a:t>
            </a:r>
          </a:p>
          <a:p>
            <a:r>
              <a:rPr lang="en-GB" dirty="0" smtClean="0"/>
              <a:t>AEGIS and a lively FIM4R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Alignment with &amp; between range of </a:t>
            </a:r>
            <a:br>
              <a:rPr lang="en-GB" dirty="0" smtClean="0"/>
            </a:br>
            <a:r>
              <a:rPr lang="en-GB" b="1" dirty="0" smtClean="0"/>
              <a:t>policy development groups dedicated to interoperation</a:t>
            </a:r>
          </a:p>
          <a:p>
            <a:r>
              <a:rPr lang="en-GB" dirty="0" smtClean="0"/>
              <a:t>WISE-community</a:t>
            </a:r>
          </a:p>
          <a:p>
            <a:r>
              <a:rPr lang="en-GB" dirty="0" smtClean="0"/>
              <a:t>IGTF</a:t>
            </a:r>
          </a:p>
          <a:p>
            <a:r>
              <a:rPr lang="en-GB" dirty="0" smtClean="0"/>
              <a:t>REFEDS</a:t>
            </a:r>
          </a:p>
          <a:p>
            <a:r>
              <a:rPr lang="en-GB" dirty="0" smtClean="0"/>
              <a:t>FIM4R</a:t>
            </a:r>
          </a:p>
          <a:p>
            <a:r>
              <a:rPr lang="en-GB" dirty="0" smtClean="0"/>
              <a:t>GN4 </a:t>
            </a:r>
            <a:r>
              <a:rPr lang="en-GB" dirty="0" err="1" smtClean="0"/>
              <a:t>EnCo</a:t>
            </a:r>
            <a:r>
              <a:rPr lang="en-GB" dirty="0" smtClean="0"/>
              <a:t> </a:t>
            </a:r>
            <a:r>
              <a:rPr lang="en-GB" dirty="0" err="1" smtClean="0"/>
              <a:t>eSGE</a:t>
            </a:r>
            <a:endParaRPr lang="en-GB" dirty="0"/>
          </a:p>
          <a:p>
            <a:r>
              <a:rPr lang="en-GB" dirty="0" smtClean="0"/>
              <a:t>EOSCH-ISM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AARC ‘legacy’ – the AARC community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47" y="3288192"/>
            <a:ext cx="1662098" cy="981729"/>
          </a:xfrm>
          <a:prstGeom prst="rect">
            <a:avLst/>
          </a:prstGeom>
          <a:effectLst>
            <a:glow rad="101600">
              <a:srgbClr val="1C4161">
                <a:alpha val="60000"/>
              </a:srgbClr>
            </a:glow>
          </a:effectLst>
        </p:spPr>
      </p:pic>
      <p:grpSp>
        <p:nvGrpSpPr>
          <p:cNvPr id="34" name="Group 33"/>
          <p:cNvGrpSpPr/>
          <p:nvPr/>
        </p:nvGrpSpPr>
        <p:grpSpPr>
          <a:xfrm>
            <a:off x="5485388" y="1277983"/>
            <a:ext cx="3277542" cy="3219762"/>
            <a:chOff x="4892179" y="769500"/>
            <a:chExt cx="4141511" cy="4068500"/>
          </a:xfrm>
        </p:grpSpPr>
        <p:grpSp>
          <p:nvGrpSpPr>
            <p:cNvPr id="33" name="Group 32"/>
            <p:cNvGrpSpPr/>
            <p:nvPr/>
          </p:nvGrpSpPr>
          <p:grpSpPr>
            <a:xfrm>
              <a:off x="4892179" y="769500"/>
              <a:ext cx="4141511" cy="4068500"/>
              <a:chOff x="7522127" y="1490953"/>
              <a:chExt cx="4141511" cy="40685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227334" y="1490953"/>
                <a:ext cx="2649257" cy="711346"/>
                <a:chOff x="3042696" y="1756309"/>
                <a:chExt cx="2649257" cy="711346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2696" y="1756309"/>
                  <a:ext cx="2635135" cy="711346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108961" y="1911925"/>
                  <a:ext cx="2582992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WISE-community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7579995" y="2480163"/>
                <a:ext cx="868949" cy="711346"/>
                <a:chOff x="3085074" y="1756309"/>
                <a:chExt cx="868949" cy="711346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5074" y="1756309"/>
                  <a:ext cx="838372" cy="711346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108960" y="1911925"/>
                  <a:ext cx="845063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IGTF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967571" y="2403243"/>
                <a:ext cx="1328752" cy="644779"/>
                <a:chOff x="3085074" y="1789592"/>
                <a:chExt cx="1328752" cy="644779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5074" y="1789592"/>
                  <a:ext cx="1264931" cy="644779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3108960" y="1911927"/>
                  <a:ext cx="1304866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REFEDS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0398707" y="3011814"/>
                <a:ext cx="1264931" cy="644779"/>
                <a:chOff x="3085074" y="1789592"/>
                <a:chExt cx="1264931" cy="644779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5074" y="1789592"/>
                  <a:ext cx="1264931" cy="644779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3216439" y="1911927"/>
                  <a:ext cx="1063824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AEGIS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418367" y="3265436"/>
                <a:ext cx="1476788" cy="450535"/>
                <a:chOff x="2873218" y="1941249"/>
                <a:chExt cx="1476788" cy="45053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3218" y="1941249"/>
                  <a:ext cx="1476788" cy="398654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3093681" y="1963986"/>
                  <a:ext cx="1094208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FIM4R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609474" y="3813084"/>
                <a:ext cx="3981127" cy="813534"/>
                <a:chOff x="2873217" y="1702653"/>
                <a:chExt cx="3981127" cy="813534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3217" y="1702653"/>
                  <a:ext cx="3981127" cy="813534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3023372" y="1909365"/>
                  <a:ext cx="3771997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Collaboration EOSCH-GN4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522127" y="4990296"/>
                <a:ext cx="4141511" cy="569157"/>
                <a:chOff x="428546" y="5424321"/>
                <a:chExt cx="4141511" cy="56915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546" y="5424321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4513" y="5424321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0480" y="5424322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7332" y="5424321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3299" y="5424321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266" y="5424321"/>
                  <a:ext cx="670791" cy="569156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Box 31"/>
            <p:cNvSpPr txBox="1"/>
            <p:nvPr/>
          </p:nvSpPr>
          <p:spPr>
            <a:xfrm>
              <a:off x="4950048" y="4403380"/>
              <a:ext cx="4020445" cy="3305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EC0E51"/>
                  </a:solidFill>
                  <a:latin typeface="Segoe Print" panose="02000600000000000000" pitchFamily="2" charset="0"/>
                </a:rPr>
                <a:t>national, domain and community groups</a:t>
              </a:r>
              <a:endParaRPr lang="en-GB" sz="1100" dirty="0" smtClean="0">
                <a:solidFill>
                  <a:srgbClr val="EC0E51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59" y="1359598"/>
            <a:ext cx="1192086" cy="929554"/>
          </a:xfrm>
          <a:prstGeom prst="rect">
            <a:avLst/>
          </a:prstGeom>
          <a:effectLst>
            <a:glow rad="101600">
              <a:srgbClr val="1C4161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20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Sirtfi &amp; the Registry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Communications Challenges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Attribute Authority operations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SCI evolution and its assessment to support trust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Acceptable Use Policy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Assurance profiles: </a:t>
            </a:r>
            <a:r>
              <a:rPr lang="en-US" i="1" dirty="0" smtClean="0">
                <a:solidFill>
                  <a:srgbClr val="0C3959"/>
                </a:solidFill>
              </a:rPr>
              <a:t>adoption </a:t>
            </a:r>
            <a:r>
              <a:rPr lang="en-US" i="1" dirty="0">
                <a:solidFill>
                  <a:srgbClr val="0C3959"/>
                </a:solidFill>
              </a:rPr>
              <a:t>&amp; suitability in high-risk </a:t>
            </a:r>
            <a:r>
              <a:rPr lang="en-US" i="1" dirty="0" smtClean="0">
                <a:solidFill>
                  <a:srgbClr val="0C3959"/>
                </a:solidFill>
              </a:rPr>
              <a:t>cases</a:t>
            </a:r>
            <a:endParaRPr lang="en-US" i="1" dirty="0">
              <a:solidFill>
                <a:srgbClr val="0C3959"/>
              </a:solidFill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Policy Development Kit evolution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Data Protection guidance for global research </a:t>
            </a:r>
            <a:r>
              <a:rPr lang="en-US" i="1" dirty="0" smtClean="0">
                <a:solidFill>
                  <a:srgbClr val="0C3959"/>
                </a:solidFill>
              </a:rPr>
              <a:t>collaboration</a:t>
            </a:r>
            <a:endParaRPr lang="en-US" i="1" dirty="0">
              <a:solidFill>
                <a:srgbClr val="0C3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much to do, so few people,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36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76E6A-F32A-4612-884C-86870357C6B4}" type="slidenum">
              <a:rPr lang="en-GB" sz="506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GB" sz="506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is there today – 561 parties (406 IdPs) joined, in 28 federations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12841" y="4947293"/>
            <a:ext cx="43236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25" i="1" dirty="0">
                <a:solidFill>
                  <a:srgbClr val="F6791C"/>
                </a:solidFill>
                <a:latin typeface="Calibri" panose="020F0502020204030204"/>
              </a:rPr>
              <a:t>graphics source: AARC2 DNA3.2 Report on Incident Response in FIM; data: technical.edugain.org</a:t>
            </a:r>
            <a:endParaRPr lang="en-GB" sz="825" i="1" dirty="0">
              <a:solidFill>
                <a:srgbClr val="F6791C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253871"/>
            <a:ext cx="4642600" cy="24666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57900" y="4416314"/>
            <a:ext cx="28486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6791C"/>
                </a:solidFill>
                <a:latin typeface="Calibri" panose="020F0502020204030204"/>
              </a:rPr>
              <a:t>countries with at least one Sirtfi entity</a:t>
            </a:r>
            <a:endParaRPr lang="en-GB" i="1" dirty="0">
              <a:solidFill>
                <a:srgbClr val="F6791C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6173" y="3084127"/>
            <a:ext cx="3388172" cy="1977557"/>
            <a:chOff x="6064308" y="1394460"/>
            <a:chExt cx="5833051" cy="33909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723181" y="1394460"/>
              <a:ext cx="3423044" cy="514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https://refeds.org/SIRTFI</a:t>
              </a:r>
            </a:p>
          </p:txBody>
        </p:sp>
      </p:grpSp>
      <p:pic>
        <p:nvPicPr>
          <p:cNvPr id="1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6" y="2944772"/>
            <a:ext cx="1290602" cy="136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668" y="1267792"/>
            <a:ext cx="4600575" cy="1044902"/>
          </a:xfrm>
          <a:prstGeom prst="rect">
            <a:avLst/>
          </a:prstGeom>
        </p:spPr>
      </p:pic>
      <p:pic>
        <p:nvPicPr>
          <p:cNvPr id="4" name="image2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256" y="1050159"/>
            <a:ext cx="4299585" cy="1762125"/>
          </a:xfrm>
          <a:prstGeom prst="rect">
            <a:avLst/>
          </a:prstGeom>
          <a:ln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45" y="945150"/>
            <a:ext cx="796193" cy="636955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482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Sirtfi: through REFEDS and communities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59" y="2231472"/>
            <a:ext cx="2592479" cy="198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39567" y="4297823"/>
            <a:ext cx="1551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https://sirtfi.cern.ch/</a:t>
            </a:r>
            <a:endParaRPr lang="en-GB" sz="1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01603" y="1208015"/>
            <a:ext cx="4211281" cy="992579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1C4161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1C4161"/>
                </a:solidFill>
              </a:rPr>
              <a:t>Sirtfi+ registry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enabling more entities to express Sirtfi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allow sharing of implicit trust between communities?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tool requirements (lead by Laura et al.)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1603" y="2430480"/>
            <a:ext cx="4950522" cy="2239074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1C4161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1C4161"/>
                </a:solidFill>
              </a:rPr>
              <a:t>Incident Response procedures for R&amp;E Fed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AARC-I051 white paper guidance (based on challenges)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Good </a:t>
            </a:r>
            <a:r>
              <a:rPr lang="en-GB" dirty="0">
                <a:solidFill>
                  <a:srgbClr val="1C4161"/>
                </a:solidFill>
              </a:rPr>
              <a:t>resource: SANS Incident Handlers Handbook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Refer to SANS incident </a:t>
            </a:r>
            <a:r>
              <a:rPr lang="en-GB" dirty="0" smtClean="0">
                <a:solidFill>
                  <a:srgbClr val="1C4161"/>
                </a:solidFill>
              </a:rPr>
              <a:t>handling</a:t>
            </a:r>
            <a:br>
              <a:rPr lang="en-GB" dirty="0" smtClean="0">
                <a:solidFill>
                  <a:srgbClr val="1C4161"/>
                </a:solidFill>
              </a:rPr>
            </a:br>
            <a:r>
              <a:rPr lang="en-GB" dirty="0" smtClean="0">
                <a:solidFill>
                  <a:srgbClr val="1C4161"/>
                </a:solidFill>
              </a:rPr>
              <a:t>notes </a:t>
            </a:r>
            <a:r>
              <a:rPr lang="en-GB" dirty="0">
                <a:solidFill>
                  <a:srgbClr val="1C4161"/>
                </a:solidFill>
              </a:rPr>
              <a:t>for a check on how our proposed preparations </a:t>
            </a:r>
            <a:r>
              <a:rPr lang="en-GB" dirty="0" smtClean="0">
                <a:solidFill>
                  <a:srgbClr val="1C4161"/>
                </a:solidFill>
              </a:rPr>
              <a:t/>
            </a:r>
            <a:br>
              <a:rPr lang="en-GB" dirty="0" smtClean="0">
                <a:solidFill>
                  <a:srgbClr val="1C4161"/>
                </a:solidFill>
              </a:rPr>
            </a:br>
            <a:r>
              <a:rPr lang="en-GB" dirty="0" smtClean="0">
                <a:solidFill>
                  <a:srgbClr val="1C4161"/>
                </a:solidFill>
              </a:rPr>
              <a:t>stack </a:t>
            </a:r>
            <a:r>
              <a:rPr lang="en-GB" dirty="0">
                <a:solidFill>
                  <a:srgbClr val="1C4161"/>
                </a:solidFill>
              </a:rPr>
              <a:t>up against the SANS recommendation.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What should be added?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What should be removed?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What should be altered? Make comments/edits in the doc.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handbook approach to the IR in R&amp;E Feds</a:t>
            </a:r>
            <a:endParaRPr lang="en-GB" dirty="0" smtClean="0">
              <a:solidFill>
                <a:srgbClr val="1C416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959" y="1095170"/>
            <a:ext cx="3209468" cy="992579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1C4161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1C4161"/>
                </a:solidFill>
              </a:rPr>
              <a:t>Sirtfi ‘encouragement’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the tool certainly raises attention </a:t>
            </a:r>
            <a:r>
              <a:rPr lang="en-GB" dirty="0" smtClean="0">
                <a:solidFill>
                  <a:srgbClr val="1C4161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  <a:sym typeface="Wingdings" panose="05000000000000000000" pitchFamily="2" charset="2"/>
              </a:rPr>
              <a:t>lack-of-Sirtfi (and R&amp;S) is non-trivial to </a:t>
            </a:r>
            <a:br>
              <a:rPr lang="en-GB" dirty="0" smtClean="0">
                <a:solidFill>
                  <a:srgbClr val="1C4161"/>
                </a:solidFill>
                <a:sym typeface="Wingdings" panose="05000000000000000000" pitchFamily="2" charset="2"/>
              </a:rPr>
            </a:br>
            <a:r>
              <a:rPr lang="en-GB" dirty="0" smtClean="0">
                <a:solidFill>
                  <a:srgbClr val="1C4161"/>
                </a:solidFill>
                <a:sym typeface="Wingdings" panose="05000000000000000000" pitchFamily="2" charset="2"/>
              </a:rPr>
              <a:t>diagnose – other causes may interfere</a:t>
            </a:r>
            <a:endParaRPr lang="en-GB" dirty="0" smtClean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1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coordinate our collective R&amp;E response?</a:t>
            </a:r>
          </a:p>
          <a:p>
            <a:r>
              <a:rPr lang="en-US" dirty="0" smtClean="0"/>
              <a:t>Communication guidelines to help timely resolution?</a:t>
            </a:r>
          </a:p>
          <a:p>
            <a:r>
              <a:rPr lang="en-US" dirty="0" smtClean="0"/>
              <a:t>Two  ‘challenges’: </a:t>
            </a:r>
            <a:r>
              <a:rPr lang="en-US" b="1" dirty="0" smtClean="0"/>
              <a:t>March 2018 </a:t>
            </a:r>
            <a:r>
              <a:rPr lang="en-US" dirty="0" smtClean="0"/>
              <a:t>and </a:t>
            </a:r>
            <a:r>
              <a:rPr lang="en-US" b="1" dirty="0" smtClean="0"/>
              <a:t>December 2018</a:t>
            </a:r>
            <a:endParaRPr lang="en-GB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incident response coordination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6" y="2258099"/>
            <a:ext cx="5396582" cy="2182283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546" y="1120515"/>
            <a:ext cx="2956433" cy="121437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546" y="2878824"/>
            <a:ext cx="2956433" cy="117672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8" name="Down Arrow 7"/>
          <p:cNvSpPr/>
          <p:nvPr/>
        </p:nvSpPr>
        <p:spPr>
          <a:xfrm>
            <a:off x="7097165" y="2463533"/>
            <a:ext cx="749193" cy="286651"/>
          </a:xfrm>
          <a:prstGeom prst="downArrow">
            <a:avLst>
              <a:gd name="adj1" fmla="val 25527"/>
              <a:gd name="adj2" fmla="val 66083"/>
            </a:avLst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TextBox 8"/>
          <p:cNvSpPr txBox="1"/>
          <p:nvPr/>
        </p:nvSpPr>
        <p:spPr>
          <a:xfrm>
            <a:off x="6040864" y="4227340"/>
            <a:ext cx="22365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solidFill>
                  <a:srgbClr val="F57A1E"/>
                </a:solidFill>
              </a:rPr>
              <a:t>parties involved in response challenge</a:t>
            </a:r>
            <a:endParaRPr lang="en-GB" sz="1013" b="1" dirty="0">
              <a:solidFill>
                <a:srgbClr val="F57A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439" y="4529453"/>
            <a:ext cx="606929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solidFill>
                  <a:srgbClr val="0C3959"/>
                </a:solidFill>
              </a:rPr>
              <a:t>Report-outs see </a:t>
            </a:r>
            <a:r>
              <a:rPr lang="en-GB" sz="1013" b="1" dirty="0">
                <a:solidFill>
                  <a:srgbClr val="0C3959"/>
                </a:solidFill>
              </a:rPr>
              <a:t>https://wiki.geant.org/display/AARC/Sirtfi+Communications+Challenges%2C+AARC2-TNA3.1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243" y="2319617"/>
            <a:ext cx="477014" cy="323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244" y="2319617"/>
            <a:ext cx="480059" cy="323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018" y="3652236"/>
            <a:ext cx="582629" cy="32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6018" y="4020010"/>
            <a:ext cx="321344" cy="323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789" y="3893930"/>
            <a:ext cx="480059" cy="323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3762" y="3997239"/>
            <a:ext cx="318886" cy="327996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6591" y="43159"/>
            <a:ext cx="1664209" cy="747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10" y="1262161"/>
            <a:ext cx="660148" cy="59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SCCC </a:t>
            </a:r>
            <a:r>
              <a:rPr lang="en-GB" dirty="0" smtClean="0">
                <a:solidFill>
                  <a:srgbClr val="EC0E51"/>
                </a:solidFill>
              </a:rPr>
              <a:t>J</a:t>
            </a:r>
            <a:r>
              <a:rPr lang="en-GB" dirty="0" smtClean="0"/>
              <a:t>WG</a:t>
            </a:r>
            <a:endParaRPr lang="en-GB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05" y="1143000"/>
            <a:ext cx="7768915" cy="3489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01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security focus in the BPA: beyond just the IdPs</a:t>
            </a:r>
            <a:endParaRPr lang="en-GB" dirty="0"/>
          </a:p>
        </p:txBody>
      </p:sp>
      <p:pic>
        <p:nvPicPr>
          <p:cNvPr id="917" name="Picture 9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94" y="1280948"/>
            <a:ext cx="3605213" cy="2811239"/>
          </a:xfrm>
          <a:prstGeom prst="rect">
            <a:avLst/>
          </a:prstGeom>
        </p:spPr>
      </p:pic>
      <p:sp>
        <p:nvSpPr>
          <p:cNvPr id="919" name="Rounded Rectangular Callout 918"/>
          <p:cNvSpPr/>
          <p:nvPr/>
        </p:nvSpPr>
        <p:spPr>
          <a:xfrm>
            <a:off x="6554366" y="1666875"/>
            <a:ext cx="2247900" cy="1066800"/>
          </a:xfrm>
          <a:prstGeom prst="wedgeRoundRectCallout">
            <a:avLst>
              <a:gd name="adj1" fmla="val -114054"/>
              <a:gd name="adj2" fmla="val 101911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13" b="1" dirty="0">
                <a:solidFill>
                  <a:srgbClr val="1C4161"/>
                </a:solidFill>
              </a:rPr>
              <a:t>Store and manage ephemeral user credentials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trusted credential stores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protection at rest</a:t>
            </a:r>
            <a:endParaRPr lang="en-GB" sz="1013" dirty="0">
              <a:solidFill>
                <a:srgbClr val="EC0E51"/>
              </a:solidFill>
            </a:endParaRPr>
          </a:p>
        </p:txBody>
      </p:sp>
      <p:sp>
        <p:nvSpPr>
          <p:cNvPr id="920" name="Rounded Rectangular Callout 919"/>
          <p:cNvSpPr/>
          <p:nvPr/>
        </p:nvSpPr>
        <p:spPr>
          <a:xfrm>
            <a:off x="96440" y="1409618"/>
            <a:ext cx="2446735" cy="2324265"/>
          </a:xfrm>
          <a:prstGeom prst="wedgeRoundRectCallout">
            <a:avLst>
              <a:gd name="adj1" fmla="val 68785"/>
              <a:gd name="adj2" fmla="val 39568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13" b="1" dirty="0">
                <a:solidFill>
                  <a:srgbClr val="0C3959"/>
                </a:solidFill>
              </a:rPr>
              <a:t>Community membership management directories and attribute authorities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integrity of membership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identification, naming and traceability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site and service security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protection on the network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assertion integrity</a:t>
            </a:r>
            <a:endParaRPr lang="en-GB" sz="1013" dirty="0">
              <a:solidFill>
                <a:srgbClr val="EC0E51"/>
              </a:solidFill>
            </a:endParaRPr>
          </a:p>
        </p:txBody>
      </p:sp>
      <p:sp>
        <p:nvSpPr>
          <p:cNvPr id="921" name="TextBox 920"/>
          <p:cNvSpPr txBox="1"/>
          <p:nvPr/>
        </p:nvSpPr>
        <p:spPr>
          <a:xfrm>
            <a:off x="6725747" y="2809875"/>
            <a:ext cx="1524776" cy="559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1C4161"/>
                </a:solidFill>
              </a:rPr>
              <a:t>IGTF Guidelines on </a:t>
            </a:r>
            <a:br>
              <a:rPr lang="en-US" sz="1013" dirty="0">
                <a:solidFill>
                  <a:srgbClr val="1C4161"/>
                </a:solidFill>
              </a:rPr>
            </a:br>
            <a:r>
              <a:rPr lang="en-US" sz="1013" dirty="0">
                <a:solidFill>
                  <a:srgbClr val="1C4161"/>
                </a:solidFill>
              </a:rPr>
              <a:t>Trusted Credential Stores</a:t>
            </a:r>
            <a:br>
              <a:rPr lang="en-US" sz="1013" dirty="0">
                <a:solidFill>
                  <a:srgbClr val="1C4161"/>
                </a:solidFill>
              </a:rPr>
            </a:br>
            <a:r>
              <a:rPr lang="en-US" sz="1013" dirty="0">
                <a:solidFill>
                  <a:srgbClr val="1C4161"/>
                </a:solidFill>
              </a:rPr>
              <a:t>(</a:t>
            </a:r>
            <a:r>
              <a:rPr lang="en-US" sz="1013" i="1" dirty="0">
                <a:solidFill>
                  <a:srgbClr val="1C4161"/>
                </a:solidFill>
              </a:rPr>
              <a:t>pre-existing)</a:t>
            </a:r>
            <a:endParaRPr lang="en-GB" sz="1013" i="1" dirty="0">
              <a:solidFill>
                <a:srgbClr val="1C4161"/>
              </a:solidFill>
            </a:endParaRPr>
          </a:p>
        </p:txBody>
      </p:sp>
      <p:sp>
        <p:nvSpPr>
          <p:cNvPr id="922" name="TextBox 921"/>
          <p:cNvSpPr txBox="1"/>
          <p:nvPr/>
        </p:nvSpPr>
        <p:spPr>
          <a:xfrm>
            <a:off x="96441" y="4092187"/>
            <a:ext cx="4067396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rgbClr val="0C3959"/>
                </a:solidFill>
              </a:rPr>
              <a:t>Guidelines for Secure Operation of Attribute Authorities and other issuers of access-granting statements </a:t>
            </a:r>
            <a:br>
              <a:rPr lang="en-GB" sz="1013" dirty="0">
                <a:solidFill>
                  <a:srgbClr val="0C3959"/>
                </a:solidFill>
              </a:rPr>
            </a:br>
            <a:r>
              <a:rPr lang="en-GB" sz="1013" i="1" dirty="0">
                <a:solidFill>
                  <a:srgbClr val="0C3959"/>
                </a:solidFill>
              </a:rPr>
              <a:t>(AARC-I048, in collaboration with IGTF AAOPS)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00" y="222115"/>
            <a:ext cx="660148" cy="59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1881" y="1766535"/>
            <a:ext cx="5076824" cy="944563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Structured around concept of “</a:t>
            </a:r>
            <a:r>
              <a:rPr lang="en-US" b="1" dirty="0" smtClean="0"/>
              <a:t>AA Operators</a:t>
            </a:r>
            <a:r>
              <a:rPr lang="en-US" dirty="0" smtClean="0"/>
              <a:t>”, </a:t>
            </a:r>
          </a:p>
          <a:p>
            <a:pPr marL="0" indent="0" algn="ctr">
              <a:buNone/>
            </a:pPr>
            <a:r>
              <a:rPr lang="en-US" dirty="0" smtClean="0"/>
              <a:t>operating “</a:t>
            </a:r>
            <a:r>
              <a:rPr lang="en-US" b="1" dirty="0" smtClean="0"/>
              <a:t>Attribute Authorities</a:t>
            </a:r>
            <a:r>
              <a:rPr lang="en-US" dirty="0" smtClean="0"/>
              <a:t>” (technological entities), </a:t>
            </a:r>
          </a:p>
          <a:p>
            <a:pPr marL="0" indent="0" algn="ctr">
              <a:buNone/>
            </a:pPr>
            <a:r>
              <a:rPr lang="en-US" dirty="0" smtClean="0"/>
              <a:t>on behalf of, one or more, </a:t>
            </a:r>
            <a:r>
              <a:rPr lang="en-US" b="1" dirty="0" smtClean="0"/>
              <a:t>Communities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35" y="55987"/>
            <a:ext cx="7397328" cy="994172"/>
          </a:xfrm>
        </p:spPr>
        <p:txBody>
          <a:bodyPr/>
          <a:lstStyle/>
          <a:p>
            <a:r>
              <a:rPr lang="en-US" dirty="0" smtClean="0"/>
              <a:t>AARC-G048: </a:t>
            </a:r>
            <a:r>
              <a:rPr lang="en-US" dirty="0">
                <a:solidFill>
                  <a:srgbClr val="0C3959"/>
                </a:solidFill>
              </a:rPr>
              <a:t>keeping users </a:t>
            </a:r>
            <a:r>
              <a:rPr lang="en-US" dirty="0" smtClean="0">
                <a:solidFill>
                  <a:srgbClr val="0C3959"/>
                </a:solidFill>
              </a:rPr>
              <a:t>&amp; communities protected, moving </a:t>
            </a:r>
            <a:r>
              <a:rPr lang="en-US" dirty="0">
                <a:solidFill>
                  <a:srgbClr val="0C3959"/>
                </a:solidFill>
              </a:rPr>
              <a:t>across </a:t>
            </a:r>
            <a:r>
              <a:rPr lang="en-US" dirty="0" smtClean="0">
                <a:solidFill>
                  <a:srgbClr val="0C3959"/>
                </a:solidFill>
              </a:rPr>
              <a:t>models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1735" y="1050160"/>
            <a:ext cx="6217279" cy="646331"/>
          </a:xfrm>
          <a:prstGeom prst="rect">
            <a:avLst/>
          </a:prstGeom>
          <a:solidFill>
            <a:srgbClr val="FABD9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C3959"/>
                </a:solidFill>
              </a:rPr>
              <a:t>trusted delegation of response from communities to operators, </a:t>
            </a:r>
            <a:br>
              <a:rPr lang="en-US" sz="1800" dirty="0">
                <a:solidFill>
                  <a:srgbClr val="0C3959"/>
                </a:solidFill>
              </a:rPr>
            </a:br>
            <a:r>
              <a:rPr lang="en-US" sz="1800" dirty="0">
                <a:solidFill>
                  <a:srgbClr val="0C3959"/>
                </a:solidFill>
              </a:rPr>
              <a:t>and from services to communities in recognizing their assertions</a:t>
            </a:r>
            <a:endParaRPr lang="en-GB" sz="1800" dirty="0">
              <a:solidFill>
                <a:srgbClr val="0C395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804226"/>
            <a:ext cx="4104084" cy="1864648"/>
          </a:xfrm>
          <a:prstGeom prst="rect">
            <a:avLst/>
          </a:prstGeom>
          <a:ln>
            <a:solidFill>
              <a:srgbClr val="0C395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152" y="3042944"/>
            <a:ext cx="4719214" cy="1864648"/>
          </a:xfrm>
          <a:prstGeom prst="rect">
            <a:avLst/>
          </a:prstGeom>
          <a:ln>
            <a:solidFill>
              <a:srgbClr val="0C3959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24" y="978725"/>
            <a:ext cx="2413942" cy="136228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grpSp>
        <p:nvGrpSpPr>
          <p:cNvPr id="22" name="Group 21"/>
          <p:cNvGrpSpPr/>
          <p:nvPr/>
        </p:nvGrpSpPr>
        <p:grpSpPr>
          <a:xfrm>
            <a:off x="7739063" y="1724695"/>
            <a:ext cx="1217428" cy="948155"/>
            <a:chOff x="10441171" y="5498100"/>
            <a:chExt cx="1623237" cy="1264207"/>
          </a:xfrm>
          <a:effectLst>
            <a:glow rad="101600">
              <a:srgbClr val="F6791C">
                <a:alpha val="60000"/>
              </a:srgbClr>
            </a:glo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7DF5E2-E849-DD48-9B9C-8A751564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171" y="5498100"/>
              <a:ext cx="1623237" cy="124992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455349" y="5932967"/>
              <a:ext cx="233916" cy="829340"/>
            </a:xfrm>
            <a:prstGeom prst="rect">
              <a:avLst/>
            </a:prstGeom>
            <a:noFill/>
            <a:ln w="38100"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`</a:t>
              </a:r>
              <a:endParaRPr lang="en-GB" sz="1013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24" y="2393104"/>
            <a:ext cx="660148" cy="5977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68" y="2568785"/>
            <a:ext cx="811146" cy="3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PT template 169 (widescreen) format_GEANT template 16 9 format.pptx" id="{9DC1E827-877E-43F9-9A32-F3B901BF3494}" vid="{EDC3CB54-2400-4255-B0C2-73BA885486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www.w3.org/XML/1998/namespace"/>
    <ds:schemaRef ds:uri="http://purl.org/dc/dcmitype/"/>
    <ds:schemaRef ds:uri="http://schemas.microsoft.com/office/2006/documentManagement/types"/>
    <ds:schemaRef ds:uri="e7019c98-23ef-46f8-8434-cfd3a3bc7393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PPT template 169 (widescreen) format_GEANT template 16 9 format</Template>
  <TotalTime>1962</TotalTime>
  <Words>665</Words>
  <Application>Microsoft Office PowerPoint</Application>
  <PresentationFormat>On-screen Show (16:9)</PresentationFormat>
  <Paragraphs>143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Print</vt:lpstr>
      <vt:lpstr>Verdana</vt:lpstr>
      <vt:lpstr>Wingdings</vt:lpstr>
      <vt:lpstr>GEANT Association</vt:lpstr>
      <vt:lpstr>PowerPoint Presentation</vt:lpstr>
      <vt:lpstr>The AARC ‘legacy’ – the AARC community</vt:lpstr>
      <vt:lpstr>So much to do, so few people, …</vt:lpstr>
      <vt:lpstr>Sirtfi is there today – 561 parties (406 IdPs) joined, in 28 federations</vt:lpstr>
      <vt:lpstr>Promoting Sirtfi: through REFEDS and communities</vt:lpstr>
      <vt:lpstr>Testing incident response coordination</vt:lpstr>
      <vt:lpstr>SCCC JWG</vt:lpstr>
      <vt:lpstr>Operational security focus in the BPA: beyond just the IdPs</vt:lpstr>
      <vt:lpstr>AARC-G048: keeping users &amp; communities protected, moving across models</vt:lpstr>
      <vt:lpstr>AAOPS – engaging with the community AAIs and AASPs</vt:lpstr>
      <vt:lpstr>SCI – assessment, policy development, AUP, PDK</vt:lpstr>
      <vt:lpstr>Assurance: REFEDS RAF, RAF adoption, …</vt:lpstr>
      <vt:lpstr>Example: Acceptable Authentication Assurance  – enabling flexible user communities by mapping assurance elements</vt:lpstr>
      <vt:lpstr>Community guidance: GDPR, privacy notices, implementation guidance </vt:lpstr>
      <vt:lpstr>AARC-community.org: AARC forever!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keywords/>
  <dc:description>change to funding information Nov 2015</dc:description>
  <cp:lastModifiedBy>davidg</cp:lastModifiedBy>
  <cp:revision>20</cp:revision>
  <dcterms:created xsi:type="dcterms:W3CDTF">2019-05-17T10:59:07Z</dcterms:created>
  <dcterms:modified xsi:type="dcterms:W3CDTF">2019-05-20T10:28:02Z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