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48"/>
    <p:restoredTop sz="94647"/>
  </p:normalViewPr>
  <p:slideViewPr>
    <p:cSldViewPr snapToGrid="0" snapToObjects="1">
      <p:cViewPr varScale="1">
        <p:scale>
          <a:sx n="121" d="100"/>
          <a:sy n="121" d="100"/>
        </p:scale>
        <p:origin x="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0C7B-F7E6-CB4A-8351-67CD468D8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37465-ED72-0445-BCD4-825C826EA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4594"/>
            <a:ext cx="9144000" cy="246010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AE77-7B0E-104C-8831-1C3CFFF3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54DF-46B9-4F4C-970B-DC6B8E90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4E99-0673-9842-9974-B9C322A0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B10CF8-4878-B84B-9BCC-F460795DE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  <p:grpSp>
        <p:nvGrpSpPr>
          <p:cNvPr id="9" name="Group 4">
            <a:extLst>
              <a:ext uri="{FF2B5EF4-FFF2-40B4-BE49-F238E27FC236}">
                <a16:creationId xmlns:a16="http://schemas.microsoft.com/office/drawing/2014/main" id="{8B156C9C-0F42-5749-9A89-8DFA74B5B85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407400" y="250032"/>
            <a:ext cx="3527425" cy="1285875"/>
            <a:chOff x="295" y="1845"/>
            <a:chExt cx="2222" cy="810"/>
          </a:xfrm>
        </p:grpSpPr>
        <p:sp>
          <p:nvSpPr>
            <p:cNvPr id="10" name="WordArt 5">
              <a:extLst>
                <a:ext uri="{FF2B5EF4-FFF2-40B4-BE49-F238E27FC236}">
                  <a16:creationId xmlns:a16="http://schemas.microsoft.com/office/drawing/2014/main" id="{4235CF59-2177-8C44-B62E-F4978207128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9" y="1845"/>
              <a:ext cx="137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  <a:ea typeface="Arial Black"/>
                  <a:cs typeface="Arial Black"/>
                </a:rPr>
                <a:t>TAGPMA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23C59E26-E1DE-8C4D-9C9B-8433743C0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251"/>
              <a:ext cx="2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en-US" b="1" dirty="0">
                  <a:cs typeface="+mn-cs"/>
                </a:rPr>
                <a:t>The Americas Grid </a:t>
              </a:r>
            </a:p>
            <a:p>
              <a:pPr algn="dist">
                <a:defRPr/>
              </a:pPr>
              <a:r>
                <a:rPr lang="en-US" b="1" dirty="0">
                  <a:cs typeface="+mn-cs"/>
                </a:rPr>
                <a:t>Policy Management Authority</a:t>
              </a:r>
              <a:r>
                <a:rPr lang="pt-BR" dirty="0"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68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77EF-E15A-BB4A-AB6B-5D9F1916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0736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5A56C-A675-0B46-A5C3-87ADD6E6B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A2626-C390-E64A-9C69-18D4269F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5592-2FFC-414F-9093-DD760CAE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8A77-80DF-B64C-833F-6EFFC651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9B10A3-F6E4-3B40-8EA4-2B01B4E73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40A23-9EE5-004E-BFCD-D2AE31488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B8CB-B631-8A46-A1BE-7E8A224D4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96FA4-2401-994B-BD80-EDB24108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0CD1-108D-8E49-A80C-B3FE8A8D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69803-462B-D746-893D-4B2EEA76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58B80-166F-D942-8F1B-C1BD239AE7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3DA2-0A99-D14F-A48A-514ABD45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97028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F4C7-096D-BA43-B64E-447DCFBE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66A03-D818-3240-BA24-1979D645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161EB-110E-E246-BBC9-74495AD9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25E8-8597-A345-8C1D-E48B3F38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0FF2A-1F51-DB4E-908D-888EE2F55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A61A-2FC3-104A-8913-62BD74EB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5756F-82B4-3D42-8074-083B5136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3C31-397E-3C4B-A7AD-018A38CA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C693-0BCC-4447-8C67-A7A161F9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1A48-D8AD-7042-9709-B954D801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DCF318-B121-6D4C-9136-EEFB6272E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B1A0-90FF-D748-BB0E-572D0F7F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0404-8209-924D-A72F-A59B7F90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7F5F5-7450-B049-8BC2-CF5D377D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8DE1B-469C-204A-9332-ADA0411B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4D6D3-4498-FD49-91BC-108CED82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43BD1-E7C6-484F-AB70-0958495E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4FE66-939B-E048-9E30-1BD7E1090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AA26-0C4B-444E-A5D4-B11BFB7F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1BA8-C6D5-844E-86F9-6C2059A3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5636"/>
            <a:ext cx="5157787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9380D-1D88-AB49-BEBB-8C27643A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51AE3-6887-7F42-AF16-137453ADC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5636"/>
            <a:ext cx="5183188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4850C-A6CE-B04A-8296-A4F624B87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182EF-7AE6-7D40-A569-C4B13A1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F99B0D-43A1-F14B-A813-74D13517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F6B99-5916-C848-9850-597952B8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48B094-54F6-B846-9D23-92E70D35CE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6C62-4430-9D4B-B253-E9CC9C75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D1279-F3A8-3A4B-ACAB-916D3399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C57CA-E8CA-A642-B382-6A8249E8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ACF38-EF7B-0B43-B6CB-D7C3F49D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A0750-0586-B547-B9FC-1B8305EAAA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67276-328A-FB46-ACE9-41B8B7DF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80F52-C703-564D-A576-4B713A19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B99EB-BAAA-8544-B2D7-1BE54EC7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5891E5-11B1-D643-9923-8176E1E68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1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7AB8-A510-5541-82E6-8790251C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4007"/>
            <a:ext cx="3121026" cy="1470371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E07D-3EB3-6347-9C41-74018C03C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22852"/>
            <a:ext cx="6172200" cy="5238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83733-F93F-3845-B614-AD91CD0D5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718986"/>
            <a:ext cx="3933826" cy="4167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147A-4139-304A-AC9E-E9EC8F41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951A7-53F9-554A-A6D8-95E8513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596-79A8-B642-A34E-69B6354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95853E-0B3D-A74C-B5ED-D95CCE9212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3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1FD-F5B1-394F-89B2-0A59F24A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314" y="93386"/>
            <a:ext cx="3117712" cy="1476652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FE320-3AD0-8D42-AB14-034494412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22853"/>
            <a:ext cx="6172200" cy="5238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718CD-F855-A541-BF22-6E57059DF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18986"/>
            <a:ext cx="3932237" cy="4150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2A52-574E-4748-86D4-9230A5E6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6FE87-AFF2-DB41-B7AC-B2FB89A1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83BC7-17C0-7549-8724-CD5015A5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3AEEAB-719C-B54F-93F8-186A4C635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DF0BF-2FEB-9A4A-927F-E50CE454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FBEA9-E8DF-6847-B7FB-BB1E23B19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FCAAF-7C10-4C4B-BFE7-AEA02E374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39FB-2DBF-EF46-9591-9144123884D6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9CC4-13A0-014D-87EE-8C81FED0C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04E4D-7B54-6E48-956A-5DC2BC4B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4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venosa@info.unlp.edu.ar" TargetMode="External"/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sakai@sdsc.edu" TargetMode="External"/><Relationship Id="rId5" Type="http://schemas.openxmlformats.org/officeDocument/2006/relationships/hyperlink" Target="mailto:jteheran@fnal.gov" TargetMode="External"/><Relationship Id="rId4" Type="http://schemas.openxmlformats.org/officeDocument/2006/relationships/hyperlink" Target="mailto:alestolk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simmel@psc.edu" TargetMode="External"/><Relationship Id="rId2" Type="http://schemas.openxmlformats.org/officeDocument/2006/relationships/hyperlink" Target="http://www.tagpm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hef.nl/grid/video/?m=tagpma" TargetMode="External"/><Relationship Id="rId2" Type="http://schemas.openxmlformats.org/officeDocument/2006/relationships/hyperlink" Target="https://cmu.zoom.us/j/5986701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simmel@psc.edu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indico.rnp.br/conferenceDisplay.py?ovw=True&amp;confId=263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s://meetings.internet2.edu/2018-technology-exchange/detail/10005282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s://indico4.twgrid.org/indico/event/8/session/5/#20190401" TargetMode="External"/><Relationship Id="rId4" Type="http://schemas.openxmlformats.org/officeDocument/2006/relationships/hyperlink" Target="http://event.twgrid.org/isgc2019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.cilogon.org/policy/silv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AFEA-B9F1-7A41-B40A-DF474120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90" y="1122363"/>
            <a:ext cx="11603420" cy="2387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TAGPMA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155CE-A777-A14A-A805-FA34C7F1D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57462"/>
          </a:xfrm>
        </p:spPr>
        <p:txBody>
          <a:bodyPr>
            <a:normAutofit/>
          </a:bodyPr>
          <a:lstStyle/>
          <a:p>
            <a:r>
              <a:rPr lang="en-US" dirty="0"/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, TAGPMA Chair</a:t>
            </a:r>
          </a:p>
          <a:p>
            <a:endParaRPr lang="en-US" dirty="0"/>
          </a:p>
          <a:p>
            <a:r>
              <a:rPr lang="en-US" dirty="0"/>
              <a:t>46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EUGridPMA</a:t>
            </a:r>
            <a:r>
              <a:rPr lang="en-US" dirty="0"/>
              <a:t> Meeting, Utrecht, Netherlands</a:t>
            </a:r>
          </a:p>
          <a:p>
            <a:r>
              <a:rPr lang="en-US" dirty="0"/>
              <a:t>May 20, 2019</a:t>
            </a:r>
          </a:p>
        </p:txBody>
      </p:sp>
    </p:spTree>
    <p:extLst>
      <p:ext uri="{BB962C8B-B14F-4D97-AF65-F5344CB8AC3E}">
        <p14:creationId xmlns:p14="http://schemas.microsoft.com/office/powerpoint/2010/main" val="342708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D8DF-931D-1046-8C18-F94FECEB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73DF-6F9D-314D-95AE-059F0BED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Chairs:        </a:t>
            </a:r>
            <a:r>
              <a:rPr lang="en-US" dirty="0">
                <a:solidFill>
                  <a:schemeClr val="accent1"/>
                </a:solidFill>
              </a:rPr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 (PSC, U.S.A.)</a:t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>
                <a:solidFill>
                  <a:schemeClr val="accent1"/>
                </a:solidFill>
              </a:rPr>
              <a:t>Paula </a:t>
            </a:r>
            <a:r>
              <a:rPr lang="en-US" dirty="0" err="1">
                <a:solidFill>
                  <a:schemeClr val="accent1"/>
                </a:solidFill>
              </a:rPr>
              <a:t>Venosa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hlinkClick r:id="rId3"/>
              </a:rPr>
              <a:t>pvenosa@info.unlp.edu.ar</a:t>
            </a:r>
            <a:r>
              <a:rPr lang="en-US" dirty="0"/>
              <a:t> (UNLP, Argentina)</a:t>
            </a:r>
          </a:p>
          <a:p>
            <a:endParaRPr lang="en-US" dirty="0"/>
          </a:p>
          <a:p>
            <a:r>
              <a:rPr lang="en-US" dirty="0"/>
              <a:t>Vice-chair:	     </a:t>
            </a:r>
            <a:r>
              <a:rPr lang="en-US" dirty="0">
                <a:solidFill>
                  <a:schemeClr val="accent1"/>
                </a:solidFill>
              </a:rPr>
              <a:t>Ale </a:t>
            </a:r>
            <a:r>
              <a:rPr lang="en-US" dirty="0" err="1">
                <a:solidFill>
                  <a:schemeClr val="accent1"/>
                </a:solidFill>
              </a:rPr>
              <a:t>Stolk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hlinkClick r:id="rId4"/>
              </a:rPr>
              <a:t>alestolk@gmail.com</a:t>
            </a:r>
            <a:r>
              <a:rPr lang="en-US" dirty="0"/>
              <a:t> (</a:t>
            </a:r>
            <a:r>
              <a:rPr lang="en-US" dirty="0" err="1"/>
              <a:t>ULAGrid</a:t>
            </a:r>
            <a:r>
              <a:rPr lang="en-US" dirty="0"/>
              <a:t>, Venezuela)</a:t>
            </a:r>
          </a:p>
          <a:p>
            <a:endParaRPr lang="en-US" dirty="0"/>
          </a:p>
          <a:p>
            <a:r>
              <a:rPr lang="en-US" dirty="0"/>
              <a:t>Secretary:       </a:t>
            </a:r>
            <a:r>
              <a:rPr lang="en-US" dirty="0" err="1">
                <a:solidFill>
                  <a:srgbClr val="0070C0"/>
                </a:solidFill>
              </a:rPr>
              <a:t>Jeny</a:t>
            </a:r>
            <a:r>
              <a:rPr lang="en-US" dirty="0">
                <a:solidFill>
                  <a:srgbClr val="0070C0"/>
                </a:solidFill>
              </a:rPr>
              <a:t> Teheran, </a:t>
            </a:r>
            <a:r>
              <a:rPr lang="en-US" dirty="0">
                <a:solidFill>
                  <a:srgbClr val="00B050"/>
                </a:solidFill>
                <a:hlinkClick r:id="rId5"/>
              </a:rPr>
              <a:t>jteheran@fnal.gov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Fermilab</a:t>
            </a:r>
            <a:r>
              <a:rPr lang="en-US" dirty="0"/>
              <a:t>, U.S.A.)</a:t>
            </a:r>
            <a:endParaRPr lang="en-US" b="1" dirty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Web Master:  </a:t>
            </a:r>
            <a:r>
              <a:rPr lang="en-US" dirty="0">
                <a:solidFill>
                  <a:schemeClr val="accent1"/>
                </a:solidFill>
              </a:rPr>
              <a:t>Scott Sakai </a:t>
            </a:r>
            <a:r>
              <a:rPr lang="en-US" dirty="0">
                <a:hlinkClick r:id="rId6"/>
              </a:rPr>
              <a:t>ssakai@sdsc.edu</a:t>
            </a:r>
            <a:r>
              <a:rPr lang="en-US" dirty="0"/>
              <a:t> (SDSC, U.S.A.)</a:t>
            </a:r>
          </a:p>
        </p:txBody>
      </p:sp>
    </p:spTree>
    <p:extLst>
      <p:ext uri="{BB962C8B-B14F-4D97-AF65-F5344CB8AC3E}">
        <p14:creationId xmlns:p14="http://schemas.microsoft.com/office/powerpoint/2010/main" val="325526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0CD0-45E6-B54A-AA7E-609AB2BD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ECCC39-A255-0942-97AA-2514244CB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280024"/>
              </p:ext>
            </p:extLst>
          </p:nvPr>
        </p:nvGraphicFramePr>
        <p:xfrm>
          <a:off x="876300" y="1253360"/>
          <a:ext cx="10439401" cy="531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8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Organization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Country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Representative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</a:t>
                      </a:r>
                      <a:r>
                        <a:rPr lang="en-US" sz="1400" baseline="0" dirty="0"/>
                        <a:t> Type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FNAL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Jeny</a:t>
                      </a:r>
                      <a:r>
                        <a:rPr lang="en-US" sz="1400" b="0" dirty="0"/>
                        <a:t> Teheran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</a:t>
                      </a:r>
                      <a:r>
                        <a:rPr lang="en-US" sz="1400" baseline="0" dirty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OGF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Alan Sill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REBCA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Scott Rea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SDSC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Scott Sakai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UFF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Vinod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Rebello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415293789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ULAGrid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Venezuela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 </a:t>
                      </a:r>
                      <a:r>
                        <a:rPr lang="en-US" sz="1400" dirty="0" err="1"/>
                        <a:t>Stolk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UNIANDES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Colombia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Andres Holguin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WLCG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Switzerland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Kelsey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XSEDE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Marsteller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</a:t>
                      </a:r>
                      <a:r>
                        <a:rPr lang="en-US" sz="1400" baseline="0" dirty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DigiCert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Tomofumi</a:t>
                      </a:r>
                      <a:r>
                        <a:rPr lang="en-US" sz="1400" dirty="0"/>
                        <a:t> Okubo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GridCanada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Canada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Lixin</a:t>
                      </a:r>
                      <a:r>
                        <a:rPr lang="en-US" sz="1400" dirty="0"/>
                        <a:t> Liu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IBDS ANSP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Angelo de Souza Santos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InCommon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NCSA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NERSC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Jeff Porter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OSG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Susan</a:t>
                      </a:r>
                      <a:r>
                        <a:rPr lang="en-US" sz="1400" baseline="0" dirty="0"/>
                        <a:t> Sons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Authentication Provider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(CA retired 2018-05-31)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086559225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PSC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Derek Simmel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REUNA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Alejandro Lara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UNAM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Jhonatan</a:t>
                      </a:r>
                      <a:r>
                        <a:rPr lang="en-US" sz="1400" baseline="0" dirty="0"/>
                        <a:t> Lopez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UNLP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Argentina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Paula </a:t>
                      </a:r>
                      <a:r>
                        <a:rPr lang="en-US" sz="1400" dirty="0" err="1"/>
                        <a:t>Venosa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7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EAC1ED-132A-6E40-9DF0-01C9011E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TAGPMA 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28B5-2B58-6E43-B88E-A110BF78B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20 Members (11 APs, 9 RPs) from the North, Central and South American countries + Switzerland</a:t>
            </a:r>
          </a:p>
          <a:p>
            <a:pPr lvl="1"/>
            <a:r>
              <a:rPr lang="en-US" dirty="0"/>
              <a:t>Including Argentina, Brazil, Canada, Chile, Colombia, Mexico, U.S.A and Venezuela, + WLCG (RP) in Switzerland</a:t>
            </a:r>
          </a:p>
          <a:p>
            <a:r>
              <a:rPr lang="en-US" dirty="0"/>
              <a:t>20 IGTF-Accredited CAs (as of distribution v.1.91)</a:t>
            </a:r>
          </a:p>
          <a:p>
            <a:pPr lvl="1"/>
            <a:r>
              <a:rPr lang="en-US" dirty="0"/>
              <a:t>14 Classic CAs</a:t>
            </a:r>
          </a:p>
          <a:p>
            <a:pPr lvl="2"/>
            <a:r>
              <a:rPr lang="en-US" dirty="0"/>
              <a:t>Argentina:	</a:t>
            </a:r>
            <a:r>
              <a:rPr lang="en-US" dirty="0" err="1"/>
              <a:t>UNLPGrid</a:t>
            </a:r>
            <a:endParaRPr lang="en-US" dirty="0"/>
          </a:p>
          <a:p>
            <a:pPr lvl="2"/>
            <a:r>
              <a:rPr lang="en-US" dirty="0"/>
              <a:t>Brazil:		</a:t>
            </a:r>
            <a:r>
              <a:rPr lang="en-US" dirty="0" err="1"/>
              <a:t>ANSPGrid</a:t>
            </a:r>
            <a:endParaRPr lang="en-US" dirty="0"/>
          </a:p>
          <a:p>
            <a:pPr lvl="2"/>
            <a:r>
              <a:rPr lang="en-US" dirty="0"/>
              <a:t>Canada:		</a:t>
            </a:r>
            <a:r>
              <a:rPr lang="en-US" dirty="0" err="1"/>
              <a:t>GridCanada</a:t>
            </a:r>
            <a:endParaRPr lang="en-US" dirty="0"/>
          </a:p>
          <a:p>
            <a:pPr lvl="2"/>
            <a:r>
              <a:rPr lang="en-US" dirty="0"/>
              <a:t>Chile:		REUNA</a:t>
            </a:r>
          </a:p>
          <a:p>
            <a:pPr lvl="2"/>
            <a:r>
              <a:rPr lang="en-US" dirty="0"/>
              <a:t>Mexico:		UNAM (2)</a:t>
            </a:r>
          </a:p>
          <a:p>
            <a:pPr lvl="2"/>
            <a:r>
              <a:rPr lang="en-US" dirty="0"/>
              <a:t>U.S.A.:		DigiCert(6), </a:t>
            </a:r>
            <a:r>
              <a:rPr lang="en-US" dirty="0" err="1"/>
              <a:t>InCommon</a:t>
            </a:r>
            <a:r>
              <a:rPr lang="en-US" dirty="0"/>
              <a:t> (IGTF Server CA), </a:t>
            </a:r>
            <a:r>
              <a:rPr lang="en-US" dirty="0" err="1"/>
              <a:t>CILogon</a:t>
            </a:r>
            <a:r>
              <a:rPr lang="en-US" dirty="0"/>
              <a:t>-OSG </a:t>
            </a:r>
            <a:r>
              <a:rPr lang="en-US" dirty="0">
                <a:solidFill>
                  <a:srgbClr val="FF0000"/>
                </a:solidFill>
              </a:rPr>
              <a:t>(retired 2018-05-31; CRLs available until 2019-06-30)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4 Short Lived Credential Service (SLCS) CAs</a:t>
            </a:r>
          </a:p>
          <a:p>
            <a:pPr lvl="2"/>
            <a:r>
              <a:rPr lang="en-US" dirty="0"/>
              <a:t>U.S.A.:		NCSA (SLCS-2013, TFCA-2013), NERSC, PSC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1 Member-Integrated Credential Service (MICS) CA</a:t>
            </a:r>
          </a:p>
          <a:p>
            <a:pPr lvl="2"/>
            <a:r>
              <a:rPr lang="en-US" dirty="0"/>
              <a:t>U.S.A.:		NCSA (</a:t>
            </a:r>
            <a:r>
              <a:rPr lang="en-US" dirty="0" err="1"/>
              <a:t>CILogon</a:t>
            </a:r>
            <a:r>
              <a:rPr lang="en-US" dirty="0"/>
              <a:t>-Silver)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UPDATED and approved by TAGPMA December 2018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1 Identifier-Only Trust Assurance (IOTA) CA</a:t>
            </a:r>
          </a:p>
          <a:p>
            <a:pPr lvl="2"/>
            <a:r>
              <a:rPr lang="en-US" dirty="0"/>
              <a:t>U.S.A.:		NCSA (</a:t>
            </a:r>
            <a:r>
              <a:rPr lang="en-US" dirty="0" err="1"/>
              <a:t>CILogon</a:t>
            </a:r>
            <a:r>
              <a:rPr lang="en-US" dirty="0"/>
              <a:t>-Basic)</a:t>
            </a:r>
          </a:p>
        </p:txBody>
      </p:sp>
    </p:spTree>
    <p:extLst>
      <p:ext uri="{BB962C8B-B14F-4D97-AF65-F5344CB8AC3E}">
        <p14:creationId xmlns:p14="http://schemas.microsoft.com/office/powerpoint/2010/main" val="398548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E379-3F5C-544A-B395-A3D053BF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4D13-256B-6040-8BA5-4379CA12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733690" cy="45734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TAGPMA Website: </a:t>
            </a:r>
            <a:r>
              <a:rPr lang="en-US" dirty="0">
                <a:hlinkClick r:id="rId2"/>
              </a:rPr>
              <a:t>http://www.tagpma.org</a:t>
            </a:r>
            <a:endParaRPr lang="en-US" dirty="0"/>
          </a:p>
          <a:p>
            <a:pPr lvl="1"/>
            <a:r>
              <a:rPr lang="en-US" dirty="0"/>
              <a:t>Public information and documents</a:t>
            </a:r>
          </a:p>
          <a:p>
            <a:pPr lvl="1"/>
            <a:r>
              <a:rPr lang="en-US" dirty="0"/>
              <a:t>Now hosted on Google Sites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Mailing lists: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-general – subscribe by joining the </a:t>
            </a:r>
            <a:r>
              <a:rPr lang="en-US" dirty="0" err="1"/>
              <a:t>tagpma</a:t>
            </a:r>
            <a:r>
              <a:rPr lang="en-US" dirty="0"/>
              <a:t>-general Google Group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-private – members-only mailing list currently maintained at PSC</a:t>
            </a:r>
          </a:p>
          <a:p>
            <a:pPr lvl="1"/>
            <a:endParaRPr lang="en-US" dirty="0"/>
          </a:p>
          <a:p>
            <a:r>
              <a:rPr lang="en-US" dirty="0"/>
              <a:t>TAGPMA Slack Channel</a:t>
            </a:r>
          </a:p>
          <a:p>
            <a:pPr lvl="1"/>
            <a:r>
              <a:rPr lang="en-US" dirty="0"/>
              <a:t>Join group </a:t>
            </a:r>
            <a:r>
              <a:rPr lang="en-US" b="1" dirty="0" err="1"/>
              <a:t>tagpma.slack.com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E-mail any suggestions or issues directly to the Chair (</a:t>
            </a:r>
            <a:r>
              <a:rPr lang="en-US" dirty="0">
                <a:hlinkClick r:id="rId3"/>
              </a:rPr>
              <a:t>dsimmel@psc.edu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94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3D7C-3BF5-0042-9475-C00E0B9D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Conference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019B-D909-BE44-90B5-A5A335EC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Monthly conference calls:</a:t>
            </a:r>
          </a:p>
          <a:p>
            <a:pPr lvl="1"/>
            <a:r>
              <a:rPr lang="en-US" dirty="0"/>
              <a:t>Currently scheduled on the 2</a:t>
            </a:r>
            <a:r>
              <a:rPr lang="en-US" baseline="30000" dirty="0"/>
              <a:t>nd</a:t>
            </a:r>
            <a:r>
              <a:rPr lang="en-US" dirty="0"/>
              <a:t> Tuesday of every Month*</a:t>
            </a:r>
          </a:p>
          <a:p>
            <a:pPr lvl="1"/>
            <a:r>
              <a:rPr lang="en-US" dirty="0"/>
              <a:t>Spanish language call TBD*</a:t>
            </a:r>
          </a:p>
          <a:p>
            <a:pPr lvl="1"/>
            <a:r>
              <a:rPr lang="en-US" dirty="0"/>
              <a:t>English language call begins at 1:00pm EST (UTC -5:00)*</a:t>
            </a:r>
          </a:p>
          <a:p>
            <a:pPr lvl="1"/>
            <a:r>
              <a:rPr lang="en-US" dirty="0"/>
              <a:t>Zoom link</a:t>
            </a:r>
          </a:p>
          <a:p>
            <a:pPr lvl="2"/>
            <a:r>
              <a:rPr lang="en-US" dirty="0">
                <a:hlinkClick r:id="rId2"/>
              </a:rPr>
              <a:t>https://cmu.zoom.us/j/598670138</a:t>
            </a:r>
            <a:endParaRPr lang="en-US" dirty="0"/>
          </a:p>
          <a:p>
            <a:pPr lvl="2"/>
            <a:r>
              <a:rPr lang="en-US" dirty="0"/>
              <a:t>Backup: </a:t>
            </a:r>
            <a:r>
              <a:rPr lang="en-US" dirty="0" err="1"/>
              <a:t>Vidyo</a:t>
            </a:r>
            <a:r>
              <a:rPr lang="en-US" dirty="0"/>
              <a:t> link at </a:t>
            </a:r>
            <a:r>
              <a:rPr lang="en-US" dirty="0">
                <a:hlinkClick r:id="rId3"/>
              </a:rPr>
              <a:t>https://www.nikhef.nl/grid/video/?m=tagpma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*times and dates change periodically to maximize member availability</a:t>
            </a:r>
          </a:p>
          <a:p>
            <a:pPr lvl="1"/>
            <a:endParaRPr lang="en-US" dirty="0"/>
          </a:p>
          <a:p>
            <a:r>
              <a:rPr lang="en-US" dirty="0"/>
              <a:t>All IGTF members and prospective TAGPMA members are welcome to attend and participate in TAGPMA meetings!</a:t>
            </a:r>
          </a:p>
          <a:p>
            <a:pPr lvl="1"/>
            <a:r>
              <a:rPr lang="en-US" dirty="0"/>
              <a:t>Contact the Chair (</a:t>
            </a:r>
            <a:r>
              <a:rPr lang="en-US" dirty="0">
                <a:hlinkClick r:id="rId4"/>
              </a:rPr>
              <a:t>dsimmel@psc.edu</a:t>
            </a:r>
            <a:r>
              <a:rPr lang="en-US" dirty="0"/>
              <a:t>) for current call times and coordinates</a:t>
            </a:r>
          </a:p>
        </p:txBody>
      </p:sp>
    </p:spTree>
    <p:extLst>
      <p:ext uri="{BB962C8B-B14F-4D97-AF65-F5344CB8AC3E}">
        <p14:creationId xmlns:p14="http://schemas.microsoft.com/office/powerpoint/2010/main" val="269243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EE190-16FE-844B-BE13-C2F4E001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Face-to-Face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1970B-7B05-C345-9EA3-52CDCBF7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TAGPMA Face-to-Face Meeting @ Internet2</a:t>
            </a:r>
            <a:br>
              <a:rPr lang="en-US" dirty="0"/>
            </a:br>
            <a:r>
              <a:rPr lang="en-US" dirty="0"/>
              <a:t>Technology Exchange, Orlando, Florida, U.S.A.</a:t>
            </a:r>
          </a:p>
          <a:p>
            <a:pPr lvl="1"/>
            <a:r>
              <a:rPr lang="en-US" dirty="0"/>
              <a:t>October 19, 2018, 1-5pm EDT (UTC -4:00)</a:t>
            </a:r>
          </a:p>
          <a:p>
            <a:pPr lvl="2"/>
            <a:r>
              <a:rPr lang="en-US" dirty="0">
                <a:hlinkClick r:id="rId2"/>
              </a:rPr>
              <a:t>https://meetings.internet2.edu/2018-technology-exchange/detail/10005282/</a:t>
            </a:r>
            <a:endParaRPr lang="en-US" dirty="0"/>
          </a:p>
          <a:p>
            <a:pPr lvl="1"/>
            <a:r>
              <a:rPr lang="en-US" dirty="0"/>
              <a:t>Agenda and Slides at</a:t>
            </a:r>
          </a:p>
          <a:p>
            <a:pPr lvl="2"/>
            <a:r>
              <a:rPr lang="en-US" dirty="0">
                <a:hlinkClick r:id="rId3"/>
              </a:rPr>
              <a:t>http://indico.rnp.br/conferenceDisplay.py?ovw=True&amp;confId=263</a:t>
            </a:r>
            <a:endParaRPr lang="en-US" dirty="0"/>
          </a:p>
          <a:p>
            <a:r>
              <a:rPr lang="en-US" dirty="0"/>
              <a:t>IGTF All-Hands Meeting</a:t>
            </a:r>
          </a:p>
          <a:p>
            <a:pPr lvl="1"/>
            <a:r>
              <a:rPr lang="en-US" dirty="0"/>
              <a:t>Monday, April 1, 2019, at ISGC 2019 (</a:t>
            </a:r>
            <a:r>
              <a:rPr lang="en-US" dirty="0">
                <a:hlinkClick r:id="rId4"/>
              </a:rPr>
              <a:t>http://event.twgrid.org/isgc2019/</a:t>
            </a:r>
            <a:r>
              <a:rPr lang="en-US" dirty="0"/>
              <a:t>), Academia </a:t>
            </a:r>
            <a:r>
              <a:rPr lang="en-US" dirty="0" err="1"/>
              <a:t>Sinica</a:t>
            </a:r>
            <a:r>
              <a:rPr lang="en-US" dirty="0"/>
              <a:t>, Taipei, Taiwan</a:t>
            </a:r>
          </a:p>
          <a:p>
            <a:pPr lvl="2"/>
            <a:r>
              <a:rPr lang="en-US" dirty="0"/>
              <a:t>Presentation slides at </a:t>
            </a:r>
            <a:r>
              <a:rPr lang="en-US" dirty="0">
                <a:hlinkClick r:id="rId5"/>
              </a:rPr>
              <a:t>https://indico4.twgrid.org/indico/event/8/session/5/#20190401</a:t>
            </a:r>
            <a:endParaRPr lang="en-US" dirty="0"/>
          </a:p>
          <a:p>
            <a:r>
              <a:rPr lang="en-US" dirty="0"/>
              <a:t>Next TAGPMA F2F Meeting TBD</a:t>
            </a:r>
          </a:p>
          <a:p>
            <a:pPr lvl="1"/>
            <a:r>
              <a:rPr lang="en-US" dirty="0"/>
              <a:t>Planning to meet at Internet2 </a:t>
            </a:r>
            <a:r>
              <a:rPr lang="en-US" dirty="0" err="1"/>
              <a:t>TechEx</a:t>
            </a:r>
            <a:r>
              <a:rPr lang="en-US" dirty="0"/>
              <a:t> 2019, Dec. 9-12, 2019 New Orleans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6181AC-2627-8848-A8EB-0C7484307650}"/>
              </a:ext>
            </a:extLst>
          </p:cNvPr>
          <p:cNvGrpSpPr/>
          <p:nvPr/>
        </p:nvGrpSpPr>
        <p:grpSpPr>
          <a:xfrm>
            <a:off x="8166532" y="922522"/>
            <a:ext cx="3754821" cy="1810171"/>
            <a:chOff x="2108809" y="219269"/>
            <a:chExt cx="5567701" cy="23125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C153CC0-AC6B-2644-B186-514AE695B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46631" y="219269"/>
              <a:ext cx="3065871" cy="231254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7F4859A-77D6-4347-96B5-A55F73FF3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08809" y="1045265"/>
              <a:ext cx="1037822" cy="139760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830BBB-E56E-1048-AF4C-831B05E71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12502" y="240470"/>
              <a:ext cx="1464008" cy="2270139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92678A3-9513-D74B-9607-947E6C2A0421}"/>
              </a:ext>
            </a:extLst>
          </p:cNvPr>
          <p:cNvSpPr txBox="1"/>
          <p:nvPr/>
        </p:nvSpPr>
        <p:spPr>
          <a:xfrm>
            <a:off x="4107736" y="6611779"/>
            <a:ext cx="80842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/>
              <a:t>Universal® and Minions® trademarks and characters copyright Universal Studios®. Minions™ clipart courtesy http://</a:t>
            </a:r>
            <a:r>
              <a:rPr lang="en-US" sz="1000" dirty="0" err="1"/>
              <a:t>www.cartoon-clipart.co</a:t>
            </a:r>
            <a:r>
              <a:rPr lang="en-US" sz="1000" dirty="0"/>
              <a:t>/</a:t>
            </a:r>
            <a:r>
              <a:rPr lang="en-US" sz="1000" dirty="0" err="1"/>
              <a:t>minions.html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024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96E9-F7F2-BB4C-8DD0-146C8AD7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Recent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E8CE-E6AF-1946-9D1C-063CC12B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CILogon</a:t>
            </a:r>
            <a:r>
              <a:rPr lang="en-US" dirty="0"/>
              <a:t> Silver CA updated its CP/CPS and now operating under new terms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https://ca.cilogon.org/policy/silver</a:t>
            </a:r>
            <a:endParaRPr lang="en-US" dirty="0"/>
          </a:p>
          <a:p>
            <a:pPr lvl="1"/>
            <a:r>
              <a:rPr lang="en-US" dirty="0"/>
              <a:t>Update discussed at TAGPMA F2F and November TAGPMA meeting; suggestions for revisions collected and applied</a:t>
            </a:r>
          </a:p>
          <a:p>
            <a:pPr lvl="1"/>
            <a:r>
              <a:rPr lang="en-US" dirty="0"/>
              <a:t>Approved by TAGPMA member vote December 2018</a:t>
            </a:r>
          </a:p>
          <a:p>
            <a:pPr lvl="1"/>
            <a:r>
              <a:rPr lang="en-US" dirty="0"/>
              <a:t>Currently available to vetted</a:t>
            </a:r>
            <a:r>
              <a:rPr lang="en-US" baseline="30000" dirty="0"/>
              <a:t>1</a:t>
            </a:r>
            <a:r>
              <a:rPr lang="en-US" dirty="0"/>
              <a:t> XSEDE users</a:t>
            </a:r>
          </a:p>
          <a:p>
            <a:r>
              <a:rPr lang="en-US" dirty="0"/>
              <a:t>OpenID Connect (OIDC) Federation working group?</a:t>
            </a:r>
          </a:p>
          <a:p>
            <a:pPr lvl="1"/>
            <a:r>
              <a:rPr lang="en-US" dirty="0"/>
              <a:t>IGTF role in ongoing OIDC (Internet2, others) working groups</a:t>
            </a:r>
          </a:p>
          <a:p>
            <a:r>
              <a:rPr lang="en-US" dirty="0"/>
              <a:t>IETF RFC 8555: Automatic Certificate Management Environment</a:t>
            </a:r>
          </a:p>
          <a:p>
            <a:pPr lvl="1"/>
            <a:r>
              <a:rPr lang="en-US" dirty="0"/>
              <a:t>Thoughts on adapting ACME to higher-level assurance certificate issuance…</a:t>
            </a:r>
          </a:p>
          <a:p>
            <a:r>
              <a:rPr lang="en-US" dirty="0"/>
              <a:t>PSC </a:t>
            </a:r>
            <a:r>
              <a:rPr lang="en-US" dirty="0" err="1"/>
              <a:t>MyProxy</a:t>
            </a:r>
            <a:r>
              <a:rPr lang="en-US" dirty="0"/>
              <a:t> CA updating infrastructure to replace EOL </a:t>
            </a:r>
            <a:r>
              <a:rPr lang="en-US"/>
              <a:t>HSM equipment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E09F7-B5B6-7E41-97AF-C4E78A1F5EFC}"/>
              </a:ext>
            </a:extLst>
          </p:cNvPr>
          <p:cNvSpPr txBox="1"/>
          <p:nvPr/>
        </p:nvSpPr>
        <p:spPr>
          <a:xfrm>
            <a:off x="0" y="6488668"/>
            <a:ext cx="1232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Vetted XSEDE users are those who are members of an approved XSEDE project and whose identity has been verified accordingly.</a:t>
            </a:r>
          </a:p>
        </p:txBody>
      </p:sp>
    </p:spTree>
    <p:extLst>
      <p:ext uri="{BB962C8B-B14F-4D97-AF65-F5344CB8AC3E}">
        <p14:creationId xmlns:p14="http://schemas.microsoft.com/office/powerpoint/2010/main" val="142064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PMA-Update-20180523" id="{3C19F1D5-0F55-6B46-93D4-360E24FEA43E}" vid="{8D80E43F-6708-DC4C-B9E1-5991412533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642</Words>
  <Application>Microsoft Macintosh PowerPoint</Application>
  <PresentationFormat>Widescreen</PresentationFormat>
  <Paragraphs>167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TAGPMA Update</vt:lpstr>
      <vt:lpstr>TAGPMA Leadership</vt:lpstr>
      <vt:lpstr>TAGPMA Members</vt:lpstr>
      <vt:lpstr>TAGPMA Members</vt:lpstr>
      <vt:lpstr>TAGPMA Communications</vt:lpstr>
      <vt:lpstr>TAGPMA Conference Calls</vt:lpstr>
      <vt:lpstr>TAGPMA Face-to-Face Meetings</vt:lpstr>
      <vt:lpstr>TAGPMA Recent Activities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Simmel</dc:creator>
  <cp:lastModifiedBy>Derek Simmel</cp:lastModifiedBy>
  <cp:revision>55</cp:revision>
  <cp:lastPrinted>2018-09-24T14:47:57Z</cp:lastPrinted>
  <dcterms:created xsi:type="dcterms:W3CDTF">2018-05-22T19:10:37Z</dcterms:created>
  <dcterms:modified xsi:type="dcterms:W3CDTF">2019-05-19T20:51:46Z</dcterms:modified>
</cp:coreProperties>
</file>