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FFFFFF"/>
    <a:srgbClr val="FF0000"/>
    <a:srgbClr val="000099"/>
    <a:srgbClr val="F8F8F8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5691" autoAdjust="0"/>
  </p:normalViewPr>
  <p:slideViewPr>
    <p:cSldViewPr snapToGrid="0">
      <p:cViewPr varScale="1">
        <p:scale>
          <a:sx n="115" d="100"/>
          <a:sy n="115" d="100"/>
        </p:scale>
        <p:origin x="76" y="1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EA98A8-8FA5-4751-8DB9-22F8E33892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FCCF7F-1263-4BFA-9460-69248B4A1BB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B3D99D-708B-407B-8F72-DEBC9B317CAA}" type="slidenum">
              <a:rPr lang="es-ES" altLang="en-US" smtClean="0"/>
              <a:pPr>
                <a:spcBef>
                  <a:spcPct val="0"/>
                </a:spcBef>
              </a:pPr>
              <a:t>1</a:t>
            </a:fld>
            <a:endParaRPr lang="es-E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08587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CF7F-1263-4BFA-9460-69248B4A1BB2}" type="slidenum">
              <a:rPr lang="es-ES" altLang="en-US" smtClean="0"/>
              <a:pPr>
                <a:defRPr/>
              </a:pPr>
              <a:t>2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572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000" smtClean="0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810000"/>
            <a:ext cx="10363200" cy="2514600"/>
          </a:xfrm>
          <a:noFill/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18" descr="eugridpma-02v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19" y="624682"/>
            <a:ext cx="60245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1106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771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3051" y="152400"/>
            <a:ext cx="2681816" cy="631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152400"/>
            <a:ext cx="7842251" cy="6311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896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EUGridPMA 46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691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7048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295400"/>
            <a:ext cx="52578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95400"/>
            <a:ext cx="5259917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EUGridPMA 46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17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EUGridPMA 46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362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EUGridPMA 46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9279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82754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EUGridPMA 46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449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655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12192000" cy="2057400"/>
          </a:xfrm>
          <a:prstGeom prst="rect">
            <a:avLst/>
          </a:prstGeom>
          <a:gradFill rotWithShape="0">
            <a:gsLst>
              <a:gs pos="0">
                <a:srgbClr val="D0D0FF"/>
              </a:gs>
              <a:gs pos="0">
                <a:schemeClr val="hlink"/>
              </a:gs>
              <a:gs pos="18000">
                <a:srgbClr val="FFFFFF">
                  <a:alpha val="50000"/>
                  <a:lumMod val="10000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000" smtClean="0"/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117601" y="152403"/>
            <a:ext cx="1072726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295400"/>
            <a:ext cx="1072091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  <a:p>
            <a:pPr lvl="4"/>
            <a:r>
              <a:rPr lang="en-GB" altLang="en-US" dirty="0" smtClean="0"/>
              <a:t>Eighth Outline Level</a:t>
            </a:r>
          </a:p>
          <a:p>
            <a:pPr lvl="4"/>
            <a:r>
              <a:rPr lang="en-GB" altLang="en-US" dirty="0" smtClean="0"/>
              <a:t>Ninth Outline Level</a:t>
            </a:r>
          </a:p>
        </p:txBody>
      </p:sp>
      <p:pic>
        <p:nvPicPr>
          <p:cNvPr id="14" name="Picture 20" descr="eugridpma-02v03trozo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1905000"/>
            <a:ext cx="18764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eugridpma-02v0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0"/>
            <a:ext cx="99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600" y="6464300"/>
            <a:ext cx="7677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mtClean="0"/>
              <a:t>EUGridPMA 46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01668" y="6464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cs typeface="Segoe UI" panose="020B0502040204020203" pitchFamily="34" charset="0"/>
              </a:defRPr>
            </a:lvl1pPr>
          </a:lstStyle>
          <a:p>
            <a:fld id="{E81B6D5D-118B-41F1-AB4B-630A502BE33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Corbel" panose="020B0503020204020204" pitchFamily="34" charset="0"/>
          <a:ea typeface="+mj-ea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buChar char="·"/>
        <a:defRPr sz="2400">
          <a:solidFill>
            <a:srgbClr val="000066"/>
          </a:solidFill>
          <a:latin typeface="Corbel" panose="020B0503020204020204" pitchFamily="34" charset="0"/>
          <a:ea typeface="+mn-ea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2000">
          <a:solidFill>
            <a:srgbClr val="000066"/>
          </a:solidFill>
          <a:latin typeface="Corbel" panose="020B0503020204020204" pitchFamily="34" charset="0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buChar char="·"/>
        <a:defRPr sz="2000">
          <a:solidFill>
            <a:srgbClr val="000066"/>
          </a:solidFill>
          <a:latin typeface="Corbel" panose="020B0503020204020204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1600">
          <a:solidFill>
            <a:srgbClr val="000066"/>
          </a:solidFill>
          <a:latin typeface="Corbel" panose="020B0503020204020204" pitchFamily="34" charset="0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buChar char="·"/>
        <a:defRPr sz="1600">
          <a:solidFill>
            <a:srgbClr val="000066"/>
          </a:solidFill>
          <a:latin typeface="Corbel" panose="020B0503020204020204" pitchFamily="34" charset="0"/>
          <a:cs typeface="Segoe UI" panose="020B050204020402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9113" y="3376613"/>
            <a:ext cx="11048706" cy="3128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90000"/>
                </a:solidFill>
              </a:rPr>
              <a:t>IGTF </a:t>
            </a:r>
            <a:r>
              <a:rPr lang="en-US" altLang="en-US" dirty="0" err="1" smtClean="0">
                <a:solidFill>
                  <a:srgbClr val="990000"/>
                </a:solidFill>
              </a:rPr>
              <a:t>EUGridPMA</a:t>
            </a:r>
            <a:r>
              <a:rPr lang="en-US" altLang="en-US" dirty="0" smtClean="0">
                <a:solidFill>
                  <a:srgbClr val="990000"/>
                </a:solidFill>
              </a:rPr>
              <a:t> 46</a:t>
            </a:r>
            <a:r>
              <a:rPr lang="en-US" altLang="en-US" dirty="0" smtClean="0">
                <a:solidFill>
                  <a:srgbClr val="990000"/>
                </a:solidFill>
              </a:rPr>
              <a:t/>
            </a:r>
            <a:br>
              <a:rPr lang="en-US" altLang="en-US" dirty="0" smtClean="0">
                <a:solidFill>
                  <a:srgbClr val="990000"/>
                </a:solidFill>
              </a:rPr>
            </a:br>
            <a:r>
              <a:rPr lang="en-US" altLang="en-US" sz="3600" dirty="0" smtClean="0">
                <a:solidFill>
                  <a:srgbClr val="990000"/>
                </a:solidFill>
              </a:rPr>
              <a:t>in collaboration with</a:t>
            </a:r>
            <a:br>
              <a:rPr lang="en-US" altLang="en-US" sz="3600" dirty="0" smtClean="0">
                <a:solidFill>
                  <a:srgbClr val="990000"/>
                </a:solidFill>
              </a:rPr>
            </a:br>
            <a:r>
              <a:rPr lang="en-US" altLang="en-US" sz="3600" dirty="0" smtClean="0">
                <a:solidFill>
                  <a:srgbClr val="990000"/>
                </a:solidFill>
              </a:rPr>
              <a:t>GN4-3 </a:t>
            </a:r>
            <a:r>
              <a:rPr lang="en-US" altLang="en-US" sz="3600" dirty="0" err="1" smtClean="0">
                <a:solidFill>
                  <a:srgbClr val="990000"/>
                </a:solidFill>
              </a:rPr>
              <a:t>EnCo</a:t>
            </a:r>
            <a:r>
              <a:rPr lang="en-US" altLang="en-US" sz="3600" dirty="0" smtClean="0">
                <a:solidFill>
                  <a:srgbClr val="990000"/>
                </a:solidFill>
              </a:rPr>
              <a:t>, EOSCH-ISM, and AARC-Community</a:t>
            </a:r>
            <a:r>
              <a:rPr lang="en-US" altLang="en-US" sz="3600" dirty="0" smtClean="0">
                <a:solidFill>
                  <a:srgbClr val="990000"/>
                </a:solidFill>
              </a:rPr>
              <a:t/>
            </a:r>
            <a:br>
              <a:rPr lang="en-US" altLang="en-US" sz="3600" dirty="0" smtClean="0">
                <a:solidFill>
                  <a:srgbClr val="990000"/>
                </a:solidFill>
              </a:rPr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/>
              <a:t>May 20-22, </a:t>
            </a:r>
            <a:r>
              <a:rPr lang="en-US" altLang="en-US" sz="2000" dirty="0" smtClean="0"/>
              <a:t>2019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>SURF, Utrecht, NL</a:t>
            </a:r>
            <a:endParaRPr lang="en-GB" altLang="en-US" sz="18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30140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6319" y="4565313"/>
            <a:ext cx="10727267" cy="879475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Welcome to </a:t>
            </a:r>
            <a:r>
              <a:rPr lang="en-US" sz="4800" dirty="0" smtClean="0">
                <a:solidFill>
                  <a:schemeClr val="bg1"/>
                </a:solidFill>
              </a:rPr>
              <a:t>Utrecht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EUGridPMA 46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95" y="6464300"/>
            <a:ext cx="811146" cy="308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28" y="6377126"/>
            <a:ext cx="395504" cy="395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35" y="6447440"/>
            <a:ext cx="647413" cy="282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76" y="6413137"/>
            <a:ext cx="453425" cy="410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58" y="6445700"/>
            <a:ext cx="641258" cy="3268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08277" y="6039839"/>
            <a:ext cx="21371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photo credit: Raoul </a:t>
            </a:r>
            <a:r>
              <a:rPr lang="en-GB" sz="1050" dirty="0" err="1" smtClean="0">
                <a:solidFill>
                  <a:schemeClr val="bg1">
                    <a:lumMod val="75000"/>
                  </a:schemeClr>
                </a:solidFill>
              </a:rPr>
              <a:t>Teeuwen</a:t>
            </a:r>
            <a:endParaRPr lang="en-GB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logistical information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7600" y="1300942"/>
            <a:ext cx="10720917" cy="5168900"/>
          </a:xfrm>
        </p:spPr>
        <p:txBody>
          <a:bodyPr/>
          <a:lstStyle/>
          <a:p>
            <a:r>
              <a:rPr lang="en-US" dirty="0" smtClean="0"/>
              <a:t>On-line agenda and materials at </a:t>
            </a:r>
            <a:br>
              <a:rPr lang="en-US" dirty="0" smtClean="0"/>
            </a:br>
            <a:r>
              <a:rPr lang="en-US" dirty="0" smtClean="0"/>
              <a:t>	https://</a:t>
            </a:r>
            <a:r>
              <a:rPr lang="en-US" dirty="0" smtClean="0"/>
              <a:t>www.eugridpma.org/agenda/46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Please upload presentations – use the ‘usual’ password if required</a:t>
            </a:r>
          </a:p>
          <a:p>
            <a:endParaRPr lang="en-US" dirty="0"/>
          </a:p>
          <a:p>
            <a:r>
              <a:rPr lang="en-US" dirty="0" smtClean="0"/>
              <a:t>Videoconference and </a:t>
            </a:r>
            <a:r>
              <a:rPr lang="en-US" dirty="0"/>
              <a:t>presentation sharing</a:t>
            </a:r>
            <a:br>
              <a:rPr lang="en-US" dirty="0"/>
            </a:br>
            <a:r>
              <a:rPr lang="en-US" dirty="0" smtClean="0"/>
              <a:t>	https</a:t>
            </a:r>
            <a:r>
              <a:rPr lang="en-US" dirty="0"/>
              <a:t>://www.nikhef.nl/pdp/video/?</a:t>
            </a:r>
            <a:r>
              <a:rPr lang="en-US" dirty="0" smtClean="0"/>
              <a:t>m=eugridpma</a:t>
            </a:r>
          </a:p>
          <a:p>
            <a:endParaRPr lang="en-US" dirty="0"/>
          </a:p>
          <a:p>
            <a:endParaRPr lang="en-GB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EUGridPMA 46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minutes of last meeting see https://www.eugridpma.org/meetings/2018-09/</a:t>
            </a:r>
          </a:p>
          <a:p>
            <a:endParaRPr lang="en-US" dirty="0"/>
          </a:p>
          <a:p>
            <a:r>
              <a:rPr lang="en-US" dirty="0" smtClean="0"/>
              <a:t>Round of introduction: we have some ‘new’ people!</a:t>
            </a:r>
          </a:p>
          <a:p>
            <a:endParaRPr lang="en-US" dirty="0"/>
          </a:p>
          <a:p>
            <a:r>
              <a:rPr lang="en-US" dirty="0" smtClean="0"/>
              <a:t>Note takers, anyone?</a:t>
            </a:r>
          </a:p>
          <a:p>
            <a:endParaRPr lang="en-US" dirty="0"/>
          </a:p>
          <a:p>
            <a:r>
              <a:rPr lang="en-US" dirty="0" smtClean="0"/>
              <a:t>Agenda planning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EUGridPMA 46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03" y="971972"/>
            <a:ext cx="3626196" cy="54313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13.00	</a:t>
            </a:r>
            <a:r>
              <a:rPr lang="en-US" sz="2000" dirty="0" smtClean="0"/>
              <a:t>Welcome introductions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13.15	Self-audit </a:t>
            </a:r>
            <a:r>
              <a:rPr lang="en-US" sz="2000" dirty="0" smtClean="0"/>
              <a:t>reviews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13.30	</a:t>
            </a:r>
            <a:r>
              <a:rPr lang="en-US" sz="2000" dirty="0" err="1" smtClean="0"/>
              <a:t>DigitalTrust</a:t>
            </a:r>
            <a:r>
              <a:rPr lang="en-US" sz="2000" dirty="0" smtClean="0"/>
              <a:t> (Scott </a:t>
            </a:r>
            <a:r>
              <a:rPr lang="en-US" sz="2000" dirty="0"/>
              <a:t>Rea)</a:t>
            </a:r>
          </a:p>
          <a:p>
            <a:pPr marL="0" indent="0">
              <a:buNone/>
            </a:pPr>
            <a:r>
              <a:rPr lang="en-US" sz="2000" dirty="0"/>
              <a:t>14.15	</a:t>
            </a:r>
            <a:r>
              <a:rPr lang="en-US" sz="2000" dirty="0" smtClean="0"/>
              <a:t>RCauth distributed 	operations </a:t>
            </a:r>
            <a:br>
              <a:rPr lang="en-US" sz="2000" dirty="0" smtClean="0"/>
            </a:br>
            <a:r>
              <a:rPr lang="en-US" sz="2000" dirty="0" smtClean="0"/>
              <a:t>	(</a:t>
            </a:r>
            <a:r>
              <a:rPr lang="en-US" sz="2000" dirty="0" err="1"/>
              <a:t>DavidG</a:t>
            </a:r>
            <a:r>
              <a:rPr lang="en-US" sz="2000" dirty="0"/>
              <a:t>, Jens, </a:t>
            </a:r>
            <a:r>
              <a:rPr lang="en-US" sz="2000" dirty="0" smtClean="0"/>
              <a:t>Mischa)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15.00	Tea</a:t>
            </a:r>
          </a:p>
          <a:p>
            <a:pPr marL="0" indent="0">
              <a:buNone/>
            </a:pPr>
            <a:r>
              <a:rPr lang="en-US" sz="2000" dirty="0"/>
              <a:t>15.30	Assurance Assessment </a:t>
            </a:r>
            <a:r>
              <a:rPr lang="en-US" sz="2000" dirty="0" smtClean="0"/>
              <a:t>	Matrix </a:t>
            </a:r>
            <a:r>
              <a:rPr lang="en-US" sz="2000" dirty="0"/>
              <a:t>and the </a:t>
            </a:r>
            <a:r>
              <a:rPr lang="en-US" sz="2000" dirty="0" smtClean="0"/>
              <a:t>RPS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16.15	TAGPMA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(</a:t>
            </a:r>
            <a:r>
              <a:rPr lang="en-US" sz="2000" dirty="0"/>
              <a:t>Derek Simmel)</a:t>
            </a:r>
          </a:p>
          <a:p>
            <a:pPr marL="0" indent="0">
              <a:buNone/>
            </a:pPr>
            <a:r>
              <a:rPr lang="en-US" sz="2000" dirty="0"/>
              <a:t>16.40	</a:t>
            </a:r>
            <a:r>
              <a:rPr lang="en-US" sz="2000" dirty="0" err="1" smtClean="0"/>
              <a:t>APGridPMA</a:t>
            </a:r>
            <a:r>
              <a:rPr lang="en-US" sz="2000" dirty="0" smtClean="0"/>
              <a:t> (</a:t>
            </a:r>
            <a:r>
              <a:rPr lang="en-US" sz="2000" dirty="0"/>
              <a:t>Eric Yen)</a:t>
            </a:r>
          </a:p>
          <a:p>
            <a:pPr marL="0" indent="0">
              <a:buNone/>
            </a:pPr>
            <a:r>
              <a:rPr lang="en-US" sz="2000" dirty="0"/>
              <a:t>17.00	</a:t>
            </a:r>
            <a:r>
              <a:rPr lang="en-US" sz="2000" i="1" dirty="0" smtClean="0"/>
              <a:t>end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dirty="0" smtClean="0"/>
              <a:t>18.30	Dinner </a:t>
            </a:r>
            <a:r>
              <a:rPr lang="en-US" sz="2000" i="1" dirty="0"/>
              <a:t>Taj Mahal</a:t>
            </a:r>
            <a:endParaRPr lang="en-GB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EUGridPMA 46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69227" y="971972"/>
            <a:ext cx="3626196" cy="5431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2400">
                <a:solidFill>
                  <a:srgbClr val="000066"/>
                </a:solidFill>
                <a:latin typeface="Corbel" panose="020B0503020204020204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·"/>
              <a:defRPr sz="2000">
                <a:solidFill>
                  <a:srgbClr val="000066"/>
                </a:solidFill>
                <a:latin typeface="Corbel" panose="020B0503020204020204" pitchFamily="34" charset="0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2000">
                <a:solidFill>
                  <a:srgbClr val="000066"/>
                </a:solidFill>
                <a:latin typeface="Corbel" panose="020B0503020204020204" pitchFamily="34" charset="0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·"/>
              <a:defRPr sz="1600">
                <a:solidFill>
                  <a:srgbClr val="000066"/>
                </a:solidFill>
                <a:latin typeface="Corbel" panose="020B0503020204020204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600">
                <a:solidFill>
                  <a:srgbClr val="000066"/>
                </a:solidFill>
                <a:latin typeface="Corbel" panose="020B0503020204020204" pitchFamily="34" charset="0"/>
                <a:cs typeface="Segoe UI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·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·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·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·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en-US" sz="2000" kern="0" dirty="0" smtClean="0"/>
              <a:t>09.15	SCI </a:t>
            </a:r>
            <a:r>
              <a:rPr lang="en-US" sz="2000" kern="0" dirty="0" smtClean="0"/>
              <a:t>assessment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>	(Dave Kelsey, </a:t>
            </a:r>
            <a:r>
              <a:rPr lang="en-US" sz="2000" kern="0" dirty="0" err="1" smtClean="0"/>
              <a:t>Uros</a:t>
            </a:r>
            <a:r>
              <a:rPr lang="en-US" sz="2000" kern="0" dirty="0" smtClean="0"/>
              <a:t>)</a:t>
            </a:r>
            <a:br>
              <a:rPr lang="en-US" sz="2000" kern="0" dirty="0" smtClean="0"/>
            </a:br>
            <a:r>
              <a:rPr lang="en-US" sz="2000" kern="0" dirty="0" smtClean="0"/>
              <a:t>10.30	Coffee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sz="2000" kern="0" dirty="0" smtClean="0"/>
              <a:t>11.00	</a:t>
            </a:r>
            <a:r>
              <a:rPr lang="en-US" sz="2000" kern="0" dirty="0" smtClean="0"/>
              <a:t>Assurance evolution 	(</a:t>
            </a:r>
            <a:r>
              <a:rPr lang="en-US" sz="2000" kern="0" dirty="0" err="1" smtClean="0"/>
              <a:t>Jule</a:t>
            </a:r>
            <a:r>
              <a:rPr lang="en-US" sz="2000" kern="0" dirty="0" smtClean="0"/>
              <a:t>, </a:t>
            </a:r>
            <a:r>
              <a:rPr lang="en-US" sz="2000" kern="0" dirty="0" err="1" smtClean="0"/>
              <a:t>IanN</a:t>
            </a:r>
            <a:r>
              <a:rPr lang="en-US" sz="2000" kern="0" dirty="0" smtClean="0"/>
              <a:t>)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sz="2000" kern="0" dirty="0" smtClean="0"/>
              <a:t>12.30</a:t>
            </a:r>
            <a:r>
              <a:rPr lang="en-US" sz="2000" kern="0" dirty="0" smtClean="0"/>
              <a:t>	Lunch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sz="2000" kern="0" dirty="0" smtClean="0"/>
              <a:t>14.00	</a:t>
            </a:r>
            <a:r>
              <a:rPr lang="en-US" sz="2000" kern="0" dirty="0" err="1" smtClean="0"/>
              <a:t>EnCo</a:t>
            </a:r>
            <a:r>
              <a:rPr lang="en-US" sz="2000" kern="0" dirty="0" smtClean="0"/>
              <a:t> planning 	(Maarten, David, Dave)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sz="2000" kern="0" dirty="0" smtClean="0"/>
              <a:t>14.45	Data Privacy Notices 	(Dave Kelsey)</a:t>
            </a:r>
            <a:endParaRPr lang="en-US" sz="2000" kern="0" dirty="0" smtClean="0"/>
          </a:p>
          <a:p>
            <a:pPr marL="0" indent="0">
              <a:buFont typeface="Symbol" panose="05050102010706020507" pitchFamily="18" charset="2"/>
              <a:buNone/>
            </a:pPr>
            <a:r>
              <a:rPr lang="en-US" sz="2000" kern="0" dirty="0" smtClean="0"/>
              <a:t>15.30	Tea</a:t>
            </a:r>
          </a:p>
          <a:p>
            <a:pPr marL="0" indent="0">
              <a:buNone/>
            </a:pPr>
            <a:r>
              <a:rPr lang="en-US" sz="2000" kern="0" dirty="0" smtClean="0"/>
              <a:t>16.00	</a:t>
            </a:r>
            <a:r>
              <a:rPr lang="en-US" sz="2000" kern="0" dirty="0" smtClean="0"/>
              <a:t>Data </a:t>
            </a:r>
            <a:r>
              <a:rPr lang="en-US" sz="2000" kern="0" dirty="0"/>
              <a:t>Privacy </a:t>
            </a:r>
            <a:r>
              <a:rPr lang="en-US" sz="2000" kern="0" dirty="0" smtClean="0"/>
              <a:t>Notices</a:t>
            </a:r>
          </a:p>
          <a:p>
            <a:pPr marL="0" indent="0">
              <a:buNone/>
            </a:pPr>
            <a:r>
              <a:rPr lang="en-US" sz="2000" kern="0" dirty="0" smtClean="0"/>
              <a:t>16.30	SCCC-JWG and RATCC 	(</a:t>
            </a:r>
            <a:r>
              <a:rPr lang="en-US" sz="2000" kern="0" dirty="0" err="1" smtClean="0"/>
              <a:t>DavidG</a:t>
            </a:r>
            <a:r>
              <a:rPr lang="en-US" sz="2000" kern="0" dirty="0" smtClean="0"/>
              <a:t>)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sz="2000" kern="0" dirty="0" smtClean="0"/>
              <a:t>17.15</a:t>
            </a:r>
            <a:r>
              <a:rPr lang="en-US" sz="2000" kern="0" dirty="0" smtClean="0"/>
              <a:t>	Next PMA meeting</a:t>
            </a:r>
            <a:br>
              <a:rPr lang="en-US" sz="2000" kern="0" dirty="0" smtClean="0"/>
            </a:br>
            <a:r>
              <a:rPr lang="en-US" sz="2000" kern="0" dirty="0" smtClean="0"/>
              <a:t>19.00	</a:t>
            </a:r>
            <a:r>
              <a:rPr lang="en-US" sz="2000" i="1" kern="0" dirty="0" smtClean="0"/>
              <a:t>dinner</a:t>
            </a:r>
            <a:r>
              <a:rPr lang="en-US" sz="2000" i="1" kern="0" dirty="0" smtClean="0"/>
              <a:t>	</a:t>
            </a:r>
            <a:r>
              <a:rPr lang="en-US" sz="2000" kern="0" dirty="0" smtClean="0"/>
              <a:t>	</a:t>
            </a:r>
            <a:endParaRPr lang="en-GB" sz="20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097451" y="970918"/>
            <a:ext cx="3626196" cy="5431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2400">
                <a:solidFill>
                  <a:srgbClr val="000066"/>
                </a:solidFill>
                <a:latin typeface="Corbel" panose="020B0503020204020204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·"/>
              <a:defRPr sz="2000">
                <a:solidFill>
                  <a:srgbClr val="000066"/>
                </a:solidFill>
                <a:latin typeface="Corbel" panose="020B0503020204020204" pitchFamily="34" charset="0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2000">
                <a:solidFill>
                  <a:srgbClr val="000066"/>
                </a:solidFill>
                <a:latin typeface="Corbel" panose="020B0503020204020204" pitchFamily="34" charset="0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·"/>
              <a:defRPr sz="1600">
                <a:solidFill>
                  <a:srgbClr val="000066"/>
                </a:solidFill>
                <a:latin typeface="Corbel" panose="020B0503020204020204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600">
                <a:solidFill>
                  <a:srgbClr val="000066"/>
                </a:solidFill>
                <a:latin typeface="Corbel" panose="020B0503020204020204" pitchFamily="34" charset="0"/>
                <a:cs typeface="Segoe UI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·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·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·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·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en-US" sz="2000" kern="0" dirty="0" smtClean="0"/>
              <a:t>09.15	</a:t>
            </a:r>
            <a:r>
              <a:rPr lang="en-US" sz="2000" i="1" kern="0" dirty="0" smtClean="0"/>
              <a:t>Open Space</a:t>
            </a:r>
            <a:r>
              <a:rPr lang="en-US" sz="2000" kern="0" dirty="0" smtClean="0"/>
              <a:t>	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sz="2000" kern="0" dirty="0" smtClean="0"/>
              <a:t>10.15</a:t>
            </a:r>
            <a:r>
              <a:rPr lang="en-US" sz="2000" kern="0" dirty="0" smtClean="0"/>
              <a:t>	Jens’ Soapbox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sz="2000" kern="0" dirty="0" smtClean="0"/>
              <a:t>10.45	Coffee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sz="2000" kern="0" dirty="0" smtClean="0"/>
              <a:t>11.15	</a:t>
            </a:r>
            <a:r>
              <a:rPr lang="en-US" sz="2000" i="1" kern="0" dirty="0" smtClean="0"/>
              <a:t>Open Space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sz="2000" kern="0" dirty="0" smtClean="0"/>
              <a:t>12.15	</a:t>
            </a:r>
            <a:r>
              <a:rPr lang="en-US" sz="2000" i="1" kern="0" dirty="0" smtClean="0"/>
              <a:t>Closing</a:t>
            </a:r>
            <a:endParaRPr lang="en-GB" sz="2000" i="1" kern="0" dirty="0"/>
          </a:p>
        </p:txBody>
      </p:sp>
    </p:spTree>
    <p:extLst>
      <p:ext uri="{BB962C8B-B14F-4D97-AF65-F5344CB8AC3E}">
        <p14:creationId xmlns:p14="http://schemas.microsoft.com/office/powerpoint/2010/main" val="42730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meetings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TNC2019 </a:t>
            </a:r>
            <a:r>
              <a:rPr lang="en-US" dirty="0" smtClean="0"/>
              <a:t>&amp; REFEDS			Tallinn, EE	June 16-20, </a:t>
            </a:r>
            <a:r>
              <a:rPr lang="en-US" dirty="0" smtClean="0"/>
              <a:t>2019</a:t>
            </a:r>
          </a:p>
          <a:p>
            <a:pPr marL="0" indent="0">
              <a:buNone/>
            </a:pPr>
            <a:r>
              <a:rPr lang="en-US" dirty="0" smtClean="0"/>
              <a:t>TechEX2019				New Orleans, LA, USA	Dec 9-12, 2019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APAN/</a:t>
            </a:r>
            <a:r>
              <a:rPr lang="en-US" dirty="0" err="1" smtClean="0"/>
              <a:t>APGridPMA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EUGridPMA47</a:t>
            </a:r>
            <a:r>
              <a:rPr lang="en-US" i="1" dirty="0" smtClean="0"/>
              <a:t>				to be chosen	</a:t>
            </a:r>
            <a:r>
              <a:rPr lang="en-US" i="1" dirty="0" smtClean="0"/>
              <a:t>September (23-25?), 2019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err="1" smtClean="0"/>
              <a:t>APGridPMA</a:t>
            </a:r>
            <a:r>
              <a:rPr lang="en-US" dirty="0" smtClean="0"/>
              <a:t> 2020			Taipei, TW	March 9, 2020 (tbc)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EUGridPMA 46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eneva-2019-intro.ppt [Compatibility Mode]" id="{61A18485-F13A-4A47-A544-BA0CE3848F92}" vid="{B847B287-13C5-458F-AC14-57ED84D7BEA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EUgridPMA-presentation-9-16</Template>
  <TotalTime>4480</TotalTime>
  <Words>76</Words>
  <Application>Microsoft Office PowerPoint</Application>
  <PresentationFormat>Widescreen</PresentationFormat>
  <Paragraphs>61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Corbel</vt:lpstr>
      <vt:lpstr>Lucida Sans</vt:lpstr>
      <vt:lpstr>Segoe UI</vt:lpstr>
      <vt:lpstr>Symbol</vt:lpstr>
      <vt:lpstr>Times New Roman</vt:lpstr>
      <vt:lpstr>Verdana</vt:lpstr>
      <vt:lpstr>eugridpma</vt:lpstr>
      <vt:lpstr>IGTF EUGridPMA 46 in collaboration with GN4-3 EnCo, EOSCH-ISM, and AARC-Community  May 20-22, 2019 SURF, Utrecht, NL</vt:lpstr>
      <vt:lpstr>Welcome to Utrecht</vt:lpstr>
      <vt:lpstr>Some logistical information</vt:lpstr>
      <vt:lpstr>Introductions</vt:lpstr>
      <vt:lpstr>Draft Agenda</vt:lpstr>
      <vt:lpstr>Next meetings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EUGridPMA 45  January 21-23, 2019 CERN, Geneva, CH</dc:title>
  <dc:creator>davidg</dc:creator>
  <cp:lastModifiedBy>davidg</cp:lastModifiedBy>
  <cp:revision>19</cp:revision>
  <dcterms:created xsi:type="dcterms:W3CDTF">2019-01-18T11:43:48Z</dcterms:created>
  <dcterms:modified xsi:type="dcterms:W3CDTF">2019-05-17T11:17:09Z</dcterms:modified>
</cp:coreProperties>
</file>