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53.png" ContentType="image/png"/>
  <Override PartName="/ppt/media/image52.png" ContentType="image/png"/>
  <Override PartName="/ppt/media/image54.png" ContentType="image/png"/>
  <Override PartName="/ppt/media/image50.jpeg" ContentType="image/jpeg"/>
  <Override PartName="/ppt/media/image47.jpeg" ContentType="image/jpeg"/>
  <Override PartName="/ppt/media/image46.jpeg" ContentType="image/jpeg"/>
  <Override PartName="/ppt/media/image45.jpeg" ContentType="image/jpeg"/>
  <Override PartName="/ppt/media/image44.jpeg" ContentType="image/jpeg"/>
  <Override PartName="/ppt/media/image43.jpeg" ContentType="image/jpeg"/>
  <Override PartName="/ppt/media/image42.jpeg" ContentType="image/jpeg"/>
  <Override PartName="/ppt/media/image41.jpeg" ContentType="image/jpeg"/>
  <Override PartName="/ppt/media/image39.jpeg" ContentType="image/jpeg"/>
  <Override PartName="/ppt/media/image38.jpeg" ContentType="image/jpeg"/>
  <Override PartName="/ppt/media/image49.jpeg" ContentType="image/jpeg"/>
  <Override PartName="/ppt/media/image16.jpeg" ContentType="image/jpeg"/>
  <Override PartName="/ppt/media/image48.jpeg" ContentType="image/jpeg"/>
  <Override PartName="/ppt/media/image15.jpeg" ContentType="image/jpeg"/>
  <Override PartName="/ppt/media/image13.png" ContentType="image/png"/>
  <Override PartName="/ppt/media/image37.png" ContentType="image/png"/>
  <Override PartName="/ppt/media/image12.png" ContentType="image/png"/>
  <Override PartName="/ppt/media/image7.jpeg" ContentType="image/jpeg"/>
  <Override PartName="/ppt/media/image14.png" ContentType="image/png"/>
  <Override PartName="/ppt/media/image5.jpeg" ContentType="image/jpeg"/>
  <Override PartName="/ppt/media/image17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4.png" ContentType="image/png"/>
  <Override PartName="/ppt/media/image18.jpeg" ContentType="image/jpeg"/>
  <Override PartName="/ppt/media/image27.png" ContentType="image/png"/>
  <Override PartName="/ppt/media/image28.png" ContentType="image/png"/>
  <Override PartName="/ppt/media/image29.png" ContentType="image/png"/>
  <Override PartName="/ppt/media/image55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10.png" ContentType="image/png"/>
  <Override PartName="/ppt/media/image35.png" ContentType="image/png"/>
  <Override PartName="/ppt/media/image11.png" ContentType="image/png"/>
  <Override PartName="/ppt/media/image36.png" ContentType="image/png"/>
  <Override PartName="/ppt/media/image8.png" ContentType="image/png"/>
  <Override PartName="/ppt/media/image51.jpeg" ContentType="image/jpeg"/>
  <Override PartName="/ppt/media/image9.png" ContentType="image/png"/>
  <Override PartName="/ppt/media/image2.png" ContentType="image/png"/>
  <Override PartName="/ppt/media/image40.jpeg" ContentType="image/jpeg"/>
  <Override PartName="/ppt/media/image1.png" ContentType="image/png"/>
  <Override PartName="/ppt/media/image3.png" ContentType="image/png"/>
  <Override PartName="/ppt/media/image6.png" ContentType="image/png"/>
  <Override PartName="/ppt/media/image23.gif" ContentType="image/gif"/>
  <Override PartName="/ppt/media/image25.jpeg" ContentType="image/jpeg"/>
  <Override PartName="/ppt/media/image4.jpeg" ContentType="image/jpeg"/>
  <Override PartName="/ppt/media/image26.jpeg" ContentType="image/jpeg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46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22.xml" ContentType="application/vnd.openxmlformats-officedocument.presentationml.slide+xml"/>
  <Override PartName="/ppt/slides/slide48.xml" ContentType="application/vnd.openxmlformats-officedocument.presentationml.slide+xml"/>
  <Override PartName="/ppt/slides/slide23.xml" ContentType="application/vnd.openxmlformats-officedocument.presentationml.slide+xml"/>
  <Override PartName="/ppt/slides/slide4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_rels/slide47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</p:sldIdLst>
  <p:sldSz cx="10077450" cy="75628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5052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150520" y="406008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70120" y="176940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636240" y="176940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503640" y="406008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70120" y="406008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636240" y="406008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8400" cy="438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40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0520" y="176940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150520" y="176940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8400" cy="438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15052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5150520" y="406008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052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15052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5150520" y="406008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570120" y="176940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636240" y="176940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503640" y="406008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3570120" y="406008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6636240" y="406008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8400" cy="4385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40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150520" y="176940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40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50520" y="176940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15052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150520" y="406008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5052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3640" y="406008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15052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150520" y="406008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3570120" y="176940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636240" y="176940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503640" y="406008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3570120" y="406008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6636240" y="4060080"/>
            <a:ext cx="291996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50520" y="176940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0520" y="176940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12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052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50520" y="406008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50520" y="1769400"/>
            <a:ext cx="442512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3640" y="4060080"/>
            <a:ext cx="9068400" cy="2091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e1938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1080" y="0"/>
            <a:ext cx="13435920" cy="7562160"/>
          </a:xfrm>
          <a:prstGeom prst="rect">
            <a:avLst/>
          </a:prstGeom>
          <a:ln w="7308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1" lang="en-US" sz="3730" spc="-1" strike="noStrike">
                <a:solidFill>
                  <a:srgbClr val="cccccc"/>
                </a:solidFill>
                <a:latin typeface="Arial"/>
              </a:rPr>
              <a:t>Click to edit the title text format</a:t>
            </a:r>
            <a:endParaRPr b="1" lang="en-US" sz="3730" spc="-1" strike="noStrike">
              <a:solidFill>
                <a:srgbClr val="cccccc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3381840" y="2382480"/>
            <a:ext cx="4545000" cy="43855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pPr marL="432000" indent="-324000">
              <a:spcBef>
                <a:spcPts val="1885"/>
              </a:spcBef>
              <a:buClr>
                <a:srgbClr val="eeeeee"/>
              </a:buClr>
              <a:buSzPct val="45000"/>
              <a:buFont typeface="Wingdings" charset="2"/>
              <a:buChar char=""/>
            </a:pPr>
            <a:r>
              <a:rPr b="0" lang="en-US" sz="4260" spc="-1" strike="noStrike">
                <a:solidFill>
                  <a:srgbClr val="cccccc"/>
                </a:solidFill>
                <a:latin typeface="Arial"/>
              </a:rPr>
              <a:t>Click to edit the outline text format</a:t>
            </a:r>
            <a:endParaRPr b="0" lang="en-US" sz="4260" spc="-1" strike="noStrike">
              <a:solidFill>
                <a:srgbClr val="cccccc"/>
              </a:solidFill>
              <a:latin typeface="Arial"/>
            </a:endParaRPr>
          </a:p>
          <a:p>
            <a:pPr lvl="1" marL="864000" indent="-324000">
              <a:spcBef>
                <a:spcPts val="151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730" spc="-1" strike="noStrike">
                <a:solidFill>
                  <a:srgbClr val="cccccc"/>
                </a:solidFill>
                <a:latin typeface="Arial"/>
              </a:rPr>
              <a:t>Second Outline Level</a:t>
            </a:r>
            <a:endParaRPr b="0" lang="en-US" sz="3730" spc="-1" strike="noStrike">
              <a:solidFill>
                <a:srgbClr val="cccccc"/>
              </a:solidFill>
              <a:latin typeface="Arial"/>
            </a:endParaRPr>
          </a:p>
          <a:p>
            <a:pPr lvl="2" marL="1296000" indent="-288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cccccc"/>
                </a:solidFill>
                <a:latin typeface="Arial"/>
              </a:rPr>
              <a:t>Third Outline Level</a:t>
            </a:r>
            <a:endParaRPr b="0" lang="en-US" sz="3200" spc="-1" strike="noStrike">
              <a:solidFill>
                <a:srgbClr val="cccccc"/>
              </a:solidFill>
              <a:latin typeface="Arial"/>
            </a:endParaRPr>
          </a:p>
          <a:p>
            <a:pPr lvl="3" marL="1728000" indent="-216000">
              <a:spcBef>
                <a:spcPts val="75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670" spc="-1" strike="noStrike">
                <a:solidFill>
                  <a:srgbClr val="dddddd"/>
                </a:solidFill>
                <a:latin typeface="Arial"/>
              </a:rPr>
              <a:t>Fourth Outline Level</a:t>
            </a:r>
            <a:endParaRPr b="0" lang="en-US" sz="2670" spc="-1" strike="noStrike">
              <a:solidFill>
                <a:srgbClr val="dddddd"/>
              </a:solidFill>
              <a:latin typeface="Arial"/>
            </a:endParaRPr>
          </a:p>
          <a:p>
            <a:pPr lvl="4" marL="2160000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70" spc="-1" strike="noStrike">
                <a:solidFill>
                  <a:srgbClr val="dddddd"/>
                </a:solidFill>
                <a:latin typeface="Arial"/>
              </a:rPr>
              <a:t>Fifth Outline Level</a:t>
            </a:r>
            <a:endParaRPr b="0" lang="en-US" sz="2670" spc="-1" strike="noStrike">
              <a:solidFill>
                <a:srgbClr val="dddddd"/>
              </a:solidFill>
              <a:latin typeface="Arial"/>
            </a:endParaRPr>
          </a:p>
          <a:p>
            <a:pPr lvl="5" marL="2592000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70" spc="-1" strike="noStrike">
                <a:solidFill>
                  <a:srgbClr val="dddddd"/>
                </a:solidFill>
                <a:latin typeface="Arial"/>
              </a:rPr>
              <a:t>Sixth Outline Level</a:t>
            </a:r>
            <a:endParaRPr b="0" lang="en-US" sz="2670" spc="-1" strike="noStrike">
              <a:solidFill>
                <a:srgbClr val="dddddd"/>
              </a:solidFill>
              <a:latin typeface="Arial"/>
            </a:endParaRPr>
          </a:p>
          <a:p>
            <a:pPr lvl="6" marL="3024000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70" spc="-1" strike="noStrike">
                <a:solidFill>
                  <a:srgbClr val="dddddd"/>
                </a:solidFill>
                <a:latin typeface="Arial"/>
              </a:rPr>
              <a:t>Seventh Outline Level</a:t>
            </a:r>
            <a:endParaRPr b="0" lang="en-US" sz="2670" spc="-1" strike="noStrike">
              <a:solidFill>
                <a:srgbClr val="dddddd"/>
              </a:solidFill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03640" y="6888600"/>
            <a:ext cx="2347560" cy="520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1" lang="en-GB" sz="1400" spc="-1" strike="noStrike">
                <a:solidFill>
                  <a:srgbClr val="b2b2b2"/>
                </a:solidFill>
                <a:latin typeface="Arial"/>
              </a:rPr>
              <a:t>&lt;date/time&gt;</a:t>
            </a:r>
            <a:endParaRPr b="1" lang="en-US" sz="1400" spc="-1" strike="noStrike">
              <a:solidFill>
                <a:srgbClr val="b2b2b2"/>
              </a:solidFill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45920" y="6888600"/>
            <a:ext cx="3193920" cy="520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1" lang="en-US" sz="1400" spc="-1" strike="noStrike">
                <a:solidFill>
                  <a:srgbClr val="b2b2b2"/>
                </a:solidFill>
                <a:latin typeface="Arial"/>
              </a:rPr>
              <a:t>&lt;footer&gt;</a:t>
            </a:r>
            <a:endParaRPr b="1" lang="en-US" sz="1400" spc="-1" strike="noStrike">
              <a:solidFill>
                <a:srgbClr val="b2b2b2"/>
              </a:solidFill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224840" y="6888600"/>
            <a:ext cx="2347560" cy="520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10D16CD3-AED7-458D-9ECA-EFE52F1E2F89}" type="slidenum">
              <a:rPr b="1" lang="en-US" sz="1400" spc="-1" strike="noStrike">
                <a:solidFill>
                  <a:srgbClr val="b2b2b2"/>
                </a:solidFill>
                <a:latin typeface="Arial"/>
              </a:rPr>
              <a:t>&lt;number&gt;</a:t>
            </a:fld>
            <a:endParaRPr b="1" lang="en-US" sz="1400" spc="-1" strike="noStrike">
              <a:solidFill>
                <a:srgbClr val="b2b2b2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e193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600" spc="-1" strike="noStrike">
                <a:latin typeface="Arial"/>
              </a:rPr>
              <a:t>Click to edit the title text format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56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Arial"/>
              </a:rPr>
              <a:t>&lt;date/time&gt;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Arial"/>
              </a:rPr>
              <a:t>&lt;footer&gt;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56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DC0D511A-A0D3-4038-B613-D4CAF5B549ED}" type="slidenum">
              <a:rPr b="0" lang="en-US" sz="1400" spc="-1" strike="noStrike">
                <a:latin typeface="Arial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600" spc="-1" strike="noStrike">
                <a:solidFill>
                  <a:srgbClr val="0e1938"/>
                </a:solidFill>
                <a:latin typeface="Arial"/>
              </a:rPr>
              <a:t>Click to edit the title text format</a:t>
            </a:r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400" cy="438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e1938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e1938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e1938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e1938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e1938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e1938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Arial"/>
              </a:rPr>
              <a:t>&lt;date/time&gt;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Arial"/>
              </a:rPr>
              <a:t>&lt;footer&gt;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52C11CAA-C082-4654-A06B-F44BC2B82648}" type="slidenum">
              <a:rPr b="0" lang="en-US" sz="1400" spc="-1" strike="noStrike">
                <a:latin typeface="Arial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gif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2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slideLayout" Target="../slideLayouts/slideLayout27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27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27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2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slideLayout" Target="../slideLayouts/slideLayout27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2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2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slideLayout" Target="../slideLayouts/slideLayout27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2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-64080" y="0"/>
            <a:ext cx="10225080" cy="7562160"/>
          </a:xfrm>
          <a:prstGeom prst="rect">
            <a:avLst/>
          </a:prstGeom>
          <a:ln w="73080">
            <a:noFill/>
          </a:ln>
        </p:spPr>
      </p:pic>
      <p:sp>
        <p:nvSpPr>
          <p:cNvPr id="125" name="TextShape 1"/>
          <p:cNvSpPr txBox="1"/>
          <p:nvPr/>
        </p:nvSpPr>
        <p:spPr>
          <a:xfrm>
            <a:off x="3794040" y="4114800"/>
            <a:ext cx="4861080" cy="486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2800" spc="-1" strike="noStrike">
                <a:solidFill>
                  <a:srgbClr val="eabac2"/>
                </a:solidFill>
                <a:latin typeface="Arial"/>
              </a:rPr>
              <a:t>Light and clarity in KM3NeT</a:t>
            </a:r>
            <a:endParaRPr b="1" lang="en-US" sz="2800" spc="-1" strike="noStrike">
              <a:solidFill>
                <a:srgbClr val="eabac2"/>
              </a:solidFill>
              <a:latin typeface="Aria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7589520" y="4754880"/>
            <a:ext cx="1805400" cy="82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1800" spc="-1" strike="noStrike">
                <a:solidFill>
                  <a:srgbClr val="eabac2"/>
                </a:solidFill>
                <a:latin typeface="Arial"/>
              </a:rPr>
              <a:t>Jordan Seneca</a:t>
            </a:r>
            <a:endParaRPr b="1" lang="en-US" sz="1800" spc="-1" strike="noStrike">
              <a:solidFill>
                <a:srgbClr val="eabac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2651760" y="182880"/>
            <a:ext cx="512064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Bugs have now been fixed!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 algn="ctr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1800" spc="-1" strike="noStrike">
                <a:solidFill>
                  <a:srgbClr val="e2e2e2"/>
                </a:solidFill>
                <a:latin typeface="Arial"/>
              </a:rPr>
              <a:t>Thank you Maarten</a:t>
            </a:r>
            <a:endParaRPr b="1" lang="en-US" sz="1800" spc="-1" strike="noStrike">
              <a:solidFill>
                <a:srgbClr val="e2e2e2"/>
              </a:solidFill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1554840" y="1371960"/>
            <a:ext cx="7314840" cy="5486040"/>
          </a:xfrm>
          <a:prstGeom prst="rect">
            <a:avLst/>
          </a:prstGeom>
          <a:ln w="73080">
            <a:noFill/>
          </a:ln>
        </p:spPr>
      </p:pic>
      <p:sp>
        <p:nvSpPr>
          <p:cNvPr id="153" name="TextShape 2"/>
          <p:cNvSpPr txBox="1"/>
          <p:nvPr/>
        </p:nvSpPr>
        <p:spPr>
          <a:xfrm>
            <a:off x="4572000" y="4206240"/>
            <a:ext cx="210312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1800" spc="-1" strike="noStrike">
                <a:solidFill>
                  <a:srgbClr val="23342c"/>
                </a:solidFill>
                <a:latin typeface="Arial"/>
              </a:rPr>
              <a:t>MC truth</a:t>
            </a:r>
            <a:endParaRPr b="1" lang="en-US" sz="1800" spc="-1" strike="noStrike">
              <a:solidFill>
                <a:srgbClr val="23342c"/>
              </a:solidFill>
              <a:latin typeface="Arial"/>
            </a:endParaRPr>
          </a:p>
        </p:txBody>
      </p:sp>
      <p:sp>
        <p:nvSpPr>
          <p:cNvPr id="154" name="TextShape 3"/>
          <p:cNvSpPr txBox="1"/>
          <p:nvPr/>
        </p:nvSpPr>
        <p:spPr>
          <a:xfrm>
            <a:off x="2926080" y="4572000"/>
            <a:ext cx="210312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1800" spc="-1" strike="noStrike">
                <a:solidFill>
                  <a:srgbClr val="23342c"/>
                </a:solidFill>
                <a:latin typeface="Arial"/>
              </a:rPr>
              <a:t>New reco</a:t>
            </a:r>
            <a:endParaRPr b="1" lang="en-US" sz="1800" spc="-1" strike="noStrike">
              <a:solidFill>
                <a:srgbClr val="23342c"/>
              </a:solidFill>
              <a:latin typeface="Arial"/>
            </a:endParaRPr>
          </a:p>
        </p:txBody>
      </p:sp>
      <p:sp>
        <p:nvSpPr>
          <p:cNvPr id="155" name="TextShape 4"/>
          <p:cNvSpPr txBox="1"/>
          <p:nvPr/>
        </p:nvSpPr>
        <p:spPr>
          <a:xfrm>
            <a:off x="4754880" y="5394960"/>
            <a:ext cx="210312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1800" spc="-1" strike="noStrike">
                <a:solidFill>
                  <a:srgbClr val="23342c"/>
                </a:solidFill>
                <a:latin typeface="Arial"/>
              </a:rPr>
              <a:t>Old reco</a:t>
            </a:r>
            <a:endParaRPr b="1" lang="en-US" sz="1800" spc="-1" strike="noStrike">
              <a:solidFill>
                <a:srgbClr val="23342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2651760" y="914400"/>
            <a:ext cx="512064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Bugs have now been fixed!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 algn="ctr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1800" spc="-1" strike="noStrike">
                <a:solidFill>
                  <a:srgbClr val="e2e2e2"/>
                </a:solidFill>
                <a:latin typeface="Arial"/>
              </a:rPr>
              <a:t>Thank you Maarten</a:t>
            </a:r>
            <a:endParaRPr b="1" lang="en-US" sz="1800" spc="-1" strike="noStrike">
              <a:solidFill>
                <a:srgbClr val="e2e2e2"/>
              </a:solidFill>
              <a:latin typeface="Arial"/>
            </a:endParaRPr>
          </a:p>
        </p:txBody>
      </p:sp>
      <p:pic>
        <p:nvPicPr>
          <p:cNvPr id="157" name="" descr=""/>
          <p:cNvPicPr/>
          <p:nvPr/>
        </p:nvPicPr>
        <p:blipFill>
          <a:blip r:embed="rId1"/>
          <a:stretch/>
        </p:blipFill>
        <p:spPr>
          <a:xfrm>
            <a:off x="2377440" y="2583720"/>
            <a:ext cx="5577840" cy="4182840"/>
          </a:xfrm>
          <a:prstGeom prst="rect">
            <a:avLst/>
          </a:prstGeom>
          <a:ln w="73080">
            <a:noFill/>
          </a:ln>
        </p:spPr>
      </p:pic>
      <p:sp>
        <p:nvSpPr>
          <p:cNvPr id="158" name="CustomShape 2"/>
          <p:cNvSpPr/>
          <p:nvPr/>
        </p:nvSpPr>
        <p:spPr>
          <a:xfrm>
            <a:off x="5587560" y="3981600"/>
            <a:ext cx="1371600" cy="640080"/>
          </a:xfrm>
          <a:prstGeom prst="rect">
            <a:avLst/>
          </a:prstGeom>
          <a:solidFill>
            <a:srgbClr val="f4bd3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TextShape 3"/>
          <p:cNvSpPr txBox="1"/>
          <p:nvPr/>
        </p:nvSpPr>
        <p:spPr>
          <a:xfrm>
            <a:off x="5394960" y="3951000"/>
            <a:ext cx="210312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200" spc="-1" strike="noStrike">
                <a:solidFill>
                  <a:srgbClr val="00373e"/>
                </a:solidFill>
                <a:latin typeface="aakar"/>
              </a:rPr>
              <a:t>Sub 1 deg resolution</a:t>
            </a:r>
            <a:endParaRPr b="1" lang="en-US" sz="2200" spc="-1" strike="noStrike">
              <a:solidFill>
                <a:srgbClr val="00373e"/>
              </a:solidFill>
              <a:latin typeface="aakar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2651760" y="914400"/>
            <a:ext cx="512064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Bugs have now been fixed!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 algn="ctr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1800" spc="-1" strike="noStrike">
                <a:solidFill>
                  <a:srgbClr val="e2e2e2"/>
                </a:solidFill>
                <a:latin typeface="Arial"/>
              </a:rPr>
              <a:t>Thank you Maarten</a:t>
            </a:r>
            <a:endParaRPr b="1" lang="en-US" sz="1800" spc="-1" strike="noStrike">
              <a:solidFill>
                <a:srgbClr val="e2e2e2"/>
              </a:solidFill>
              <a:latin typeface="Arial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2377440" y="2583720"/>
            <a:ext cx="5577840" cy="4182840"/>
          </a:xfrm>
          <a:prstGeom prst="rect">
            <a:avLst/>
          </a:prstGeom>
          <a:ln w="73080">
            <a:noFill/>
          </a:ln>
        </p:spPr>
      </p:pic>
      <p:sp>
        <p:nvSpPr>
          <p:cNvPr id="162" name="CustomShape 2"/>
          <p:cNvSpPr/>
          <p:nvPr/>
        </p:nvSpPr>
        <p:spPr>
          <a:xfrm>
            <a:off x="5587560" y="3981600"/>
            <a:ext cx="1371600" cy="640080"/>
          </a:xfrm>
          <a:prstGeom prst="rect">
            <a:avLst/>
          </a:prstGeom>
          <a:solidFill>
            <a:srgbClr val="f4bd3e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TextShape 3"/>
          <p:cNvSpPr txBox="1"/>
          <p:nvPr/>
        </p:nvSpPr>
        <p:spPr>
          <a:xfrm>
            <a:off x="5394960" y="3951000"/>
            <a:ext cx="210312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200" spc="-1" strike="noStrike">
                <a:solidFill>
                  <a:srgbClr val="00373e"/>
                </a:solidFill>
                <a:latin typeface="aakar"/>
              </a:rPr>
              <a:t>Sub 1 deg resolution</a:t>
            </a:r>
            <a:endParaRPr b="1" lang="en-US" sz="2200" spc="-1" strike="noStrike">
              <a:solidFill>
                <a:srgbClr val="00373e"/>
              </a:solidFill>
              <a:latin typeface="aakar"/>
            </a:endParaRPr>
          </a:p>
        </p:txBody>
      </p:sp>
      <p:pic>
        <p:nvPicPr>
          <p:cNvPr id="164" name="" descr=""/>
          <p:cNvPicPr/>
          <p:nvPr/>
        </p:nvPicPr>
        <p:blipFill>
          <a:blip r:embed="rId2"/>
          <a:stretch/>
        </p:blipFill>
        <p:spPr>
          <a:xfrm>
            <a:off x="-4434480" y="4191480"/>
            <a:ext cx="6629040" cy="4495320"/>
          </a:xfrm>
          <a:prstGeom prst="rect">
            <a:avLst/>
          </a:prstGeom>
          <a:ln w="73080">
            <a:noFill/>
          </a:ln>
        </p:spPr>
      </p:pic>
      <p:sp>
        <p:nvSpPr>
          <p:cNvPr id="165" name="CustomShape 4"/>
          <p:cNvSpPr/>
          <p:nvPr/>
        </p:nvSpPr>
        <p:spPr>
          <a:xfrm>
            <a:off x="640080" y="2743200"/>
            <a:ext cx="2468880" cy="731520"/>
          </a:xfrm>
          <a:prstGeom prst="wedgeRoundRectCallout">
            <a:avLst>
              <a:gd name="adj1" fmla="val -25990"/>
              <a:gd name="adj2" fmla="val 293675"/>
              <a:gd name="adj3" fmla="val 16667"/>
            </a:avLst>
          </a:prstGeom>
          <a:solidFill>
            <a:srgbClr val="f4bd3e"/>
          </a:solidFill>
          <a:ln w="54720">
            <a:solidFill>
              <a:srgbClr val="e2e2e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TextShape 5"/>
          <p:cNvSpPr txBox="1"/>
          <p:nvPr/>
        </p:nvSpPr>
        <p:spPr>
          <a:xfrm>
            <a:off x="731520" y="2926080"/>
            <a:ext cx="2560320" cy="1005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00373e"/>
                </a:solidFill>
                <a:latin typeface="aakar"/>
              </a:rPr>
              <a:t>Not so fast</a:t>
            </a:r>
            <a:endParaRPr b="1" lang="en-US" sz="2800" spc="-1" strike="noStrike">
              <a:solidFill>
                <a:srgbClr val="00373e"/>
              </a:solidFill>
              <a:latin typeface="aakar"/>
            </a:endParaRPr>
          </a:p>
        </p:txBody>
      </p:sp>
      <p:sp>
        <p:nvSpPr>
          <p:cNvPr id="167" name="TextShape 6"/>
          <p:cNvSpPr txBox="1"/>
          <p:nvPr/>
        </p:nvSpPr>
        <p:spPr>
          <a:xfrm>
            <a:off x="4297680" y="3291840"/>
            <a:ext cx="2560320" cy="1005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00373e"/>
                </a:solidFill>
                <a:latin typeface="aakar"/>
              </a:rPr>
              <a:t>!!!</a:t>
            </a:r>
            <a:endParaRPr b="1" lang="en-US" sz="2800" spc="-1" strike="noStrike">
              <a:solidFill>
                <a:srgbClr val="00373e"/>
              </a:solidFill>
              <a:latin typeface="aakar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-63720" y="0"/>
            <a:ext cx="10224360" cy="7562160"/>
          </a:xfrm>
          <a:prstGeom prst="rect">
            <a:avLst/>
          </a:prstGeom>
          <a:ln w="73080">
            <a:noFill/>
          </a:ln>
        </p:spPr>
      </p:pic>
      <p:sp>
        <p:nvSpPr>
          <p:cNvPr id="169" name="TextShape 1"/>
          <p:cNvSpPr txBox="1"/>
          <p:nvPr/>
        </p:nvSpPr>
        <p:spPr>
          <a:xfrm>
            <a:off x="3606120" y="3749040"/>
            <a:ext cx="6485760" cy="1279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5e5e5e"/>
                </a:solidFill>
                <a:latin typeface="Arial"/>
              </a:rPr>
              <a:t>Working towards a better ARCA res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What I find exciting about my work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5e5e5e"/>
                </a:solidFill>
                <a:latin typeface="Arial"/>
              </a:rPr>
              <a:t>How to convey excitement to others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1828800" y="1523880"/>
            <a:ext cx="6492240" cy="1675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Why are Jpp and AAnet PDFs different?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" descr=""/>
          <p:cNvPicPr/>
          <p:nvPr/>
        </p:nvPicPr>
        <p:blipFill>
          <a:blip r:embed="rId1"/>
          <a:stretch/>
        </p:blipFill>
        <p:spPr>
          <a:xfrm>
            <a:off x="1828800" y="212760"/>
            <a:ext cx="6629040" cy="4495320"/>
          </a:xfrm>
          <a:prstGeom prst="rect">
            <a:avLst/>
          </a:prstGeom>
          <a:ln w="73080">
            <a:noFill/>
          </a:ln>
        </p:spPr>
      </p:pic>
      <p:sp>
        <p:nvSpPr>
          <p:cNvPr id="172" name="TextShape 1"/>
          <p:cNvSpPr txBox="1"/>
          <p:nvPr/>
        </p:nvSpPr>
        <p:spPr>
          <a:xfrm>
            <a:off x="6583680" y="5231160"/>
            <a:ext cx="512064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disagreement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  <p:sp>
        <p:nvSpPr>
          <p:cNvPr id="173" name="Line 2"/>
          <p:cNvSpPr/>
          <p:nvPr/>
        </p:nvSpPr>
        <p:spPr>
          <a:xfrm flipH="1" flipV="1">
            <a:off x="5669280" y="4068000"/>
            <a:ext cx="1097280" cy="1116360"/>
          </a:xfrm>
          <a:prstGeom prst="line">
            <a:avLst/>
          </a:prstGeom>
          <a:ln w="54720">
            <a:solidFill>
              <a:srgbClr val="d9335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Line 3"/>
          <p:cNvSpPr/>
          <p:nvPr/>
        </p:nvSpPr>
        <p:spPr>
          <a:xfrm flipH="1" flipV="1">
            <a:off x="7132320" y="2330640"/>
            <a:ext cx="365760" cy="2881440"/>
          </a:xfrm>
          <a:prstGeom prst="line">
            <a:avLst/>
          </a:prstGeom>
          <a:ln w="54720">
            <a:solidFill>
              <a:srgbClr val="d9335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Line 4"/>
          <p:cNvSpPr/>
          <p:nvPr/>
        </p:nvSpPr>
        <p:spPr>
          <a:xfrm flipH="1" flipV="1">
            <a:off x="7680960" y="2970720"/>
            <a:ext cx="182880" cy="2213640"/>
          </a:xfrm>
          <a:prstGeom prst="line">
            <a:avLst/>
          </a:prstGeom>
          <a:ln w="54720">
            <a:solidFill>
              <a:srgbClr val="d9335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TextShape 5"/>
          <p:cNvSpPr txBox="1"/>
          <p:nvPr/>
        </p:nvSpPr>
        <p:spPr>
          <a:xfrm>
            <a:off x="91440" y="5609160"/>
            <a:ext cx="8595360" cy="883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Jpp PDF: based on theoretical approximations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AAnet PDF: MC interpolation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1828800" y="1523880"/>
            <a:ext cx="6492240" cy="246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5e5e5e"/>
                </a:solidFill>
                <a:latin typeface="Arial"/>
              </a:rPr>
              <a:t>Why are Jpp and AAnet PDFs different?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N-scattered light? Other approximations?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" descr=""/>
          <p:cNvPicPr/>
          <p:nvPr/>
        </p:nvPicPr>
        <p:blipFill>
          <a:blip r:embed="rId1"/>
          <a:stretch/>
        </p:blipFill>
        <p:spPr>
          <a:xfrm>
            <a:off x="1828800" y="899640"/>
            <a:ext cx="6629040" cy="4495320"/>
          </a:xfrm>
          <a:prstGeom prst="rect">
            <a:avLst/>
          </a:prstGeom>
          <a:ln w="73080">
            <a:noFill/>
          </a:ln>
        </p:spPr>
      </p:pic>
      <p:sp>
        <p:nvSpPr>
          <p:cNvPr id="179" name="TextShape 1"/>
          <p:cNvSpPr txBox="1"/>
          <p:nvPr/>
        </p:nvSpPr>
        <p:spPr>
          <a:xfrm>
            <a:off x="2194560" y="6035040"/>
            <a:ext cx="585216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When close, a lot of direct light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  <p:sp>
        <p:nvSpPr>
          <p:cNvPr id="180" name="Line 2"/>
          <p:cNvSpPr/>
          <p:nvPr/>
        </p:nvSpPr>
        <p:spPr>
          <a:xfrm flipV="1">
            <a:off x="7223760" y="4572000"/>
            <a:ext cx="0" cy="1371600"/>
          </a:xfrm>
          <a:prstGeom prst="line">
            <a:avLst/>
          </a:prstGeom>
          <a:ln w="54720">
            <a:solidFill>
              <a:srgbClr val="d9335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TextShape 3"/>
          <p:cNvSpPr txBox="1"/>
          <p:nvPr/>
        </p:nvSpPr>
        <p:spPr>
          <a:xfrm>
            <a:off x="2560320" y="2560320"/>
            <a:ext cx="512064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1800" spc="-1" strike="noStrike">
                <a:solidFill>
                  <a:srgbClr val="1b1b1b"/>
                </a:solidFill>
                <a:latin typeface="Arial"/>
              </a:rPr>
              <a:t>25m, PMT angle -1.0</a:t>
            </a:r>
            <a:endParaRPr b="1" lang="en-US" sz="1800" spc="-1" strike="noStrike">
              <a:solidFill>
                <a:srgbClr val="1b1b1b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" descr=""/>
          <p:cNvPicPr/>
          <p:nvPr/>
        </p:nvPicPr>
        <p:blipFill>
          <a:blip r:embed="rId1"/>
          <a:stretch/>
        </p:blipFill>
        <p:spPr>
          <a:xfrm>
            <a:off x="1828800" y="899640"/>
            <a:ext cx="6629040" cy="4495320"/>
          </a:xfrm>
          <a:prstGeom prst="rect">
            <a:avLst/>
          </a:prstGeom>
          <a:ln w="73080">
            <a:noFill/>
          </a:ln>
        </p:spPr>
      </p:pic>
      <p:sp>
        <p:nvSpPr>
          <p:cNvPr id="183" name="TextShape 1"/>
          <p:cNvSpPr txBox="1"/>
          <p:nvPr/>
        </p:nvSpPr>
        <p:spPr>
          <a:xfrm>
            <a:off x="2194560" y="6035040"/>
            <a:ext cx="585216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When far away, mostly 1-scattered light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  <p:sp>
        <p:nvSpPr>
          <p:cNvPr id="184" name="TextShape 2"/>
          <p:cNvSpPr txBox="1"/>
          <p:nvPr/>
        </p:nvSpPr>
        <p:spPr>
          <a:xfrm>
            <a:off x="2560320" y="2560320"/>
            <a:ext cx="512064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1800" spc="-1" strike="noStrike">
                <a:solidFill>
                  <a:srgbClr val="1b1b1b"/>
                </a:solidFill>
                <a:latin typeface="Arial"/>
              </a:rPr>
              <a:t>100m, PMT angle -1.0</a:t>
            </a:r>
            <a:endParaRPr b="1" lang="en-US" sz="1800" spc="-1" strike="noStrike">
              <a:solidFill>
                <a:srgbClr val="1b1b1b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1828800" y="899640"/>
            <a:ext cx="6629040" cy="4495320"/>
          </a:xfrm>
          <a:prstGeom prst="rect">
            <a:avLst/>
          </a:prstGeom>
          <a:ln w="73080">
            <a:noFill/>
          </a:ln>
        </p:spPr>
      </p:pic>
      <p:sp>
        <p:nvSpPr>
          <p:cNvPr id="186" name="TextShape 1"/>
          <p:cNvSpPr txBox="1"/>
          <p:nvPr/>
        </p:nvSpPr>
        <p:spPr>
          <a:xfrm>
            <a:off x="2194560" y="6035040"/>
            <a:ext cx="585216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When very far away, only 1-scattered light?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  <p:sp>
        <p:nvSpPr>
          <p:cNvPr id="187" name="TextShape 2"/>
          <p:cNvSpPr txBox="1"/>
          <p:nvPr/>
        </p:nvSpPr>
        <p:spPr>
          <a:xfrm>
            <a:off x="2560320" y="2560320"/>
            <a:ext cx="512064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1800" spc="-1" strike="noStrike">
                <a:solidFill>
                  <a:srgbClr val="1b1b1b"/>
                </a:solidFill>
                <a:latin typeface="Arial"/>
              </a:rPr>
              <a:t>400m, PMT angle -1.0</a:t>
            </a:r>
            <a:endParaRPr b="1" lang="en-US" sz="1800" spc="-1" strike="noStrike">
              <a:solidFill>
                <a:srgbClr val="1b1b1b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-63720" y="0"/>
            <a:ext cx="10225080" cy="7562160"/>
          </a:xfrm>
          <a:prstGeom prst="rect">
            <a:avLst/>
          </a:prstGeom>
          <a:ln w="73080">
            <a:noFill/>
          </a:ln>
        </p:spPr>
      </p:pic>
      <p:sp>
        <p:nvSpPr>
          <p:cNvPr id="128" name="TextShape 1"/>
          <p:cNvSpPr txBox="1"/>
          <p:nvPr/>
        </p:nvSpPr>
        <p:spPr>
          <a:xfrm>
            <a:off x="5394960" y="3840480"/>
            <a:ext cx="3308040" cy="742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1800" spc="-1" strike="noStrike">
                <a:solidFill>
                  <a:srgbClr val="eabac2"/>
                </a:solidFill>
                <a:latin typeface="Arial"/>
              </a:rPr>
              <a:t>My goal for this presentation</a:t>
            </a:r>
            <a:endParaRPr b="1" lang="en-US" sz="1800" spc="-1" strike="noStrike">
              <a:solidFill>
                <a:srgbClr val="dfc795"/>
              </a:solidFill>
              <a:latin typeface="Arial"/>
            </a:endParaRPr>
          </a:p>
          <a:p>
            <a:endParaRPr b="1" lang="en-US" sz="1800" spc="-1" strike="noStrike">
              <a:solidFill>
                <a:srgbClr val="dfc795"/>
              </a:solidFill>
              <a:latin typeface="Arial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3861000" y="4146120"/>
            <a:ext cx="5008680" cy="883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en-US" sz="2800" spc="-1" strike="noStrike">
                <a:solidFill>
                  <a:srgbClr val="eabac2"/>
                </a:solidFill>
                <a:latin typeface="Arial"/>
              </a:rPr>
              <a:t>Inspire, stimulate questions and discussion</a:t>
            </a:r>
            <a:endParaRPr b="1" lang="en-US" sz="2800" spc="-1" strike="noStrike">
              <a:solidFill>
                <a:srgbClr val="eabac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1828800" y="1523880"/>
            <a:ext cx="6492240" cy="3261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5e5e5e"/>
                </a:solidFill>
                <a:latin typeface="Arial"/>
              </a:rPr>
              <a:t>Why are Jpp and AAnet PDFs different?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5e5e5e"/>
                </a:solidFill>
                <a:latin typeface="Arial"/>
              </a:rPr>
              <a:t>N-scattered light? There are other approximations we could try.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Re-emission?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1188720" y="914400"/>
            <a:ext cx="7619760" cy="5905080"/>
          </a:xfrm>
          <a:prstGeom prst="rect">
            <a:avLst/>
          </a:prstGeom>
          <a:ln w="73080">
            <a:noFill/>
          </a:ln>
        </p:spPr>
      </p:pic>
      <p:sp>
        <p:nvSpPr>
          <p:cNvPr id="190" name="TextShape 1"/>
          <p:cNvSpPr txBox="1"/>
          <p:nvPr/>
        </p:nvSpPr>
        <p:spPr>
          <a:xfrm>
            <a:off x="1645920" y="1293480"/>
            <a:ext cx="585216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1b1b1b"/>
                </a:solidFill>
                <a:latin typeface="Arial"/>
              </a:rPr>
              <a:t>Less than </a:t>
            </a:r>
            <a:r>
              <a:rPr b="1" lang="en-US" sz="2800" spc="-1" strike="noStrike">
                <a:solidFill>
                  <a:srgbClr val="d93355"/>
                </a:solidFill>
                <a:latin typeface="Arial"/>
              </a:rPr>
              <a:t>60%</a:t>
            </a:r>
            <a:r>
              <a:rPr b="1" lang="en-US" sz="2800" spc="-1" strike="noStrike">
                <a:solidFill>
                  <a:srgbClr val="1b1b1b"/>
                </a:solidFill>
                <a:latin typeface="Arial"/>
              </a:rPr>
              <a:t> of visible light is not absorbed after 100m</a:t>
            </a:r>
            <a:endParaRPr b="1" lang="en-US" sz="2800" spc="-1" strike="noStrike">
              <a:solidFill>
                <a:srgbClr val="1b1b1b"/>
              </a:solidFill>
              <a:latin typeface="Arial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2103120" y="2756520"/>
            <a:ext cx="164592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1b1b1b"/>
                </a:solidFill>
                <a:latin typeface="Arial"/>
              </a:rPr>
              <a:t>63%</a:t>
            </a:r>
            <a:endParaRPr b="1" lang="en-US" sz="2800" spc="-1" strike="noStrike">
              <a:solidFill>
                <a:srgbClr val="1b1b1b"/>
              </a:solidFill>
              <a:latin typeface="Arial"/>
            </a:endParaRPr>
          </a:p>
        </p:txBody>
      </p:sp>
      <p:sp>
        <p:nvSpPr>
          <p:cNvPr id="192" name="TextShape 3"/>
          <p:cNvSpPr txBox="1"/>
          <p:nvPr/>
        </p:nvSpPr>
        <p:spPr>
          <a:xfrm>
            <a:off x="4480560" y="2756520"/>
            <a:ext cx="164592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1b1b1b"/>
                </a:solidFill>
                <a:latin typeface="Arial"/>
              </a:rPr>
              <a:t>0.1%</a:t>
            </a:r>
            <a:endParaRPr b="1" lang="en-US" sz="2800" spc="-1" strike="noStrike">
              <a:solidFill>
                <a:srgbClr val="1b1b1b"/>
              </a:solidFill>
              <a:latin typeface="Arial"/>
            </a:endParaRPr>
          </a:p>
        </p:txBody>
      </p:sp>
      <p:sp>
        <p:nvSpPr>
          <p:cNvPr id="193" name="Line 4"/>
          <p:cNvSpPr/>
          <p:nvPr/>
        </p:nvSpPr>
        <p:spPr>
          <a:xfrm flipV="1">
            <a:off x="2743200" y="3305160"/>
            <a:ext cx="0" cy="2377440"/>
          </a:xfrm>
          <a:prstGeom prst="line">
            <a:avLst/>
          </a:prstGeom>
          <a:ln w="54720">
            <a:solidFill>
              <a:srgbClr val="1b1b1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Line 5"/>
          <p:cNvSpPr/>
          <p:nvPr/>
        </p:nvSpPr>
        <p:spPr>
          <a:xfrm flipV="1">
            <a:off x="5120640" y="3305160"/>
            <a:ext cx="0" cy="640080"/>
          </a:xfrm>
          <a:prstGeom prst="line">
            <a:avLst/>
          </a:prstGeom>
          <a:ln w="54720">
            <a:solidFill>
              <a:srgbClr val="1b1b1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1645920" y="182520"/>
            <a:ext cx="585216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1b1b1b"/>
                </a:solidFill>
                <a:latin typeface="Arial"/>
              </a:rPr>
              <a:t>Less than </a:t>
            </a:r>
            <a:r>
              <a:rPr b="1" lang="en-US" sz="2800" spc="-1" strike="noStrike">
                <a:solidFill>
                  <a:srgbClr val="d93355"/>
                </a:solidFill>
                <a:latin typeface="Arial"/>
              </a:rPr>
              <a:t>60%</a:t>
            </a:r>
            <a:r>
              <a:rPr b="1" lang="en-US" sz="2800" spc="-1" strike="noStrike">
                <a:solidFill>
                  <a:srgbClr val="1b1b1b"/>
                </a:solidFill>
                <a:latin typeface="Arial"/>
              </a:rPr>
              <a:t> of the light is not absorbed after 100m</a:t>
            </a:r>
            <a:endParaRPr b="1" lang="en-US" sz="2800" spc="-1" strike="noStrike">
              <a:solidFill>
                <a:srgbClr val="1b1b1b"/>
              </a:solidFill>
              <a:latin typeface="Arial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1645920" y="2030400"/>
            <a:ext cx="164592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1b1b1b"/>
                </a:solidFill>
                <a:latin typeface="Arial"/>
              </a:rPr>
              <a:t>63%</a:t>
            </a:r>
            <a:endParaRPr b="1" lang="en-US" sz="2800" spc="-1" strike="noStrike">
              <a:solidFill>
                <a:srgbClr val="1b1b1b"/>
              </a:solidFill>
              <a:latin typeface="Arial"/>
            </a:endParaRPr>
          </a:p>
        </p:txBody>
      </p:sp>
      <p:sp>
        <p:nvSpPr>
          <p:cNvPr id="197" name="TextShape 3"/>
          <p:cNvSpPr txBox="1"/>
          <p:nvPr/>
        </p:nvSpPr>
        <p:spPr>
          <a:xfrm>
            <a:off x="3840480" y="2102760"/>
            <a:ext cx="164592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1b1b1b"/>
                </a:solidFill>
                <a:latin typeface="Arial"/>
              </a:rPr>
              <a:t>0.1%</a:t>
            </a:r>
            <a:endParaRPr b="1" lang="en-US" sz="2800" spc="-1" strike="noStrike">
              <a:solidFill>
                <a:srgbClr val="1b1b1b"/>
              </a:solidFill>
              <a:latin typeface="Arial"/>
            </a:endParaRPr>
          </a:p>
        </p:txBody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1371960" y="182520"/>
            <a:ext cx="7314840" cy="5486040"/>
          </a:xfrm>
          <a:prstGeom prst="rect">
            <a:avLst/>
          </a:prstGeom>
          <a:ln w="73080">
            <a:noFill/>
          </a:ln>
        </p:spPr>
      </p:pic>
      <p:sp>
        <p:nvSpPr>
          <p:cNvPr id="199" name="TextShape 4"/>
          <p:cNvSpPr txBox="1"/>
          <p:nvPr/>
        </p:nvSpPr>
        <p:spPr>
          <a:xfrm>
            <a:off x="274320" y="5871240"/>
            <a:ext cx="585216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All these hard photons are absorbed. 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  <p:sp>
        <p:nvSpPr>
          <p:cNvPr id="200" name="Line 5"/>
          <p:cNvSpPr/>
          <p:nvPr/>
        </p:nvSpPr>
        <p:spPr>
          <a:xfrm flipH="1" flipV="1">
            <a:off x="2560320" y="1828440"/>
            <a:ext cx="274320" cy="4023360"/>
          </a:xfrm>
          <a:prstGeom prst="line">
            <a:avLst/>
          </a:prstGeom>
          <a:ln w="54720">
            <a:solidFill>
              <a:srgbClr val="d9335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TextShape 6"/>
          <p:cNvSpPr txBox="1"/>
          <p:nvPr/>
        </p:nvSpPr>
        <p:spPr>
          <a:xfrm>
            <a:off x="5212080" y="6126480"/>
            <a:ext cx="585216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Re-emission in visible?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  <p:sp>
        <p:nvSpPr>
          <p:cNvPr id="202" name="Line 7"/>
          <p:cNvSpPr/>
          <p:nvPr/>
        </p:nvSpPr>
        <p:spPr>
          <a:xfrm flipH="1" flipV="1">
            <a:off x="4480560" y="4023000"/>
            <a:ext cx="2651760" cy="2011680"/>
          </a:xfrm>
          <a:prstGeom prst="line">
            <a:avLst/>
          </a:prstGeom>
          <a:ln w="54720">
            <a:solidFill>
              <a:srgbClr val="d9335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1828800" y="1523880"/>
            <a:ext cx="6492240" cy="405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5e5e5e"/>
                </a:solidFill>
                <a:latin typeface="Arial"/>
              </a:rPr>
              <a:t>Why are Jpp and AAnet PDFs different?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5e5e5e"/>
                </a:solidFill>
                <a:latin typeface="Arial"/>
              </a:rPr>
              <a:t>N-scattered light? There are other approximations we could try.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5e5e5e"/>
                </a:solidFill>
                <a:latin typeface="Arial"/>
              </a:rPr>
              <a:t>Re-emission?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Spread of particle shower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1645920" y="1911960"/>
            <a:ext cx="164592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1b1b1b"/>
                </a:solidFill>
                <a:latin typeface="Arial"/>
              </a:rPr>
              <a:t>63%</a:t>
            </a:r>
            <a:endParaRPr b="1" lang="en-US" sz="2800" spc="-1" strike="noStrike">
              <a:solidFill>
                <a:srgbClr val="1b1b1b"/>
              </a:solidFill>
              <a:latin typeface="Arial"/>
            </a:endParaRPr>
          </a:p>
        </p:txBody>
      </p:sp>
      <p:sp>
        <p:nvSpPr>
          <p:cNvPr id="205" name="TextShape 2"/>
          <p:cNvSpPr txBox="1"/>
          <p:nvPr/>
        </p:nvSpPr>
        <p:spPr>
          <a:xfrm>
            <a:off x="3840480" y="1984320"/>
            <a:ext cx="164592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1b1b1b"/>
                </a:solidFill>
                <a:latin typeface="Arial"/>
              </a:rPr>
              <a:t>0.1%</a:t>
            </a:r>
            <a:endParaRPr b="1" lang="en-US" sz="2800" spc="-1" strike="noStrike">
              <a:solidFill>
                <a:srgbClr val="1b1b1b"/>
              </a:solidFill>
              <a:latin typeface="Arial"/>
            </a:endParaRPr>
          </a:p>
        </p:txBody>
      </p:sp>
      <p:sp>
        <p:nvSpPr>
          <p:cNvPr id="206" name="TextShape 3"/>
          <p:cNvSpPr txBox="1"/>
          <p:nvPr/>
        </p:nvSpPr>
        <p:spPr>
          <a:xfrm>
            <a:off x="91440" y="4727520"/>
            <a:ext cx="393192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At low energies, showers are small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  <p:sp>
        <p:nvSpPr>
          <p:cNvPr id="207" name="Line 4"/>
          <p:cNvSpPr/>
          <p:nvPr/>
        </p:nvSpPr>
        <p:spPr>
          <a:xfrm flipV="1">
            <a:off x="7132320" y="3447360"/>
            <a:ext cx="0" cy="365760"/>
          </a:xfrm>
          <a:prstGeom prst="line">
            <a:avLst/>
          </a:prstGeom>
          <a:ln w="54720">
            <a:solidFill>
              <a:srgbClr val="d9335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Line 5"/>
          <p:cNvSpPr/>
          <p:nvPr/>
        </p:nvSpPr>
        <p:spPr>
          <a:xfrm flipV="1">
            <a:off x="7132320" y="3081600"/>
            <a:ext cx="91440" cy="379440"/>
          </a:xfrm>
          <a:prstGeom prst="line">
            <a:avLst/>
          </a:prstGeom>
          <a:ln w="54720">
            <a:solidFill>
              <a:srgbClr val="d9335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Line 6"/>
          <p:cNvSpPr/>
          <p:nvPr/>
        </p:nvSpPr>
        <p:spPr>
          <a:xfrm flipH="1" flipV="1">
            <a:off x="7040880" y="3081600"/>
            <a:ext cx="85320" cy="393120"/>
          </a:xfrm>
          <a:prstGeom prst="line">
            <a:avLst/>
          </a:prstGeom>
          <a:ln w="54720">
            <a:solidFill>
              <a:srgbClr val="d9335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Line 7"/>
          <p:cNvSpPr/>
          <p:nvPr/>
        </p:nvSpPr>
        <p:spPr>
          <a:xfrm flipV="1">
            <a:off x="7217640" y="2702160"/>
            <a:ext cx="0" cy="379440"/>
          </a:xfrm>
          <a:prstGeom prst="line">
            <a:avLst/>
          </a:prstGeom>
          <a:ln w="54720">
            <a:solidFill>
              <a:srgbClr val="d9335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Line 8"/>
          <p:cNvSpPr/>
          <p:nvPr/>
        </p:nvSpPr>
        <p:spPr>
          <a:xfrm flipV="1">
            <a:off x="7217640" y="2807280"/>
            <a:ext cx="280440" cy="288000"/>
          </a:xfrm>
          <a:prstGeom prst="line">
            <a:avLst/>
          </a:prstGeom>
          <a:ln w="54720">
            <a:solidFill>
              <a:srgbClr val="d9335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Line 9"/>
          <p:cNvSpPr/>
          <p:nvPr/>
        </p:nvSpPr>
        <p:spPr>
          <a:xfrm flipV="1">
            <a:off x="7034760" y="2688480"/>
            <a:ext cx="0" cy="393120"/>
          </a:xfrm>
          <a:prstGeom prst="line">
            <a:avLst/>
          </a:prstGeom>
          <a:ln w="54720">
            <a:solidFill>
              <a:srgbClr val="d9335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Line 10"/>
          <p:cNvSpPr/>
          <p:nvPr/>
        </p:nvSpPr>
        <p:spPr>
          <a:xfrm flipH="1" flipV="1">
            <a:off x="6766560" y="2807280"/>
            <a:ext cx="268200" cy="288000"/>
          </a:xfrm>
          <a:prstGeom prst="line">
            <a:avLst/>
          </a:prstGeom>
          <a:ln w="54720">
            <a:solidFill>
              <a:srgbClr val="d9335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Line 11"/>
          <p:cNvSpPr/>
          <p:nvPr/>
        </p:nvSpPr>
        <p:spPr>
          <a:xfrm flipV="1">
            <a:off x="2651760" y="2532960"/>
            <a:ext cx="1463040" cy="120240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Line 12"/>
          <p:cNvSpPr/>
          <p:nvPr/>
        </p:nvSpPr>
        <p:spPr>
          <a:xfrm flipH="1" flipV="1">
            <a:off x="1371600" y="2532960"/>
            <a:ext cx="1275480" cy="120708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Line 13"/>
          <p:cNvSpPr/>
          <p:nvPr/>
        </p:nvSpPr>
        <p:spPr>
          <a:xfrm>
            <a:off x="640080" y="365760"/>
            <a:ext cx="640080" cy="0"/>
          </a:xfrm>
          <a:prstGeom prst="line">
            <a:avLst/>
          </a:prstGeom>
          <a:ln w="54720">
            <a:solidFill>
              <a:srgbClr val="d9335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Line 14"/>
          <p:cNvSpPr/>
          <p:nvPr/>
        </p:nvSpPr>
        <p:spPr>
          <a:xfrm>
            <a:off x="640080" y="914400"/>
            <a:ext cx="640080" cy="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TextShape 15"/>
          <p:cNvSpPr txBox="1"/>
          <p:nvPr/>
        </p:nvSpPr>
        <p:spPr>
          <a:xfrm>
            <a:off x="1371600" y="201960"/>
            <a:ext cx="393192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1800" spc="-1" strike="noStrike">
                <a:solidFill>
                  <a:srgbClr val="e2e2e2"/>
                </a:solidFill>
                <a:latin typeface="Arial"/>
              </a:rPr>
              <a:t>Particle shower</a:t>
            </a:r>
            <a:endParaRPr b="1" lang="en-US" sz="1800" spc="-1" strike="noStrike">
              <a:solidFill>
                <a:srgbClr val="e2e2e2"/>
              </a:solidFill>
              <a:latin typeface="Arial"/>
            </a:endParaRPr>
          </a:p>
        </p:txBody>
      </p:sp>
      <p:sp>
        <p:nvSpPr>
          <p:cNvPr id="219" name="TextShape 16"/>
          <p:cNvSpPr txBox="1"/>
          <p:nvPr/>
        </p:nvSpPr>
        <p:spPr>
          <a:xfrm>
            <a:off x="1371600" y="750600"/>
            <a:ext cx="393192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1800" spc="-1" strike="noStrike">
                <a:solidFill>
                  <a:srgbClr val="e2e2e2"/>
                </a:solidFill>
                <a:latin typeface="Arial"/>
              </a:rPr>
              <a:t>Cherenkov photons</a:t>
            </a:r>
            <a:endParaRPr b="1" lang="en-US" sz="1800" spc="-1" strike="noStrike">
              <a:solidFill>
                <a:srgbClr val="e2e2e2"/>
              </a:solidFill>
              <a:latin typeface="Arial"/>
            </a:endParaRPr>
          </a:p>
        </p:txBody>
      </p:sp>
      <p:sp>
        <p:nvSpPr>
          <p:cNvPr id="220" name="Line 17"/>
          <p:cNvSpPr/>
          <p:nvPr/>
        </p:nvSpPr>
        <p:spPr>
          <a:xfrm flipV="1">
            <a:off x="2651760" y="3538800"/>
            <a:ext cx="0" cy="182880"/>
          </a:xfrm>
          <a:prstGeom prst="line">
            <a:avLst/>
          </a:prstGeom>
          <a:ln w="54720">
            <a:solidFill>
              <a:srgbClr val="d93355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Line 18"/>
          <p:cNvSpPr/>
          <p:nvPr/>
        </p:nvSpPr>
        <p:spPr>
          <a:xfrm flipV="1">
            <a:off x="7132320" y="2514600"/>
            <a:ext cx="1463040" cy="120240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Line 19"/>
          <p:cNvSpPr/>
          <p:nvPr/>
        </p:nvSpPr>
        <p:spPr>
          <a:xfrm flipH="1" flipV="1">
            <a:off x="5852160" y="2514600"/>
            <a:ext cx="1275480" cy="120708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Line 20"/>
          <p:cNvSpPr/>
          <p:nvPr/>
        </p:nvSpPr>
        <p:spPr>
          <a:xfrm flipV="1">
            <a:off x="7040880" y="1710000"/>
            <a:ext cx="1463040" cy="120240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Line 21"/>
          <p:cNvSpPr/>
          <p:nvPr/>
        </p:nvSpPr>
        <p:spPr>
          <a:xfrm flipH="1" flipV="1">
            <a:off x="5760720" y="1710000"/>
            <a:ext cx="1275480" cy="120708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Line 22"/>
          <p:cNvSpPr/>
          <p:nvPr/>
        </p:nvSpPr>
        <p:spPr>
          <a:xfrm flipV="1">
            <a:off x="7223760" y="1691640"/>
            <a:ext cx="1463040" cy="120240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Line 23"/>
          <p:cNvSpPr/>
          <p:nvPr/>
        </p:nvSpPr>
        <p:spPr>
          <a:xfrm flipH="1" flipV="1">
            <a:off x="5943600" y="1691640"/>
            <a:ext cx="1275480" cy="120708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Line 24"/>
          <p:cNvSpPr/>
          <p:nvPr/>
        </p:nvSpPr>
        <p:spPr>
          <a:xfrm flipV="1">
            <a:off x="7040880" y="1892880"/>
            <a:ext cx="914400" cy="129384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Line 25"/>
          <p:cNvSpPr/>
          <p:nvPr/>
        </p:nvSpPr>
        <p:spPr>
          <a:xfrm flipH="1" flipV="1">
            <a:off x="5486400" y="2350080"/>
            <a:ext cx="1549800" cy="84132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Line 26"/>
          <p:cNvSpPr/>
          <p:nvPr/>
        </p:nvSpPr>
        <p:spPr>
          <a:xfrm flipV="1">
            <a:off x="7223760" y="2350080"/>
            <a:ext cx="1645920" cy="83664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Line 27"/>
          <p:cNvSpPr/>
          <p:nvPr/>
        </p:nvSpPr>
        <p:spPr>
          <a:xfrm flipH="1" flipV="1">
            <a:off x="6309360" y="1801440"/>
            <a:ext cx="909720" cy="138996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Line 28"/>
          <p:cNvSpPr/>
          <p:nvPr/>
        </p:nvSpPr>
        <p:spPr>
          <a:xfrm flipV="1">
            <a:off x="6858000" y="1252800"/>
            <a:ext cx="182880" cy="163656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Line 29"/>
          <p:cNvSpPr/>
          <p:nvPr/>
        </p:nvSpPr>
        <p:spPr>
          <a:xfrm flipH="1">
            <a:off x="5029200" y="2894040"/>
            <a:ext cx="1824120" cy="9612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Line 30"/>
          <p:cNvSpPr/>
          <p:nvPr/>
        </p:nvSpPr>
        <p:spPr>
          <a:xfrm>
            <a:off x="7406640" y="2912400"/>
            <a:ext cx="1828800" cy="16920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Line 31"/>
          <p:cNvSpPr/>
          <p:nvPr/>
        </p:nvSpPr>
        <p:spPr>
          <a:xfrm flipH="1" flipV="1">
            <a:off x="7315200" y="1252800"/>
            <a:ext cx="86760" cy="1664280"/>
          </a:xfrm>
          <a:prstGeom prst="line">
            <a:avLst/>
          </a:prstGeom>
          <a:ln w="18360">
            <a:solidFill>
              <a:srgbClr val="f4bd3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TextShape 32"/>
          <p:cNvSpPr txBox="1"/>
          <p:nvPr/>
        </p:nvSpPr>
        <p:spPr>
          <a:xfrm>
            <a:off x="5212080" y="4746600"/>
            <a:ext cx="3931920" cy="15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Not so much at high energies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  <p:sp>
        <p:nvSpPr>
          <p:cNvPr id="236" name="TextShape 33"/>
          <p:cNvSpPr txBox="1"/>
          <p:nvPr/>
        </p:nvSpPr>
        <p:spPr>
          <a:xfrm>
            <a:off x="1554480" y="5886360"/>
            <a:ext cx="7406640" cy="1675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db2d67"/>
                </a:solidFill>
                <a:latin typeface="Arial"/>
              </a:rPr>
              <a:t>How does the longitudinal and radial spread affect the light profile?</a:t>
            </a:r>
            <a:endParaRPr b="1" lang="en-US" sz="2800" spc="-1" strike="noStrike">
              <a:solidFill>
                <a:srgbClr val="db2d67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" descr=""/>
          <p:cNvPicPr/>
          <p:nvPr/>
        </p:nvPicPr>
        <p:blipFill>
          <a:blip r:embed="rId1"/>
          <a:stretch/>
        </p:blipFill>
        <p:spPr>
          <a:xfrm>
            <a:off x="-1739520" y="0"/>
            <a:ext cx="13443840" cy="7562160"/>
          </a:xfrm>
          <a:prstGeom prst="rect">
            <a:avLst/>
          </a:prstGeom>
          <a:ln w="73080">
            <a:noFill/>
          </a:ln>
        </p:spPr>
      </p:pic>
      <p:sp>
        <p:nvSpPr>
          <p:cNvPr id="238" name="TextShape 1"/>
          <p:cNvSpPr txBox="1"/>
          <p:nvPr/>
        </p:nvSpPr>
        <p:spPr>
          <a:xfrm>
            <a:off x="3566160" y="4754880"/>
            <a:ext cx="3931920" cy="1005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289ccc"/>
                </a:solidFill>
                <a:latin typeface="aakar"/>
              </a:rPr>
              <a:t>*distant snicker*</a:t>
            </a:r>
            <a:endParaRPr b="1" lang="en-US" sz="2800" spc="-1" strike="noStrike">
              <a:solidFill>
                <a:srgbClr val="289ccc"/>
              </a:solidFill>
              <a:latin typeface="aakar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-63720" y="0"/>
            <a:ext cx="10224360" cy="7562160"/>
          </a:xfrm>
          <a:prstGeom prst="rect">
            <a:avLst/>
          </a:prstGeom>
          <a:ln w="73080">
            <a:noFill/>
          </a:ln>
        </p:spPr>
      </p:pic>
      <p:sp>
        <p:nvSpPr>
          <p:cNvPr id="240" name="TextShape 1"/>
          <p:cNvSpPr txBox="1"/>
          <p:nvPr/>
        </p:nvSpPr>
        <p:spPr>
          <a:xfrm>
            <a:off x="3606120" y="3749040"/>
            <a:ext cx="6485760" cy="1279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5e5e5e"/>
                </a:solidFill>
                <a:latin typeface="Arial"/>
              </a:rPr>
              <a:t>Working towards a better ARCA res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5e5e5e"/>
                </a:solidFill>
                <a:latin typeface="Arial"/>
              </a:rPr>
              <a:t>What I find exciting about my work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How to convey excitement to others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1828800" y="3200400"/>
            <a:ext cx="6492240" cy="2072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Exhibit A: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The type of slides we show each </a:t>
            </a: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other during collaboration meetings </a:t>
            </a: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in KM3NeT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" descr=""/>
          <p:cNvPicPr/>
          <p:nvPr/>
        </p:nvPicPr>
        <p:blipFill>
          <a:blip r:embed="rId1"/>
          <a:stretch/>
        </p:blipFill>
        <p:spPr>
          <a:xfrm>
            <a:off x="0" y="2880"/>
            <a:ext cx="10078920" cy="755928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" descr=""/>
          <p:cNvPicPr/>
          <p:nvPr/>
        </p:nvPicPr>
        <p:blipFill>
          <a:blip r:embed="rId1"/>
          <a:stretch/>
        </p:blipFill>
        <p:spPr>
          <a:xfrm>
            <a:off x="0" y="837360"/>
            <a:ext cx="10076400" cy="629496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-63720" y="0"/>
            <a:ext cx="10224360" cy="7562160"/>
          </a:xfrm>
          <a:prstGeom prst="rect">
            <a:avLst/>
          </a:prstGeom>
          <a:ln w="73080">
            <a:noFill/>
          </a:ln>
        </p:spPr>
      </p:pic>
      <p:sp>
        <p:nvSpPr>
          <p:cNvPr id="131" name="TextShape 1"/>
          <p:cNvSpPr txBox="1"/>
          <p:nvPr/>
        </p:nvSpPr>
        <p:spPr>
          <a:xfrm>
            <a:off x="3606120" y="3749040"/>
            <a:ext cx="6485760" cy="1279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Working towards a better ARCA res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What I find exciting about my work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How to convey excitement to others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" descr=""/>
          <p:cNvPicPr/>
          <p:nvPr/>
        </p:nvPicPr>
        <p:blipFill>
          <a:blip r:embed="rId1"/>
          <a:stretch/>
        </p:blipFill>
        <p:spPr>
          <a:xfrm>
            <a:off x="54000" y="42840"/>
            <a:ext cx="10076400" cy="755856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" descr=""/>
          <p:cNvPicPr/>
          <p:nvPr/>
        </p:nvPicPr>
        <p:blipFill>
          <a:blip r:embed="rId1"/>
          <a:stretch/>
        </p:blipFill>
        <p:spPr>
          <a:xfrm>
            <a:off x="0" y="2880"/>
            <a:ext cx="10078920" cy="755928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" descr=""/>
          <p:cNvPicPr/>
          <p:nvPr/>
        </p:nvPicPr>
        <p:blipFill>
          <a:blip r:embed="rId1"/>
          <a:stretch/>
        </p:blipFill>
        <p:spPr>
          <a:xfrm>
            <a:off x="0" y="18720"/>
            <a:ext cx="10058040" cy="754344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" descr=""/>
          <p:cNvPicPr/>
          <p:nvPr/>
        </p:nvPicPr>
        <p:blipFill>
          <a:blip r:embed="rId1"/>
          <a:stretch/>
        </p:blipFill>
        <p:spPr>
          <a:xfrm>
            <a:off x="0" y="26280"/>
            <a:ext cx="10076760" cy="755244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3566160" y="3200400"/>
            <a:ext cx="3383280" cy="1782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6600" spc="-1" strike="noStrike">
                <a:solidFill>
                  <a:srgbClr val="e2e2e2"/>
                </a:solidFill>
                <a:latin typeface="Arial"/>
              </a:rPr>
              <a:t>Why?</a:t>
            </a:r>
            <a:endParaRPr b="1" lang="en-US" sz="6600" spc="-1" strike="noStrike">
              <a:solidFill>
                <a:srgbClr val="e2e2e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2560320" y="2469240"/>
            <a:ext cx="5486400" cy="286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000" spc="-1" strike="noStrike">
                <a:solidFill>
                  <a:srgbClr val="e2e2e2"/>
                </a:solidFill>
                <a:latin typeface="Arial"/>
              </a:rPr>
              <a:t>“</a:t>
            </a:r>
            <a:r>
              <a:rPr b="1" lang="en-US" sz="2000" spc="-1" strike="noStrike">
                <a:solidFill>
                  <a:srgbClr val="e2e2e2"/>
                </a:solidFill>
                <a:latin typeface="Arial"/>
              </a:rPr>
              <a:t>I need to know what to say”</a:t>
            </a:r>
            <a:endParaRPr b="1" lang="en-US" sz="20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000" spc="-1" strike="noStrike">
              <a:solidFill>
                <a:srgbClr val="e2e2e2"/>
              </a:solidFill>
              <a:latin typeface="Arial"/>
            </a:endParaRPr>
          </a:p>
          <a:p>
            <a:pPr lvl="1" marL="432000" indent="-216000">
              <a:buClr>
                <a:srgbClr val="ffffff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Use notes in your PowerPoint-like program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lvl="1" marL="432000" indent="-216000">
              <a:buClr>
                <a:srgbClr val="ffffff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Do a dry run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1" dur="indefinite" restart="never" nodeType="tmRoot">
          <p:childTnLst>
            <p:seq>
              <p:cTn id="82" dur="indefinite" nodeType="mainSeq"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2047320" y="3201120"/>
            <a:ext cx="7031880" cy="3035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000" spc="-1" strike="noStrike">
                <a:solidFill>
                  <a:srgbClr val="777777"/>
                </a:solidFill>
                <a:latin typeface="Arial"/>
              </a:rPr>
              <a:t>“</a:t>
            </a:r>
            <a:r>
              <a:rPr b="1" lang="en-US" sz="2000" spc="-1" strike="noStrike">
                <a:solidFill>
                  <a:srgbClr val="777777"/>
                </a:solidFill>
                <a:latin typeface="Arial"/>
              </a:rPr>
              <a:t>I need to know what to say”</a:t>
            </a:r>
            <a:endParaRPr b="1" lang="en-US" sz="20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000" spc="-1" strike="noStrike">
                <a:solidFill>
                  <a:srgbClr val="e2e2e2"/>
                </a:solidFill>
                <a:latin typeface="Arial"/>
              </a:rPr>
              <a:t>“</a:t>
            </a:r>
            <a:r>
              <a:rPr b="1" lang="en-US" sz="2000" spc="-1" strike="noStrike">
                <a:solidFill>
                  <a:srgbClr val="e2e2e2"/>
                </a:solidFill>
                <a:latin typeface="Arial"/>
              </a:rPr>
              <a:t>Slides are used as work logs”</a:t>
            </a:r>
            <a:endParaRPr b="1" lang="en-US" sz="2000" spc="-1" strike="noStrike">
              <a:solidFill>
                <a:srgbClr val="e2e2e2"/>
              </a:solidFill>
              <a:latin typeface="Arial"/>
            </a:endParaRPr>
          </a:p>
          <a:p>
            <a:pPr lvl="1" marL="432000" indent="-216000">
              <a:buClr>
                <a:srgbClr val="ffffff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There are other ways of logging work: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lvl="2" marL="648000" indent="-216000">
              <a:buClr>
                <a:srgbClr val="ffffff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Elog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lvl="2" marL="648000" indent="-216000">
              <a:buClr>
                <a:srgbClr val="ffffff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Wiki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lvl="2" marL="648000" indent="-216000">
              <a:buClr>
                <a:srgbClr val="ffffff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Uploading .ppt with notes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lvl="2" marL="648000" indent="-216000">
              <a:buClr>
                <a:srgbClr val="ffffff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Uploading .pdf with notes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lvl="2" marL="648000" indent="-216000">
              <a:buClr>
                <a:srgbClr val="ffffff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Backup slides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5" dur="indefinite" restart="never" nodeType="tmRoot">
          <p:childTnLst>
            <p:seq>
              <p:cTn id="96" dur="indefinite" nodeType="mainSeq"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2047320" y="3201120"/>
            <a:ext cx="7386840" cy="133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000" spc="-1" strike="noStrike">
                <a:solidFill>
                  <a:srgbClr val="777777"/>
                </a:solidFill>
                <a:latin typeface="Arial"/>
              </a:rPr>
              <a:t>“</a:t>
            </a:r>
            <a:r>
              <a:rPr b="1" lang="en-US" sz="2000" spc="-1" strike="noStrike">
                <a:solidFill>
                  <a:srgbClr val="777777"/>
                </a:solidFill>
                <a:latin typeface="Arial"/>
              </a:rPr>
              <a:t>I need to know what to say”</a:t>
            </a:r>
            <a:endParaRPr b="1" lang="en-US" sz="20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000" spc="-1" strike="noStrike">
                <a:solidFill>
                  <a:srgbClr val="777777"/>
                </a:solidFill>
                <a:latin typeface="Arial"/>
              </a:rPr>
              <a:t>“</a:t>
            </a:r>
            <a:r>
              <a:rPr b="1" lang="en-US" sz="2000" spc="-1" strike="noStrike">
                <a:solidFill>
                  <a:srgbClr val="777777"/>
                </a:solidFill>
                <a:latin typeface="Arial"/>
              </a:rPr>
              <a:t>Slides are used as work logs”</a:t>
            </a:r>
            <a:endParaRPr b="1" lang="en-US" sz="20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000" spc="-1" strike="noStrike">
                <a:solidFill>
                  <a:srgbClr val="e2e2e2"/>
                </a:solidFill>
                <a:latin typeface="Arial"/>
              </a:rPr>
              <a:t>“</a:t>
            </a:r>
            <a:r>
              <a:rPr b="1" lang="en-US" sz="2000" spc="-1" strike="noStrike">
                <a:solidFill>
                  <a:srgbClr val="e2e2e2"/>
                </a:solidFill>
                <a:latin typeface="Arial"/>
              </a:rPr>
              <a:t>It takes effort to make nice slides”</a:t>
            </a:r>
            <a:endParaRPr b="1" lang="en-US" sz="2000" spc="-1" strike="noStrike">
              <a:solidFill>
                <a:srgbClr val="e2e2e2"/>
              </a:solidFill>
              <a:latin typeface="Arial"/>
            </a:endParaRPr>
          </a:p>
          <a:p>
            <a:pPr lvl="1" marL="432000" indent="-216000">
              <a:buClr>
                <a:srgbClr val="ffffff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The KM3NeT template will help with that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5" dur="indefinite" restart="never" nodeType="tmRoot">
          <p:childTnLst>
            <p:seq>
              <p:cTn id="126" dur="indefinite" nodeType="mainSeq"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2926080" y="2194560"/>
            <a:ext cx="4267440" cy="258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1800" spc="-1" strike="noStrike">
                <a:solidFill>
                  <a:srgbClr val="e2e2e2"/>
                </a:solidFill>
                <a:latin typeface="Arial"/>
              </a:rPr>
              <a:t>The KM3NeT template</a:t>
            </a:r>
            <a:endParaRPr b="1" lang="en-US" sz="1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1800" spc="-1" strike="noStrike">
              <a:solidFill>
                <a:srgbClr val="e2e2e2"/>
              </a:solidFill>
              <a:latin typeface="Arial"/>
            </a:endParaRPr>
          </a:p>
          <a:p>
            <a:pPr lvl="1" marL="432000" indent="-216000">
              <a:buClr>
                <a:srgbClr val="ffffff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Slide types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lvl="1" marL="432000" indent="-216000">
              <a:buClr>
                <a:srgbClr val="ffffff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Predetermined fonts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lvl="1" marL="432000" indent="-216000">
              <a:buClr>
                <a:srgbClr val="ffffff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Predetermined colors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lvl="1" marL="432000" indent="-216000">
              <a:buClr>
                <a:srgbClr val="ffffff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Bank of logos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lvl="1" marL="432000" indent="-216000">
              <a:buClr>
                <a:srgbClr val="ffffff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Bank of images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" descr=""/>
          <p:cNvPicPr/>
          <p:nvPr/>
        </p:nvPicPr>
        <p:blipFill>
          <a:blip r:embed="rId1"/>
          <a:stretch/>
        </p:blipFill>
        <p:spPr>
          <a:xfrm>
            <a:off x="0" y="2880"/>
            <a:ext cx="10076760" cy="755748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-63720" y="0"/>
            <a:ext cx="10224360" cy="7562160"/>
          </a:xfrm>
          <a:prstGeom prst="rect">
            <a:avLst/>
          </a:prstGeom>
          <a:ln w="73080">
            <a:noFill/>
          </a:ln>
        </p:spPr>
      </p:pic>
      <p:sp>
        <p:nvSpPr>
          <p:cNvPr id="133" name="TextShape 1"/>
          <p:cNvSpPr txBox="1"/>
          <p:nvPr/>
        </p:nvSpPr>
        <p:spPr>
          <a:xfrm>
            <a:off x="3606120" y="3749040"/>
            <a:ext cx="6485760" cy="1279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Working towards a better ARCA res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5e5e5e"/>
                </a:solidFill>
                <a:latin typeface="Arial"/>
              </a:rPr>
              <a:t>What I find exciting about my work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5e5e5e"/>
                </a:solidFill>
                <a:latin typeface="Arial"/>
              </a:rPr>
              <a:t>How to convey excitement to others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456840" y="1463040"/>
            <a:ext cx="6401160" cy="2653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r>
              <a:rPr b="1" lang="en-US" sz="2800" spc="-1" strike="noStrike">
                <a:solidFill>
                  <a:srgbClr val="cccccc"/>
                </a:solidFill>
                <a:latin typeface="Arial"/>
              </a:rPr>
              <a:t>Search for</a:t>
            </a:r>
            <a:br/>
            <a:r>
              <a:rPr b="1" lang="en-US" sz="4400" spc="-1" strike="noStrike">
                <a:solidFill>
                  <a:srgbClr val="cccccc"/>
                </a:solidFill>
                <a:latin typeface="Arial"/>
              </a:rPr>
              <a:t>Neutrino counterparts</a:t>
            </a:r>
            <a:br/>
            <a:r>
              <a:rPr b="1" lang="en-US" sz="4400" spc="-1" strike="noStrike">
                <a:solidFill>
                  <a:srgbClr val="cccccc"/>
                </a:solidFill>
                <a:latin typeface="Arial"/>
              </a:rPr>
              <a:t>of HAWC point-sources</a:t>
            </a:r>
            <a:endParaRPr b="1" lang="en-US" sz="4400" spc="-1" strike="noStrike">
              <a:solidFill>
                <a:srgbClr val="cccccc"/>
              </a:solidFill>
              <a:latin typeface="Arial"/>
            </a:endParaRPr>
          </a:p>
        </p:txBody>
      </p:sp>
      <p:pic>
        <p:nvPicPr>
          <p:cNvPr id="255" name="" descr=""/>
          <p:cNvPicPr/>
          <p:nvPr/>
        </p:nvPicPr>
        <p:blipFill>
          <a:blip r:embed="rId1"/>
          <a:stretch/>
        </p:blipFill>
        <p:spPr>
          <a:xfrm>
            <a:off x="3200400" y="3931920"/>
            <a:ext cx="731160" cy="757440"/>
          </a:xfrm>
          <a:prstGeom prst="rect">
            <a:avLst/>
          </a:prstGeom>
          <a:ln w="73080">
            <a:noFill/>
          </a:ln>
        </p:spPr>
      </p:pic>
      <p:pic>
        <p:nvPicPr>
          <p:cNvPr id="256" name="" descr=""/>
          <p:cNvPicPr/>
          <p:nvPr/>
        </p:nvPicPr>
        <p:blipFill>
          <a:blip r:embed="rId2"/>
          <a:stretch/>
        </p:blipFill>
        <p:spPr>
          <a:xfrm>
            <a:off x="1005840" y="4023360"/>
            <a:ext cx="1096920" cy="554760"/>
          </a:xfrm>
          <a:prstGeom prst="rect">
            <a:avLst/>
          </a:prstGeom>
          <a:ln w="73080">
            <a:noFill/>
          </a:ln>
        </p:spPr>
      </p:pic>
      <p:sp>
        <p:nvSpPr>
          <p:cNvPr id="257" name="TextShape 2"/>
          <p:cNvSpPr txBox="1"/>
          <p:nvPr/>
        </p:nvSpPr>
        <p:spPr>
          <a:xfrm>
            <a:off x="2011680" y="4846320"/>
            <a:ext cx="2651040" cy="823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 algn="ctr">
              <a:spcBef>
                <a:spcPts val="1885"/>
              </a:spcBef>
              <a:buClr>
                <a:srgbClr val="eeeeee"/>
              </a:buClr>
              <a:buSzPct val="45000"/>
              <a:buFont typeface="Wingdings" charset="2"/>
              <a:buChar char=""/>
            </a:pPr>
            <a:r>
              <a:rPr b="1" lang="en-US" sz="1800" spc="-1" strike="noStrike">
                <a:solidFill>
                  <a:srgbClr val="cccccc"/>
                </a:solidFill>
                <a:latin typeface="Arial"/>
              </a:rPr>
              <a:t>Michael Smith</a:t>
            </a:r>
            <a:endParaRPr b="1" lang="en-US" sz="1800" spc="-1" strike="noStrike">
              <a:solidFill>
                <a:srgbClr val="cccccc"/>
              </a:solidFill>
              <a:latin typeface="Arial"/>
            </a:endParaRPr>
          </a:p>
        </p:txBody>
      </p:sp>
      <p:sp>
        <p:nvSpPr>
          <p:cNvPr id="258" name="TextShape 3"/>
          <p:cNvSpPr txBox="1"/>
          <p:nvPr/>
        </p:nvSpPr>
        <p:spPr>
          <a:xfrm>
            <a:off x="-273240" y="4846320"/>
            <a:ext cx="3199320" cy="640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 algn="ctr">
              <a:spcBef>
                <a:spcPts val="1885"/>
              </a:spcBef>
              <a:buClr>
                <a:srgbClr val="eeeeee"/>
              </a:buClr>
              <a:buSzPct val="45000"/>
              <a:buFont typeface="Wingdings" charset="2"/>
              <a:buChar char=""/>
            </a:pPr>
            <a:r>
              <a:rPr b="1" lang="en-US" sz="1800" spc="-1" strike="noStrike">
                <a:solidFill>
                  <a:srgbClr val="cccccc"/>
                </a:solidFill>
                <a:latin typeface="Arial"/>
              </a:rPr>
              <a:t>Margaret Davis</a:t>
            </a:r>
            <a:endParaRPr b="1" lang="en-US" sz="1800" spc="-1" strike="noStrike">
              <a:solidFill>
                <a:srgbClr val="cccccc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" descr=""/>
          <p:cNvPicPr/>
          <p:nvPr/>
        </p:nvPicPr>
        <p:blipFill>
          <a:blip r:embed="rId1"/>
          <a:stretch/>
        </p:blipFill>
        <p:spPr>
          <a:xfrm>
            <a:off x="0" y="2880"/>
            <a:ext cx="10078920" cy="755928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871560" y="4298760"/>
            <a:ext cx="6401160" cy="3476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885"/>
              </a:spcBef>
              <a:buClr>
                <a:srgbClr val="eeeeee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PMT efficiency calibration update</a:t>
            </a:r>
            <a:endParaRPr b="1" lang="en-US" sz="2800" spc="-1" strike="noStrike">
              <a:solidFill>
                <a:srgbClr val="c6c6c6"/>
              </a:solidFill>
              <a:latin typeface="Arial"/>
            </a:endParaRPr>
          </a:p>
          <a:p>
            <a:pPr marL="432000" indent="-324000">
              <a:spcBef>
                <a:spcPts val="1885"/>
              </a:spcBef>
              <a:buClr>
                <a:srgbClr val="eeeeee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a3aace"/>
                </a:solidFill>
                <a:latin typeface="Arial"/>
              </a:rPr>
              <a:t>K40 simulations comparison</a:t>
            </a:r>
            <a:endParaRPr b="1" lang="en-US" sz="2800" spc="-1" strike="noStrike">
              <a:solidFill>
                <a:srgbClr val="c6c6c6"/>
              </a:solidFill>
              <a:latin typeface="Arial"/>
            </a:endParaRPr>
          </a:p>
          <a:p>
            <a:pPr marL="432000" indent="-324000">
              <a:spcBef>
                <a:spcPts val="1885"/>
              </a:spcBef>
              <a:buClr>
                <a:srgbClr val="eeeeee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K40 simulation updates</a:t>
            </a:r>
            <a:endParaRPr b="1" lang="en-US" sz="2800" spc="-1" strike="noStrike">
              <a:solidFill>
                <a:srgbClr val="c6c6c6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" descr=""/>
          <p:cNvPicPr/>
          <p:nvPr/>
        </p:nvPicPr>
        <p:blipFill>
          <a:blip r:embed="rId1"/>
          <a:stretch/>
        </p:blipFill>
        <p:spPr>
          <a:xfrm>
            <a:off x="0" y="5400"/>
            <a:ext cx="10076760" cy="755244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-2027520" y="-9144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3600" spc="-1" strike="noStrike">
                <a:solidFill>
                  <a:srgbClr val="0e1938"/>
                </a:solidFill>
                <a:latin typeface="Arial"/>
              </a:rPr>
              <a:t>Data/MC comparison</a:t>
            </a:r>
            <a:endParaRPr b="0" lang="en-US" sz="36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263" name="TextShape 2"/>
          <p:cNvSpPr txBox="1"/>
          <p:nvPr/>
        </p:nvSpPr>
        <p:spPr>
          <a:xfrm>
            <a:off x="274320" y="1097280"/>
            <a:ext cx="9189000" cy="4385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Variables: tcosth&gt;0 (upgoing), λ &gt; -5.6 -5.4 -5.2 -5.0 -4.8 (AAFit) or  χ 2 &lt;0.9 0.8 0.7 0.6 (BBFit)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estimate of angular error β &lt; 1 ◦ (AAFit)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With previous best cut 6466 tracks (2007-16), 5862 tracks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(2007-15), 678 tracks (2017). Still processing mupage ntuples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</p:txBody>
      </p:sp>
      <p:pic>
        <p:nvPicPr>
          <p:cNvPr id="264" name="" descr=""/>
          <p:cNvPicPr/>
          <p:nvPr/>
        </p:nvPicPr>
        <p:blipFill>
          <a:blip r:embed="rId1"/>
          <a:stretch/>
        </p:blipFill>
        <p:spPr>
          <a:xfrm>
            <a:off x="114840" y="3566160"/>
            <a:ext cx="4640040" cy="3146760"/>
          </a:xfrm>
          <a:prstGeom prst="rect">
            <a:avLst/>
          </a:prstGeom>
          <a:ln w="73080">
            <a:noFill/>
          </a:ln>
        </p:spPr>
      </p:pic>
      <p:pic>
        <p:nvPicPr>
          <p:cNvPr id="265" name="" descr=""/>
          <p:cNvPicPr/>
          <p:nvPr/>
        </p:nvPicPr>
        <p:blipFill>
          <a:blip r:embed="rId2"/>
          <a:stretch/>
        </p:blipFill>
        <p:spPr>
          <a:xfrm>
            <a:off x="4684320" y="3537720"/>
            <a:ext cx="5282640" cy="3411720"/>
          </a:xfrm>
          <a:prstGeom prst="rect">
            <a:avLst/>
          </a:prstGeom>
          <a:ln w="73080">
            <a:noFill/>
          </a:ln>
        </p:spPr>
      </p:pic>
      <p:sp>
        <p:nvSpPr>
          <p:cNvPr id="266" name="TextShape 3"/>
          <p:cNvSpPr txBox="1"/>
          <p:nvPr/>
        </p:nvSpPr>
        <p:spPr>
          <a:xfrm>
            <a:off x="2011680" y="6786000"/>
            <a:ext cx="64922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latin typeface="Arial"/>
              </a:rPr>
              <a:t>2017 only                                                    2007 - 17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-2027520" y="-9144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1800" spc="-1" strike="noStrike">
                <a:solidFill>
                  <a:srgbClr val="0e1938"/>
                </a:solidFill>
                <a:latin typeface="Arial"/>
              </a:rPr>
              <a:t>Data/MC comparison</a:t>
            </a:r>
            <a:endParaRPr b="0" lang="en-US" sz="18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268" name="TextShape 2"/>
          <p:cNvSpPr txBox="1"/>
          <p:nvPr/>
        </p:nvSpPr>
        <p:spPr>
          <a:xfrm>
            <a:off x="274320" y="1097280"/>
            <a:ext cx="9189000" cy="4385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Variables: tcosth&gt;0 (upgoing), λ &gt; -5.6 -5.4 -5.2 -5.0 -4.8 (AAFit) or  χ 2 &lt;0.9 0.8 0.7 0.6 (BBFit)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estimate of angular error β &lt; 1 ◦ (AAFit)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With previous best cut 6466 tracks (2007-16), 5862 tracks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(2007-15), 678 tracks (2017). Still processing mupage ntuples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</p:txBody>
      </p:sp>
      <p:pic>
        <p:nvPicPr>
          <p:cNvPr id="269" name="" descr=""/>
          <p:cNvPicPr/>
          <p:nvPr/>
        </p:nvPicPr>
        <p:blipFill>
          <a:blip r:embed="rId1"/>
          <a:stretch/>
        </p:blipFill>
        <p:spPr>
          <a:xfrm>
            <a:off x="114840" y="3566160"/>
            <a:ext cx="4640040" cy="3146760"/>
          </a:xfrm>
          <a:prstGeom prst="rect">
            <a:avLst/>
          </a:prstGeom>
          <a:ln w="73080">
            <a:noFill/>
          </a:ln>
        </p:spPr>
      </p:pic>
      <p:pic>
        <p:nvPicPr>
          <p:cNvPr id="270" name="" descr=""/>
          <p:cNvPicPr/>
          <p:nvPr/>
        </p:nvPicPr>
        <p:blipFill>
          <a:blip r:embed="rId2"/>
          <a:stretch/>
        </p:blipFill>
        <p:spPr>
          <a:xfrm>
            <a:off x="4684320" y="3537720"/>
            <a:ext cx="5282640" cy="3411720"/>
          </a:xfrm>
          <a:prstGeom prst="rect">
            <a:avLst/>
          </a:prstGeom>
          <a:ln w="73080">
            <a:noFill/>
          </a:ln>
        </p:spPr>
      </p:pic>
      <p:sp>
        <p:nvSpPr>
          <p:cNvPr id="271" name="TextShape 3"/>
          <p:cNvSpPr txBox="1"/>
          <p:nvPr/>
        </p:nvSpPr>
        <p:spPr>
          <a:xfrm>
            <a:off x="2011680" y="6786000"/>
            <a:ext cx="64922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latin typeface="Arial"/>
              </a:rPr>
              <a:t>2017 only                                                    2007 - 17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-2027520" y="-9144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1800" spc="-1" strike="noStrike">
                <a:solidFill>
                  <a:srgbClr val="1b1b1b"/>
                </a:solidFill>
                <a:latin typeface="Arial"/>
              </a:rPr>
              <a:t>Data/MC comparison</a:t>
            </a:r>
            <a:endParaRPr b="0" lang="en-US" sz="1800" spc="-1" strike="noStrike">
              <a:solidFill>
                <a:srgbClr val="1b1b1b"/>
              </a:solidFill>
              <a:latin typeface="Arial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274320" y="1097280"/>
            <a:ext cx="9189000" cy="4385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sngStrike">
                <a:solidFill>
                  <a:srgbClr val="0e1938"/>
                </a:solidFill>
                <a:latin typeface="Arial"/>
              </a:rPr>
              <a:t>Variables: tcosth&gt;0 (upgoing), λ &gt; -5.6 -5.4 -5.2 -5.0 -4.8 (AAFit) or  χ 2 &lt;0.9 0.8 0.7 0.6 (BBFit)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sngStrike">
                <a:solidFill>
                  <a:srgbClr val="0e1938"/>
                </a:solidFill>
                <a:latin typeface="Arial"/>
              </a:rPr>
              <a:t>estimate of angular error β &lt; 1 ◦ (AAFit)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With previous best cut 6466 tracks (2007-16), 5862 tracks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(2007-15), 678 tracks (2017). Still processing mupage ntuples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</p:txBody>
      </p:sp>
      <p:pic>
        <p:nvPicPr>
          <p:cNvPr id="274" name="" descr=""/>
          <p:cNvPicPr/>
          <p:nvPr/>
        </p:nvPicPr>
        <p:blipFill>
          <a:blip r:embed="rId1"/>
          <a:stretch/>
        </p:blipFill>
        <p:spPr>
          <a:xfrm>
            <a:off x="114840" y="3566160"/>
            <a:ext cx="4640040" cy="3146760"/>
          </a:xfrm>
          <a:prstGeom prst="rect">
            <a:avLst/>
          </a:prstGeom>
          <a:ln w="73080">
            <a:noFill/>
          </a:ln>
        </p:spPr>
      </p:pic>
      <p:pic>
        <p:nvPicPr>
          <p:cNvPr id="275" name="" descr=""/>
          <p:cNvPicPr/>
          <p:nvPr/>
        </p:nvPicPr>
        <p:blipFill>
          <a:blip r:embed="rId2"/>
          <a:stretch/>
        </p:blipFill>
        <p:spPr>
          <a:xfrm>
            <a:off x="4684320" y="3537720"/>
            <a:ext cx="5282640" cy="3411720"/>
          </a:xfrm>
          <a:prstGeom prst="rect">
            <a:avLst/>
          </a:prstGeom>
          <a:ln w="73080">
            <a:noFill/>
          </a:ln>
        </p:spPr>
      </p:pic>
      <p:sp>
        <p:nvSpPr>
          <p:cNvPr id="276" name="TextShape 3"/>
          <p:cNvSpPr txBox="1"/>
          <p:nvPr/>
        </p:nvSpPr>
        <p:spPr>
          <a:xfrm>
            <a:off x="2011680" y="6786000"/>
            <a:ext cx="64922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en-US" sz="1800" spc="-1" strike="noStrike">
                <a:latin typeface="Arial"/>
              </a:rPr>
              <a:t>2017 only                                                    2007 - 17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-2027520" y="-9144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1800" spc="-1" strike="noStrike">
                <a:solidFill>
                  <a:srgbClr val="1b1b1b"/>
                </a:solidFill>
                <a:latin typeface="Arial"/>
              </a:rPr>
              <a:t>Data/MC comparison</a:t>
            </a:r>
            <a:endParaRPr b="0" lang="en-US" sz="1800" spc="-1" strike="noStrike">
              <a:solidFill>
                <a:srgbClr val="1b1b1b"/>
              </a:solidFill>
              <a:latin typeface="Arial"/>
            </a:endParaRPr>
          </a:p>
        </p:txBody>
      </p:sp>
      <p:sp>
        <p:nvSpPr>
          <p:cNvPr id="278" name="TextShape 2"/>
          <p:cNvSpPr txBox="1"/>
          <p:nvPr/>
        </p:nvSpPr>
        <p:spPr>
          <a:xfrm>
            <a:off x="274320" y="1097280"/>
            <a:ext cx="9189000" cy="4385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Looking at upgoing neutrinos from GC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sngStrike">
                <a:solidFill>
                  <a:srgbClr val="0e1938"/>
                </a:solidFill>
                <a:latin typeface="Arial"/>
              </a:rPr>
              <a:t>With previous best cut 6466 tracks (2007-16), 5862 tracks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sngStrike">
                <a:solidFill>
                  <a:srgbClr val="0e1938"/>
                </a:solidFill>
                <a:latin typeface="Arial"/>
              </a:rPr>
              <a:t>(2007-15)</a:t>
            </a: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, 678 tracks (2017</a:t>
            </a: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). Still processing mupage ntuples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</p:txBody>
      </p:sp>
      <p:pic>
        <p:nvPicPr>
          <p:cNvPr id="279" name="" descr=""/>
          <p:cNvPicPr/>
          <p:nvPr/>
        </p:nvPicPr>
        <p:blipFill>
          <a:blip r:embed="rId1"/>
          <a:stretch/>
        </p:blipFill>
        <p:spPr>
          <a:xfrm>
            <a:off x="114840" y="3566160"/>
            <a:ext cx="4640040" cy="3146760"/>
          </a:xfrm>
          <a:prstGeom prst="rect">
            <a:avLst/>
          </a:prstGeom>
          <a:ln w="73080">
            <a:noFill/>
          </a:ln>
        </p:spPr>
      </p:pic>
      <p:pic>
        <p:nvPicPr>
          <p:cNvPr id="280" name="" descr=""/>
          <p:cNvPicPr/>
          <p:nvPr/>
        </p:nvPicPr>
        <p:blipFill>
          <a:blip r:embed="rId2"/>
          <a:stretch/>
        </p:blipFill>
        <p:spPr>
          <a:xfrm>
            <a:off x="4684320" y="3537720"/>
            <a:ext cx="5282640" cy="341172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-2027520" y="-9144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1800" spc="-1" strike="noStrike">
                <a:solidFill>
                  <a:srgbClr val="1b1b1b"/>
                </a:solidFill>
                <a:latin typeface="Arial"/>
              </a:rPr>
              <a:t>Data/MC comparison</a:t>
            </a:r>
            <a:endParaRPr b="0" lang="en-US" sz="1800" spc="-1" strike="noStrike">
              <a:solidFill>
                <a:srgbClr val="1b1b1b"/>
              </a:solidFill>
              <a:latin typeface="Arial"/>
            </a:endParaRPr>
          </a:p>
        </p:txBody>
      </p:sp>
      <p:sp>
        <p:nvSpPr>
          <p:cNvPr id="282" name="TextShape 2"/>
          <p:cNvSpPr txBox="1"/>
          <p:nvPr/>
        </p:nvSpPr>
        <p:spPr>
          <a:xfrm>
            <a:off x="274320" y="1097280"/>
            <a:ext cx="9189000" cy="4385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  <a:ea typeface="AR PL KaitiM GB"/>
              </a:rPr>
              <a:t>Looking at upgoing neutrinos from GC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  <a:ea typeface="AR PL KaitiM GB"/>
              </a:rPr>
              <a:t>2007 - 17: 7.2k</a:t>
            </a: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 tracks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       </a:t>
            </a: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2017: 0.7k tracks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Muons not included in MC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Is there an excess?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</p:txBody>
      </p:sp>
      <p:pic>
        <p:nvPicPr>
          <p:cNvPr id="283" name="" descr=""/>
          <p:cNvPicPr/>
          <p:nvPr/>
        </p:nvPicPr>
        <p:blipFill>
          <a:blip r:embed="rId1"/>
          <a:stretch/>
        </p:blipFill>
        <p:spPr>
          <a:xfrm>
            <a:off x="114840" y="3566160"/>
            <a:ext cx="4640040" cy="3146760"/>
          </a:xfrm>
          <a:prstGeom prst="rect">
            <a:avLst/>
          </a:prstGeom>
          <a:ln w="73080">
            <a:noFill/>
          </a:ln>
        </p:spPr>
      </p:pic>
      <p:pic>
        <p:nvPicPr>
          <p:cNvPr id="284" name="" descr=""/>
          <p:cNvPicPr/>
          <p:nvPr/>
        </p:nvPicPr>
        <p:blipFill>
          <a:blip r:embed="rId2"/>
          <a:stretch/>
        </p:blipFill>
        <p:spPr>
          <a:xfrm>
            <a:off x="4684320" y="3537720"/>
            <a:ext cx="5282640" cy="341172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" descr=""/>
          <p:cNvPicPr/>
          <p:nvPr/>
        </p:nvPicPr>
        <p:blipFill>
          <a:blip r:embed="rId1"/>
          <a:stretch/>
        </p:blipFill>
        <p:spPr>
          <a:xfrm>
            <a:off x="4839840" y="3219120"/>
            <a:ext cx="5492880" cy="3547440"/>
          </a:xfrm>
          <a:prstGeom prst="rect">
            <a:avLst/>
          </a:prstGeom>
          <a:ln w="73080">
            <a:noFill/>
          </a:ln>
        </p:spPr>
      </p:pic>
      <p:sp>
        <p:nvSpPr>
          <p:cNvPr id="286" name="TextShape 1"/>
          <p:cNvSpPr txBox="1"/>
          <p:nvPr/>
        </p:nvSpPr>
        <p:spPr>
          <a:xfrm>
            <a:off x="-2027520" y="-9144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1800" spc="-1" strike="noStrike">
                <a:solidFill>
                  <a:srgbClr val="1b1b1b"/>
                </a:solidFill>
                <a:latin typeface="Arial"/>
              </a:rPr>
              <a:t>Data/MC comparison</a:t>
            </a:r>
            <a:endParaRPr b="0" lang="en-US" sz="1800" spc="-1" strike="noStrike">
              <a:solidFill>
                <a:srgbClr val="1b1b1b"/>
              </a:solidFill>
              <a:latin typeface="Arial"/>
            </a:endParaRPr>
          </a:p>
        </p:txBody>
      </p:sp>
      <p:sp>
        <p:nvSpPr>
          <p:cNvPr id="287" name="TextShape 2"/>
          <p:cNvSpPr txBox="1"/>
          <p:nvPr/>
        </p:nvSpPr>
        <p:spPr>
          <a:xfrm>
            <a:off x="274320" y="1097280"/>
            <a:ext cx="9189000" cy="4385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  <a:ea typeface="AR PL KaitiM GB"/>
              </a:rPr>
              <a:t>Looking at upgoing neutrinos from GC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  <a:ea typeface="AR PL KaitiM GB"/>
              </a:rPr>
              <a:t>2007 - 17: 7.2k</a:t>
            </a: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 tracks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       </a:t>
            </a: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2017: 0.7k tracks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Muons not included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e1938"/>
                </a:solidFill>
                <a:latin typeface="Arial"/>
              </a:rPr>
              <a:t>Is there an excess?</a:t>
            </a:r>
            <a:endParaRPr b="0" lang="en-US" sz="2000" spc="-1" strike="noStrike">
              <a:solidFill>
                <a:srgbClr val="0e1938"/>
              </a:solidFill>
              <a:latin typeface="Arial"/>
            </a:endParaRPr>
          </a:p>
        </p:txBody>
      </p:sp>
      <p:pic>
        <p:nvPicPr>
          <p:cNvPr id="288" name="" descr=""/>
          <p:cNvPicPr/>
          <p:nvPr/>
        </p:nvPicPr>
        <p:blipFill>
          <a:blip r:embed="rId2"/>
          <a:stretch/>
        </p:blipFill>
        <p:spPr>
          <a:xfrm>
            <a:off x="4846320" y="-182880"/>
            <a:ext cx="5528160" cy="374904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0" y="1006920"/>
            <a:ext cx="10076760" cy="5668200"/>
          </a:xfrm>
          <a:prstGeom prst="rect">
            <a:avLst/>
          </a:prstGeom>
          <a:ln w="73080">
            <a:noFill/>
          </a:ln>
        </p:spPr>
      </p:pic>
      <p:sp>
        <p:nvSpPr>
          <p:cNvPr id="135" name="TextShape 1"/>
          <p:cNvSpPr txBox="1"/>
          <p:nvPr/>
        </p:nvSpPr>
        <p:spPr>
          <a:xfrm>
            <a:off x="2926080" y="427680"/>
            <a:ext cx="6492240" cy="486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Last year, in Dalfsen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2"/>
          <a:stretch/>
        </p:blipFill>
        <p:spPr>
          <a:xfrm>
            <a:off x="4009680" y="945360"/>
            <a:ext cx="6067080" cy="6095520"/>
          </a:xfrm>
          <a:prstGeom prst="rect">
            <a:avLst/>
          </a:prstGeom>
          <a:ln w="73080">
            <a:noFill/>
          </a:ln>
        </p:spPr>
      </p:pic>
      <p:sp>
        <p:nvSpPr>
          <p:cNvPr id="137" name="TextShape 2"/>
          <p:cNvSpPr txBox="1"/>
          <p:nvPr/>
        </p:nvSpPr>
        <p:spPr>
          <a:xfrm>
            <a:off x="6949440" y="1331640"/>
            <a:ext cx="6492240" cy="771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4800" spc="-1" strike="noStrike">
                <a:solidFill>
                  <a:srgbClr val="1b1b1b"/>
                </a:solidFill>
                <a:latin typeface="Arial"/>
              </a:rPr>
              <a:t>Me</a:t>
            </a:r>
            <a:endParaRPr b="1" lang="en-US" sz="4800" spc="-1" strike="noStrike">
              <a:solidFill>
                <a:srgbClr val="1b1b1b"/>
              </a:solidFill>
              <a:latin typeface="Arial"/>
            </a:endParaRPr>
          </a:p>
        </p:txBody>
      </p:sp>
      <p:sp>
        <p:nvSpPr>
          <p:cNvPr id="138" name="Line 3"/>
          <p:cNvSpPr/>
          <p:nvPr/>
        </p:nvSpPr>
        <p:spPr>
          <a:xfrm flipH="1">
            <a:off x="6492240" y="2011680"/>
            <a:ext cx="640080" cy="1188720"/>
          </a:xfrm>
          <a:prstGeom prst="line">
            <a:avLst/>
          </a:prstGeom>
          <a:ln w="54720">
            <a:solidFill>
              <a:srgbClr val="1b1b1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" descr=""/>
          <p:cNvPicPr/>
          <p:nvPr/>
        </p:nvPicPr>
        <p:blipFill>
          <a:blip r:embed="rId1"/>
          <a:stretch/>
        </p:blipFill>
        <p:spPr>
          <a:xfrm>
            <a:off x="4382640" y="3219120"/>
            <a:ext cx="5492880" cy="3547440"/>
          </a:xfrm>
          <a:prstGeom prst="rect">
            <a:avLst/>
          </a:prstGeom>
          <a:ln w="73080">
            <a:noFill/>
          </a:ln>
        </p:spPr>
      </p:pic>
      <p:pic>
        <p:nvPicPr>
          <p:cNvPr id="290" name="" descr=""/>
          <p:cNvPicPr/>
          <p:nvPr/>
        </p:nvPicPr>
        <p:blipFill>
          <a:blip r:embed="rId2"/>
          <a:srcRect l="2400" t="0" r="0" b="2437"/>
          <a:stretch/>
        </p:blipFill>
        <p:spPr>
          <a:xfrm>
            <a:off x="4480560" y="-182880"/>
            <a:ext cx="5394960" cy="3657240"/>
          </a:xfrm>
          <a:prstGeom prst="rect">
            <a:avLst/>
          </a:prstGeom>
          <a:ln w="73080">
            <a:noFill/>
          </a:ln>
        </p:spPr>
      </p:pic>
      <p:sp>
        <p:nvSpPr>
          <p:cNvPr id="291" name="TextShape 1"/>
          <p:cNvSpPr txBox="1"/>
          <p:nvPr/>
        </p:nvSpPr>
        <p:spPr>
          <a:xfrm>
            <a:off x="-2027520" y="-9144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en-US" sz="1800" spc="-1" strike="noStrike">
                <a:solidFill>
                  <a:srgbClr val="777777"/>
                </a:solidFill>
                <a:latin typeface="Arial"/>
              </a:rPr>
              <a:t>Data/MC comparison</a:t>
            </a:r>
            <a:endParaRPr b="0" lang="en-US" sz="1800" spc="-1" strike="noStrike">
              <a:solidFill>
                <a:srgbClr val="777777"/>
              </a:solidFill>
              <a:latin typeface="Arial"/>
            </a:endParaRPr>
          </a:p>
        </p:txBody>
      </p:sp>
      <p:sp>
        <p:nvSpPr>
          <p:cNvPr id="292" name="TextShape 2"/>
          <p:cNvSpPr txBox="1"/>
          <p:nvPr/>
        </p:nvSpPr>
        <p:spPr>
          <a:xfrm>
            <a:off x="188640" y="1097280"/>
            <a:ext cx="4657680" cy="566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e1938"/>
                </a:solidFill>
                <a:latin typeface="Arial"/>
                <a:ea typeface="AR PL KaitiM GB"/>
              </a:rPr>
              <a:t>Looking at upgoing neutrinos from GC</a:t>
            </a:r>
            <a:endParaRPr b="0" lang="en-US" sz="28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8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e1938"/>
                </a:solidFill>
                <a:latin typeface="Arial"/>
                <a:ea typeface="AR PL KaitiM GB"/>
              </a:rPr>
              <a:t>2007 - 17: </a:t>
            </a:r>
            <a:r>
              <a:rPr b="1" lang="en-US" sz="2800" spc="-1" strike="noStrike">
                <a:solidFill>
                  <a:srgbClr val="0e1938"/>
                </a:solidFill>
                <a:latin typeface="Arial"/>
              </a:rPr>
              <a:t>7.2k</a:t>
            </a:r>
            <a:r>
              <a:rPr b="0" lang="en-US" sz="2800" spc="-1" strike="noStrike">
                <a:solidFill>
                  <a:srgbClr val="0e1938"/>
                </a:solidFill>
                <a:latin typeface="Arial"/>
              </a:rPr>
              <a:t> tracks</a:t>
            </a:r>
            <a:endParaRPr b="0" lang="en-US" sz="28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e1938"/>
                </a:solidFill>
                <a:latin typeface="Arial"/>
              </a:rPr>
              <a:t>       </a:t>
            </a:r>
            <a:r>
              <a:rPr b="0" lang="en-US" sz="2800" spc="-1" strike="noStrike">
                <a:solidFill>
                  <a:srgbClr val="0e1938"/>
                </a:solidFill>
                <a:latin typeface="Arial"/>
              </a:rPr>
              <a:t>2017: </a:t>
            </a:r>
            <a:r>
              <a:rPr b="1" lang="en-US" sz="2800" spc="-1" strike="noStrike">
                <a:solidFill>
                  <a:srgbClr val="0e1938"/>
                </a:solidFill>
                <a:latin typeface="Arial"/>
              </a:rPr>
              <a:t>0.7k</a:t>
            </a:r>
            <a:r>
              <a:rPr b="0" lang="en-US" sz="2800" spc="-1" strike="noStrike">
                <a:solidFill>
                  <a:srgbClr val="0e1938"/>
                </a:solidFill>
                <a:latin typeface="Arial"/>
              </a:rPr>
              <a:t> tracks</a:t>
            </a:r>
            <a:endParaRPr b="0" lang="en-US" sz="28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8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e1938"/>
                </a:solidFill>
                <a:latin typeface="Arial"/>
              </a:rPr>
              <a:t>Muons not included in MC</a:t>
            </a:r>
            <a:endParaRPr b="0" lang="en-US" sz="28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800" spc="-1" strike="noStrike">
              <a:solidFill>
                <a:srgbClr val="0e1938"/>
              </a:solid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e1938"/>
                </a:solidFill>
                <a:latin typeface="Arial"/>
              </a:rPr>
              <a:t>Is there an </a:t>
            </a:r>
            <a:r>
              <a:rPr b="0" lang="en-US" sz="2800" spc="-1" strike="noStrike">
                <a:solidFill>
                  <a:srgbClr val="cf7a33"/>
                </a:solidFill>
                <a:latin typeface="Arial"/>
              </a:rPr>
              <a:t>excess</a:t>
            </a:r>
            <a:r>
              <a:rPr b="0" lang="en-US" sz="2800" spc="-1" strike="noStrike">
                <a:solidFill>
                  <a:srgbClr val="0e1938"/>
                </a:solidFill>
                <a:latin typeface="Arial"/>
              </a:rPr>
              <a:t>?</a:t>
            </a:r>
            <a:endParaRPr b="0" lang="en-US" sz="2800" spc="-1" strike="noStrike">
              <a:solidFill>
                <a:srgbClr val="0e1938"/>
              </a:solidFill>
              <a:latin typeface="Arial"/>
            </a:endParaRPr>
          </a:p>
        </p:txBody>
      </p:sp>
      <p:sp>
        <p:nvSpPr>
          <p:cNvPr id="293" name="Line 3"/>
          <p:cNvSpPr/>
          <p:nvPr/>
        </p:nvSpPr>
        <p:spPr>
          <a:xfrm flipV="1">
            <a:off x="4846320" y="4480560"/>
            <a:ext cx="1371600" cy="91440"/>
          </a:xfrm>
          <a:prstGeom prst="line">
            <a:avLst/>
          </a:prstGeom>
          <a:ln w="54720">
            <a:solidFill>
              <a:srgbClr val="1b1b1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Line 4"/>
          <p:cNvSpPr/>
          <p:nvPr/>
        </p:nvSpPr>
        <p:spPr>
          <a:xfrm>
            <a:off x="4023360" y="5760720"/>
            <a:ext cx="4206240" cy="0"/>
          </a:xfrm>
          <a:prstGeom prst="line">
            <a:avLst/>
          </a:prstGeom>
          <a:ln w="54720">
            <a:solidFill>
              <a:srgbClr val="1b1b1b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" descr=""/>
          <p:cNvPicPr/>
          <p:nvPr/>
        </p:nvPicPr>
        <p:blipFill>
          <a:blip r:embed="rId1"/>
          <a:stretch/>
        </p:blipFill>
        <p:spPr>
          <a:xfrm>
            <a:off x="0" y="5400"/>
            <a:ext cx="10076760" cy="755244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1828800" y="2560320"/>
            <a:ext cx="6858000" cy="2075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“</a:t>
            </a: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Looks good enough to be used out of the box,</a:t>
            </a:r>
            <a:endParaRPr b="1" lang="en-US" sz="2800" spc="-1" strike="noStrike">
              <a:solidFill>
                <a:srgbClr val="e2e2e2"/>
              </a:solidFill>
              <a:latin typeface="Arial"/>
              <a:ea typeface="AR PL KaitiM GB"/>
            </a:endParaRPr>
          </a:p>
          <a:p>
            <a:pPr marL="219600" indent="-2196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        </a:t>
            </a: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is simple enough that it will rarely need cleaning up.”</a:t>
            </a:r>
            <a:endParaRPr b="1" lang="en-US" sz="2800" spc="-1" strike="noStrike">
              <a:solidFill>
                <a:srgbClr val="e2e2e2"/>
              </a:solidFill>
              <a:latin typeface="Arial"/>
              <a:ea typeface="AR PL KaitiM GB"/>
            </a:endParaRPr>
          </a:p>
          <a:p>
            <a:pPr marL="219600" indent="-2196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1800" spc="-1" strike="noStrike">
                <a:solidFill>
                  <a:srgbClr val="e2e2e2"/>
                </a:solidFill>
                <a:latin typeface="Arial"/>
              </a:rPr>
              <a:t>~ me</a:t>
            </a:r>
            <a:endParaRPr b="1" lang="en-US" sz="1800" spc="-1" strike="noStrike">
              <a:solidFill>
                <a:srgbClr val="e2e2e2"/>
              </a:solidFill>
              <a:latin typeface="Arial"/>
              <a:ea typeface="AR PL KaitiM GB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548640" y="1280160"/>
            <a:ext cx="685800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abac2"/>
                </a:solidFill>
                <a:latin typeface="Arial"/>
              </a:rPr>
              <a:t>I am working towards improving the reconstruction of showers in ARCA</a:t>
            </a:r>
            <a:endParaRPr b="1" lang="en-US" sz="2800" spc="-1" strike="noStrike">
              <a:solidFill>
                <a:srgbClr val="eabac2"/>
              </a:solidFill>
              <a:latin typeface="Arial"/>
              <a:ea typeface="AR PL KaitiM GB"/>
            </a:endParaRPr>
          </a:p>
        </p:txBody>
      </p:sp>
      <p:sp>
        <p:nvSpPr>
          <p:cNvPr id="298" name="TextShape 2"/>
          <p:cNvSpPr txBox="1"/>
          <p:nvPr/>
        </p:nvSpPr>
        <p:spPr>
          <a:xfrm>
            <a:off x="2834640" y="3474720"/>
            <a:ext cx="7223760" cy="1279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abac2"/>
                </a:solidFill>
                <a:latin typeface="Arial"/>
              </a:rPr>
              <a:t>Light in our detector is interesting and important to think about</a:t>
            </a:r>
            <a:endParaRPr b="1" lang="en-US" sz="2800" spc="-1" strike="noStrike">
              <a:solidFill>
                <a:srgbClr val="eabac2"/>
              </a:solidFill>
              <a:latin typeface="Arial"/>
              <a:ea typeface="AR PL KaitiM GB"/>
            </a:endParaRPr>
          </a:p>
        </p:txBody>
      </p:sp>
      <p:sp>
        <p:nvSpPr>
          <p:cNvPr id="299" name="TextShape 3"/>
          <p:cNvSpPr txBox="1"/>
          <p:nvPr/>
        </p:nvSpPr>
        <p:spPr>
          <a:xfrm>
            <a:off x="548640" y="5652360"/>
            <a:ext cx="685800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abac2"/>
                </a:solidFill>
                <a:latin typeface="Arial"/>
              </a:rPr>
              <a:t>The KM3NeT template is in the works for streamlining quality presentations</a:t>
            </a:r>
            <a:endParaRPr b="1" lang="en-US" sz="2800" spc="-1" strike="noStrike">
              <a:solidFill>
                <a:srgbClr val="eabac2"/>
              </a:solidFill>
              <a:latin typeface="Arial"/>
              <a:ea typeface="AR PL KaitiM GB"/>
            </a:endParaRPr>
          </a:p>
        </p:txBody>
      </p:sp>
      <p:pic>
        <p:nvPicPr>
          <p:cNvPr id="300" name="" descr=""/>
          <p:cNvPicPr/>
          <p:nvPr/>
        </p:nvPicPr>
        <p:blipFill>
          <a:blip r:embed="rId1"/>
          <a:stretch/>
        </p:blipFill>
        <p:spPr>
          <a:xfrm>
            <a:off x="7406640" y="5852160"/>
            <a:ext cx="2468880" cy="717120"/>
          </a:xfrm>
          <a:prstGeom prst="rect">
            <a:avLst/>
          </a:prstGeom>
          <a:ln w="73080">
            <a:noFill/>
          </a:ln>
        </p:spPr>
      </p:pic>
      <p:pic>
        <p:nvPicPr>
          <p:cNvPr id="301" name="" descr=""/>
          <p:cNvPicPr/>
          <p:nvPr/>
        </p:nvPicPr>
        <p:blipFill>
          <a:blip r:embed="rId2"/>
          <a:stretch/>
        </p:blipFill>
        <p:spPr>
          <a:xfrm>
            <a:off x="7528680" y="1047600"/>
            <a:ext cx="2072520" cy="1554480"/>
          </a:xfrm>
          <a:prstGeom prst="rect">
            <a:avLst/>
          </a:prstGeom>
          <a:ln w="73080">
            <a:noFill/>
          </a:ln>
        </p:spPr>
      </p:pic>
      <p:pic>
        <p:nvPicPr>
          <p:cNvPr id="302" name="" descr=""/>
          <p:cNvPicPr/>
          <p:nvPr/>
        </p:nvPicPr>
        <p:blipFill>
          <a:blip r:embed="rId3"/>
          <a:stretch/>
        </p:blipFill>
        <p:spPr>
          <a:xfrm>
            <a:off x="294480" y="2926080"/>
            <a:ext cx="2448720" cy="166068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365760" y="2011680"/>
            <a:ext cx="4754880" cy="1959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000" spc="-1" strike="noStrike">
                <a:solidFill>
                  <a:srgbClr val="e2e2e2"/>
                </a:solidFill>
                <a:latin typeface="Arial"/>
              </a:rPr>
              <a:t>Current reconstruction Aanet PDFs</a:t>
            </a:r>
            <a:endParaRPr b="1" lang="en-US" sz="20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0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PMT position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1 PMT direction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Reception angle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  <p:sp>
        <p:nvSpPr>
          <p:cNvPr id="140" name="TextShape 2"/>
          <p:cNvSpPr txBox="1"/>
          <p:nvPr/>
        </p:nvSpPr>
        <p:spPr>
          <a:xfrm>
            <a:off x="5212080" y="1972800"/>
            <a:ext cx="4114800" cy="2355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 algn="r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000" spc="-1" strike="noStrike">
                <a:solidFill>
                  <a:srgbClr val="e2e2e2"/>
                </a:solidFill>
                <a:latin typeface="Arial"/>
              </a:rPr>
              <a:t>New reconstruction Jpp PDFs</a:t>
            </a:r>
            <a:endParaRPr b="1" lang="en-US" sz="20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 algn="r">
              <a:buClr>
                <a:srgbClr val="e2e2e2"/>
              </a:buClr>
              <a:buSzPct val="45000"/>
              <a:buFont typeface="Wingdings" charset="2"/>
              <a:buChar char=""/>
            </a:pPr>
            <a:endParaRPr b="1" lang="en-US" sz="20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 algn="r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PMT position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 algn="r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db2d67"/>
                </a:solidFill>
                <a:latin typeface="Arial"/>
              </a:rPr>
              <a:t>2 PMT directions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 algn="r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Reception angle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  <a:p>
            <a:pPr marL="219600" indent="-219600" algn="r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db2d67"/>
                </a:solidFill>
                <a:latin typeface="Arial"/>
              </a:rPr>
              <a:t>Arrival time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3059280" y="4244760"/>
            <a:ext cx="6492240" cy="486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I found weird stuff.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427320" y="182880"/>
            <a:ext cx="4105440" cy="3079440"/>
          </a:xfrm>
          <a:prstGeom prst="rect">
            <a:avLst/>
          </a:prstGeom>
          <a:ln w="73080">
            <a:noFill/>
          </a:ln>
        </p:spPr>
      </p:pic>
      <p:pic>
        <p:nvPicPr>
          <p:cNvPr id="143" name="" descr=""/>
          <p:cNvPicPr/>
          <p:nvPr/>
        </p:nvPicPr>
        <p:blipFill>
          <a:blip r:embed="rId2"/>
          <a:stretch/>
        </p:blipFill>
        <p:spPr>
          <a:xfrm>
            <a:off x="5669280" y="176400"/>
            <a:ext cx="4114800" cy="3085920"/>
          </a:xfrm>
          <a:prstGeom prst="rect">
            <a:avLst/>
          </a:prstGeom>
          <a:ln w="73080">
            <a:noFill/>
          </a:ln>
        </p:spPr>
      </p:pic>
      <p:pic>
        <p:nvPicPr>
          <p:cNvPr id="144" name="" descr=""/>
          <p:cNvPicPr/>
          <p:nvPr/>
        </p:nvPicPr>
        <p:blipFill>
          <a:blip r:embed="rId3"/>
          <a:stretch/>
        </p:blipFill>
        <p:spPr>
          <a:xfrm>
            <a:off x="366120" y="3338280"/>
            <a:ext cx="4571640" cy="3428280"/>
          </a:xfrm>
          <a:prstGeom prst="rect">
            <a:avLst/>
          </a:prstGeom>
          <a:ln w="73080">
            <a:noFill/>
          </a:ln>
        </p:spPr>
      </p:pic>
      <p:pic>
        <p:nvPicPr>
          <p:cNvPr id="145" name="" descr=""/>
          <p:cNvPicPr/>
          <p:nvPr/>
        </p:nvPicPr>
        <p:blipFill>
          <a:blip r:embed="rId4"/>
          <a:stretch/>
        </p:blipFill>
        <p:spPr>
          <a:xfrm>
            <a:off x="5394960" y="3339360"/>
            <a:ext cx="4570560" cy="342720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2377440" y="7011360"/>
            <a:ext cx="6492240" cy="486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I found bugs in Jpp PDFs.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320400" y="259560"/>
            <a:ext cx="9460440" cy="6415560"/>
          </a:xfrm>
          <a:prstGeom prst="rect">
            <a:avLst/>
          </a:prstGeom>
          <a:ln w="73080">
            <a:noFill/>
          </a:ln>
        </p:spPr>
      </p:pic>
      <p:sp>
        <p:nvSpPr>
          <p:cNvPr id="148" name="CustomShape 2"/>
          <p:cNvSpPr/>
          <p:nvPr/>
        </p:nvSpPr>
        <p:spPr>
          <a:xfrm>
            <a:off x="5120640" y="731520"/>
            <a:ext cx="1645920" cy="1645920"/>
          </a:xfrm>
          <a:prstGeom prst="ellipse">
            <a:avLst/>
          </a:prstGeom>
          <a:noFill/>
          <a:ln w="1461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2377440" y="7011360"/>
            <a:ext cx="6492240" cy="486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9600" indent="-219600">
              <a:buClr>
                <a:srgbClr val="e2e2e2"/>
              </a:buClr>
              <a:buSzPct val="45000"/>
              <a:buFont typeface="Wingdings" charset="2"/>
              <a:buChar char=""/>
            </a:pPr>
            <a:r>
              <a:rPr b="1" lang="en-US" sz="2800" spc="-1" strike="noStrike">
                <a:solidFill>
                  <a:srgbClr val="e2e2e2"/>
                </a:solidFill>
                <a:latin typeface="Arial"/>
              </a:rPr>
              <a:t>I found bugs in Jpp PDFs.</a:t>
            </a:r>
            <a:endParaRPr b="1" lang="en-US" sz="2800" spc="-1" strike="noStrike">
              <a:solidFill>
                <a:srgbClr val="e2e2e2"/>
              </a:solidFill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320400" y="259560"/>
            <a:ext cx="9460440" cy="6415560"/>
          </a:xfrm>
          <a:prstGeom prst="rect">
            <a:avLst/>
          </a:prstGeom>
          <a:ln w="7308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Application>LibreOffice/6.2.3.2$Linux_X86_64 LibreOffice_project/6bd8f51f0bb0f42344f66a65ca86e692fe0f70bc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2019-05-21T16:58:02Z</dcterms:created>
  <dc:creator/>
  <dc:description/>
  <dc:language>en-US</dc:language>
  <cp:lastModifiedBy/>
  <dcterms:modified xsi:type="dcterms:W3CDTF">2019-05-23T10:33:30Z</dcterms:modified>
  <cp:revision>3</cp:revision>
  <dc:subject/>
  <dc:title/>
</cp:coreProperties>
</file>