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8517a7df1_0_5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8517a7df1_0_5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8517a7df1_0_5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8517a7df1_0_5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58517a7df1_0_5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58517a7df1_0_5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58517a7df1_0_6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58517a7df1_0_6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Dusj &amp; shower reconstructions for 7 lines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Iris Reitsma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Recap</a:t>
            </a:r>
            <a:endParaRPr sz="3000"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86475" y="1389600"/>
            <a:ext cx="36093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Reconstruction performance: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How well are events reconstructed?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Which events are (not) reconstructed? </a:t>
            </a:r>
            <a:endParaRPr sz="1800"/>
          </a:p>
        </p:txBody>
      </p:sp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 b="51309" l="0" r="49738" t="1261"/>
          <a:stretch/>
        </p:blipFill>
        <p:spPr>
          <a:xfrm>
            <a:off x="3695775" y="231925"/>
            <a:ext cx="5231800" cy="4679649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4720025" y="252000"/>
            <a:ext cx="3183300" cy="303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Dusj</a:t>
            </a:r>
            <a:endParaRPr b="1" sz="1800"/>
          </a:p>
        </p:txBody>
      </p:sp>
      <p:pic>
        <p:nvPicPr>
          <p:cNvPr id="64" name="Google Shape;64;p14"/>
          <p:cNvPicPr preferRelativeResize="0"/>
          <p:nvPr/>
        </p:nvPicPr>
        <p:blipFill rotWithShape="1">
          <a:blip r:embed="rId3">
            <a:alphaModFix/>
          </a:blip>
          <a:srcRect b="1740" l="0" r="49738" t="50830"/>
          <a:stretch/>
        </p:blipFill>
        <p:spPr>
          <a:xfrm>
            <a:off x="3695775" y="231925"/>
            <a:ext cx="5231800" cy="4679649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4572001" y="252000"/>
            <a:ext cx="3417600" cy="303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Shower</a:t>
            </a:r>
            <a:endParaRPr b="1" sz="1800"/>
          </a:p>
        </p:txBody>
      </p:sp>
      <p:pic>
        <p:nvPicPr>
          <p:cNvPr id="66" name="Google Shape;66;p14"/>
          <p:cNvPicPr preferRelativeResize="0"/>
          <p:nvPr/>
        </p:nvPicPr>
        <p:blipFill rotWithShape="1">
          <a:blip r:embed="rId4">
            <a:alphaModFix/>
          </a:blip>
          <a:srcRect b="50752" l="48360" r="0" t="516"/>
          <a:stretch/>
        </p:blipFill>
        <p:spPr>
          <a:xfrm>
            <a:off x="3695775" y="231925"/>
            <a:ext cx="5231800" cy="4679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 rotWithShape="1">
          <a:blip r:embed="rId4">
            <a:alphaModFix/>
          </a:blip>
          <a:srcRect b="0" l="46452" r="0" t="49469"/>
          <a:stretch/>
        </p:blipFill>
        <p:spPr>
          <a:xfrm>
            <a:off x="3695775" y="231925"/>
            <a:ext cx="5231800" cy="4679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 am working on now</a:t>
            </a:r>
            <a:endParaRPr/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172850" y="1389600"/>
            <a:ext cx="30072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Check sensitivity towards θ</a:t>
            </a:r>
            <a:r>
              <a:rPr baseline="-25000" lang="en" sz="1800"/>
              <a:t>23</a:t>
            </a:r>
            <a:r>
              <a:rPr lang="en" sz="1800"/>
              <a:t> and Δm</a:t>
            </a:r>
            <a:r>
              <a:rPr baseline="-25000" lang="en" sz="1800"/>
              <a:t>31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Choose cuts to improve this</a:t>
            </a:r>
            <a:endParaRPr sz="1800"/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9696" y="540738"/>
            <a:ext cx="5956530" cy="4062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5"/>
          <p:cNvPicPr preferRelativeResize="0"/>
          <p:nvPr/>
        </p:nvPicPr>
        <p:blipFill rotWithShape="1">
          <a:blip r:embed="rId4">
            <a:alphaModFix/>
          </a:blip>
          <a:srcRect b="0" l="33691" r="0" t="0"/>
          <a:stretch/>
        </p:blipFill>
        <p:spPr>
          <a:xfrm>
            <a:off x="3347821" y="0"/>
            <a:ext cx="5400526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Next steps</a:t>
            </a:r>
            <a:endParaRPr sz="3000"/>
          </a:p>
        </p:txBody>
      </p:sp>
      <p:sp>
        <p:nvSpPr>
          <p:cNvPr id="81" name="Google Shape;81;p16"/>
          <p:cNvSpPr txBox="1"/>
          <p:nvPr>
            <p:ph idx="1" type="body"/>
          </p:nvPr>
        </p:nvSpPr>
        <p:spPr>
          <a:xfrm>
            <a:off x="311700" y="1389600"/>
            <a:ext cx="6909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Try more </a:t>
            </a:r>
            <a:r>
              <a:rPr lang="en" sz="1800"/>
              <a:t>cuts in shower events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Use track events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Repeat for </a:t>
            </a:r>
            <a:r>
              <a:rPr lang="en" sz="1800"/>
              <a:t>Δm</a:t>
            </a:r>
            <a:r>
              <a:rPr baseline="-25000" lang="en" sz="1800"/>
              <a:t>31</a:t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555600"/>
            <a:ext cx="49257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Bonus: </a:t>
            </a:r>
            <a:r>
              <a:rPr lang="en" sz="3000"/>
              <a:t>bioluminescence</a:t>
            </a:r>
            <a:r>
              <a:rPr lang="en" sz="3000"/>
              <a:t> </a:t>
            </a:r>
            <a:r>
              <a:rPr lang="en"/>
              <a:t> </a:t>
            </a:r>
            <a:endParaRPr/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449225"/>
            <a:ext cx="4925700" cy="3694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4703207" y="0"/>
            <a:ext cx="4437836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