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388" r:id="rId3"/>
    <p:sldId id="414" r:id="rId4"/>
    <p:sldId id="403" r:id="rId5"/>
    <p:sldId id="400" r:id="rId6"/>
    <p:sldId id="415" r:id="rId7"/>
    <p:sldId id="402" r:id="rId8"/>
    <p:sldId id="426" r:id="rId9"/>
    <p:sldId id="407" r:id="rId10"/>
    <p:sldId id="416" r:id="rId11"/>
    <p:sldId id="427" r:id="rId12"/>
    <p:sldId id="408" r:id="rId13"/>
    <p:sldId id="404" r:id="rId14"/>
    <p:sldId id="409" r:id="rId15"/>
    <p:sldId id="406" r:id="rId16"/>
    <p:sldId id="410" r:id="rId17"/>
    <p:sldId id="411" r:id="rId18"/>
    <p:sldId id="417" r:id="rId19"/>
    <p:sldId id="418" r:id="rId20"/>
    <p:sldId id="419" r:id="rId21"/>
    <p:sldId id="412" r:id="rId22"/>
    <p:sldId id="420" r:id="rId23"/>
    <p:sldId id="421" r:id="rId24"/>
    <p:sldId id="423" r:id="rId25"/>
    <p:sldId id="424" r:id="rId26"/>
    <p:sldId id="425" r:id="rId27"/>
    <p:sldId id="428" r:id="rId28"/>
    <p:sldId id="413" r:id="rId29"/>
    <p:sldId id="422" r:id="rId30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9" autoAdjust="0"/>
    <p:restoredTop sz="84135" autoAdjust="0"/>
  </p:normalViewPr>
  <p:slideViewPr>
    <p:cSldViewPr>
      <p:cViewPr varScale="1">
        <p:scale>
          <a:sx n="100" d="100"/>
          <a:sy n="100" d="100"/>
        </p:scale>
        <p:origin x="72" y="84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157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634" y="-96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11D36-70F8-427F-B82C-104E1A2204EA}" type="datetimeFigureOut">
              <a:rPr lang="en-GB" smtClean="0"/>
              <a:t>23/05/2019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5"/>
            <a:ext cx="5618480" cy="3665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EEE51-53C5-48B0-84AB-14850033127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97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257FB6-59FF-4E61-89CF-773453A07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4E4F9B-3BBF-4AEA-970D-C6F3B322E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533032-15C1-40BC-B1C8-EF8DA51A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4C07-74D4-4EFF-9E5D-DACD9ABC001D}" type="datetime1">
              <a:rPr lang="nl-NL" smtClean="0"/>
              <a:t>23-5-2019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813DF9-D025-40BB-9092-15DFF74B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C51FD3-7352-4425-B6DA-97D4562D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596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D2F8C-0444-4E10-A6A2-0A0CE500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6E17F5-7E47-4F58-8F06-F2B6100CE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75F980-B90C-4F18-BCF1-B6726034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80C9-1F6B-4654-BF4D-7586D216A0B7}" type="datetime1">
              <a:rPr lang="nl-NL" smtClean="0"/>
              <a:t>23-5-2019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59E8E3-D7D8-4BBE-99C8-F3509B48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E4611-064E-41B9-AFF2-17E34025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44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D579A4-4449-45B8-A531-8503E2173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61B0DA-CF47-4006-9E2A-07D505AFD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5674B1-3CB2-4CE6-AFF9-C418400E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DEC9-9158-4CC5-9507-93F7678E1C21}" type="datetime1">
              <a:rPr lang="nl-NL" smtClean="0"/>
              <a:t>23-5-2019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CF1907-E0D5-41BD-9092-762A5B18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5AD8E8-B455-4CA9-B417-3521052B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052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0DB2E-D478-4BEC-B7F6-E6FE3D9B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51E302-F40D-48E7-9D69-9980EA5A0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444001-14D9-4C5C-B607-CAB424A7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5C05-73CA-4708-89DF-F13A86284C08}" type="datetime1">
              <a:rPr lang="nl-NL" smtClean="0"/>
              <a:t>23-5-2019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03059-732A-4963-9293-53E96BC2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78633E-E284-43D4-9F7E-775AD5FE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07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97E273-C704-4854-AC73-3AD2573D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DFDC57-CEA9-4CDC-B9BB-A109C2FF2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F47DCF-C952-44FB-B277-C64B6DFC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FE7F-0D36-4EB3-8C4C-CF781A72B4BC}" type="datetime1">
              <a:rPr lang="nl-NL" smtClean="0"/>
              <a:t>23-5-2019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0F906D-C21A-47B5-922D-BFC18B7A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344CE8-2D0A-4B76-B4CF-F2DB075C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476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5AE08D-6B12-4EF7-A353-32989031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C9B5AD-F413-47A7-88F2-A639C0FDA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3C6EEB-4675-4936-971A-98985743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68D7B8-D795-4706-A884-D6D39956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F2599-A837-4E51-9A7B-AEAFEF5F6DF5}" type="datetime1">
              <a:rPr lang="nl-NL" smtClean="0"/>
              <a:t>23-5-2019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E631E9-A47A-43A2-8A89-1F1449EB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3CA0A0-613F-4A2F-AADF-8B65E6F4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145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A5052-FD41-476E-B5CB-B59160D1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D93211-3275-493C-B239-44F1C7E8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778D40-4765-4DCD-8B06-F64CCB1D4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E9B563D-5E64-4023-A652-28F3BF506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9F0298-2908-47F2-9371-C3B92DDCC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FC51DD8-CE0B-4D40-8B3E-A72680F3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7F80-6142-45D8-A915-4F107B623719}" type="datetime1">
              <a:rPr lang="nl-NL" smtClean="0"/>
              <a:t>23-5-2019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82F62E9-1B4B-4B30-B260-7C99BBF7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27A6C46-CBA8-4D13-89E0-887E766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330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80725A-ADC5-43D3-B806-50D9B64D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F623DED-E11E-4F3D-8F6A-38B77E4F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1C41-482D-446F-A967-FB1591CE50D9}" type="datetime1">
              <a:rPr lang="nl-NL" smtClean="0"/>
              <a:t>23-5-2019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43677C-8ABA-4628-900B-AD30BE09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CD11BA-9B12-4439-9951-B949543C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319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FBD7A78-8889-4286-A62D-8505B0D6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8B02-7B0F-40EC-9EA2-887F1ED03FF4}" type="datetime1">
              <a:rPr lang="nl-NL" smtClean="0"/>
              <a:t>23-5-2019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F63968E-3A35-44D4-A92D-0B6CD009D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E60480-74FE-4F3C-936B-B8F03062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621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FEE830-C7C4-408E-A7D7-ABA3AA09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AC39FF-DD47-46AC-9488-76E58360D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8B73AF-A527-4B94-A54B-23A16A7DA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1F0168-8888-4220-8E0F-BF115665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49B4-77D1-4B08-81AB-ECFE2878FDAD}" type="datetime1">
              <a:rPr lang="nl-NL" smtClean="0"/>
              <a:t>23-5-2019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0BBAA1-F7BA-429E-91AF-6CDADED4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99E4C6-D832-4064-B999-029F9A5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84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837FD2-F30A-4BF2-97E0-BDAF7B21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CF44038-5BA4-4D38-AEFF-7A314CF8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825845-483F-4454-9ECF-6A8A919D6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DC13AB-6A4B-49FC-A195-456789E7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2B73-CB61-40FF-9CFF-4498B2F7D801}" type="datetime1">
              <a:rPr lang="nl-NL" smtClean="0"/>
              <a:t>23-5-2019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8E482C-44B2-4BC7-A150-899143C5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D0F547-BE73-4412-B164-66FAF6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43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km3net.org/logo/oldLogo/KM3NeT_logo_web_no_shade.gif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69AB4C6-B720-4214-B766-084BFCEA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9790D1-D798-42DF-9272-4C95C0EE1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5261FB-7086-4B2F-B57D-27BDFB6E9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FC21-3907-4E55-8F55-0632CBC35C84}" type="datetime1">
              <a:rPr lang="nl-NL" smtClean="0"/>
              <a:t>23-5-2019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6F85CC-EB28-4DC1-ABFF-0B99DF9DE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F8DC9F-AFE2-470D-A286-AC52CAD7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  <p:pic>
        <p:nvPicPr>
          <p:cNvPr id="7" name="Picture 4" descr="http://www.km3net.org/logo/oldLogo/KM3NeT_logo_web_no_shade.gif">
            <a:hlinkClick r:id="rId13"/>
            <a:extLst>
              <a:ext uri="{FF2B5EF4-FFF2-40B4-BE49-F238E27FC236}">
                <a16:creationId xmlns="" xmlns:a16="http://schemas.microsoft.com/office/drawing/2014/main" id="{5EC294D2-0647-4351-9B6E-E48BB11359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77200" y="75723"/>
            <a:ext cx="972000" cy="100602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0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.km3net.de/simulation/input_tables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eb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3"/>
            <a:ext cx="9144000" cy="51399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834" y="2365226"/>
            <a:ext cx="8344331" cy="1790700"/>
          </a:xfrm>
        </p:spPr>
        <p:txBody>
          <a:bodyPr/>
          <a:lstStyle/>
          <a:p>
            <a:pPr algn="l"/>
            <a:r>
              <a:rPr lang="en-GB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Geant</a:t>
            </a:r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4 / </a:t>
            </a:r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photon tracking</a:t>
            </a:r>
            <a:endParaRPr lang="nl-N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67544" y="4083917"/>
            <a:ext cx="7596868" cy="911383"/>
          </a:xfrm>
        </p:spPr>
        <p:txBody>
          <a:bodyPr/>
          <a:lstStyle/>
          <a:p>
            <a:pPr algn="l"/>
            <a:r>
              <a:rPr lang="nl-NL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Aart </a:t>
            </a:r>
            <a:r>
              <a:rPr lang="nl-NL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Heijboer</a:t>
            </a:r>
          </a:p>
          <a:p>
            <a:pPr algn="l"/>
            <a:r>
              <a:rPr lang="en-GB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Nikhef group outing – may 2019</a:t>
            </a:r>
            <a:endParaRPr lang="nl-NL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3952731" y="1085894"/>
            <a:ext cx="223224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7526"/>
            <a:ext cx="3285166" cy="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6915" y="123478"/>
            <a:ext cx="531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photons per m of track?</a:t>
            </a:r>
            <a:endParaRPr lang="nl-NL" sz="2800" dirty="0"/>
          </a:p>
        </p:txBody>
      </p:sp>
      <p:sp>
        <p:nvSpPr>
          <p:cNvPr id="12" name="Oval 11"/>
          <p:cNvSpPr/>
          <p:nvPr/>
        </p:nvSpPr>
        <p:spPr>
          <a:xfrm>
            <a:off x="1181410" y="1681926"/>
            <a:ext cx="720080" cy="7580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23D0AA-22D7-4F01-B574-1724AE8EC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3" y="1701262"/>
            <a:ext cx="2577287" cy="2535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BA7E97-8FA1-4080-8285-A22E32674E95}"/>
              </a:ext>
            </a:extLst>
          </p:cNvPr>
          <p:cNvSpPr txBox="1"/>
          <p:nvPr/>
        </p:nvSpPr>
        <p:spPr>
          <a:xfrm>
            <a:off x="194728" y="2571750"/>
            <a:ext cx="35427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45000</a:t>
            </a:r>
            <a:r>
              <a:rPr lang="en-US" i="1" dirty="0"/>
              <a:t> photons per meter*</a:t>
            </a:r>
            <a:r>
              <a:rPr lang="en-US" dirty="0"/>
              <a:t>,</a:t>
            </a:r>
          </a:p>
          <a:p>
            <a:r>
              <a:rPr lang="en-US" dirty="0"/>
              <a:t>      between 280 and 720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</a:t>
            </a:r>
            <a:r>
              <a:rPr lang="en-US" dirty="0"/>
              <a:t> known, pick </a:t>
            </a:r>
            <a:r>
              <a:rPr lang="el-GR" dirty="0"/>
              <a:t>λ</a:t>
            </a:r>
            <a:r>
              <a:rPr lang="en-US" dirty="0"/>
              <a:t> according to </a:t>
            </a:r>
            <a:r>
              <a:rPr lang="el-GR" dirty="0"/>
              <a:t>λ</a:t>
            </a:r>
            <a:r>
              <a:rPr lang="en-US" baseline="30000" dirty="0"/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ϴ</a:t>
            </a:r>
            <a:r>
              <a:rPr lang="en-US" baseline="-25000" dirty="0"/>
              <a:t>c</a:t>
            </a:r>
            <a:r>
              <a:rPr lang="en-US" dirty="0"/>
              <a:t> (</a:t>
            </a:r>
            <a:r>
              <a:rPr lang="el-GR" dirty="0"/>
              <a:t>λ</a:t>
            </a:r>
            <a:r>
              <a:rPr lang="en-US" dirty="0"/>
              <a:t>,</a:t>
            </a:r>
            <a:r>
              <a:rPr lang="el-GR" dirty="0"/>
              <a:t>β</a:t>
            </a:r>
            <a:r>
              <a:rPr lang="en-US" dirty="0"/>
              <a:t>) also known</a:t>
            </a:r>
          </a:p>
          <a:p>
            <a:endParaRPr lang="en-US" dirty="0"/>
          </a:p>
          <a:p>
            <a:r>
              <a:rPr lang="en-US" dirty="0"/>
              <a:t>Next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long with the photon live?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it scatter?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it hit a </a:t>
            </a:r>
            <a:r>
              <a:rPr lang="en-US" dirty="0" err="1"/>
              <a:t>dom</a:t>
            </a:r>
            <a:r>
              <a:rPr lang="en-US" dirty="0"/>
              <a:t>?</a:t>
            </a:r>
            <a:endParaRPr lang="x-non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58C48362-4EF2-45BB-BD7E-DB64FF4EFA69}"/>
              </a:ext>
            </a:extLst>
          </p:cNvPr>
          <p:cNvCxnSpPr>
            <a:cxnSpLocks/>
          </p:cNvCxnSpPr>
          <p:nvPr/>
        </p:nvCxnSpPr>
        <p:spPr>
          <a:xfrm flipV="1">
            <a:off x="4394145" y="810681"/>
            <a:ext cx="787758" cy="600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C3A518-B421-464B-B306-0F2BE51F3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989" y="987574"/>
            <a:ext cx="219075" cy="238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B43D7D-FD65-446A-9C22-24BF00D29D79}"/>
              </a:ext>
            </a:extLst>
          </p:cNvPr>
          <p:cNvSpPr txBox="1"/>
          <p:nvPr/>
        </p:nvSpPr>
        <p:spPr>
          <a:xfrm>
            <a:off x="4788024" y="4273253"/>
            <a:ext cx="3249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GeV shower has 450 m of</a:t>
            </a:r>
          </a:p>
          <a:p>
            <a:r>
              <a:rPr lang="en-US" dirty="0"/>
              <a:t> charged tracks -&gt; 20M photons</a:t>
            </a:r>
            <a:endParaRPr lang="x-none" dirty="0"/>
          </a:p>
        </p:txBody>
      </p:sp>
      <p:sp>
        <p:nvSpPr>
          <p:cNvPr id="9" name="Tekstvak 8"/>
          <p:cNvSpPr txBox="1"/>
          <p:nvPr/>
        </p:nvSpPr>
        <p:spPr>
          <a:xfrm>
            <a:off x="260209" y="556542"/>
            <a:ext cx="1938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Particle data book: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47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3952731" y="1085894"/>
            <a:ext cx="223224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7526"/>
            <a:ext cx="3285166" cy="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6915" y="123478"/>
            <a:ext cx="531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photons per m of track?</a:t>
            </a:r>
            <a:endParaRPr lang="nl-NL" sz="2800" dirty="0"/>
          </a:p>
        </p:txBody>
      </p:sp>
      <p:sp>
        <p:nvSpPr>
          <p:cNvPr id="12" name="Oval 11"/>
          <p:cNvSpPr/>
          <p:nvPr/>
        </p:nvSpPr>
        <p:spPr>
          <a:xfrm>
            <a:off x="1181410" y="1681926"/>
            <a:ext cx="720080" cy="7580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BA7E97-8FA1-4080-8285-A22E32674E95}"/>
              </a:ext>
            </a:extLst>
          </p:cNvPr>
          <p:cNvSpPr txBox="1"/>
          <p:nvPr/>
        </p:nvSpPr>
        <p:spPr>
          <a:xfrm>
            <a:off x="194728" y="2571750"/>
            <a:ext cx="35427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45000 photons per meter*</a:t>
            </a:r>
            <a:r>
              <a:rPr lang="en-US" dirty="0"/>
              <a:t>,</a:t>
            </a:r>
          </a:p>
          <a:p>
            <a:r>
              <a:rPr lang="en-US" dirty="0"/>
              <a:t>      between 280 and 720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</a:t>
            </a:r>
            <a:r>
              <a:rPr lang="en-US" dirty="0"/>
              <a:t> known, pick </a:t>
            </a:r>
            <a:r>
              <a:rPr lang="el-GR" dirty="0"/>
              <a:t>λ</a:t>
            </a:r>
            <a:r>
              <a:rPr lang="en-US" dirty="0"/>
              <a:t> according to </a:t>
            </a:r>
            <a:r>
              <a:rPr lang="el-GR" dirty="0"/>
              <a:t>λ</a:t>
            </a:r>
            <a:r>
              <a:rPr lang="en-US" baseline="30000" dirty="0"/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ϴ</a:t>
            </a:r>
            <a:r>
              <a:rPr lang="en-US" baseline="-25000" dirty="0"/>
              <a:t>c</a:t>
            </a:r>
            <a:r>
              <a:rPr lang="en-US" dirty="0"/>
              <a:t> (</a:t>
            </a:r>
            <a:r>
              <a:rPr lang="el-GR" dirty="0"/>
              <a:t>λ</a:t>
            </a:r>
            <a:r>
              <a:rPr lang="en-US" dirty="0"/>
              <a:t>,</a:t>
            </a:r>
            <a:r>
              <a:rPr lang="el-GR" dirty="0"/>
              <a:t>β</a:t>
            </a:r>
            <a:r>
              <a:rPr lang="en-US" dirty="0"/>
              <a:t>) also known</a:t>
            </a:r>
          </a:p>
          <a:p>
            <a:endParaRPr lang="en-US" dirty="0"/>
          </a:p>
          <a:p>
            <a:r>
              <a:rPr lang="en-US" dirty="0"/>
              <a:t>Next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long with the photon live?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it scatter?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it hit a </a:t>
            </a:r>
            <a:r>
              <a:rPr lang="en-US" dirty="0" err="1"/>
              <a:t>dom</a:t>
            </a:r>
            <a:r>
              <a:rPr lang="en-US" dirty="0"/>
              <a:t>?</a:t>
            </a:r>
            <a:endParaRPr lang="x-non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58C48362-4EF2-45BB-BD7E-DB64FF4EFA69}"/>
              </a:ext>
            </a:extLst>
          </p:cNvPr>
          <p:cNvCxnSpPr>
            <a:cxnSpLocks/>
          </p:cNvCxnSpPr>
          <p:nvPr/>
        </p:nvCxnSpPr>
        <p:spPr>
          <a:xfrm flipV="1">
            <a:off x="4394145" y="810681"/>
            <a:ext cx="787758" cy="600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C3A518-B421-464B-B306-0F2BE51F3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989" y="987574"/>
            <a:ext cx="219075" cy="238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B43D7D-FD65-446A-9C22-24BF00D29D79}"/>
              </a:ext>
            </a:extLst>
          </p:cNvPr>
          <p:cNvSpPr txBox="1"/>
          <p:nvPr/>
        </p:nvSpPr>
        <p:spPr>
          <a:xfrm>
            <a:off x="5173494" y="4550368"/>
            <a:ext cx="18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winner : Karel</a:t>
            </a:r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260209" y="556542"/>
            <a:ext cx="1938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Particle data book: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375" y="1664895"/>
            <a:ext cx="2858569" cy="28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6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F8050D3-78A2-4546-9490-C709A682582A}"/>
              </a:ext>
            </a:extLst>
          </p:cNvPr>
          <p:cNvSpPr/>
          <p:nvPr/>
        </p:nvSpPr>
        <p:spPr>
          <a:xfrm>
            <a:off x="-2412776" y="-3044874"/>
            <a:ext cx="10009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timer                     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ncalls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total     time/call  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PreUserTrackingAction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75 30725  0.0575123 1.87184e-06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UserSteppingAction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32    161598 0.903481  5.59092e-06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generate_photons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21      87366  0.565641  6.47439e-06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simulate_geant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74        1      9.34842   9.34842     </a:t>
            </a:r>
          </a:p>
          <a:p>
            <a:r>
              <a:rPr lang="x-none" dirty="0"/>
              <a:t>---------------------------------------------------------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48675" y="1131590"/>
            <a:ext cx="223224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94648" y="200426"/>
            <a:ext cx="2879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path of a photon </a:t>
            </a:r>
            <a:endParaRPr lang="nl-NL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35896" y="1563638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48336" y="1419622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60776" y="1347614"/>
            <a:ext cx="84732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48064" y="1239602"/>
            <a:ext cx="720080" cy="162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377960" y="843558"/>
            <a:ext cx="282816" cy="55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08104" y="1779662"/>
            <a:ext cx="144016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948264" y="1779662"/>
            <a:ext cx="147188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s://encrypted-tbn0.gstatic.com/images?q=tbn:ANd9GcR8l0D6XZ9oIlJa2qcAyCk9-27KzVCzuYFVBa1gNZMLPZ_2c3N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50" y="1835281"/>
            <a:ext cx="454360" cy="4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01" y="2355726"/>
            <a:ext cx="3352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355726"/>
            <a:ext cx="33623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13B632-44AD-41A8-82F9-A270A953651D}"/>
              </a:ext>
            </a:extLst>
          </p:cNvPr>
          <p:cNvSpPr txBox="1"/>
          <p:nvPr/>
        </p:nvSpPr>
        <p:spPr>
          <a:xfrm>
            <a:off x="160603" y="1011978"/>
            <a:ext cx="2962671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knowledge on water</a:t>
            </a:r>
          </a:p>
          <a:p>
            <a:r>
              <a:rPr lang="en-US" dirty="0"/>
              <a:t>and detector behavior</a:t>
            </a:r>
          </a:p>
          <a:p>
            <a:r>
              <a:rPr lang="en-US" dirty="0"/>
              <a:t>that is input the simulations:</a:t>
            </a:r>
          </a:p>
          <a:p>
            <a:r>
              <a:rPr lang="x-none" altLang="x-none" sz="1100" dirty="0">
                <a:latin typeface="Arial" panose="020B0604020202020204" pitchFamily="34" charset="0"/>
                <a:hlinkClick r:id="rId5"/>
              </a:rPr>
              <a:t>https://git.km3net.de/simulation/input_tables</a:t>
            </a:r>
            <a:r>
              <a:rPr lang="x-none" altLang="x-none" sz="1100" dirty="0">
                <a:latin typeface="Arial" panose="020B0604020202020204" pitchFamily="34" charset="0"/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2EE5AA-F874-45E6-ABBE-47D7B915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information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D6EFC5B-6ABE-414C-92F9-7FE8404E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13</a:t>
            </a:fld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B361FFF-B65B-4308-8D48-02E4D07D62B5}"/>
              </a:ext>
            </a:extLst>
          </p:cNvPr>
          <p:cNvSpPr/>
          <p:nvPr/>
        </p:nvSpPr>
        <p:spPr>
          <a:xfrm>
            <a:off x="467544" y="1800840"/>
            <a:ext cx="16633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Trk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id=82893, pos=0.055005,0.063152,-0.281574,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=0.990210,0.055791,0.127948, t=5.745197, E=0.013202 type=-11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seg   pos                              t      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-eff    energy     beta    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nphot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phot/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0.055005 0.063152 -0.281574 5.7452  0.00816949 0.00821281 0.0132024  0.998823 17    2069.94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0.056467 0.062906 -0.273540 5.77217 0.0113356  0.011462   0.00902777 0.997888 24    2093.87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0.053119 0.064104 -0.262776 5.80873 0.00907138 0.00914982 0.00706394 0.996379 20    2185.84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0.051821 0.066168 -0.254039 5.83758 0.00693381 0.00707785 0.00532267 0.993681 15    2119.29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0.053865 0.064693 -0.247580 5.85954 0.0055218  0.00553782 0.0040448  0.989866 11    1986.34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0.056699 0.062064 -0.243637 5.87638 0.00265497 0.0027003  0.00327467 0.984123 6     2221.97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0.056399 0.062037 -0.240999 5.88489 0.00332926 0.00376348 0.00260077 0.974795 7     1859.98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0.055242 0.061867 -0.237882 5.89579 0.00306946 0.00309531 0.00207174 0.959333 6     1938.42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0.053849 0.062363 -0.235192 5.90443 0.00230857 0.00251671 0.00162979 0.919001 4     1589.38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0.051760 0.061593 -0.234581 5.91106 0.00137437 0.00173692 0.00111333 0.827772 2     1151.46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1AAACE-50AF-4905-9F79-AC669F8316E8}"/>
              </a:ext>
            </a:extLst>
          </p:cNvPr>
          <p:cNvSpPr txBox="1"/>
          <p:nvPr/>
        </p:nvSpPr>
        <p:spPr>
          <a:xfrm>
            <a:off x="630817" y="1083747"/>
            <a:ext cx="713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one 13 MeV electron traveling for 5 cm, emitting ~100 photons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13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074862"/>
            <a:ext cx="5256584" cy="993775"/>
          </a:xfrm>
        </p:spPr>
        <p:txBody>
          <a:bodyPr/>
          <a:lstStyle/>
          <a:p>
            <a:r>
              <a:rPr lang="en-US" dirty="0"/>
              <a:t>So does it hit a DOM?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14</a:t>
            </a:fld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A243BA1-CA12-417D-A415-6D8B72D67844}"/>
              </a:ext>
            </a:extLst>
          </p:cNvPr>
          <p:cNvSpPr txBox="1"/>
          <p:nvPr/>
        </p:nvSpPr>
        <p:spPr>
          <a:xfrm>
            <a:off x="3275856" y="3291830"/>
            <a:ext cx="215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(well….. usually </a:t>
            </a:r>
            <a:r>
              <a:rPr lang="en-US" dirty="0"/>
              <a:t>: no )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166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0"/>
            <a:ext cx="9144000" cy="53080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41F5F0-21A3-45A6-8C7A-AE100B1B5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2C6C7C-E7F1-45BB-83ED-8DAE6AD1B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15</a:t>
            </a:fld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1F0C6F-E1BF-4606-9ADE-A1257FE318E0}"/>
              </a:ext>
            </a:extLst>
          </p:cNvPr>
          <p:cNvSpPr txBox="1"/>
          <p:nvPr/>
        </p:nvSpPr>
        <p:spPr>
          <a:xfrm>
            <a:off x="2123728" y="4524612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problem: most photons will not hit any DOM</a:t>
            </a:r>
            <a:endParaRPr lang="x-non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2019-05-21_22-23-09">
            <a:hlinkClick r:id="" action="ppaction://media"/>
            <a:extLst>
              <a:ext uri="{FF2B5EF4-FFF2-40B4-BE49-F238E27FC236}">
                <a16:creationId xmlns="" xmlns:a16="http://schemas.microsoft.com/office/drawing/2014/main" id="{658E24C2-FC71-4AE9-8DC2-C9527E00B1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46" y="40122"/>
            <a:ext cx="9155746" cy="5063255"/>
          </a:xfrm>
        </p:spPr>
      </p:pic>
    </p:spTree>
    <p:extLst>
      <p:ext uri="{BB962C8B-B14F-4D97-AF65-F5344CB8AC3E}">
        <p14:creationId xmlns:p14="http://schemas.microsoft.com/office/powerpoint/2010/main" val="37349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problem…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16</a:t>
            </a:fld>
            <a:endParaRPr lang="x-none"/>
          </a:p>
        </p:txBody>
      </p:sp>
      <p:sp>
        <p:nvSpPr>
          <p:cNvPr id="3" name="TextBox 2"/>
          <p:cNvSpPr txBox="1"/>
          <p:nvPr/>
        </p:nvSpPr>
        <p:spPr>
          <a:xfrm>
            <a:off x="655580" y="1419622"/>
            <a:ext cx="62440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photons, many will not hit a DOM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r>
              <a:rPr lang="en-US" dirty="0"/>
              <a:t>Generate only paths where photons hit the DOM -&gt; MCMC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r>
              <a:rPr lang="en-US" dirty="0"/>
              <a:t>Try to prove the photon cannot hit a DOM as fast as possible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Get rid of vast majority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Spend more </a:t>
            </a:r>
            <a:r>
              <a:rPr lang="en-US" dirty="0" err="1"/>
              <a:t>cpu</a:t>
            </a:r>
            <a:r>
              <a:rPr lang="en-US" dirty="0"/>
              <a:t> time for the ones that have a chance</a:t>
            </a:r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2D722A8-3C37-48DE-AC6A-7B03E384FB28}"/>
              </a:ext>
            </a:extLst>
          </p:cNvPr>
          <p:cNvSpPr/>
          <p:nvPr/>
        </p:nvSpPr>
        <p:spPr>
          <a:xfrm>
            <a:off x="1259632" y="3602156"/>
            <a:ext cx="159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voxel traversal 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C3C1F5-0062-46CA-B039-CCABD1942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985831"/>
            <a:ext cx="1133653" cy="11336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4682BB-264E-4CAE-9C98-A3A425BF4B75}"/>
              </a:ext>
            </a:extLst>
          </p:cNvPr>
          <p:cNvSpPr txBox="1"/>
          <p:nvPr/>
        </p:nvSpPr>
        <p:spPr>
          <a:xfrm>
            <a:off x="4788024" y="3561055"/>
            <a:ext cx="231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Exploit detector layout</a:t>
            </a:r>
            <a:endParaRPr lang="x-none" dirty="0"/>
          </a:p>
        </p:txBody>
      </p:sp>
      <p:cxnSp>
        <p:nvCxnSpPr>
          <p:cNvPr id="13" name="Rechte verbindingslijn met pijl 12"/>
          <p:cNvCxnSpPr/>
          <p:nvPr/>
        </p:nvCxnSpPr>
        <p:spPr>
          <a:xfrm>
            <a:off x="3774198" y="3325810"/>
            <a:ext cx="1296144" cy="310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>
            <a:off x="2595295" y="3350838"/>
            <a:ext cx="1073368" cy="260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279" y="3926649"/>
            <a:ext cx="1469488" cy="1040649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="" xmlns:a16="http://schemas.microsoft.com/office/drawing/2014/main" id="{ABF65590-324F-4F70-9FB5-AD66B91A0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3776" r="10604" b="4668"/>
          <a:stretch/>
        </p:blipFill>
        <p:spPr>
          <a:xfrm>
            <a:off x="1851458" y="4227934"/>
            <a:ext cx="88796" cy="88796"/>
          </a:xfrm>
          <a:prstGeom prst="ellipse">
            <a:avLst/>
          </a:prstGeom>
        </p:spPr>
      </p:pic>
      <p:pic>
        <p:nvPicPr>
          <p:cNvPr id="18" name="Content Placeholder 5">
            <a:extLst>
              <a:ext uri="{FF2B5EF4-FFF2-40B4-BE49-F238E27FC236}">
                <a16:creationId xmlns="" xmlns:a16="http://schemas.microsoft.com/office/drawing/2014/main" id="{ABF65590-324F-4F70-9FB5-AD66B91A0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3776" r="10604" b="4668"/>
          <a:stretch/>
        </p:blipFill>
        <p:spPr>
          <a:xfrm>
            <a:off x="1814419" y="4815785"/>
            <a:ext cx="88796" cy="887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44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hit?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17</a:t>
            </a:fld>
            <a:endParaRPr lang="x-none"/>
          </a:p>
        </p:txBody>
      </p:sp>
      <p:sp>
        <p:nvSpPr>
          <p:cNvPr id="5" name="Oval 4"/>
          <p:cNvSpPr/>
          <p:nvPr/>
        </p:nvSpPr>
        <p:spPr>
          <a:xfrm>
            <a:off x="4648607" y="29630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/>
          <p:cNvSpPr/>
          <p:nvPr/>
        </p:nvSpPr>
        <p:spPr>
          <a:xfrm>
            <a:off x="5548707" y="9443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4157739" y="11154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>
            <a:off x="5080655" y="18804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3928527" y="19884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2306017" y="2320743"/>
            <a:ext cx="55492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2-D : does the line hit any circle?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lines sorted according to distance to track</a:t>
            </a:r>
            <a:br>
              <a:rPr lang="en-US" dirty="0"/>
            </a:br>
            <a:r>
              <a:rPr lang="en-US" dirty="0"/>
              <a:t>Only need to check the first N for a given live-length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check fast in 2d if line intersects a circle.</a:t>
            </a:r>
            <a:br>
              <a:rPr lang="en-US" dirty="0"/>
            </a:br>
            <a:r>
              <a:rPr lang="en-US" dirty="0"/>
              <a:t>If yes: spend more time to check if it intersects a 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Nice as long as there is water current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496479" y="656344"/>
            <a:ext cx="2376264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1EA957-4BAE-4518-80B6-FE5641A9B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8" y="1268412"/>
            <a:ext cx="1624197" cy="37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D6827-09FB-4EB9-B980-A59B4205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we finally hit a DOM</a:t>
            </a:r>
            <a:endParaRPr lang="x-non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BF65590-324F-4F70-9FB5-AD66B91A0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3776" r="10604" b="4668"/>
          <a:stretch/>
        </p:blipFill>
        <p:spPr>
          <a:xfrm>
            <a:off x="628650" y="1546850"/>
            <a:ext cx="2910481" cy="2910481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46BC20-DEFA-4E0C-8CFA-C30FB1A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754" y="3644989"/>
            <a:ext cx="2057400" cy="274637"/>
          </a:xfrm>
        </p:spPr>
        <p:txBody>
          <a:bodyPr/>
          <a:lstStyle/>
          <a:p>
            <a:fld id="{6B4910E0-129F-4AF8-A2E1-EDEA505C6298}" type="slidenum">
              <a:rPr lang="x-none" smtClean="0"/>
              <a:t>18</a:t>
            </a:fld>
            <a:endParaRPr lang="x-none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4D57FAC-4DDF-4379-8EB4-1F750D9B946B}"/>
              </a:ext>
            </a:extLst>
          </p:cNvPr>
          <p:cNvCxnSpPr>
            <a:cxnSpLocks/>
          </p:cNvCxnSpPr>
          <p:nvPr/>
        </p:nvCxnSpPr>
        <p:spPr>
          <a:xfrm flipV="1">
            <a:off x="0" y="3925176"/>
            <a:ext cx="1043608" cy="6627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339D43-D7E7-4A55-AA58-2355F60266B8}"/>
              </a:ext>
            </a:extLst>
          </p:cNvPr>
          <p:cNvSpPr txBox="1"/>
          <p:nvPr/>
        </p:nvSpPr>
        <p:spPr>
          <a:xfrm>
            <a:off x="3647247" y="1085097"/>
            <a:ext cx="560441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We do not know PMT efficiency vs position of impact -&gt; treat all points on the </a:t>
            </a:r>
            <a:br>
              <a:rPr lang="en-US" sz="1050" dirty="0"/>
            </a:br>
            <a:r>
              <a:rPr lang="en-US" sz="1050" dirty="0"/>
              <a:t>DOM the same (equivalent to assuming the photon field is constant over the size of the DOM)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This means we could assume artificially larger DOMs improve computation efficiency.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03F4075-A6FA-4979-AC96-74A9D203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823761"/>
            <a:ext cx="5020873" cy="3226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97E757-004E-4446-AAD9-78DD33D8D831}"/>
              </a:ext>
            </a:extLst>
          </p:cNvPr>
          <p:cNvSpPr txBox="1"/>
          <p:nvPr/>
        </p:nvSpPr>
        <p:spPr>
          <a:xfrm rot="18458090">
            <a:off x="7843613" y="4207218"/>
            <a:ext cx="1345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angle photon-PMT</a:t>
            </a:r>
            <a:endParaRPr lang="x-none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2F2C885-872D-40A9-9191-AC556E741AE7}"/>
              </a:ext>
            </a:extLst>
          </p:cNvPr>
          <p:cNvSpPr txBox="1"/>
          <p:nvPr/>
        </p:nvSpPr>
        <p:spPr>
          <a:xfrm rot="423931">
            <a:off x="4309333" y="4618971"/>
            <a:ext cx="1234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wavelength (nm)</a:t>
            </a:r>
            <a:endParaRPr lang="x-none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0CB4DBE-011A-432F-9C0B-725DDC1C8228}"/>
              </a:ext>
            </a:extLst>
          </p:cNvPr>
          <p:cNvSpPr txBox="1"/>
          <p:nvPr/>
        </p:nvSpPr>
        <p:spPr>
          <a:xfrm rot="16200000">
            <a:off x="3337998" y="3667536"/>
            <a:ext cx="1448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effective area (cm</a:t>
            </a:r>
            <a:r>
              <a:rPr lang="en-US" sz="1200" b="1" baseline="30000" dirty="0"/>
              <a:t>2</a:t>
            </a:r>
            <a:r>
              <a:rPr lang="en-US" sz="1200" b="1" dirty="0"/>
              <a:t>)</a:t>
            </a:r>
            <a:endParaRPr lang="x-none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BF03245-213A-4E86-B3DA-0D102F857D56}"/>
              </a:ext>
            </a:extLst>
          </p:cNvPr>
          <p:cNvSpPr txBox="1"/>
          <p:nvPr/>
        </p:nvSpPr>
        <p:spPr>
          <a:xfrm>
            <a:off x="4011393" y="1879816"/>
            <a:ext cx="121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PMT acceptance</a:t>
            </a:r>
          </a:p>
          <a:p>
            <a:r>
              <a:rPr lang="en-US" sz="1200" dirty="0"/>
              <a:t>(from </a:t>
            </a:r>
            <a:r>
              <a:rPr lang="en-US" sz="1200" dirty="0" err="1"/>
              <a:t>OMGSim</a:t>
            </a:r>
            <a:r>
              <a:rPr lang="en-US" sz="1200" dirty="0"/>
              <a:t>)</a:t>
            </a:r>
            <a:endParaRPr lang="x-none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4FE53B7-2D3D-4341-8823-E24D455E5B6E}"/>
              </a:ext>
            </a:extLst>
          </p:cNvPr>
          <p:cNvSpPr txBox="1"/>
          <p:nvPr/>
        </p:nvSpPr>
        <p:spPr>
          <a:xfrm>
            <a:off x="1649785" y="4650917"/>
            <a:ext cx="2165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Nb</a:t>
            </a:r>
            <a:r>
              <a:rPr lang="en-US" sz="1200" dirty="0"/>
              <a:t>: probably </a:t>
            </a:r>
            <a:r>
              <a:rPr lang="en-US" sz="1200" dirty="0" err="1"/>
              <a:t>OMGsim</a:t>
            </a:r>
            <a:r>
              <a:rPr lang="en-US" sz="1200" dirty="0"/>
              <a:t> numbers</a:t>
            </a:r>
          </a:p>
          <a:p>
            <a:r>
              <a:rPr lang="en-US" sz="1200" dirty="0"/>
              <a:t>Need a correction (+20%)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23227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D6827-09FB-4EB9-B980-A59B4205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we finally hit a DOM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46BC20-DEFA-4E0C-8CFA-C30FB1A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19</a:t>
            </a:fld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E22ADE-EE44-4DA6-8583-CCDA48071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301245"/>
            <a:ext cx="4837461" cy="3168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B4EF49-2A67-463A-B5B5-A66675B72D01}"/>
              </a:ext>
            </a:extLst>
          </p:cNvPr>
          <p:cNvSpPr txBox="1"/>
          <p:nvPr/>
        </p:nvSpPr>
        <p:spPr>
          <a:xfrm>
            <a:off x="382611" y="1236043"/>
            <a:ext cx="35072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Summing over all PMTs in the</a:t>
            </a:r>
          </a:p>
          <a:p>
            <a:r>
              <a:rPr lang="en-US" dirty="0"/>
              <a:t>DOM, gives total DOM acceptance.</a:t>
            </a:r>
          </a:p>
          <a:p>
            <a:endParaRPr lang="en-US" dirty="0"/>
          </a:p>
          <a:p>
            <a:r>
              <a:rPr lang="en-US" dirty="0"/>
              <a:t>120 cm</a:t>
            </a:r>
            <a:r>
              <a:rPr lang="en-US" baseline="30000" dirty="0"/>
              <a:t>2 </a:t>
            </a:r>
            <a:r>
              <a:rPr lang="en-US" dirty="0"/>
              <a:t> max; when hitting DOM </a:t>
            </a:r>
            <a:br>
              <a:rPr lang="en-US" dirty="0"/>
            </a:br>
            <a:r>
              <a:rPr lang="en-US" dirty="0"/>
              <a:t>from below.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compare with DOM area</a:t>
            </a:r>
          </a:p>
          <a:p>
            <a:r>
              <a:rPr lang="el-GR" dirty="0"/>
              <a:t>π</a:t>
            </a:r>
            <a:r>
              <a:rPr lang="en-US" dirty="0"/>
              <a:t>(21 cm)</a:t>
            </a:r>
            <a:r>
              <a:rPr lang="en-US" baseline="30000" dirty="0"/>
              <a:t>2</a:t>
            </a:r>
            <a:r>
              <a:rPr lang="en-US" dirty="0"/>
              <a:t> = 1385 cm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US" dirty="0"/>
              <a:t>Even in optimal case, only ~10% </a:t>
            </a:r>
          </a:p>
          <a:p>
            <a:r>
              <a:rPr lang="en-US" dirty="0" smtClean="0"/>
              <a:t>of photon </a:t>
            </a:r>
            <a:r>
              <a:rPr lang="en-US" dirty="0"/>
              <a:t>will </a:t>
            </a:r>
            <a:r>
              <a:rPr lang="en-US" dirty="0" smtClean="0"/>
              <a:t>become a Hit.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30000" dirty="0"/>
          </a:p>
        </p:txBody>
      </p:sp>
      <p:sp>
        <p:nvSpPr>
          <p:cNvPr id="6" name="Tekstvak 5"/>
          <p:cNvSpPr txBox="1"/>
          <p:nvPr/>
        </p:nvSpPr>
        <p:spPr>
          <a:xfrm rot="16200000">
            <a:off x="2818655" y="1824998"/>
            <a:ext cx="2487549" cy="36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Effective DOM area (cm</a:t>
            </a:r>
            <a:r>
              <a:rPr lang="en-GB" sz="1200" b="1" baseline="30000" dirty="0" smtClean="0"/>
              <a:t>2</a:t>
            </a:r>
            <a:r>
              <a:rPr lang="en-GB" sz="1200" b="1" dirty="0" smtClean="0"/>
              <a:t>)</a:t>
            </a:r>
          </a:p>
        </p:txBody>
      </p:sp>
      <p:sp>
        <p:nvSpPr>
          <p:cNvPr id="7" name="Tekstvak 6"/>
          <p:cNvSpPr txBox="1"/>
          <p:nvPr/>
        </p:nvSpPr>
        <p:spPr>
          <a:xfrm rot="1777205">
            <a:off x="3885607" y="4082560"/>
            <a:ext cx="248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Cos(</a:t>
            </a:r>
            <a:r>
              <a:rPr lang="en-GB" sz="1200" b="1" dirty="0" err="1" smtClean="0"/>
              <a:t>ang.</a:t>
            </a:r>
            <a:r>
              <a:rPr lang="en-GB" sz="1200" b="1" dirty="0" smtClean="0"/>
              <a:t> w/</a:t>
            </a:r>
            <a:r>
              <a:rPr lang="en-GB" sz="1200" b="1" dirty="0" err="1" smtClean="0"/>
              <a:t>dom</a:t>
            </a:r>
            <a:r>
              <a:rPr lang="en-GB" sz="1200" b="1" dirty="0" smtClean="0"/>
              <a:t> axis)</a:t>
            </a:r>
          </a:p>
        </p:txBody>
      </p:sp>
      <p:sp>
        <p:nvSpPr>
          <p:cNvPr id="8" name="Tekstvak 7"/>
          <p:cNvSpPr txBox="1"/>
          <p:nvPr/>
        </p:nvSpPr>
        <p:spPr>
          <a:xfrm rot="20974291">
            <a:off x="7271576" y="3889178"/>
            <a:ext cx="248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 </a:t>
            </a:r>
            <a:r>
              <a:rPr lang="en-GB" sz="1200" b="1" dirty="0" smtClean="0"/>
              <a:t>wavelength (nm)</a:t>
            </a:r>
          </a:p>
        </p:txBody>
      </p:sp>
    </p:spTree>
    <p:extLst>
      <p:ext uri="{BB962C8B-B14F-4D97-AF65-F5344CB8AC3E}">
        <p14:creationId xmlns:p14="http://schemas.microsoft.com/office/powerpoint/2010/main" val="25181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2"/>
            <a:ext cx="7886700" cy="349884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latin typeface="+mj-lt"/>
              </a:rPr>
              <a:t>How many photons arrive on a PMT? And when?</a:t>
            </a:r>
          </a:p>
          <a:p>
            <a:r>
              <a:rPr lang="en-US" sz="1800" dirty="0">
                <a:latin typeface="+mj-lt"/>
              </a:rPr>
              <a:t>Crucial to know for reconstruction</a:t>
            </a:r>
          </a:p>
          <a:p>
            <a:r>
              <a:rPr lang="en-US" sz="1800" dirty="0">
                <a:latin typeface="+mj-lt"/>
              </a:rPr>
              <a:t>Existing approaches</a:t>
            </a:r>
          </a:p>
          <a:p>
            <a:pPr lvl="1"/>
            <a:r>
              <a:rPr lang="en-US" sz="1400" dirty="0">
                <a:latin typeface="+mj-lt"/>
              </a:rPr>
              <a:t>KM3: geant-3 based tables used for lookup</a:t>
            </a:r>
          </a:p>
          <a:p>
            <a:pPr lvl="1"/>
            <a:r>
              <a:rPr lang="en-US" sz="1400" dirty="0">
                <a:latin typeface="+mj-lt"/>
              </a:rPr>
              <a:t>KM3Sim: geant-4 based, lets </a:t>
            </a:r>
            <a:r>
              <a:rPr lang="en-US" sz="1400" dirty="0" err="1">
                <a:latin typeface="+mj-lt"/>
              </a:rPr>
              <a:t>geant</a:t>
            </a:r>
            <a:r>
              <a:rPr lang="en-US" sz="1400" dirty="0">
                <a:latin typeface="+mj-lt"/>
              </a:rPr>
              <a:t> track photons (?)</a:t>
            </a:r>
          </a:p>
          <a:p>
            <a:pPr lvl="1"/>
            <a:r>
              <a:rPr lang="en-US" sz="1400" dirty="0" err="1">
                <a:latin typeface="+mj-lt"/>
              </a:rPr>
              <a:t>JSirene</a:t>
            </a:r>
            <a:r>
              <a:rPr lang="en-US" sz="1400" dirty="0">
                <a:latin typeface="+mj-lt"/>
              </a:rPr>
              <a:t>: analytical PDFs, with some approximations</a:t>
            </a:r>
          </a:p>
          <a:p>
            <a:pPr lvl="1"/>
            <a:endParaRPr lang="en-US" sz="1400" dirty="0">
              <a:latin typeface="+mj-lt"/>
            </a:endParaRPr>
          </a:p>
          <a:p>
            <a:r>
              <a:rPr lang="en-US" sz="1800" dirty="0">
                <a:latin typeface="+mj-lt"/>
              </a:rPr>
              <a:t>This work: </a:t>
            </a:r>
          </a:p>
          <a:p>
            <a:pPr lvl="1"/>
            <a:r>
              <a:rPr lang="en-US" sz="1400" dirty="0">
                <a:latin typeface="+mj-lt"/>
              </a:rPr>
              <a:t>Based on code (</a:t>
            </a:r>
            <a:r>
              <a:rPr lang="en-US" sz="1400" dirty="0" err="1">
                <a:latin typeface="+mj-lt"/>
              </a:rPr>
              <a:t>aasim</a:t>
            </a:r>
            <a:r>
              <a:rPr lang="en-US" sz="1400" dirty="0">
                <a:latin typeface="+mj-lt"/>
              </a:rPr>
              <a:t>) developed 2012 for ANTARES, but not </a:t>
            </a:r>
            <a:r>
              <a:rPr lang="en-US" sz="1400" dirty="0" err="1">
                <a:latin typeface="+mj-lt"/>
              </a:rPr>
              <a:t>persued</a:t>
            </a:r>
            <a:endParaRPr lang="en-US" sz="1400" dirty="0">
              <a:latin typeface="+mj-lt"/>
            </a:endParaRPr>
          </a:p>
          <a:p>
            <a:pPr lvl="1"/>
            <a:r>
              <a:rPr lang="en-US" sz="1400" dirty="0" err="1">
                <a:latin typeface="+mj-lt"/>
              </a:rPr>
              <a:t>Geant</a:t>
            </a:r>
            <a:r>
              <a:rPr lang="en-US" sz="1400" dirty="0">
                <a:latin typeface="+mj-lt"/>
              </a:rPr>
              <a:t> for the particles, Cherenkov photons with </a:t>
            </a:r>
            <a:r>
              <a:rPr lang="en-US" sz="1400" dirty="0" err="1">
                <a:latin typeface="+mj-lt"/>
              </a:rPr>
              <a:t>custum</a:t>
            </a:r>
            <a:r>
              <a:rPr lang="en-US" sz="1400" dirty="0">
                <a:latin typeface="+mj-lt"/>
              </a:rPr>
              <a:t> code</a:t>
            </a:r>
          </a:p>
          <a:p>
            <a:pPr lvl="1"/>
            <a:r>
              <a:rPr lang="en-US" sz="1400" dirty="0">
                <a:latin typeface="+mj-lt"/>
              </a:rPr>
              <a:t>Full control over photon behavior, full information in output</a:t>
            </a:r>
          </a:p>
          <a:p>
            <a:pPr lvl="1"/>
            <a:r>
              <a:rPr lang="en-US" sz="1400" dirty="0">
                <a:latin typeface="+mj-lt"/>
              </a:rPr>
              <a:t>Good for: testing, generating tables, special jobs </a:t>
            </a:r>
            <a:br>
              <a:rPr lang="en-US" sz="1400" dirty="0">
                <a:latin typeface="+mj-lt"/>
              </a:rPr>
            </a:br>
            <a:r>
              <a:rPr lang="en-US" sz="1400" dirty="0">
                <a:latin typeface="+mj-lt"/>
              </a:rPr>
              <a:t>(optical beacon, shadowing, non-homogeneous water)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400" dirty="0">
              <a:latin typeface="+mj-lt"/>
            </a:endParaRPr>
          </a:p>
          <a:p>
            <a:pPr marL="0" indent="0">
              <a:buNone/>
            </a:pPr>
            <a:endParaRPr lang="en-US" sz="21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</a:t>
            </a:fld>
            <a:endParaRPr lang="x-none"/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1059582"/>
            <a:ext cx="8280920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0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D6827-09FB-4EB9-B980-A59B4205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Smarter photon generation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46BC20-DEFA-4E0C-8CFA-C30FB1A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20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EDB0C0-0060-416B-9EC1-71961742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612000"/>
            <a:ext cx="1584176" cy="144735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F81C8625-24BF-4B0D-9E0C-C37EE473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81114"/>
            <a:ext cx="2496669" cy="49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960E65-E06C-4593-BC07-6E8977E8AFFC}"/>
              </a:ext>
            </a:extLst>
          </p:cNvPr>
          <p:cNvSpPr txBox="1"/>
          <p:nvPr/>
        </p:nvSpPr>
        <p:spPr>
          <a:xfrm>
            <a:off x="2999521" y="2012511"/>
            <a:ext cx="263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                   =</a:t>
            </a:r>
            <a:endParaRPr lang="x-none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CE3659-688D-4684-B34B-724CC5DEC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724" y="1068998"/>
            <a:ext cx="2205835" cy="199035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8DBD7246-70E7-4E56-940D-87029E5A6553}"/>
              </a:ext>
            </a:extLst>
          </p:cNvPr>
          <p:cNvSpPr/>
          <p:nvPr/>
        </p:nvSpPr>
        <p:spPr>
          <a:xfrm>
            <a:off x="4042620" y="3810025"/>
            <a:ext cx="65788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BBEED17-9995-4176-BD0B-5B9FD5033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880" y="3178324"/>
            <a:ext cx="1870065" cy="1839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12D7DCA-B069-4218-990F-947A2D84D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3161690"/>
            <a:ext cx="1870064" cy="1792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40673E-31A6-415F-900E-3A724C2F7745}"/>
              </a:ext>
            </a:extLst>
          </p:cNvPr>
          <p:cNvSpPr txBox="1"/>
          <p:nvPr/>
        </p:nvSpPr>
        <p:spPr>
          <a:xfrm>
            <a:off x="3821430" y="4227934"/>
            <a:ext cx="1056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actor 20</a:t>
            </a:r>
          </a:p>
          <a:p>
            <a:r>
              <a:rPr lang="en-US" dirty="0"/>
              <a:t>l</a:t>
            </a:r>
            <a:r>
              <a:rPr lang="en-US" dirty="0" smtClean="0"/>
              <a:t>ess work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218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It </a:t>
            </a:r>
            <a:r>
              <a:rPr lang="nl-NL" dirty="0" err="1"/>
              <a:t>works</a:t>
            </a:r>
            <a:r>
              <a:rPr lang="nl-N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21</a:t>
            </a:fld>
            <a:endParaRPr lang="x-non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9582"/>
            <a:ext cx="4008380" cy="398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004048" y="1059582"/>
            <a:ext cx="2802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10 TeV shower (600 hits)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information available </a:t>
            </a:r>
            <a:br>
              <a:rPr lang="en-GB" dirty="0" smtClean="0"/>
            </a:br>
            <a:r>
              <a:rPr lang="en-GB" dirty="0" smtClean="0"/>
              <a:t>(every photon-segment)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51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7F6F6E-E798-41BD-AF75-8D458C7B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: </a:t>
            </a:r>
            <a:r>
              <a:rPr lang="en-US" dirty="0" err="1"/>
              <a:t>TeV</a:t>
            </a:r>
            <a:r>
              <a:rPr lang="en-US" dirty="0"/>
              <a:t> electron shower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798699-CF72-48C6-A18E-DA4D17844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83" y="1483826"/>
            <a:ext cx="8191822" cy="25280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timer                      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ncalls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total(s) time/call(s)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simulate_geant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: 1       18.2974  18.2974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+--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PreUserTrackingAction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309535  0.160611 5.18879e-07 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+--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UserSteppingAction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: 1634263 7.3731   4.51157e-06 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+--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generate_photons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: 875996  5.30131  6.05175e-06 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B1C45D-1984-4183-9A2B-2F178F81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22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5CA082-2B1B-4243-9DC9-837F5E4DAED5}"/>
              </a:ext>
            </a:extLst>
          </p:cNvPr>
          <p:cNvSpPr txBox="1"/>
          <p:nvPr/>
        </p:nvSpPr>
        <p:spPr>
          <a:xfrm>
            <a:off x="755576" y="4042657"/>
            <a:ext cx="4641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 tracking appears to be sub-dominant (!)</a:t>
            </a:r>
          </a:p>
          <a:p>
            <a:r>
              <a:rPr lang="en-US" dirty="0"/>
              <a:t>Optimize physics list (?)</a:t>
            </a:r>
          </a:p>
        </p:txBody>
      </p:sp>
    </p:spTree>
    <p:extLst>
      <p:ext uri="{BB962C8B-B14F-4D97-AF65-F5344CB8AC3E}">
        <p14:creationId xmlns:p14="http://schemas.microsoft.com/office/powerpoint/2010/main" val="15350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Everything is a rapper!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23</a:t>
            </a:fld>
            <a:endParaRPr lang="x-non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1" y="1347614"/>
            <a:ext cx="433105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Everything is a rapper!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24</a:t>
            </a:fld>
            <a:endParaRPr lang="x-non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023" y="1268413"/>
            <a:ext cx="4139927" cy="3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Everything is a rapper!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25</a:t>
            </a:fld>
            <a:endParaRPr lang="x-non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305730"/>
            <a:ext cx="5132809" cy="342421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771800" y="3939902"/>
            <a:ext cx="69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oxide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508104" y="3939902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MC neutrino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40706"/>
            <a:ext cx="5676652" cy="37844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Everything is a rapper!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26</a:t>
            </a:fld>
            <a:endParaRPr lang="x-none"/>
          </a:p>
        </p:txBody>
      </p:sp>
      <p:sp>
        <p:nvSpPr>
          <p:cNvPr id="7" name="Tekstvak 6"/>
          <p:cNvSpPr txBox="1"/>
          <p:nvPr/>
        </p:nvSpPr>
        <p:spPr>
          <a:xfrm>
            <a:off x="2750361" y="434495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DOM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292080" y="4344956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Hit-Boy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69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4A2B54-D4BD-4378-B9A3-1773DAA2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Analytical solutions? 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B41C9A4-14B8-472A-9FB0-3F9A6A42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28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C9B69D-BF07-4643-96D2-0A26FC19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18336"/>
            <a:ext cx="2592288" cy="3569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6222E0-015E-4C25-878B-9D4F33E3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69" y="1332710"/>
            <a:ext cx="4902481" cy="257871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612869" y="4155926"/>
            <a:ext cx="4894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Solutions exist e.g. for isotropic scattering, but not</a:t>
            </a:r>
          </a:p>
          <a:p>
            <a:r>
              <a:rPr lang="en-GB" dirty="0"/>
              <a:t>t</a:t>
            </a:r>
            <a:r>
              <a:rPr lang="en-GB" dirty="0" smtClean="0"/>
              <a:t>he full general problem.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42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90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6A10A-F8A5-4E0D-950D-2A0D2B11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simulation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DC037DC-77A4-427E-8166-D9EFE06F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07D496-4AA5-4E2D-AA69-7956532F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74" y="1149324"/>
            <a:ext cx="7877175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7FC68D-8128-4F24-AD7C-0F65C79B2393}"/>
              </a:ext>
            </a:extLst>
          </p:cNvPr>
          <p:cNvSpPr txBox="1"/>
          <p:nvPr/>
        </p:nvSpPr>
        <p:spPr>
          <a:xfrm>
            <a:off x="639274" y="2709780"/>
            <a:ext cx="70064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tool to simulate particle interactions with matter (detectors)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C++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standard ‘physics list’  (can probably be optimized)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Usage: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Geant</a:t>
            </a:r>
            <a:r>
              <a:rPr lang="en-US" dirty="0"/>
              <a:t> handles particle 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Write functions that are called for each event / track / step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312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1D4DEB-F998-4496-87BD-FA0AACA6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geometry for </a:t>
            </a:r>
            <a:r>
              <a:rPr lang="en-US" dirty="0" err="1"/>
              <a:t>Geant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6ECFBB-21A8-4D8C-BD98-72D1526E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</a:t>
            </a:fld>
            <a:endParaRPr lang="x-none"/>
          </a:p>
        </p:txBody>
      </p:sp>
      <p:sp>
        <p:nvSpPr>
          <p:cNvPr id="5" name="Flowchart: Magnetic Disk 4">
            <a:extLst>
              <a:ext uri="{FF2B5EF4-FFF2-40B4-BE49-F238E27FC236}">
                <a16:creationId xmlns="" xmlns:a16="http://schemas.microsoft.com/office/drawing/2014/main" id="{C461F631-D23F-4F89-8B7D-9B48639A02EA}"/>
              </a:ext>
            </a:extLst>
          </p:cNvPr>
          <p:cNvSpPr/>
          <p:nvPr/>
        </p:nvSpPr>
        <p:spPr>
          <a:xfrm>
            <a:off x="484982" y="1616359"/>
            <a:ext cx="4118198" cy="3003798"/>
          </a:xfrm>
          <a:prstGeom prst="flowChartMagneticDisk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36037"/>
            <a:ext cx="2874227" cy="228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988" y="2931790"/>
            <a:ext cx="902627" cy="168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F10F540-74B9-454E-8E37-8F433838B0DF}"/>
              </a:ext>
            </a:extLst>
          </p:cNvPr>
          <p:cNvSpPr txBox="1"/>
          <p:nvPr/>
        </p:nvSpPr>
        <p:spPr>
          <a:xfrm>
            <a:off x="5224770" y="1229009"/>
            <a:ext cx="3297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Compared to most detectors, the</a:t>
            </a:r>
          </a:p>
          <a:p>
            <a:r>
              <a:rPr lang="en-US" dirty="0"/>
              <a:t>geometry is rather simple.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311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7F5B0C4-DFCC-434C-9E73-25A1B04CF31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sz="1350" dirty="0">
              <a:solidFill>
                <a:schemeClr val="tx1"/>
              </a:solidFill>
            </a:endParaRPr>
          </a:p>
        </p:txBody>
      </p:sp>
      <p:pic>
        <p:nvPicPr>
          <p:cNvPr id="5" name="2019-05-21_20-55-55">
            <a:hlinkClick r:id="" action="ppaction://media"/>
            <a:extLst>
              <a:ext uri="{FF2B5EF4-FFF2-40B4-BE49-F238E27FC236}">
                <a16:creationId xmlns="" xmlns:a16="http://schemas.microsoft.com/office/drawing/2014/main" id="{47FEA0DA-8763-413A-8F95-3D8A7E3A0A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" y="95590"/>
            <a:ext cx="2990170" cy="494930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54EFD69-1D91-4569-BEA2-4642471692CC}"/>
              </a:ext>
            </a:extLst>
          </p:cNvPr>
          <p:cNvSpPr txBox="1"/>
          <p:nvPr/>
        </p:nvSpPr>
        <p:spPr>
          <a:xfrm>
            <a:off x="200025" y="4492408"/>
            <a:ext cx="28921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GeV electron</a:t>
            </a:r>
          </a:p>
          <a:p>
            <a:r>
              <a:rPr lang="en-US" sz="13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Showing particles with E &gt; 0.1 GeV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CFB337-53A3-4AEC-9BC4-A7F196780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84092"/>
            <a:ext cx="4391828" cy="317415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F408A99-94C2-4DBB-BE0B-849760CA803F}"/>
              </a:ext>
            </a:extLst>
          </p:cNvPr>
          <p:cNvCxnSpPr/>
          <p:nvPr/>
        </p:nvCxnSpPr>
        <p:spPr>
          <a:xfrm flipV="1">
            <a:off x="6444208" y="555526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6D66723-3FCC-46B5-BCAE-BF1D4487B847}"/>
              </a:ext>
            </a:extLst>
          </p:cNvPr>
          <p:cNvCxnSpPr/>
          <p:nvPr/>
        </p:nvCxnSpPr>
        <p:spPr>
          <a:xfrm flipV="1">
            <a:off x="5652120" y="555526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6AD70A-787F-4BC0-9783-C4466B86495A}"/>
              </a:ext>
            </a:extLst>
          </p:cNvPr>
          <p:cNvSpPr txBox="1"/>
          <p:nvPr/>
        </p:nvSpPr>
        <p:spPr>
          <a:xfrm>
            <a:off x="5203856" y="3447240"/>
            <a:ext cx="896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electrons</a:t>
            </a:r>
          </a:p>
          <a:p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drop below</a:t>
            </a:r>
          </a:p>
          <a:p>
            <a:r>
              <a:rPr lang="en-US" sz="1200" dirty="0" err="1">
                <a:solidFill>
                  <a:schemeClr val="bg2">
                    <a:lumMod val="90000"/>
                  </a:schemeClr>
                </a:solidFill>
              </a:rPr>
              <a:t>cherenkov</a:t>
            </a: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sz="12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threshold</a:t>
            </a:r>
            <a:endParaRPr lang="x-none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 rot="16200000">
            <a:off x="4291479" y="136504"/>
            <a:ext cx="555527" cy="28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(m)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7335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7F5B0C4-DFCC-434C-9E73-25A1B04CF31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sz="1350" dirty="0">
              <a:solidFill>
                <a:schemeClr val="tx1"/>
              </a:solidFill>
            </a:endParaRPr>
          </a:p>
        </p:txBody>
      </p:sp>
      <p:pic>
        <p:nvPicPr>
          <p:cNvPr id="5" name="2019-05-21_20-55-55">
            <a:hlinkClick r:id="" action="ppaction://media"/>
            <a:extLst>
              <a:ext uri="{FF2B5EF4-FFF2-40B4-BE49-F238E27FC236}">
                <a16:creationId xmlns="" xmlns:a16="http://schemas.microsoft.com/office/drawing/2014/main" id="{47FEA0DA-8763-413A-8F95-3D8A7E3A0A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" y="95590"/>
            <a:ext cx="2990170" cy="494930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54EFD69-1D91-4569-BEA2-4642471692CC}"/>
              </a:ext>
            </a:extLst>
          </p:cNvPr>
          <p:cNvSpPr txBox="1"/>
          <p:nvPr/>
        </p:nvSpPr>
        <p:spPr>
          <a:xfrm>
            <a:off x="249041" y="4431054"/>
            <a:ext cx="28921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GeV electron</a:t>
            </a:r>
          </a:p>
          <a:p>
            <a:r>
              <a:rPr lang="en-US" sz="13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Showing particles with E &gt; 0.1 GeV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4B919C-DF02-4232-8194-33CF3D1D8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265" y="338163"/>
            <a:ext cx="4576191" cy="3112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4F01CD4-05DF-4149-A43D-EE1B014A2B36}"/>
              </a:ext>
            </a:extLst>
          </p:cNvPr>
          <p:cNvSpPr txBox="1"/>
          <p:nvPr/>
        </p:nvSpPr>
        <p:spPr>
          <a:xfrm rot="16200000">
            <a:off x="6174392" y="2486335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2224A0-893A-41E8-8372-7A64342F460C}"/>
              </a:ext>
            </a:extLst>
          </p:cNvPr>
          <p:cNvSpPr txBox="1"/>
          <p:nvPr/>
        </p:nvSpPr>
        <p:spPr>
          <a:xfrm rot="16200000">
            <a:off x="5704443" y="2483931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positrons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ACA8E3-9192-4165-A663-6CD3911F1B09}"/>
              </a:ext>
            </a:extLst>
          </p:cNvPr>
          <p:cNvSpPr txBox="1"/>
          <p:nvPr/>
        </p:nvSpPr>
        <p:spPr>
          <a:xfrm rot="16200000">
            <a:off x="3623306" y="1012414"/>
            <a:ext cx="1190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Track length (m)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6614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618DEE2-60BD-4550-B1EC-19233625A32A}"/>
              </a:ext>
            </a:extLst>
          </p:cNvPr>
          <p:cNvGrpSpPr/>
          <p:nvPr/>
        </p:nvGrpSpPr>
        <p:grpSpPr>
          <a:xfrm>
            <a:off x="611560" y="1049617"/>
            <a:ext cx="4824536" cy="1080120"/>
            <a:chOff x="611560" y="1049617"/>
            <a:chExt cx="4824536" cy="108012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70AAF627-37D8-46A1-AC5D-2699DD83FC18}"/>
                </a:ext>
              </a:extLst>
            </p:cNvPr>
            <p:cNvCxnSpPr/>
            <p:nvPr/>
          </p:nvCxnSpPr>
          <p:spPr>
            <a:xfrm flipV="1">
              <a:off x="611560" y="1337649"/>
              <a:ext cx="4824536" cy="792088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="" xmlns:a16="http://schemas.microsoft.com/office/drawing/2014/main" id="{B86811B8-E3F4-40F7-9D8D-C86C6762DB4A}"/>
                </a:ext>
              </a:extLst>
            </p:cNvPr>
            <p:cNvCxnSpPr/>
            <p:nvPr/>
          </p:nvCxnSpPr>
          <p:spPr>
            <a:xfrm>
              <a:off x="611560" y="2129737"/>
              <a:ext cx="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="" xmlns:a16="http://schemas.microsoft.com/office/drawing/2014/main" id="{AD637296-2AD6-4005-9380-CBBDE85D9B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560" y="1553673"/>
              <a:ext cx="1224136" cy="5760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="" xmlns:a16="http://schemas.microsoft.com/office/drawing/2014/main" id="{CDE8F761-5F4D-43BC-AD2F-8CF92C9E1BFD}"/>
                </a:ext>
              </a:extLst>
            </p:cNvPr>
            <p:cNvCxnSpPr/>
            <p:nvPr/>
          </p:nvCxnSpPr>
          <p:spPr>
            <a:xfrm flipV="1">
              <a:off x="1835696" y="1049617"/>
              <a:ext cx="360040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="" xmlns:a16="http://schemas.microsoft.com/office/drawing/2014/main" id="{64CFDCC5-36BE-47A1-961D-B64388A577B6}"/>
                </a:ext>
              </a:extLst>
            </p:cNvPr>
            <p:cNvCxnSpPr/>
            <p:nvPr/>
          </p:nvCxnSpPr>
          <p:spPr>
            <a:xfrm>
              <a:off x="2195736" y="1049617"/>
              <a:ext cx="2232248" cy="10801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12DE1122-DB75-4BF7-B731-D051532E11C6}"/>
                </a:ext>
              </a:extLst>
            </p:cNvPr>
            <p:cNvCxnSpPr/>
            <p:nvPr/>
          </p:nvCxnSpPr>
          <p:spPr>
            <a:xfrm flipV="1">
              <a:off x="4427984" y="1841705"/>
              <a:ext cx="216024" cy="28803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9E7201AA-E5DC-4994-8B43-A37BA01740E7}"/>
                </a:ext>
              </a:extLst>
            </p:cNvPr>
            <p:cNvCxnSpPr/>
            <p:nvPr/>
          </p:nvCxnSpPr>
          <p:spPr>
            <a:xfrm flipV="1">
              <a:off x="4644008" y="1337649"/>
              <a:ext cx="792088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3EFE53F-A1AF-4CC3-8092-5B4088938AB9}"/>
              </a:ext>
            </a:extLst>
          </p:cNvPr>
          <p:cNvSpPr txBox="1"/>
          <p:nvPr/>
        </p:nvSpPr>
        <p:spPr>
          <a:xfrm>
            <a:off x="323528" y="2750709"/>
            <a:ext cx="66675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consists of steps/segments</a:t>
            </a:r>
          </a:p>
          <a:p>
            <a:endParaRPr lang="en-US" dirty="0"/>
          </a:p>
          <a:p>
            <a:r>
              <a:rPr lang="en-US" dirty="0"/>
              <a:t>Energy/beta/direction change over a segment, but assumed constant</a:t>
            </a:r>
          </a:p>
          <a:p>
            <a:endParaRPr lang="en-US" dirty="0"/>
          </a:p>
          <a:p>
            <a:r>
              <a:rPr lang="en-US" dirty="0"/>
              <a:t> Cherenkov photons are generated from each segment</a:t>
            </a: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9F70B4-4FC1-45AB-8B07-9AF807999318}"/>
              </a:ext>
            </a:extLst>
          </p:cNvPr>
          <p:cNvSpPr txBox="1"/>
          <p:nvPr/>
        </p:nvSpPr>
        <p:spPr>
          <a:xfrm>
            <a:off x="7164288" y="1415494"/>
            <a:ext cx="18753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GeV electron:</a:t>
            </a:r>
          </a:p>
          <a:p>
            <a:r>
              <a:rPr lang="en-US" dirty="0"/>
              <a:t>31 k tracks</a:t>
            </a:r>
          </a:p>
          <a:p>
            <a:r>
              <a:rPr lang="en-US" dirty="0"/>
              <a:t>161 k segments</a:t>
            </a:r>
          </a:p>
          <a:p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138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F8050D3-78A2-4546-9490-C709A682582A}"/>
              </a:ext>
            </a:extLst>
          </p:cNvPr>
          <p:cNvSpPr/>
          <p:nvPr/>
        </p:nvSpPr>
        <p:spPr>
          <a:xfrm>
            <a:off x="-2412776" y="-3044874"/>
            <a:ext cx="10009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timer                     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ncalls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total     time/call  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PreUserTrackingAction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75 30725  0.0575123 1.87184e-06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UserSteppingAction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32    161598 0.903481  5.59092e-06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generate_photons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21      87366  0.565641  6.47439e-06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simulate_geant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74        1      9.34842   9.34842     </a:t>
            </a:r>
          </a:p>
          <a:p>
            <a:r>
              <a:rPr lang="x-none" dirty="0"/>
              <a:t>---------------------------------------------------------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59832" y="843558"/>
            <a:ext cx="2448272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0"/>
          <p:cNvSpPr txBox="1"/>
          <p:nvPr/>
        </p:nvSpPr>
        <p:spPr>
          <a:xfrm>
            <a:off x="1556915" y="123478"/>
            <a:ext cx="5486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photons per m of track</a:t>
            </a:r>
            <a:r>
              <a:rPr lang="en-US" sz="2800" dirty="0" smtClean="0"/>
              <a:t>??</a:t>
            </a:r>
            <a:endParaRPr lang="nl-NL" sz="2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9708" y="1377417"/>
            <a:ext cx="3456384" cy="325276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917508" y="1301526"/>
            <a:ext cx="36788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Interesting spread</a:t>
            </a:r>
            <a:br>
              <a:rPr lang="en-GB" dirty="0" smtClean="0"/>
            </a:br>
            <a:r>
              <a:rPr lang="en-GB" dirty="0" smtClean="0"/>
              <a:t>and it contains the right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correlation observed between </a:t>
            </a:r>
            <a:br>
              <a:rPr lang="en-GB" dirty="0" smtClean="0"/>
            </a:br>
            <a:r>
              <a:rPr lang="en-GB" dirty="0" smtClean="0"/>
              <a:t>seniority and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Average : 23000 photons</a:t>
            </a:r>
          </a:p>
          <a:p>
            <a:r>
              <a:rPr lang="en-GB" dirty="0"/>
              <a:t> </a:t>
            </a:r>
            <a:r>
              <a:rPr lang="en-GB" dirty="0" smtClean="0"/>
              <a:t>    is too low…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9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F8050D3-78A2-4546-9490-C709A682582A}"/>
              </a:ext>
            </a:extLst>
          </p:cNvPr>
          <p:cNvSpPr/>
          <p:nvPr/>
        </p:nvSpPr>
        <p:spPr>
          <a:xfrm>
            <a:off x="-2412776" y="-3044874"/>
            <a:ext cx="10009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timer                     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ncalls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total     time/call  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PreUserTrackingAction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75 30725  0.0575123 1.87184e-06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UserSteppingAction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32    161598 0.903481  5.59092e-06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generate_photons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21      87366  0.565641  6.47439e-06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simulate_geant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74        1      9.34842   9.34842     </a:t>
            </a:r>
          </a:p>
          <a:p>
            <a:r>
              <a:rPr lang="x-none" dirty="0"/>
              <a:t>---------------------------------------------------------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788024" y="1120333"/>
            <a:ext cx="2232248" cy="43204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3718"/>
            <a:ext cx="3285166" cy="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73" y="2264743"/>
            <a:ext cx="2971379" cy="27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9822"/>
            <a:ext cx="34194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9" y="4011910"/>
            <a:ext cx="1238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2913060" y="2571750"/>
            <a:ext cx="290788" cy="36403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1697123" y="4019425"/>
            <a:ext cx="2117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Pressure taken constant : P = 300 bar</a:t>
            </a:r>
            <a:endParaRPr lang="nl-NL" sz="10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1317"/>
            <a:ext cx="3285166" cy="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1"/>
          <p:cNvSpPr/>
          <p:nvPr/>
        </p:nvSpPr>
        <p:spPr>
          <a:xfrm>
            <a:off x="1181410" y="2245717"/>
            <a:ext cx="720080" cy="7580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260209" y="1120333"/>
            <a:ext cx="1943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Gen. 1.3 : </a:t>
            </a:r>
          </a:p>
          <a:p>
            <a:r>
              <a:rPr lang="en-GB" dirty="0" smtClean="0"/>
              <a:t>“let there be light”</a:t>
            </a:r>
          </a:p>
          <a:p>
            <a:endParaRPr lang="en-GB" dirty="0" smtClean="0"/>
          </a:p>
          <a:p>
            <a:r>
              <a:rPr lang="en-GB" dirty="0" smtClean="0"/>
              <a:t>Particle data book:</a:t>
            </a:r>
            <a:endParaRPr lang="nl-NL" dirty="0"/>
          </a:p>
        </p:txBody>
      </p:sp>
      <p:sp>
        <p:nvSpPr>
          <p:cNvPr id="17" name="Rechthoek 16"/>
          <p:cNvSpPr/>
          <p:nvPr/>
        </p:nvSpPr>
        <p:spPr>
          <a:xfrm>
            <a:off x="260209" y="1120333"/>
            <a:ext cx="3411804" cy="18834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Box 10"/>
          <p:cNvSpPr txBox="1"/>
          <p:nvPr/>
        </p:nvSpPr>
        <p:spPr>
          <a:xfrm>
            <a:off x="1556915" y="123478"/>
            <a:ext cx="5486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photons per m of track</a:t>
            </a:r>
            <a:r>
              <a:rPr lang="en-US" sz="2800" dirty="0" smtClean="0"/>
              <a:t>??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1211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16404</TotalTime>
  <Words>1065</Words>
  <Application>Microsoft Office PowerPoint</Application>
  <PresentationFormat>Diavoorstelling (16:9)</PresentationFormat>
  <Paragraphs>233</Paragraphs>
  <Slides>29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Wingdings</vt:lpstr>
      <vt:lpstr>Custom Design</vt:lpstr>
      <vt:lpstr>Geant 4 / photon tracking</vt:lpstr>
      <vt:lpstr>introduction</vt:lpstr>
      <vt:lpstr>Particle simulation</vt:lpstr>
      <vt:lpstr>The geometry for Geant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Full information</vt:lpstr>
      <vt:lpstr>So does it hit a DOM?</vt:lpstr>
      <vt:lpstr>PowerPoint-presentatie</vt:lpstr>
      <vt:lpstr>The problem…</vt:lpstr>
      <vt:lpstr>Does it hit?</vt:lpstr>
      <vt:lpstr>When we finally hit a DOM</vt:lpstr>
      <vt:lpstr>When we finally hit a DOM</vt:lpstr>
      <vt:lpstr>Smarter photon generation</vt:lpstr>
      <vt:lpstr>It works </vt:lpstr>
      <vt:lpstr>Timing : TeV electron shower</vt:lpstr>
      <vt:lpstr>Everything is a rapper!</vt:lpstr>
      <vt:lpstr>Everything is a rapper!</vt:lpstr>
      <vt:lpstr>Everything is a rapper!</vt:lpstr>
      <vt:lpstr>Everything is a rapper!</vt:lpstr>
      <vt:lpstr>end</vt:lpstr>
      <vt:lpstr>Analytical solutions? </vt:lpstr>
      <vt:lpstr>PowerPoint-presentatie</vt:lpstr>
    </vt:vector>
  </TitlesOfParts>
  <Company>Nikhef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KM3NeT phase-1 Memorandum of Understanding</dc:title>
  <dc:creator>mjg_2</dc:creator>
  <cp:lastModifiedBy>aart</cp:lastModifiedBy>
  <cp:revision>910</cp:revision>
  <cp:lastPrinted>2018-01-23T15:32:14Z</cp:lastPrinted>
  <dcterms:created xsi:type="dcterms:W3CDTF">2014-01-14T10:49:42Z</dcterms:created>
  <dcterms:modified xsi:type="dcterms:W3CDTF">2019-05-24T07:20:00Z</dcterms:modified>
</cp:coreProperties>
</file>