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359" r:id="rId3"/>
    <p:sldId id="358" r:id="rId4"/>
    <p:sldId id="357" r:id="rId5"/>
    <p:sldId id="327" r:id="rId6"/>
    <p:sldId id="328" r:id="rId7"/>
    <p:sldId id="329" r:id="rId8"/>
    <p:sldId id="369" r:id="rId9"/>
    <p:sldId id="296" r:id="rId10"/>
    <p:sldId id="303" r:id="rId11"/>
    <p:sldId id="317" r:id="rId12"/>
    <p:sldId id="298" r:id="rId13"/>
    <p:sldId id="308" r:id="rId14"/>
    <p:sldId id="304" r:id="rId15"/>
    <p:sldId id="318" r:id="rId16"/>
    <p:sldId id="301" r:id="rId17"/>
    <p:sldId id="305" r:id="rId18"/>
    <p:sldId id="319" r:id="rId19"/>
    <p:sldId id="314" r:id="rId20"/>
    <p:sldId id="323" r:id="rId21"/>
    <p:sldId id="367" r:id="rId22"/>
    <p:sldId id="334" r:id="rId23"/>
    <p:sldId id="375" r:id="rId24"/>
    <p:sldId id="336" r:id="rId25"/>
    <p:sldId id="347" r:id="rId26"/>
    <p:sldId id="349" r:id="rId27"/>
    <p:sldId id="371" r:id="rId28"/>
    <p:sldId id="352" r:id="rId29"/>
    <p:sldId id="378" r:id="rId30"/>
    <p:sldId id="355" r:id="rId31"/>
    <p:sldId id="363" r:id="rId32"/>
    <p:sldId id="365" r:id="rId33"/>
    <p:sldId id="376" r:id="rId34"/>
    <p:sldId id="377" r:id="rId35"/>
    <p:sldId id="362" r:id="rId36"/>
    <p:sldId id="360" r:id="rId37"/>
    <p:sldId id="364" r:id="rId38"/>
    <p:sldId id="289" r:id="rId39"/>
    <p:sldId id="372" r:id="rId40"/>
    <p:sldId id="373" r:id="rId41"/>
    <p:sldId id="374" r:id="rId42"/>
    <p:sldId id="379" r:id="rId43"/>
    <p:sldId id="368" r:id="rId44"/>
    <p:sldId id="279" r:id="rId45"/>
    <p:sldId id="282" r:id="rId46"/>
    <p:sldId id="264" r:id="rId47"/>
    <p:sldId id="286" r:id="rId48"/>
    <p:sldId id="262" r:id="rId49"/>
    <p:sldId id="275" r:id="rId50"/>
    <p:sldId id="287" r:id="rId51"/>
    <p:sldId id="263" r:id="rId52"/>
    <p:sldId id="266" r:id="rId53"/>
    <p:sldId id="281" r:id="rId54"/>
    <p:sldId id="288" r:id="rId5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66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864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CFB5D-91B5-8B4B-896A-1F1D9F605B8C}" type="datetimeFigureOut">
              <a:rPr lang="en-US" smtClean="0"/>
              <a:t>21/05/19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1EFBD-0000-6B4A-B8A7-75EE784AF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251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87CC3-92BA-5C4C-8EDE-82E9C6DCAB71}" type="datetimeFigureOut">
              <a:rPr lang="en-US" smtClean="0"/>
              <a:t>21/05/19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C879E-6B66-AE40-B831-80BE42A04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00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E0C2-D533-EF4F-907A-9F2B5702FB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3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E0C2-D533-EF4F-907A-9F2B5702FB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3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E0C2-D533-EF4F-907A-9F2B5702FB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3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E0C2-D533-EF4F-907A-9F2B5702FB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3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E0C2-D533-EF4F-907A-9F2B5702FB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3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E0C2-D533-EF4F-907A-9F2B5702FB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3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E0C2-D533-EF4F-907A-9F2B5702FB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3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E0C2-D533-EF4F-907A-9F2B5702FB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3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E0C2-D533-EF4F-907A-9F2B5702FB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3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E0C2-D533-EF4F-907A-9F2B5702FB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3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E0C2-D533-EF4F-907A-9F2B5702FB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3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E0C2-D533-EF4F-907A-9F2B5702FB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31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E0C2-D533-EF4F-907A-9F2B5702FB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3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E0C2-D533-EF4F-907A-9F2B5702FB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31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E0C2-D533-EF4F-907A-9F2B5702FB9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31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E0C2-D533-EF4F-907A-9F2B5702FB9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31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E0C2-D533-EF4F-907A-9F2B5702FB9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31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E0C2-D533-EF4F-907A-9F2B5702FB9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31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E0C2-D533-EF4F-907A-9F2B5702FB9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31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E0C2-D533-EF4F-907A-9F2B5702FB9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31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E0C2-D533-EF4F-907A-9F2B5702FB9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31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E0C2-D533-EF4F-907A-9F2B5702FB9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3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E0C2-D533-EF4F-907A-9F2B5702FB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31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E0C2-D533-EF4F-907A-9F2B5702FB9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31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E0C2-D533-EF4F-907A-9F2B5702FB9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31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E0C2-D533-EF4F-907A-9F2B5702FB9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31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E0C2-D533-EF4F-907A-9F2B5702FB9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31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E0C2-D533-EF4F-907A-9F2B5702FB9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31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E0C2-D533-EF4F-907A-9F2B5702FB9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31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E0C2-D533-EF4F-907A-9F2B5702FB9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3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E0C2-D533-EF4F-907A-9F2B5702FB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3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E0C2-D533-EF4F-907A-9F2B5702FB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3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E0C2-D533-EF4F-907A-9F2B5702FB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3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E0C2-D533-EF4F-907A-9F2B5702FB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3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E0C2-D533-EF4F-907A-9F2B5702FB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3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E0C2-D533-EF4F-907A-9F2B5702FB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3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DB56-7A06-334D-9447-26A2A72B2C18}" type="datetime1">
              <a:rPr lang="en-US" smtClean="0"/>
              <a:t>21/05/19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18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5B6C-C4DA-5F4D-8267-DC991635B33F}" type="datetime1">
              <a:rPr lang="en-US" smtClean="0"/>
              <a:t>21/05/19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52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EEA8-37B9-264F-ACC7-1785B1462975}" type="datetime1">
              <a:rPr lang="en-US" smtClean="0"/>
              <a:t>21/05/19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6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A8B5-0EFC-8D4B-A58B-F40B6F21C9DE}" type="datetime1">
              <a:rPr lang="en-US" smtClean="0"/>
              <a:t>21/05/19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0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2695-2646-5E41-B288-28E736C56F4D}" type="datetime1">
              <a:rPr lang="en-US" smtClean="0"/>
              <a:t>21/05/19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0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33BC-B584-FE47-B9A2-A41B54E0759B}" type="datetime1">
              <a:rPr lang="en-US" smtClean="0"/>
              <a:t>21/05/19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5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910E9-2A76-234C-98CE-B0F4F58192B4}" type="datetime1">
              <a:rPr lang="en-US" smtClean="0"/>
              <a:t>21/05/19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8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CF8F-3553-E248-83D6-C42FB81C7B7A}" type="datetime1">
              <a:rPr lang="en-US" smtClean="0"/>
              <a:t>21/05/19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8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869D-C1CC-B34C-8189-FAB09E06B8E4}" type="datetime1">
              <a:rPr lang="en-US" smtClean="0"/>
              <a:t>21/05/19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6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5AA3-7DD2-9742-BB06-1A4DD64ED652}" type="datetime1">
              <a:rPr lang="en-US" smtClean="0"/>
              <a:t>21/05/19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5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2A1A-634B-E64F-92E6-013DF1FAFB69}" type="datetime1">
              <a:rPr lang="en-US" smtClean="0"/>
              <a:t>21/05/19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0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60C62-C70C-0C43-B247-04EC8845C563}" type="datetime1">
              <a:rPr lang="en-US" smtClean="0"/>
              <a:t>21/05/19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03E59-FAD6-564E-92FA-5EFEA93AD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2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Relationship Id="rId3" Type="http://schemas.openxmlformats.org/officeDocument/2006/relationships/image" Target="../media/image29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30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emf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5" t="21141" r="8843" b="42071"/>
          <a:stretch/>
        </p:blipFill>
        <p:spPr>
          <a:xfrm>
            <a:off x="4683125" y="857295"/>
            <a:ext cx="3928979" cy="3206705"/>
          </a:xfrm>
          <a:prstGeom prst="roundRect">
            <a:avLst>
              <a:gd name="adj" fmla="val 13794"/>
            </a:avLst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1031920"/>
            <a:ext cx="40989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Neutrino Source Searches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984374"/>
            <a:ext cx="4114800" cy="2135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/>
              <a:t>Motivation &amp; Thoughts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1400" dirty="0" err="1" smtClean="0"/>
              <a:t>Karel</a:t>
            </a:r>
            <a:r>
              <a:rPr lang="en-US" sz="1400" dirty="0" smtClean="0"/>
              <a:t> </a:t>
            </a:r>
            <a:r>
              <a:rPr lang="en-US" sz="1400" dirty="0" err="1" smtClean="0"/>
              <a:t>Melis</a:t>
            </a:r>
            <a:endParaRPr lang="en-US" sz="1400" dirty="0" smtClean="0"/>
          </a:p>
          <a:p>
            <a:r>
              <a:rPr lang="en-US" sz="1400" dirty="0" smtClean="0"/>
              <a:t>KM3NeT-Nikhef Group Outing</a:t>
            </a:r>
          </a:p>
          <a:p>
            <a:r>
              <a:rPr lang="en-US" sz="1400" dirty="0" smtClean="0"/>
              <a:t>23 May 2019, </a:t>
            </a:r>
            <a:r>
              <a:rPr lang="en-US" sz="1400" dirty="0" err="1" smtClean="0"/>
              <a:t>Schoorl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37334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Hypothesis Testing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9" y="1063229"/>
            <a:ext cx="4518892" cy="3501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/>
              <a:t>One </a:t>
            </a:r>
            <a:r>
              <a:rPr lang="en-US" sz="2200" b="1" dirty="0" smtClean="0"/>
              <a:t>observable p</a:t>
            </a:r>
            <a:r>
              <a:rPr lang="en-US" sz="2200" b="1" dirty="0" smtClean="0"/>
              <a:t>arameter x</a:t>
            </a:r>
          </a:p>
          <a:p>
            <a:r>
              <a:rPr lang="en-US" sz="2200" dirty="0" smtClean="0"/>
              <a:t>H0: </a:t>
            </a:r>
            <a:r>
              <a:rPr lang="en-US" sz="2200" dirty="0" err="1" smtClean="0">
                <a:solidFill>
                  <a:srgbClr val="800000"/>
                </a:solidFill>
              </a:rPr>
              <a:t>μ</a:t>
            </a:r>
            <a:r>
              <a:rPr lang="en-US" sz="2200" baseline="-25000" dirty="0" err="1" smtClean="0">
                <a:solidFill>
                  <a:srgbClr val="800000"/>
                </a:solidFill>
              </a:rPr>
              <a:t>b,i</a:t>
            </a:r>
            <a:endParaRPr lang="en-US" sz="2200" dirty="0" smtClean="0">
              <a:solidFill>
                <a:srgbClr val="FF6600"/>
              </a:solidFill>
            </a:endParaRPr>
          </a:p>
          <a:p>
            <a:r>
              <a:rPr lang="en-US" sz="2200" dirty="0" smtClean="0"/>
              <a:t>H1: </a:t>
            </a:r>
            <a:r>
              <a:rPr lang="en-US" sz="2200" dirty="0" err="1" smtClean="0">
                <a:solidFill>
                  <a:srgbClr val="800000"/>
                </a:solidFill>
              </a:rPr>
              <a:t>μ</a:t>
            </a:r>
            <a:r>
              <a:rPr lang="en-US" sz="2200" baseline="-25000" dirty="0" err="1" smtClean="0">
                <a:solidFill>
                  <a:srgbClr val="800000"/>
                </a:solidFill>
              </a:rPr>
              <a:t>b,i</a:t>
            </a:r>
            <a:r>
              <a:rPr lang="en-US" sz="2200" dirty="0" smtClean="0"/>
              <a:t> + </a:t>
            </a:r>
            <a:r>
              <a:rPr lang="en-US" sz="2200" dirty="0" err="1" smtClean="0">
                <a:solidFill>
                  <a:srgbClr val="008000"/>
                </a:solidFill>
              </a:rPr>
              <a:t>μ</a:t>
            </a:r>
            <a:r>
              <a:rPr lang="en-US" sz="2200" baseline="-25000" dirty="0" err="1" smtClean="0">
                <a:solidFill>
                  <a:srgbClr val="008000"/>
                </a:solidFill>
              </a:rPr>
              <a:t>s,i</a:t>
            </a:r>
            <a:r>
              <a:rPr lang="en-US" sz="2200" dirty="0" smtClean="0"/>
              <a:t> </a:t>
            </a:r>
            <a:endParaRPr lang="en-US" sz="2200" dirty="0">
              <a:solidFill>
                <a:srgbClr val="FF6600"/>
              </a:solidFill>
            </a:endParaRPr>
          </a:p>
          <a:p>
            <a:endParaRPr lang="en-US" sz="2200" dirty="0" smtClean="0">
              <a:solidFill>
                <a:srgbClr val="FF6600"/>
              </a:solidFill>
            </a:endParaRPr>
          </a:p>
          <a:p>
            <a:r>
              <a:rPr lang="en-US" sz="2200" dirty="0" err="1" smtClean="0">
                <a:solidFill>
                  <a:srgbClr val="0000FF"/>
                </a:solidFill>
              </a:rPr>
              <a:t>n</a:t>
            </a:r>
            <a:r>
              <a:rPr lang="en-US" sz="22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200" dirty="0" smtClean="0"/>
              <a:t> events detected in bin </a:t>
            </a:r>
            <a:r>
              <a:rPr lang="en-US" sz="2200" dirty="0" err="1" smtClean="0"/>
              <a:t>i</a:t>
            </a:r>
            <a:endParaRPr lang="en-US" sz="2200" dirty="0" smtClean="0">
              <a:solidFill>
                <a:srgbClr val="0000FF"/>
              </a:solidFill>
            </a:endParaRPr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5472545" y="3229417"/>
            <a:ext cx="775368" cy="786322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47286" y="3346166"/>
            <a:ext cx="775368" cy="43013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799829" y="3149193"/>
            <a:ext cx="106947" cy="348441"/>
            <a:chOff x="4090737" y="1958690"/>
            <a:chExt cx="106947" cy="348441"/>
          </a:xfrm>
        </p:grpSpPr>
        <p:sp>
          <p:nvSpPr>
            <p:cNvPr id="8" name="Oval 7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5472545" y="1570182"/>
            <a:ext cx="0" cy="247072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70455" y="4040909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07001" y="313412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08571" y="1570182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endParaRPr lang="en-US" dirty="0"/>
          </a:p>
        </p:txBody>
      </p:sp>
      <p:sp>
        <p:nvSpPr>
          <p:cNvPr id="240" name="Rectangle 239"/>
          <p:cNvSpPr/>
          <p:nvPr/>
        </p:nvSpPr>
        <p:spPr>
          <a:xfrm>
            <a:off x="6258801" y="3699255"/>
            <a:ext cx="775368" cy="316483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7045057" y="3789679"/>
            <a:ext cx="775368" cy="226059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7831314" y="3510197"/>
            <a:ext cx="775368" cy="505542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7834412" y="3452629"/>
            <a:ext cx="775368" cy="4708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4" name="Group 243"/>
          <p:cNvGrpSpPr/>
          <p:nvPr/>
        </p:nvGrpSpPr>
        <p:grpSpPr>
          <a:xfrm>
            <a:off x="6588506" y="3149193"/>
            <a:ext cx="106947" cy="348441"/>
            <a:chOff x="4090737" y="1958690"/>
            <a:chExt cx="106947" cy="348441"/>
          </a:xfrm>
        </p:grpSpPr>
        <p:sp>
          <p:nvSpPr>
            <p:cNvPr id="245" name="Oval 244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6" name="Straight Connector 245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/>
        </p:nvGrpSpPr>
        <p:grpSpPr>
          <a:xfrm>
            <a:off x="7377183" y="3149193"/>
            <a:ext cx="106947" cy="348441"/>
            <a:chOff x="4090737" y="1958690"/>
            <a:chExt cx="106947" cy="348441"/>
          </a:xfrm>
        </p:grpSpPr>
        <p:sp>
          <p:nvSpPr>
            <p:cNvPr id="248" name="Oval 247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9" name="Straight Connector 248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>
            <a:off x="8165859" y="2574227"/>
            <a:ext cx="106947" cy="348441"/>
            <a:chOff x="4090737" y="1958690"/>
            <a:chExt cx="106947" cy="348441"/>
          </a:xfrm>
        </p:grpSpPr>
        <p:sp>
          <p:nvSpPr>
            <p:cNvPr id="251" name="Oval 250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2" name="Straight Connector 251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3" name="Straight Connector 252"/>
          <p:cNvCxnSpPr/>
          <p:nvPr/>
        </p:nvCxnSpPr>
        <p:spPr>
          <a:xfrm flipH="1">
            <a:off x="5472545" y="4040909"/>
            <a:ext cx="308263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645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Screen Shot 2019-05-22 at 10.26.2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5" b="66575"/>
          <a:stretch/>
        </p:blipFill>
        <p:spPr>
          <a:xfrm>
            <a:off x="775368" y="3346166"/>
            <a:ext cx="5472545" cy="542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Hypothesis Testing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11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9" y="1063229"/>
            <a:ext cx="4518892" cy="3501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/>
              <a:t>One </a:t>
            </a:r>
            <a:r>
              <a:rPr lang="en-US" sz="2200" b="1" dirty="0" smtClean="0"/>
              <a:t>observable p</a:t>
            </a:r>
            <a:r>
              <a:rPr lang="en-US" sz="2200" b="1" dirty="0" smtClean="0"/>
              <a:t>arameter x</a:t>
            </a:r>
          </a:p>
          <a:p>
            <a:r>
              <a:rPr lang="en-US" sz="2200" dirty="0" smtClean="0"/>
              <a:t>H0: </a:t>
            </a:r>
            <a:r>
              <a:rPr lang="en-US" sz="2200" dirty="0" err="1" smtClean="0">
                <a:solidFill>
                  <a:srgbClr val="800000"/>
                </a:solidFill>
              </a:rPr>
              <a:t>μ</a:t>
            </a:r>
            <a:r>
              <a:rPr lang="en-US" sz="2200" baseline="-25000" dirty="0" err="1" smtClean="0">
                <a:solidFill>
                  <a:srgbClr val="800000"/>
                </a:solidFill>
              </a:rPr>
              <a:t>b,i</a:t>
            </a:r>
            <a:endParaRPr lang="en-US" sz="2200" dirty="0" smtClean="0">
              <a:solidFill>
                <a:srgbClr val="FF6600"/>
              </a:solidFill>
            </a:endParaRPr>
          </a:p>
          <a:p>
            <a:r>
              <a:rPr lang="en-US" sz="2200" dirty="0" smtClean="0"/>
              <a:t>H1: </a:t>
            </a:r>
            <a:r>
              <a:rPr lang="en-US" sz="2200" dirty="0" err="1" smtClean="0">
                <a:solidFill>
                  <a:srgbClr val="800000"/>
                </a:solidFill>
              </a:rPr>
              <a:t>μ</a:t>
            </a:r>
            <a:r>
              <a:rPr lang="en-US" sz="2200" baseline="-25000" dirty="0" err="1" smtClean="0">
                <a:solidFill>
                  <a:srgbClr val="800000"/>
                </a:solidFill>
              </a:rPr>
              <a:t>b,i</a:t>
            </a:r>
            <a:r>
              <a:rPr lang="en-US" sz="2200" dirty="0" smtClean="0"/>
              <a:t> + </a:t>
            </a:r>
            <a:r>
              <a:rPr lang="en-US" sz="2200" dirty="0" err="1" smtClean="0">
                <a:solidFill>
                  <a:srgbClr val="008000"/>
                </a:solidFill>
              </a:rPr>
              <a:t>μ</a:t>
            </a:r>
            <a:r>
              <a:rPr lang="en-US" sz="2200" baseline="-25000" dirty="0" err="1" smtClean="0">
                <a:solidFill>
                  <a:srgbClr val="008000"/>
                </a:solidFill>
              </a:rPr>
              <a:t>s,i</a:t>
            </a:r>
            <a:r>
              <a:rPr lang="en-US" sz="2200" dirty="0" smtClean="0"/>
              <a:t> </a:t>
            </a:r>
            <a:endParaRPr lang="en-US" sz="2200" dirty="0">
              <a:solidFill>
                <a:srgbClr val="FF6600"/>
              </a:solidFill>
            </a:endParaRPr>
          </a:p>
          <a:p>
            <a:endParaRPr lang="en-US" sz="2200" dirty="0" smtClean="0">
              <a:solidFill>
                <a:srgbClr val="FF6600"/>
              </a:solidFill>
            </a:endParaRPr>
          </a:p>
          <a:p>
            <a:r>
              <a:rPr lang="en-US" sz="2200" dirty="0" err="1" smtClean="0">
                <a:solidFill>
                  <a:srgbClr val="0000FF"/>
                </a:solidFill>
              </a:rPr>
              <a:t>n</a:t>
            </a:r>
            <a:r>
              <a:rPr lang="en-US" sz="22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200" dirty="0" smtClean="0"/>
              <a:t> events detected in bin </a:t>
            </a:r>
            <a:r>
              <a:rPr lang="en-US" sz="2200" dirty="0" err="1" smtClean="0"/>
              <a:t>i</a:t>
            </a:r>
            <a:endParaRPr lang="en-US" sz="2200" dirty="0" smtClean="0">
              <a:solidFill>
                <a:srgbClr val="0000FF"/>
              </a:solidFill>
            </a:endParaRPr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5472545" y="3229417"/>
            <a:ext cx="775368" cy="786322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47286" y="3346166"/>
            <a:ext cx="775368" cy="43013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799829" y="3149193"/>
            <a:ext cx="106947" cy="348441"/>
            <a:chOff x="4090737" y="1958690"/>
            <a:chExt cx="106947" cy="348441"/>
          </a:xfrm>
        </p:grpSpPr>
        <p:sp>
          <p:nvSpPr>
            <p:cNvPr id="8" name="Oval 7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5472545" y="1570182"/>
            <a:ext cx="0" cy="247072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70455" y="4040909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07001" y="313412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08571" y="1570182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endParaRPr lang="en-US" dirty="0"/>
          </a:p>
        </p:txBody>
      </p:sp>
      <p:sp>
        <p:nvSpPr>
          <p:cNvPr id="240" name="Rectangle 239"/>
          <p:cNvSpPr/>
          <p:nvPr/>
        </p:nvSpPr>
        <p:spPr>
          <a:xfrm>
            <a:off x="6258801" y="3699255"/>
            <a:ext cx="775368" cy="316483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7045057" y="3789679"/>
            <a:ext cx="775368" cy="226059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7831314" y="3510197"/>
            <a:ext cx="775368" cy="505542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7834412" y="3452629"/>
            <a:ext cx="775368" cy="4708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4" name="Group 243"/>
          <p:cNvGrpSpPr/>
          <p:nvPr/>
        </p:nvGrpSpPr>
        <p:grpSpPr>
          <a:xfrm>
            <a:off x="6588506" y="3149193"/>
            <a:ext cx="106947" cy="348441"/>
            <a:chOff x="4090737" y="1958690"/>
            <a:chExt cx="106947" cy="348441"/>
          </a:xfrm>
        </p:grpSpPr>
        <p:sp>
          <p:nvSpPr>
            <p:cNvPr id="245" name="Oval 244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6" name="Straight Connector 245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/>
        </p:nvGrpSpPr>
        <p:grpSpPr>
          <a:xfrm>
            <a:off x="7377183" y="3149193"/>
            <a:ext cx="106947" cy="348441"/>
            <a:chOff x="4090737" y="1958690"/>
            <a:chExt cx="106947" cy="348441"/>
          </a:xfrm>
        </p:grpSpPr>
        <p:sp>
          <p:nvSpPr>
            <p:cNvPr id="248" name="Oval 247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9" name="Straight Connector 248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>
            <a:off x="8165859" y="2574227"/>
            <a:ext cx="106947" cy="348441"/>
            <a:chOff x="4090737" y="1958690"/>
            <a:chExt cx="106947" cy="348441"/>
          </a:xfrm>
        </p:grpSpPr>
        <p:sp>
          <p:nvSpPr>
            <p:cNvPr id="251" name="Oval 250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2" name="Straight Connector 251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3" name="Straight Connector 252"/>
          <p:cNvCxnSpPr/>
          <p:nvPr/>
        </p:nvCxnSpPr>
        <p:spPr>
          <a:xfrm flipH="1">
            <a:off x="5472545" y="4040909"/>
            <a:ext cx="308263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52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Hypothesis Testing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9" y="1063229"/>
            <a:ext cx="4518892" cy="3501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err="1" smtClean="0"/>
              <a:t>Unbinned</a:t>
            </a:r>
            <a:r>
              <a:rPr lang="en-US" sz="2200" b="1" dirty="0" smtClean="0"/>
              <a:t> (#bins == ∞)</a:t>
            </a:r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10198283" y="1444220"/>
            <a:ext cx="775368" cy="1630947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98283" y="949589"/>
            <a:ext cx="775368" cy="46789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0519464" y="882315"/>
            <a:ext cx="106947" cy="348441"/>
            <a:chOff x="4090737" y="1958690"/>
            <a:chExt cx="106947" cy="348441"/>
          </a:xfrm>
        </p:grpSpPr>
        <p:sp>
          <p:nvSpPr>
            <p:cNvPr id="8" name="Oval 7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5472545" y="1570182"/>
            <a:ext cx="0" cy="247072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472545" y="4040909"/>
            <a:ext cx="308263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70455" y="4040909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07001" y="313412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08571" y="1570182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endParaRPr lang="en-US" dirty="0"/>
          </a:p>
        </p:txBody>
      </p:sp>
      <p:cxnSp>
        <p:nvCxnSpPr>
          <p:cNvPr id="20" name="Curved Connector 19"/>
          <p:cNvCxnSpPr/>
          <p:nvPr/>
        </p:nvCxnSpPr>
        <p:spPr>
          <a:xfrm>
            <a:off x="5472545" y="3699256"/>
            <a:ext cx="1824182" cy="288733"/>
          </a:xfrm>
          <a:prstGeom prst="curvedConnector3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0800000" flipV="1">
            <a:off x="7296728" y="3699255"/>
            <a:ext cx="1258454" cy="288733"/>
          </a:xfrm>
          <a:prstGeom prst="curvedConnector3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>
            <a:off x="7217481" y="3508744"/>
            <a:ext cx="613833" cy="772964"/>
          </a:xfrm>
          <a:prstGeom prst="arc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flipH="1">
            <a:off x="7223125" y="3510197"/>
            <a:ext cx="614892" cy="950678"/>
          </a:xfrm>
          <a:prstGeom prst="arc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5514514" y="3952410"/>
            <a:ext cx="53420" cy="174046"/>
            <a:chOff x="4090737" y="1958690"/>
            <a:chExt cx="106947" cy="348441"/>
          </a:xfrm>
        </p:grpSpPr>
        <p:sp>
          <p:nvSpPr>
            <p:cNvPr id="28" name="Oval 27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5607246" y="3952410"/>
            <a:ext cx="53420" cy="174046"/>
            <a:chOff x="4090737" y="1958690"/>
            <a:chExt cx="106947" cy="348441"/>
          </a:xfrm>
        </p:grpSpPr>
        <p:sp>
          <p:nvSpPr>
            <p:cNvPr id="34" name="Oval 33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699978" y="3952410"/>
            <a:ext cx="53420" cy="174046"/>
            <a:chOff x="4090737" y="1958690"/>
            <a:chExt cx="106947" cy="348441"/>
          </a:xfrm>
        </p:grpSpPr>
        <p:sp>
          <p:nvSpPr>
            <p:cNvPr id="37" name="Oval 36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5792710" y="3952410"/>
            <a:ext cx="53420" cy="174046"/>
            <a:chOff x="4090737" y="1958690"/>
            <a:chExt cx="106947" cy="348441"/>
          </a:xfrm>
        </p:grpSpPr>
        <p:sp>
          <p:nvSpPr>
            <p:cNvPr id="40" name="Oval 39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885442" y="3952410"/>
            <a:ext cx="53420" cy="174046"/>
            <a:chOff x="4090737" y="1958690"/>
            <a:chExt cx="106947" cy="348441"/>
          </a:xfrm>
        </p:grpSpPr>
        <p:sp>
          <p:nvSpPr>
            <p:cNvPr id="43" name="Oval 42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6070906" y="3952410"/>
            <a:ext cx="53420" cy="174046"/>
            <a:chOff x="4090737" y="1958690"/>
            <a:chExt cx="106947" cy="348441"/>
          </a:xfrm>
        </p:grpSpPr>
        <p:sp>
          <p:nvSpPr>
            <p:cNvPr id="49" name="Oval 48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6163638" y="3952410"/>
            <a:ext cx="53420" cy="174046"/>
            <a:chOff x="4090737" y="1958690"/>
            <a:chExt cx="106947" cy="348441"/>
          </a:xfrm>
        </p:grpSpPr>
        <p:sp>
          <p:nvSpPr>
            <p:cNvPr id="52" name="Oval 51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6256370" y="3952410"/>
            <a:ext cx="53420" cy="174046"/>
            <a:chOff x="4090737" y="1958690"/>
            <a:chExt cx="106947" cy="348441"/>
          </a:xfrm>
        </p:grpSpPr>
        <p:sp>
          <p:nvSpPr>
            <p:cNvPr id="55" name="Oval 54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6349102" y="3952410"/>
            <a:ext cx="53420" cy="174046"/>
            <a:chOff x="4090737" y="1958690"/>
            <a:chExt cx="106947" cy="348441"/>
          </a:xfrm>
        </p:grpSpPr>
        <p:sp>
          <p:nvSpPr>
            <p:cNvPr id="58" name="Oval 57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6441834" y="3952410"/>
            <a:ext cx="53420" cy="174046"/>
            <a:chOff x="4090737" y="1958690"/>
            <a:chExt cx="106947" cy="348441"/>
          </a:xfrm>
        </p:grpSpPr>
        <p:sp>
          <p:nvSpPr>
            <p:cNvPr id="61" name="Oval 60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6534566" y="3952410"/>
            <a:ext cx="53420" cy="174046"/>
            <a:chOff x="4090737" y="1958690"/>
            <a:chExt cx="106947" cy="348441"/>
          </a:xfrm>
        </p:grpSpPr>
        <p:sp>
          <p:nvSpPr>
            <p:cNvPr id="64" name="Oval 63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6627298" y="3952410"/>
            <a:ext cx="53420" cy="174046"/>
            <a:chOff x="4090737" y="1958690"/>
            <a:chExt cx="106947" cy="348441"/>
          </a:xfrm>
        </p:grpSpPr>
        <p:sp>
          <p:nvSpPr>
            <p:cNvPr id="67" name="Oval 66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6812762" y="3952410"/>
            <a:ext cx="53420" cy="174046"/>
            <a:chOff x="4090737" y="1958690"/>
            <a:chExt cx="106947" cy="348441"/>
          </a:xfrm>
        </p:grpSpPr>
        <p:sp>
          <p:nvSpPr>
            <p:cNvPr id="73" name="Oval 72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6905494" y="3952410"/>
            <a:ext cx="53420" cy="174046"/>
            <a:chOff x="4090737" y="1958690"/>
            <a:chExt cx="106947" cy="348441"/>
          </a:xfrm>
        </p:grpSpPr>
        <p:sp>
          <p:nvSpPr>
            <p:cNvPr id="76" name="Oval 75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6998226" y="3952410"/>
            <a:ext cx="53420" cy="174046"/>
            <a:chOff x="4090737" y="1958690"/>
            <a:chExt cx="106947" cy="348441"/>
          </a:xfrm>
        </p:grpSpPr>
        <p:sp>
          <p:nvSpPr>
            <p:cNvPr id="79" name="Oval 78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7090958" y="3952410"/>
            <a:ext cx="53420" cy="174046"/>
            <a:chOff x="4090737" y="1958690"/>
            <a:chExt cx="106947" cy="348441"/>
          </a:xfrm>
        </p:grpSpPr>
        <p:sp>
          <p:nvSpPr>
            <p:cNvPr id="82" name="Oval 81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7183690" y="3952410"/>
            <a:ext cx="53420" cy="174046"/>
            <a:chOff x="4090737" y="1958690"/>
            <a:chExt cx="106947" cy="348441"/>
          </a:xfrm>
        </p:grpSpPr>
        <p:sp>
          <p:nvSpPr>
            <p:cNvPr id="85" name="Oval 84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7276422" y="3952410"/>
            <a:ext cx="53420" cy="174046"/>
            <a:chOff x="4090737" y="1958690"/>
            <a:chExt cx="106947" cy="348441"/>
          </a:xfrm>
        </p:grpSpPr>
        <p:sp>
          <p:nvSpPr>
            <p:cNvPr id="88" name="Oval 87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7369154" y="3952410"/>
            <a:ext cx="53420" cy="174046"/>
            <a:chOff x="4090737" y="1958690"/>
            <a:chExt cx="106947" cy="348441"/>
          </a:xfrm>
        </p:grpSpPr>
        <p:sp>
          <p:nvSpPr>
            <p:cNvPr id="91" name="Oval 90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7461886" y="3952410"/>
            <a:ext cx="53420" cy="174046"/>
            <a:chOff x="4090737" y="1958690"/>
            <a:chExt cx="106947" cy="348441"/>
          </a:xfrm>
        </p:grpSpPr>
        <p:sp>
          <p:nvSpPr>
            <p:cNvPr id="94" name="Oval 93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7554618" y="3952410"/>
            <a:ext cx="53420" cy="174046"/>
            <a:chOff x="4090737" y="1958690"/>
            <a:chExt cx="106947" cy="348441"/>
          </a:xfrm>
        </p:grpSpPr>
        <p:sp>
          <p:nvSpPr>
            <p:cNvPr id="97" name="Oval 96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7740082" y="3952410"/>
            <a:ext cx="53420" cy="174046"/>
            <a:chOff x="4090737" y="1958690"/>
            <a:chExt cx="106947" cy="348441"/>
          </a:xfrm>
        </p:grpSpPr>
        <p:sp>
          <p:nvSpPr>
            <p:cNvPr id="103" name="Oval 102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7832814" y="3952410"/>
            <a:ext cx="53420" cy="174046"/>
            <a:chOff x="4090737" y="1958690"/>
            <a:chExt cx="106947" cy="348441"/>
          </a:xfrm>
        </p:grpSpPr>
        <p:sp>
          <p:nvSpPr>
            <p:cNvPr id="106" name="Oval 105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7925546" y="3952410"/>
            <a:ext cx="53420" cy="174046"/>
            <a:chOff x="4090737" y="1958690"/>
            <a:chExt cx="106947" cy="348441"/>
          </a:xfrm>
        </p:grpSpPr>
        <p:sp>
          <p:nvSpPr>
            <p:cNvPr id="109" name="Oval 108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8018278" y="3952410"/>
            <a:ext cx="53420" cy="174046"/>
            <a:chOff x="4090737" y="1958690"/>
            <a:chExt cx="106947" cy="348441"/>
          </a:xfrm>
        </p:grpSpPr>
        <p:sp>
          <p:nvSpPr>
            <p:cNvPr id="112" name="Oval 111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8111010" y="3952410"/>
            <a:ext cx="53420" cy="174046"/>
            <a:chOff x="4090737" y="1958690"/>
            <a:chExt cx="106947" cy="348441"/>
          </a:xfrm>
        </p:grpSpPr>
        <p:sp>
          <p:nvSpPr>
            <p:cNvPr id="115" name="Oval 114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8296474" y="3952410"/>
            <a:ext cx="53420" cy="174046"/>
            <a:chOff x="4090737" y="1958690"/>
            <a:chExt cx="106947" cy="348441"/>
          </a:xfrm>
        </p:grpSpPr>
        <p:sp>
          <p:nvSpPr>
            <p:cNvPr id="121" name="Oval 120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8481938" y="3952410"/>
            <a:ext cx="53420" cy="174046"/>
            <a:chOff x="4090737" y="1958690"/>
            <a:chExt cx="106947" cy="348441"/>
          </a:xfrm>
        </p:grpSpPr>
        <p:sp>
          <p:nvSpPr>
            <p:cNvPr id="127" name="Oval 126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" name="Straight Connector 127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5972321" y="3229417"/>
            <a:ext cx="53420" cy="174046"/>
            <a:chOff x="4090737" y="1958690"/>
            <a:chExt cx="106947" cy="348441"/>
          </a:xfrm>
        </p:grpSpPr>
        <p:sp>
          <p:nvSpPr>
            <p:cNvPr id="151" name="Oval 150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Straight Connector 151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/>
        </p:nvGrpSpPr>
        <p:grpSpPr>
          <a:xfrm>
            <a:off x="6714177" y="3229417"/>
            <a:ext cx="53420" cy="174046"/>
            <a:chOff x="4090737" y="1958690"/>
            <a:chExt cx="106947" cy="348441"/>
          </a:xfrm>
        </p:grpSpPr>
        <p:sp>
          <p:nvSpPr>
            <p:cNvPr id="175" name="Oval 174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6" name="Straight Connector 175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/>
          <p:cNvGrpSpPr/>
          <p:nvPr/>
        </p:nvGrpSpPr>
        <p:grpSpPr>
          <a:xfrm>
            <a:off x="7641497" y="3229417"/>
            <a:ext cx="53420" cy="174046"/>
            <a:chOff x="4090737" y="1958690"/>
            <a:chExt cx="106947" cy="348441"/>
          </a:xfrm>
        </p:grpSpPr>
        <p:sp>
          <p:nvSpPr>
            <p:cNvPr id="205" name="Oval 204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6" name="Straight Connector 205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2" name="Group 221"/>
          <p:cNvGrpSpPr/>
          <p:nvPr/>
        </p:nvGrpSpPr>
        <p:grpSpPr>
          <a:xfrm>
            <a:off x="8197889" y="3229417"/>
            <a:ext cx="53420" cy="174046"/>
            <a:chOff x="4090737" y="1958690"/>
            <a:chExt cx="106947" cy="348441"/>
          </a:xfrm>
        </p:grpSpPr>
        <p:sp>
          <p:nvSpPr>
            <p:cNvPr id="223" name="Oval 222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4" name="Straight Connector 223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Group 227"/>
          <p:cNvGrpSpPr/>
          <p:nvPr/>
        </p:nvGrpSpPr>
        <p:grpSpPr>
          <a:xfrm>
            <a:off x="8383353" y="3229417"/>
            <a:ext cx="53420" cy="174046"/>
            <a:chOff x="4090737" y="1958690"/>
            <a:chExt cx="106947" cy="348441"/>
          </a:xfrm>
        </p:grpSpPr>
        <p:sp>
          <p:nvSpPr>
            <p:cNvPr id="229" name="Oval 228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0" name="Straight Connector 229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547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Hypothesis Testing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9" y="1063229"/>
            <a:ext cx="4518892" cy="3501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err="1" smtClean="0"/>
              <a:t>Unbinned</a:t>
            </a:r>
            <a:r>
              <a:rPr lang="en-US" sz="2200" b="1" dirty="0" smtClean="0"/>
              <a:t> (#bins == ∞)</a:t>
            </a:r>
          </a:p>
          <a:p>
            <a:r>
              <a:rPr lang="en-US" sz="2200" dirty="0" smtClean="0"/>
              <a:t>H0: </a:t>
            </a:r>
            <a:r>
              <a:rPr lang="en-US" sz="2200" dirty="0" err="1" smtClean="0">
                <a:solidFill>
                  <a:srgbClr val="800000"/>
                </a:solidFill>
              </a:rPr>
              <a:t>μ</a:t>
            </a:r>
            <a:r>
              <a:rPr lang="en-US" sz="2200" baseline="-25000" dirty="0" err="1" smtClean="0">
                <a:solidFill>
                  <a:srgbClr val="800000"/>
                </a:solidFill>
              </a:rPr>
              <a:t>b</a:t>
            </a:r>
            <a:r>
              <a:rPr lang="en-US" sz="2200" dirty="0" smtClean="0">
                <a:solidFill>
                  <a:srgbClr val="800000"/>
                </a:solidFill>
              </a:rPr>
              <a:t>(x)</a:t>
            </a:r>
            <a:r>
              <a:rPr lang="en-US" sz="2200" dirty="0" smtClean="0"/>
              <a:t> </a:t>
            </a:r>
            <a:endParaRPr lang="en-US" sz="2200" dirty="0">
              <a:solidFill>
                <a:srgbClr val="FF6600"/>
              </a:solidFill>
            </a:endParaRPr>
          </a:p>
          <a:p>
            <a:r>
              <a:rPr lang="en-US" sz="2200" dirty="0" smtClean="0"/>
              <a:t>H1: </a:t>
            </a:r>
            <a:r>
              <a:rPr lang="en-US" sz="2200" dirty="0" err="1" smtClean="0">
                <a:solidFill>
                  <a:srgbClr val="800000"/>
                </a:solidFill>
              </a:rPr>
              <a:t>μ</a:t>
            </a:r>
            <a:r>
              <a:rPr lang="en-US" sz="2200" baseline="-25000" dirty="0" err="1" smtClean="0">
                <a:solidFill>
                  <a:srgbClr val="800000"/>
                </a:solidFill>
              </a:rPr>
              <a:t>b</a:t>
            </a:r>
            <a:r>
              <a:rPr lang="en-US" sz="2200" dirty="0" smtClean="0">
                <a:solidFill>
                  <a:srgbClr val="800000"/>
                </a:solidFill>
              </a:rPr>
              <a:t>(x)</a:t>
            </a:r>
            <a:r>
              <a:rPr lang="en-US" sz="2200" dirty="0" smtClean="0"/>
              <a:t> + </a:t>
            </a:r>
            <a:r>
              <a:rPr lang="en-US" sz="2200" dirty="0" err="1" smtClean="0">
                <a:solidFill>
                  <a:srgbClr val="008000"/>
                </a:solidFill>
              </a:rPr>
              <a:t>μ</a:t>
            </a:r>
            <a:r>
              <a:rPr lang="en-US" sz="2200" baseline="-25000" dirty="0" err="1" smtClean="0">
                <a:solidFill>
                  <a:srgbClr val="008000"/>
                </a:solidFill>
              </a:rPr>
              <a:t>s</a:t>
            </a:r>
            <a:r>
              <a:rPr lang="en-US" sz="2200" dirty="0" smtClean="0">
                <a:solidFill>
                  <a:srgbClr val="008000"/>
                </a:solidFill>
              </a:rPr>
              <a:t>(x)</a:t>
            </a:r>
            <a:r>
              <a:rPr lang="en-US" sz="2200" dirty="0" smtClean="0"/>
              <a:t> </a:t>
            </a:r>
            <a:endParaRPr lang="en-US" sz="2200" dirty="0">
              <a:solidFill>
                <a:srgbClr val="FF6600"/>
              </a:solidFill>
            </a:endParaRPr>
          </a:p>
          <a:p>
            <a:endParaRPr lang="en-US" sz="2200" dirty="0" smtClean="0">
              <a:solidFill>
                <a:srgbClr val="FF6600"/>
              </a:solidFill>
            </a:endParaRPr>
          </a:p>
          <a:p>
            <a:r>
              <a:rPr lang="en-US" sz="2200" dirty="0" smtClean="0"/>
              <a:t>n events detected at </a:t>
            </a:r>
            <a:r>
              <a:rPr lang="en-US" sz="2200" dirty="0" smtClean="0">
                <a:solidFill>
                  <a:srgbClr val="0000FF"/>
                </a:solidFill>
              </a:rPr>
              <a:t>{x</a:t>
            </a:r>
            <a:r>
              <a:rPr lang="en-US" sz="2200" baseline="-25000" dirty="0" smtClean="0">
                <a:solidFill>
                  <a:srgbClr val="0000FF"/>
                </a:solidFill>
              </a:rPr>
              <a:t>1</a:t>
            </a:r>
            <a:r>
              <a:rPr lang="en-US" sz="2200" dirty="0" smtClean="0">
                <a:solidFill>
                  <a:srgbClr val="0000FF"/>
                </a:solidFill>
              </a:rPr>
              <a:t>, x</a:t>
            </a:r>
            <a:r>
              <a:rPr lang="en-US" sz="2200" baseline="-25000" dirty="0" smtClean="0">
                <a:solidFill>
                  <a:srgbClr val="0000FF"/>
                </a:solidFill>
              </a:rPr>
              <a:t>2</a:t>
            </a:r>
            <a:r>
              <a:rPr lang="en-US" sz="2200" dirty="0" smtClean="0">
                <a:solidFill>
                  <a:srgbClr val="0000FF"/>
                </a:solidFill>
              </a:rPr>
              <a:t>, .. ,  </a:t>
            </a:r>
            <a:r>
              <a:rPr lang="en-US" sz="2200" dirty="0" err="1" smtClean="0">
                <a:solidFill>
                  <a:srgbClr val="0000FF"/>
                </a:solidFill>
              </a:rPr>
              <a:t>x</a:t>
            </a:r>
            <a:r>
              <a:rPr lang="en-US" sz="22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2200" dirty="0" smtClean="0">
                <a:solidFill>
                  <a:srgbClr val="0000FF"/>
                </a:solidFill>
              </a:rPr>
              <a:t>}</a:t>
            </a:r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10198283" y="1444220"/>
            <a:ext cx="775368" cy="1630947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98283" y="949589"/>
            <a:ext cx="775368" cy="46789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0519464" y="882315"/>
            <a:ext cx="106947" cy="348441"/>
            <a:chOff x="4090737" y="1958690"/>
            <a:chExt cx="106947" cy="348441"/>
          </a:xfrm>
        </p:grpSpPr>
        <p:sp>
          <p:nvSpPr>
            <p:cNvPr id="8" name="Oval 7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5472545" y="1570182"/>
            <a:ext cx="0" cy="247072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472545" y="4040909"/>
            <a:ext cx="308263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70455" y="4040909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07001" y="313412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08571" y="1570182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endParaRPr lang="en-US" dirty="0"/>
          </a:p>
        </p:txBody>
      </p:sp>
      <p:cxnSp>
        <p:nvCxnSpPr>
          <p:cNvPr id="20" name="Curved Connector 19"/>
          <p:cNvCxnSpPr/>
          <p:nvPr/>
        </p:nvCxnSpPr>
        <p:spPr>
          <a:xfrm>
            <a:off x="5472545" y="3699256"/>
            <a:ext cx="1824182" cy="288733"/>
          </a:xfrm>
          <a:prstGeom prst="curvedConnector3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0800000" flipV="1">
            <a:off x="7296728" y="3699255"/>
            <a:ext cx="1258454" cy="288733"/>
          </a:xfrm>
          <a:prstGeom prst="curvedConnector3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>
            <a:off x="7217481" y="3508744"/>
            <a:ext cx="613833" cy="772964"/>
          </a:xfrm>
          <a:prstGeom prst="arc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flipH="1">
            <a:off x="7223125" y="3510197"/>
            <a:ext cx="614892" cy="950678"/>
          </a:xfrm>
          <a:prstGeom prst="arc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5514514" y="3952410"/>
            <a:ext cx="53420" cy="174046"/>
            <a:chOff x="4090737" y="1958690"/>
            <a:chExt cx="106947" cy="348441"/>
          </a:xfrm>
        </p:grpSpPr>
        <p:sp>
          <p:nvSpPr>
            <p:cNvPr id="28" name="Oval 27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5607246" y="3952410"/>
            <a:ext cx="53420" cy="174046"/>
            <a:chOff x="4090737" y="1958690"/>
            <a:chExt cx="106947" cy="348441"/>
          </a:xfrm>
        </p:grpSpPr>
        <p:sp>
          <p:nvSpPr>
            <p:cNvPr id="34" name="Oval 33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699978" y="3952410"/>
            <a:ext cx="53420" cy="174046"/>
            <a:chOff x="4090737" y="1958690"/>
            <a:chExt cx="106947" cy="348441"/>
          </a:xfrm>
        </p:grpSpPr>
        <p:sp>
          <p:nvSpPr>
            <p:cNvPr id="37" name="Oval 36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5792710" y="3952410"/>
            <a:ext cx="53420" cy="174046"/>
            <a:chOff x="4090737" y="1958690"/>
            <a:chExt cx="106947" cy="348441"/>
          </a:xfrm>
        </p:grpSpPr>
        <p:sp>
          <p:nvSpPr>
            <p:cNvPr id="40" name="Oval 39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885442" y="3952410"/>
            <a:ext cx="53420" cy="174046"/>
            <a:chOff x="4090737" y="1958690"/>
            <a:chExt cx="106947" cy="348441"/>
          </a:xfrm>
        </p:grpSpPr>
        <p:sp>
          <p:nvSpPr>
            <p:cNvPr id="43" name="Oval 42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6070906" y="3952410"/>
            <a:ext cx="53420" cy="174046"/>
            <a:chOff x="4090737" y="1958690"/>
            <a:chExt cx="106947" cy="348441"/>
          </a:xfrm>
        </p:grpSpPr>
        <p:sp>
          <p:nvSpPr>
            <p:cNvPr id="49" name="Oval 48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6163638" y="3952410"/>
            <a:ext cx="53420" cy="174046"/>
            <a:chOff x="4090737" y="1958690"/>
            <a:chExt cx="106947" cy="348441"/>
          </a:xfrm>
        </p:grpSpPr>
        <p:sp>
          <p:nvSpPr>
            <p:cNvPr id="52" name="Oval 51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6256370" y="3952410"/>
            <a:ext cx="53420" cy="174046"/>
            <a:chOff x="4090737" y="1958690"/>
            <a:chExt cx="106947" cy="348441"/>
          </a:xfrm>
        </p:grpSpPr>
        <p:sp>
          <p:nvSpPr>
            <p:cNvPr id="55" name="Oval 54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6349102" y="3952410"/>
            <a:ext cx="53420" cy="174046"/>
            <a:chOff x="4090737" y="1958690"/>
            <a:chExt cx="106947" cy="348441"/>
          </a:xfrm>
        </p:grpSpPr>
        <p:sp>
          <p:nvSpPr>
            <p:cNvPr id="58" name="Oval 57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6441834" y="3952410"/>
            <a:ext cx="53420" cy="174046"/>
            <a:chOff x="4090737" y="1958690"/>
            <a:chExt cx="106947" cy="348441"/>
          </a:xfrm>
        </p:grpSpPr>
        <p:sp>
          <p:nvSpPr>
            <p:cNvPr id="61" name="Oval 60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6534566" y="3952410"/>
            <a:ext cx="53420" cy="174046"/>
            <a:chOff x="4090737" y="1958690"/>
            <a:chExt cx="106947" cy="348441"/>
          </a:xfrm>
        </p:grpSpPr>
        <p:sp>
          <p:nvSpPr>
            <p:cNvPr id="64" name="Oval 63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6627298" y="3952410"/>
            <a:ext cx="53420" cy="174046"/>
            <a:chOff x="4090737" y="1958690"/>
            <a:chExt cx="106947" cy="348441"/>
          </a:xfrm>
        </p:grpSpPr>
        <p:sp>
          <p:nvSpPr>
            <p:cNvPr id="67" name="Oval 66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6812762" y="3952410"/>
            <a:ext cx="53420" cy="174046"/>
            <a:chOff x="4090737" y="1958690"/>
            <a:chExt cx="106947" cy="348441"/>
          </a:xfrm>
        </p:grpSpPr>
        <p:sp>
          <p:nvSpPr>
            <p:cNvPr id="73" name="Oval 72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6905494" y="3952410"/>
            <a:ext cx="53420" cy="174046"/>
            <a:chOff x="4090737" y="1958690"/>
            <a:chExt cx="106947" cy="348441"/>
          </a:xfrm>
        </p:grpSpPr>
        <p:sp>
          <p:nvSpPr>
            <p:cNvPr id="76" name="Oval 75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6998226" y="3952410"/>
            <a:ext cx="53420" cy="174046"/>
            <a:chOff x="4090737" y="1958690"/>
            <a:chExt cx="106947" cy="348441"/>
          </a:xfrm>
        </p:grpSpPr>
        <p:sp>
          <p:nvSpPr>
            <p:cNvPr id="79" name="Oval 78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7090958" y="3952410"/>
            <a:ext cx="53420" cy="174046"/>
            <a:chOff x="4090737" y="1958690"/>
            <a:chExt cx="106947" cy="348441"/>
          </a:xfrm>
        </p:grpSpPr>
        <p:sp>
          <p:nvSpPr>
            <p:cNvPr id="82" name="Oval 81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7183690" y="3952410"/>
            <a:ext cx="53420" cy="174046"/>
            <a:chOff x="4090737" y="1958690"/>
            <a:chExt cx="106947" cy="348441"/>
          </a:xfrm>
        </p:grpSpPr>
        <p:sp>
          <p:nvSpPr>
            <p:cNvPr id="85" name="Oval 84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7276422" y="3952410"/>
            <a:ext cx="53420" cy="174046"/>
            <a:chOff x="4090737" y="1958690"/>
            <a:chExt cx="106947" cy="348441"/>
          </a:xfrm>
        </p:grpSpPr>
        <p:sp>
          <p:nvSpPr>
            <p:cNvPr id="88" name="Oval 87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7369154" y="3952410"/>
            <a:ext cx="53420" cy="174046"/>
            <a:chOff x="4090737" y="1958690"/>
            <a:chExt cx="106947" cy="348441"/>
          </a:xfrm>
        </p:grpSpPr>
        <p:sp>
          <p:nvSpPr>
            <p:cNvPr id="91" name="Oval 90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7461886" y="3952410"/>
            <a:ext cx="53420" cy="174046"/>
            <a:chOff x="4090737" y="1958690"/>
            <a:chExt cx="106947" cy="348441"/>
          </a:xfrm>
        </p:grpSpPr>
        <p:sp>
          <p:nvSpPr>
            <p:cNvPr id="94" name="Oval 93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7554618" y="3952410"/>
            <a:ext cx="53420" cy="174046"/>
            <a:chOff x="4090737" y="1958690"/>
            <a:chExt cx="106947" cy="348441"/>
          </a:xfrm>
        </p:grpSpPr>
        <p:sp>
          <p:nvSpPr>
            <p:cNvPr id="97" name="Oval 96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7740082" y="3952410"/>
            <a:ext cx="53420" cy="174046"/>
            <a:chOff x="4090737" y="1958690"/>
            <a:chExt cx="106947" cy="348441"/>
          </a:xfrm>
        </p:grpSpPr>
        <p:sp>
          <p:nvSpPr>
            <p:cNvPr id="103" name="Oval 102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7832814" y="3952410"/>
            <a:ext cx="53420" cy="174046"/>
            <a:chOff x="4090737" y="1958690"/>
            <a:chExt cx="106947" cy="348441"/>
          </a:xfrm>
        </p:grpSpPr>
        <p:sp>
          <p:nvSpPr>
            <p:cNvPr id="106" name="Oval 105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7925546" y="3952410"/>
            <a:ext cx="53420" cy="174046"/>
            <a:chOff x="4090737" y="1958690"/>
            <a:chExt cx="106947" cy="348441"/>
          </a:xfrm>
        </p:grpSpPr>
        <p:sp>
          <p:nvSpPr>
            <p:cNvPr id="109" name="Oval 108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8018278" y="3952410"/>
            <a:ext cx="53420" cy="174046"/>
            <a:chOff x="4090737" y="1958690"/>
            <a:chExt cx="106947" cy="348441"/>
          </a:xfrm>
        </p:grpSpPr>
        <p:sp>
          <p:nvSpPr>
            <p:cNvPr id="112" name="Oval 111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8111010" y="3952410"/>
            <a:ext cx="53420" cy="174046"/>
            <a:chOff x="4090737" y="1958690"/>
            <a:chExt cx="106947" cy="348441"/>
          </a:xfrm>
        </p:grpSpPr>
        <p:sp>
          <p:nvSpPr>
            <p:cNvPr id="115" name="Oval 114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8296474" y="3952410"/>
            <a:ext cx="53420" cy="174046"/>
            <a:chOff x="4090737" y="1958690"/>
            <a:chExt cx="106947" cy="348441"/>
          </a:xfrm>
        </p:grpSpPr>
        <p:sp>
          <p:nvSpPr>
            <p:cNvPr id="121" name="Oval 120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8481938" y="3952410"/>
            <a:ext cx="53420" cy="174046"/>
            <a:chOff x="4090737" y="1958690"/>
            <a:chExt cx="106947" cy="348441"/>
          </a:xfrm>
        </p:grpSpPr>
        <p:sp>
          <p:nvSpPr>
            <p:cNvPr id="127" name="Oval 126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" name="Straight Connector 127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5972321" y="3229417"/>
            <a:ext cx="53420" cy="174046"/>
            <a:chOff x="4090737" y="1958690"/>
            <a:chExt cx="106947" cy="348441"/>
          </a:xfrm>
        </p:grpSpPr>
        <p:sp>
          <p:nvSpPr>
            <p:cNvPr id="151" name="Oval 150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Straight Connector 151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/>
        </p:nvGrpSpPr>
        <p:grpSpPr>
          <a:xfrm>
            <a:off x="6714177" y="3229417"/>
            <a:ext cx="53420" cy="174046"/>
            <a:chOff x="4090737" y="1958690"/>
            <a:chExt cx="106947" cy="348441"/>
          </a:xfrm>
        </p:grpSpPr>
        <p:sp>
          <p:nvSpPr>
            <p:cNvPr id="175" name="Oval 174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6" name="Straight Connector 175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/>
          <p:cNvGrpSpPr/>
          <p:nvPr/>
        </p:nvGrpSpPr>
        <p:grpSpPr>
          <a:xfrm>
            <a:off x="7641497" y="3229417"/>
            <a:ext cx="53420" cy="174046"/>
            <a:chOff x="4090737" y="1958690"/>
            <a:chExt cx="106947" cy="348441"/>
          </a:xfrm>
        </p:grpSpPr>
        <p:sp>
          <p:nvSpPr>
            <p:cNvPr id="205" name="Oval 204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6" name="Straight Connector 205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2" name="Group 221"/>
          <p:cNvGrpSpPr/>
          <p:nvPr/>
        </p:nvGrpSpPr>
        <p:grpSpPr>
          <a:xfrm>
            <a:off x="8197889" y="3229417"/>
            <a:ext cx="53420" cy="174046"/>
            <a:chOff x="4090737" y="1958690"/>
            <a:chExt cx="106947" cy="348441"/>
          </a:xfrm>
        </p:grpSpPr>
        <p:sp>
          <p:nvSpPr>
            <p:cNvPr id="223" name="Oval 222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4" name="Straight Connector 223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Group 227"/>
          <p:cNvGrpSpPr/>
          <p:nvPr/>
        </p:nvGrpSpPr>
        <p:grpSpPr>
          <a:xfrm>
            <a:off x="8383353" y="3229417"/>
            <a:ext cx="53420" cy="174046"/>
            <a:chOff x="4090737" y="1958690"/>
            <a:chExt cx="106947" cy="348441"/>
          </a:xfrm>
        </p:grpSpPr>
        <p:sp>
          <p:nvSpPr>
            <p:cNvPr id="229" name="Oval 228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0" name="Straight Connector 229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3608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124" descr="Screen Shot 2019-05-22 at 10.26.2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5" b="66575"/>
          <a:stretch/>
        </p:blipFill>
        <p:spPr>
          <a:xfrm>
            <a:off x="1180600" y="3346166"/>
            <a:ext cx="5472545" cy="542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Hypothesis Testing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9" y="1063229"/>
            <a:ext cx="4518892" cy="3501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err="1" smtClean="0"/>
              <a:t>Unbinned</a:t>
            </a:r>
            <a:r>
              <a:rPr lang="en-US" sz="2200" b="1" dirty="0" smtClean="0"/>
              <a:t> (#bins == ∞)</a:t>
            </a:r>
          </a:p>
          <a:p>
            <a:r>
              <a:rPr lang="en-US" sz="2200" dirty="0" smtClean="0"/>
              <a:t>H0: </a:t>
            </a:r>
            <a:r>
              <a:rPr lang="en-US" sz="2200" dirty="0" err="1" smtClean="0">
                <a:solidFill>
                  <a:srgbClr val="800000"/>
                </a:solidFill>
              </a:rPr>
              <a:t>μ</a:t>
            </a:r>
            <a:r>
              <a:rPr lang="en-US" sz="2200" baseline="-25000" dirty="0" err="1" smtClean="0">
                <a:solidFill>
                  <a:srgbClr val="800000"/>
                </a:solidFill>
              </a:rPr>
              <a:t>b</a:t>
            </a:r>
            <a:r>
              <a:rPr lang="en-US" sz="2200" dirty="0" smtClean="0">
                <a:solidFill>
                  <a:srgbClr val="800000"/>
                </a:solidFill>
              </a:rPr>
              <a:t>(x)</a:t>
            </a:r>
            <a:r>
              <a:rPr lang="en-US" sz="2200" dirty="0" smtClean="0"/>
              <a:t> </a:t>
            </a:r>
            <a:endParaRPr lang="en-US" sz="2200" dirty="0">
              <a:solidFill>
                <a:srgbClr val="FF6600"/>
              </a:solidFill>
            </a:endParaRPr>
          </a:p>
          <a:p>
            <a:r>
              <a:rPr lang="en-US" sz="2200" dirty="0" smtClean="0"/>
              <a:t>H1: </a:t>
            </a:r>
            <a:r>
              <a:rPr lang="en-US" sz="2200" dirty="0" err="1" smtClean="0">
                <a:solidFill>
                  <a:srgbClr val="800000"/>
                </a:solidFill>
              </a:rPr>
              <a:t>μ</a:t>
            </a:r>
            <a:r>
              <a:rPr lang="en-US" sz="2200" baseline="-25000" dirty="0" err="1" smtClean="0">
                <a:solidFill>
                  <a:srgbClr val="800000"/>
                </a:solidFill>
              </a:rPr>
              <a:t>b</a:t>
            </a:r>
            <a:r>
              <a:rPr lang="en-US" sz="2200" dirty="0" smtClean="0">
                <a:solidFill>
                  <a:srgbClr val="800000"/>
                </a:solidFill>
              </a:rPr>
              <a:t>(x)</a:t>
            </a:r>
            <a:r>
              <a:rPr lang="en-US" sz="2200" dirty="0" smtClean="0"/>
              <a:t> + </a:t>
            </a:r>
            <a:r>
              <a:rPr lang="en-US" sz="2200" dirty="0" err="1" smtClean="0">
                <a:solidFill>
                  <a:srgbClr val="008000"/>
                </a:solidFill>
              </a:rPr>
              <a:t>μ</a:t>
            </a:r>
            <a:r>
              <a:rPr lang="en-US" sz="2200" baseline="-25000" dirty="0" err="1" smtClean="0">
                <a:solidFill>
                  <a:srgbClr val="008000"/>
                </a:solidFill>
              </a:rPr>
              <a:t>s</a:t>
            </a:r>
            <a:r>
              <a:rPr lang="en-US" sz="2200" dirty="0" smtClean="0">
                <a:solidFill>
                  <a:srgbClr val="008000"/>
                </a:solidFill>
              </a:rPr>
              <a:t>(x)</a:t>
            </a:r>
            <a:r>
              <a:rPr lang="en-US" sz="2200" dirty="0" smtClean="0"/>
              <a:t> </a:t>
            </a:r>
            <a:endParaRPr lang="en-US" sz="2200" dirty="0">
              <a:solidFill>
                <a:srgbClr val="FF6600"/>
              </a:solidFill>
            </a:endParaRPr>
          </a:p>
          <a:p>
            <a:endParaRPr lang="en-US" sz="2200" dirty="0" smtClean="0">
              <a:solidFill>
                <a:srgbClr val="FF6600"/>
              </a:solidFill>
            </a:endParaRPr>
          </a:p>
          <a:p>
            <a:r>
              <a:rPr lang="en-US" sz="2200" dirty="0" smtClean="0"/>
              <a:t>n events detected at </a:t>
            </a:r>
            <a:r>
              <a:rPr lang="en-US" sz="2200" dirty="0" smtClean="0">
                <a:solidFill>
                  <a:srgbClr val="0000FF"/>
                </a:solidFill>
              </a:rPr>
              <a:t>{x</a:t>
            </a:r>
            <a:r>
              <a:rPr lang="en-US" sz="2200" baseline="-25000" dirty="0" smtClean="0">
                <a:solidFill>
                  <a:srgbClr val="0000FF"/>
                </a:solidFill>
              </a:rPr>
              <a:t>1</a:t>
            </a:r>
            <a:r>
              <a:rPr lang="en-US" sz="2200" dirty="0" smtClean="0">
                <a:solidFill>
                  <a:srgbClr val="0000FF"/>
                </a:solidFill>
              </a:rPr>
              <a:t>, x</a:t>
            </a:r>
            <a:r>
              <a:rPr lang="en-US" sz="2200" baseline="-25000" dirty="0" smtClean="0">
                <a:solidFill>
                  <a:srgbClr val="0000FF"/>
                </a:solidFill>
              </a:rPr>
              <a:t>2</a:t>
            </a:r>
            <a:r>
              <a:rPr lang="en-US" sz="2200" dirty="0" smtClean="0">
                <a:solidFill>
                  <a:srgbClr val="0000FF"/>
                </a:solidFill>
              </a:rPr>
              <a:t>, .. ,  </a:t>
            </a:r>
            <a:r>
              <a:rPr lang="en-US" sz="2200" dirty="0" err="1" smtClean="0">
                <a:solidFill>
                  <a:srgbClr val="0000FF"/>
                </a:solidFill>
              </a:rPr>
              <a:t>x</a:t>
            </a:r>
            <a:r>
              <a:rPr lang="en-US" sz="22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2200" dirty="0" smtClean="0">
                <a:solidFill>
                  <a:srgbClr val="0000FF"/>
                </a:solidFill>
              </a:rPr>
              <a:t>}</a:t>
            </a:r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10198283" y="1444220"/>
            <a:ext cx="775368" cy="1630947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98283" y="949589"/>
            <a:ext cx="775368" cy="46789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0519464" y="882315"/>
            <a:ext cx="106947" cy="348441"/>
            <a:chOff x="4090737" y="1958690"/>
            <a:chExt cx="106947" cy="348441"/>
          </a:xfrm>
        </p:grpSpPr>
        <p:sp>
          <p:nvSpPr>
            <p:cNvPr id="8" name="Oval 7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5472545" y="1570182"/>
            <a:ext cx="0" cy="247072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472545" y="4040909"/>
            <a:ext cx="308263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70455" y="4040909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07001" y="313412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08571" y="1570182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endParaRPr lang="en-US" dirty="0"/>
          </a:p>
        </p:txBody>
      </p:sp>
      <p:cxnSp>
        <p:nvCxnSpPr>
          <p:cNvPr id="20" name="Curved Connector 19"/>
          <p:cNvCxnSpPr/>
          <p:nvPr/>
        </p:nvCxnSpPr>
        <p:spPr>
          <a:xfrm>
            <a:off x="5472545" y="3699256"/>
            <a:ext cx="1824182" cy="288733"/>
          </a:xfrm>
          <a:prstGeom prst="curvedConnector3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0800000" flipV="1">
            <a:off x="7296728" y="3699255"/>
            <a:ext cx="1258454" cy="288733"/>
          </a:xfrm>
          <a:prstGeom prst="curvedConnector3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>
            <a:off x="7217481" y="3508744"/>
            <a:ext cx="613833" cy="772964"/>
          </a:xfrm>
          <a:prstGeom prst="arc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flipH="1">
            <a:off x="7223125" y="3510197"/>
            <a:ext cx="614892" cy="950678"/>
          </a:xfrm>
          <a:prstGeom prst="arc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5514514" y="3952410"/>
            <a:ext cx="53420" cy="174046"/>
            <a:chOff x="4090737" y="1958690"/>
            <a:chExt cx="106947" cy="348441"/>
          </a:xfrm>
        </p:grpSpPr>
        <p:sp>
          <p:nvSpPr>
            <p:cNvPr id="28" name="Oval 27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5607246" y="3952410"/>
            <a:ext cx="53420" cy="174046"/>
            <a:chOff x="4090737" y="1958690"/>
            <a:chExt cx="106947" cy="348441"/>
          </a:xfrm>
        </p:grpSpPr>
        <p:sp>
          <p:nvSpPr>
            <p:cNvPr id="34" name="Oval 33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699978" y="3952410"/>
            <a:ext cx="53420" cy="174046"/>
            <a:chOff x="4090737" y="1958690"/>
            <a:chExt cx="106947" cy="348441"/>
          </a:xfrm>
        </p:grpSpPr>
        <p:sp>
          <p:nvSpPr>
            <p:cNvPr id="37" name="Oval 36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5792710" y="3952410"/>
            <a:ext cx="53420" cy="174046"/>
            <a:chOff x="4090737" y="1958690"/>
            <a:chExt cx="106947" cy="348441"/>
          </a:xfrm>
        </p:grpSpPr>
        <p:sp>
          <p:nvSpPr>
            <p:cNvPr id="40" name="Oval 39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885442" y="3952410"/>
            <a:ext cx="53420" cy="174046"/>
            <a:chOff x="4090737" y="1958690"/>
            <a:chExt cx="106947" cy="348441"/>
          </a:xfrm>
        </p:grpSpPr>
        <p:sp>
          <p:nvSpPr>
            <p:cNvPr id="43" name="Oval 42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6070906" y="3952410"/>
            <a:ext cx="53420" cy="174046"/>
            <a:chOff x="4090737" y="1958690"/>
            <a:chExt cx="106947" cy="348441"/>
          </a:xfrm>
        </p:grpSpPr>
        <p:sp>
          <p:nvSpPr>
            <p:cNvPr id="49" name="Oval 48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6163638" y="3952410"/>
            <a:ext cx="53420" cy="174046"/>
            <a:chOff x="4090737" y="1958690"/>
            <a:chExt cx="106947" cy="348441"/>
          </a:xfrm>
        </p:grpSpPr>
        <p:sp>
          <p:nvSpPr>
            <p:cNvPr id="52" name="Oval 51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6256370" y="3952410"/>
            <a:ext cx="53420" cy="174046"/>
            <a:chOff x="4090737" y="1958690"/>
            <a:chExt cx="106947" cy="348441"/>
          </a:xfrm>
        </p:grpSpPr>
        <p:sp>
          <p:nvSpPr>
            <p:cNvPr id="55" name="Oval 54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6349102" y="3952410"/>
            <a:ext cx="53420" cy="174046"/>
            <a:chOff x="4090737" y="1958690"/>
            <a:chExt cx="106947" cy="348441"/>
          </a:xfrm>
        </p:grpSpPr>
        <p:sp>
          <p:nvSpPr>
            <p:cNvPr id="58" name="Oval 57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6441834" y="3952410"/>
            <a:ext cx="53420" cy="174046"/>
            <a:chOff x="4090737" y="1958690"/>
            <a:chExt cx="106947" cy="348441"/>
          </a:xfrm>
        </p:grpSpPr>
        <p:sp>
          <p:nvSpPr>
            <p:cNvPr id="61" name="Oval 60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6534566" y="3952410"/>
            <a:ext cx="53420" cy="174046"/>
            <a:chOff x="4090737" y="1958690"/>
            <a:chExt cx="106947" cy="348441"/>
          </a:xfrm>
        </p:grpSpPr>
        <p:sp>
          <p:nvSpPr>
            <p:cNvPr id="64" name="Oval 63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6627298" y="3952410"/>
            <a:ext cx="53420" cy="174046"/>
            <a:chOff x="4090737" y="1958690"/>
            <a:chExt cx="106947" cy="348441"/>
          </a:xfrm>
        </p:grpSpPr>
        <p:sp>
          <p:nvSpPr>
            <p:cNvPr id="67" name="Oval 66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6812762" y="3952410"/>
            <a:ext cx="53420" cy="174046"/>
            <a:chOff x="4090737" y="1958690"/>
            <a:chExt cx="106947" cy="348441"/>
          </a:xfrm>
        </p:grpSpPr>
        <p:sp>
          <p:nvSpPr>
            <p:cNvPr id="73" name="Oval 72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6905494" y="3952410"/>
            <a:ext cx="53420" cy="174046"/>
            <a:chOff x="4090737" y="1958690"/>
            <a:chExt cx="106947" cy="348441"/>
          </a:xfrm>
        </p:grpSpPr>
        <p:sp>
          <p:nvSpPr>
            <p:cNvPr id="76" name="Oval 75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6998226" y="3952410"/>
            <a:ext cx="53420" cy="174046"/>
            <a:chOff x="4090737" y="1958690"/>
            <a:chExt cx="106947" cy="348441"/>
          </a:xfrm>
        </p:grpSpPr>
        <p:sp>
          <p:nvSpPr>
            <p:cNvPr id="79" name="Oval 78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7090958" y="3952410"/>
            <a:ext cx="53420" cy="174046"/>
            <a:chOff x="4090737" y="1958690"/>
            <a:chExt cx="106947" cy="348441"/>
          </a:xfrm>
        </p:grpSpPr>
        <p:sp>
          <p:nvSpPr>
            <p:cNvPr id="82" name="Oval 81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7183690" y="3952410"/>
            <a:ext cx="53420" cy="174046"/>
            <a:chOff x="4090737" y="1958690"/>
            <a:chExt cx="106947" cy="348441"/>
          </a:xfrm>
        </p:grpSpPr>
        <p:sp>
          <p:nvSpPr>
            <p:cNvPr id="85" name="Oval 84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7276422" y="3952410"/>
            <a:ext cx="53420" cy="174046"/>
            <a:chOff x="4090737" y="1958690"/>
            <a:chExt cx="106947" cy="348441"/>
          </a:xfrm>
        </p:grpSpPr>
        <p:sp>
          <p:nvSpPr>
            <p:cNvPr id="88" name="Oval 87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7369154" y="3952410"/>
            <a:ext cx="53420" cy="174046"/>
            <a:chOff x="4090737" y="1958690"/>
            <a:chExt cx="106947" cy="348441"/>
          </a:xfrm>
        </p:grpSpPr>
        <p:sp>
          <p:nvSpPr>
            <p:cNvPr id="91" name="Oval 90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7461886" y="3952410"/>
            <a:ext cx="53420" cy="174046"/>
            <a:chOff x="4090737" y="1958690"/>
            <a:chExt cx="106947" cy="348441"/>
          </a:xfrm>
        </p:grpSpPr>
        <p:sp>
          <p:nvSpPr>
            <p:cNvPr id="94" name="Oval 93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7554618" y="3952410"/>
            <a:ext cx="53420" cy="174046"/>
            <a:chOff x="4090737" y="1958690"/>
            <a:chExt cx="106947" cy="348441"/>
          </a:xfrm>
        </p:grpSpPr>
        <p:sp>
          <p:nvSpPr>
            <p:cNvPr id="97" name="Oval 96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7740082" y="3952410"/>
            <a:ext cx="53420" cy="174046"/>
            <a:chOff x="4090737" y="1958690"/>
            <a:chExt cx="106947" cy="348441"/>
          </a:xfrm>
        </p:grpSpPr>
        <p:sp>
          <p:nvSpPr>
            <p:cNvPr id="103" name="Oval 102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7832814" y="3952410"/>
            <a:ext cx="53420" cy="174046"/>
            <a:chOff x="4090737" y="1958690"/>
            <a:chExt cx="106947" cy="348441"/>
          </a:xfrm>
        </p:grpSpPr>
        <p:sp>
          <p:nvSpPr>
            <p:cNvPr id="106" name="Oval 105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7925546" y="3952410"/>
            <a:ext cx="53420" cy="174046"/>
            <a:chOff x="4090737" y="1958690"/>
            <a:chExt cx="106947" cy="348441"/>
          </a:xfrm>
        </p:grpSpPr>
        <p:sp>
          <p:nvSpPr>
            <p:cNvPr id="109" name="Oval 108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8018278" y="3952410"/>
            <a:ext cx="53420" cy="174046"/>
            <a:chOff x="4090737" y="1958690"/>
            <a:chExt cx="106947" cy="348441"/>
          </a:xfrm>
        </p:grpSpPr>
        <p:sp>
          <p:nvSpPr>
            <p:cNvPr id="112" name="Oval 111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8111010" y="3952410"/>
            <a:ext cx="53420" cy="174046"/>
            <a:chOff x="4090737" y="1958690"/>
            <a:chExt cx="106947" cy="348441"/>
          </a:xfrm>
        </p:grpSpPr>
        <p:sp>
          <p:nvSpPr>
            <p:cNvPr id="115" name="Oval 114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8296474" y="3952410"/>
            <a:ext cx="53420" cy="174046"/>
            <a:chOff x="4090737" y="1958690"/>
            <a:chExt cx="106947" cy="348441"/>
          </a:xfrm>
        </p:grpSpPr>
        <p:sp>
          <p:nvSpPr>
            <p:cNvPr id="121" name="Oval 120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8481938" y="3952410"/>
            <a:ext cx="53420" cy="174046"/>
            <a:chOff x="4090737" y="1958690"/>
            <a:chExt cx="106947" cy="348441"/>
          </a:xfrm>
        </p:grpSpPr>
        <p:sp>
          <p:nvSpPr>
            <p:cNvPr id="127" name="Oval 126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" name="Straight Connector 127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5972321" y="3229417"/>
            <a:ext cx="53420" cy="174046"/>
            <a:chOff x="4090737" y="1958690"/>
            <a:chExt cx="106947" cy="348441"/>
          </a:xfrm>
        </p:grpSpPr>
        <p:sp>
          <p:nvSpPr>
            <p:cNvPr id="151" name="Oval 150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Straight Connector 151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/>
        </p:nvGrpSpPr>
        <p:grpSpPr>
          <a:xfrm>
            <a:off x="6714177" y="3229417"/>
            <a:ext cx="53420" cy="174046"/>
            <a:chOff x="4090737" y="1958690"/>
            <a:chExt cx="106947" cy="348441"/>
          </a:xfrm>
        </p:grpSpPr>
        <p:sp>
          <p:nvSpPr>
            <p:cNvPr id="175" name="Oval 174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6" name="Straight Connector 175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/>
          <p:cNvGrpSpPr/>
          <p:nvPr/>
        </p:nvGrpSpPr>
        <p:grpSpPr>
          <a:xfrm>
            <a:off x="7641497" y="3229417"/>
            <a:ext cx="53420" cy="174046"/>
            <a:chOff x="4090737" y="1958690"/>
            <a:chExt cx="106947" cy="348441"/>
          </a:xfrm>
        </p:grpSpPr>
        <p:sp>
          <p:nvSpPr>
            <p:cNvPr id="205" name="Oval 204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6" name="Straight Connector 205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2" name="Group 221"/>
          <p:cNvGrpSpPr/>
          <p:nvPr/>
        </p:nvGrpSpPr>
        <p:grpSpPr>
          <a:xfrm>
            <a:off x="8197889" y="3229417"/>
            <a:ext cx="53420" cy="174046"/>
            <a:chOff x="4090737" y="1958690"/>
            <a:chExt cx="106947" cy="348441"/>
          </a:xfrm>
        </p:grpSpPr>
        <p:sp>
          <p:nvSpPr>
            <p:cNvPr id="223" name="Oval 222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4" name="Straight Connector 223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Group 227"/>
          <p:cNvGrpSpPr/>
          <p:nvPr/>
        </p:nvGrpSpPr>
        <p:grpSpPr>
          <a:xfrm>
            <a:off x="8383353" y="3229417"/>
            <a:ext cx="53420" cy="174046"/>
            <a:chOff x="4090737" y="1958690"/>
            <a:chExt cx="106947" cy="348441"/>
          </a:xfrm>
        </p:grpSpPr>
        <p:sp>
          <p:nvSpPr>
            <p:cNvPr id="229" name="Oval 228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0" name="Straight Connector 229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5938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22" descr="Screen Shot 2019-05-22 at 10.26.2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5" b="66575"/>
          <a:stretch/>
        </p:blipFill>
        <p:spPr>
          <a:xfrm>
            <a:off x="1180600" y="3346166"/>
            <a:ext cx="5472545" cy="542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Hypothesis Testing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15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9" y="1063229"/>
            <a:ext cx="4518892" cy="3501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err="1" smtClean="0"/>
              <a:t>Unbinned</a:t>
            </a:r>
            <a:r>
              <a:rPr lang="en-US" sz="2200" b="1" dirty="0" smtClean="0"/>
              <a:t> (#bins == ∞)</a:t>
            </a:r>
          </a:p>
          <a:p>
            <a:r>
              <a:rPr lang="en-US" sz="2200" dirty="0" smtClean="0"/>
              <a:t>H0: </a:t>
            </a:r>
            <a:r>
              <a:rPr lang="en-US" sz="2200" dirty="0" err="1" smtClean="0">
                <a:solidFill>
                  <a:srgbClr val="800000"/>
                </a:solidFill>
              </a:rPr>
              <a:t>μ</a:t>
            </a:r>
            <a:r>
              <a:rPr lang="en-US" sz="2200" baseline="-25000" dirty="0" err="1" smtClean="0">
                <a:solidFill>
                  <a:srgbClr val="800000"/>
                </a:solidFill>
              </a:rPr>
              <a:t>b</a:t>
            </a:r>
            <a:r>
              <a:rPr lang="en-US" sz="2200" dirty="0" smtClean="0">
                <a:solidFill>
                  <a:srgbClr val="800000"/>
                </a:solidFill>
              </a:rPr>
              <a:t>(x)</a:t>
            </a:r>
            <a:r>
              <a:rPr lang="en-US" sz="2200" dirty="0" smtClean="0"/>
              <a:t> </a:t>
            </a:r>
            <a:endParaRPr lang="en-US" sz="2200" dirty="0">
              <a:solidFill>
                <a:srgbClr val="FF6600"/>
              </a:solidFill>
            </a:endParaRPr>
          </a:p>
          <a:p>
            <a:r>
              <a:rPr lang="en-US" sz="2200" dirty="0" smtClean="0"/>
              <a:t>H1: </a:t>
            </a:r>
            <a:r>
              <a:rPr lang="en-US" sz="2200" dirty="0" err="1" smtClean="0">
                <a:solidFill>
                  <a:srgbClr val="800000"/>
                </a:solidFill>
              </a:rPr>
              <a:t>μ</a:t>
            </a:r>
            <a:r>
              <a:rPr lang="en-US" sz="2200" baseline="-25000" dirty="0" err="1" smtClean="0">
                <a:solidFill>
                  <a:srgbClr val="800000"/>
                </a:solidFill>
              </a:rPr>
              <a:t>b</a:t>
            </a:r>
            <a:r>
              <a:rPr lang="en-US" sz="2200" dirty="0" smtClean="0">
                <a:solidFill>
                  <a:srgbClr val="800000"/>
                </a:solidFill>
              </a:rPr>
              <a:t>(x)</a:t>
            </a:r>
            <a:r>
              <a:rPr lang="en-US" sz="2200" dirty="0" smtClean="0"/>
              <a:t> + </a:t>
            </a:r>
            <a:r>
              <a:rPr lang="en-US" sz="2200" dirty="0" err="1" smtClean="0">
                <a:solidFill>
                  <a:srgbClr val="008000"/>
                </a:solidFill>
              </a:rPr>
              <a:t>μ</a:t>
            </a:r>
            <a:r>
              <a:rPr lang="en-US" sz="2200" baseline="-25000" dirty="0" err="1" smtClean="0">
                <a:solidFill>
                  <a:srgbClr val="008000"/>
                </a:solidFill>
              </a:rPr>
              <a:t>s</a:t>
            </a:r>
            <a:r>
              <a:rPr lang="en-US" sz="2200" dirty="0" smtClean="0">
                <a:solidFill>
                  <a:srgbClr val="008000"/>
                </a:solidFill>
              </a:rPr>
              <a:t>(x)</a:t>
            </a:r>
            <a:r>
              <a:rPr lang="en-US" sz="2200" dirty="0" smtClean="0"/>
              <a:t> </a:t>
            </a:r>
            <a:endParaRPr lang="en-US" sz="2200" dirty="0">
              <a:solidFill>
                <a:srgbClr val="FF6600"/>
              </a:solidFill>
            </a:endParaRPr>
          </a:p>
          <a:p>
            <a:endParaRPr lang="en-US" sz="2200" dirty="0" smtClean="0">
              <a:solidFill>
                <a:srgbClr val="FF6600"/>
              </a:solidFill>
            </a:endParaRPr>
          </a:p>
          <a:p>
            <a:r>
              <a:rPr lang="en-US" sz="2200" dirty="0" smtClean="0"/>
              <a:t>n events detected at </a:t>
            </a:r>
            <a:r>
              <a:rPr lang="en-US" sz="2200" dirty="0" smtClean="0">
                <a:solidFill>
                  <a:srgbClr val="0000FF"/>
                </a:solidFill>
              </a:rPr>
              <a:t>{x</a:t>
            </a:r>
            <a:r>
              <a:rPr lang="en-US" sz="2200" baseline="-25000" dirty="0" smtClean="0">
                <a:solidFill>
                  <a:srgbClr val="0000FF"/>
                </a:solidFill>
              </a:rPr>
              <a:t>1</a:t>
            </a:r>
            <a:r>
              <a:rPr lang="en-US" sz="2200" dirty="0" smtClean="0">
                <a:solidFill>
                  <a:srgbClr val="0000FF"/>
                </a:solidFill>
              </a:rPr>
              <a:t>, x</a:t>
            </a:r>
            <a:r>
              <a:rPr lang="en-US" sz="2200" baseline="-25000" dirty="0" smtClean="0">
                <a:solidFill>
                  <a:srgbClr val="0000FF"/>
                </a:solidFill>
              </a:rPr>
              <a:t>2</a:t>
            </a:r>
            <a:r>
              <a:rPr lang="en-US" sz="2200" dirty="0" smtClean="0">
                <a:solidFill>
                  <a:srgbClr val="0000FF"/>
                </a:solidFill>
              </a:rPr>
              <a:t>, .. ,  </a:t>
            </a:r>
            <a:r>
              <a:rPr lang="en-US" sz="2200" dirty="0" err="1" smtClean="0">
                <a:solidFill>
                  <a:srgbClr val="0000FF"/>
                </a:solidFill>
              </a:rPr>
              <a:t>x</a:t>
            </a:r>
            <a:r>
              <a:rPr lang="en-US" sz="22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2200" dirty="0" smtClean="0">
                <a:solidFill>
                  <a:srgbClr val="0000FF"/>
                </a:solidFill>
              </a:rPr>
              <a:t>}</a:t>
            </a:r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10198283" y="1444220"/>
            <a:ext cx="775368" cy="1630947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98283" y="949589"/>
            <a:ext cx="775368" cy="46789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0519464" y="882315"/>
            <a:ext cx="106947" cy="348441"/>
            <a:chOff x="4090737" y="1958690"/>
            <a:chExt cx="106947" cy="348441"/>
          </a:xfrm>
        </p:grpSpPr>
        <p:sp>
          <p:nvSpPr>
            <p:cNvPr id="8" name="Oval 7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5472545" y="1570182"/>
            <a:ext cx="0" cy="247072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472545" y="4040909"/>
            <a:ext cx="308263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70455" y="4040909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07001" y="313412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08571" y="1570182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endParaRPr lang="en-US" dirty="0"/>
          </a:p>
        </p:txBody>
      </p:sp>
      <p:cxnSp>
        <p:nvCxnSpPr>
          <p:cNvPr id="20" name="Curved Connector 19"/>
          <p:cNvCxnSpPr/>
          <p:nvPr/>
        </p:nvCxnSpPr>
        <p:spPr>
          <a:xfrm>
            <a:off x="5472545" y="3699256"/>
            <a:ext cx="1824182" cy="288733"/>
          </a:xfrm>
          <a:prstGeom prst="curvedConnector3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0800000" flipV="1">
            <a:off x="7296728" y="3699255"/>
            <a:ext cx="1258454" cy="288733"/>
          </a:xfrm>
          <a:prstGeom prst="curvedConnector3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>
            <a:off x="7217481" y="3508744"/>
            <a:ext cx="613833" cy="772964"/>
          </a:xfrm>
          <a:prstGeom prst="arc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flipH="1">
            <a:off x="7223125" y="3510197"/>
            <a:ext cx="614892" cy="950678"/>
          </a:xfrm>
          <a:prstGeom prst="arc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5514514" y="3952410"/>
            <a:ext cx="53420" cy="174046"/>
            <a:chOff x="4090737" y="1958690"/>
            <a:chExt cx="106947" cy="348441"/>
          </a:xfrm>
        </p:grpSpPr>
        <p:sp>
          <p:nvSpPr>
            <p:cNvPr id="28" name="Oval 27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5607246" y="3952410"/>
            <a:ext cx="53420" cy="174046"/>
            <a:chOff x="4090737" y="1958690"/>
            <a:chExt cx="106947" cy="348441"/>
          </a:xfrm>
        </p:grpSpPr>
        <p:sp>
          <p:nvSpPr>
            <p:cNvPr id="34" name="Oval 33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699978" y="3952410"/>
            <a:ext cx="53420" cy="174046"/>
            <a:chOff x="4090737" y="1958690"/>
            <a:chExt cx="106947" cy="348441"/>
          </a:xfrm>
        </p:grpSpPr>
        <p:sp>
          <p:nvSpPr>
            <p:cNvPr id="37" name="Oval 36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5792710" y="3952410"/>
            <a:ext cx="53420" cy="174046"/>
            <a:chOff x="4090737" y="1958690"/>
            <a:chExt cx="106947" cy="348441"/>
          </a:xfrm>
        </p:grpSpPr>
        <p:sp>
          <p:nvSpPr>
            <p:cNvPr id="40" name="Oval 39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885442" y="3952410"/>
            <a:ext cx="53420" cy="174046"/>
            <a:chOff x="4090737" y="1958690"/>
            <a:chExt cx="106947" cy="348441"/>
          </a:xfrm>
        </p:grpSpPr>
        <p:sp>
          <p:nvSpPr>
            <p:cNvPr id="43" name="Oval 42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6070906" y="3952410"/>
            <a:ext cx="53420" cy="174046"/>
            <a:chOff x="4090737" y="1958690"/>
            <a:chExt cx="106947" cy="348441"/>
          </a:xfrm>
        </p:grpSpPr>
        <p:sp>
          <p:nvSpPr>
            <p:cNvPr id="49" name="Oval 48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6163638" y="3952410"/>
            <a:ext cx="53420" cy="174046"/>
            <a:chOff x="4090737" y="1958690"/>
            <a:chExt cx="106947" cy="348441"/>
          </a:xfrm>
        </p:grpSpPr>
        <p:sp>
          <p:nvSpPr>
            <p:cNvPr id="52" name="Oval 51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6256370" y="3952410"/>
            <a:ext cx="53420" cy="174046"/>
            <a:chOff x="4090737" y="1958690"/>
            <a:chExt cx="106947" cy="348441"/>
          </a:xfrm>
        </p:grpSpPr>
        <p:sp>
          <p:nvSpPr>
            <p:cNvPr id="55" name="Oval 54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6349102" y="3952410"/>
            <a:ext cx="53420" cy="174046"/>
            <a:chOff x="4090737" y="1958690"/>
            <a:chExt cx="106947" cy="348441"/>
          </a:xfrm>
        </p:grpSpPr>
        <p:sp>
          <p:nvSpPr>
            <p:cNvPr id="58" name="Oval 57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6441834" y="3952410"/>
            <a:ext cx="53420" cy="174046"/>
            <a:chOff x="4090737" y="1958690"/>
            <a:chExt cx="106947" cy="348441"/>
          </a:xfrm>
        </p:grpSpPr>
        <p:sp>
          <p:nvSpPr>
            <p:cNvPr id="61" name="Oval 60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6534566" y="3952410"/>
            <a:ext cx="53420" cy="174046"/>
            <a:chOff x="4090737" y="1958690"/>
            <a:chExt cx="106947" cy="348441"/>
          </a:xfrm>
        </p:grpSpPr>
        <p:sp>
          <p:nvSpPr>
            <p:cNvPr id="64" name="Oval 63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6627298" y="3952410"/>
            <a:ext cx="53420" cy="174046"/>
            <a:chOff x="4090737" y="1958690"/>
            <a:chExt cx="106947" cy="348441"/>
          </a:xfrm>
        </p:grpSpPr>
        <p:sp>
          <p:nvSpPr>
            <p:cNvPr id="67" name="Oval 66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6812762" y="3952410"/>
            <a:ext cx="53420" cy="174046"/>
            <a:chOff x="4090737" y="1958690"/>
            <a:chExt cx="106947" cy="348441"/>
          </a:xfrm>
        </p:grpSpPr>
        <p:sp>
          <p:nvSpPr>
            <p:cNvPr id="73" name="Oval 72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6905494" y="3952410"/>
            <a:ext cx="53420" cy="174046"/>
            <a:chOff x="4090737" y="1958690"/>
            <a:chExt cx="106947" cy="348441"/>
          </a:xfrm>
        </p:grpSpPr>
        <p:sp>
          <p:nvSpPr>
            <p:cNvPr id="76" name="Oval 75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6998226" y="3952410"/>
            <a:ext cx="53420" cy="174046"/>
            <a:chOff x="4090737" y="1958690"/>
            <a:chExt cx="106947" cy="348441"/>
          </a:xfrm>
        </p:grpSpPr>
        <p:sp>
          <p:nvSpPr>
            <p:cNvPr id="79" name="Oval 78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7090958" y="3952410"/>
            <a:ext cx="53420" cy="174046"/>
            <a:chOff x="4090737" y="1958690"/>
            <a:chExt cx="106947" cy="348441"/>
          </a:xfrm>
        </p:grpSpPr>
        <p:sp>
          <p:nvSpPr>
            <p:cNvPr id="82" name="Oval 81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7183690" y="3952410"/>
            <a:ext cx="53420" cy="174046"/>
            <a:chOff x="4090737" y="1958690"/>
            <a:chExt cx="106947" cy="348441"/>
          </a:xfrm>
        </p:grpSpPr>
        <p:sp>
          <p:nvSpPr>
            <p:cNvPr id="85" name="Oval 84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7276422" y="3952410"/>
            <a:ext cx="53420" cy="174046"/>
            <a:chOff x="4090737" y="1958690"/>
            <a:chExt cx="106947" cy="348441"/>
          </a:xfrm>
        </p:grpSpPr>
        <p:sp>
          <p:nvSpPr>
            <p:cNvPr id="88" name="Oval 87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7369154" y="3952410"/>
            <a:ext cx="53420" cy="174046"/>
            <a:chOff x="4090737" y="1958690"/>
            <a:chExt cx="106947" cy="348441"/>
          </a:xfrm>
        </p:grpSpPr>
        <p:sp>
          <p:nvSpPr>
            <p:cNvPr id="91" name="Oval 90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7461886" y="3952410"/>
            <a:ext cx="53420" cy="174046"/>
            <a:chOff x="4090737" y="1958690"/>
            <a:chExt cx="106947" cy="348441"/>
          </a:xfrm>
        </p:grpSpPr>
        <p:sp>
          <p:nvSpPr>
            <p:cNvPr id="94" name="Oval 93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7554618" y="3952410"/>
            <a:ext cx="53420" cy="174046"/>
            <a:chOff x="4090737" y="1958690"/>
            <a:chExt cx="106947" cy="348441"/>
          </a:xfrm>
        </p:grpSpPr>
        <p:sp>
          <p:nvSpPr>
            <p:cNvPr id="97" name="Oval 96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7740082" y="3952410"/>
            <a:ext cx="53420" cy="174046"/>
            <a:chOff x="4090737" y="1958690"/>
            <a:chExt cx="106947" cy="348441"/>
          </a:xfrm>
        </p:grpSpPr>
        <p:sp>
          <p:nvSpPr>
            <p:cNvPr id="103" name="Oval 102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7832814" y="3952410"/>
            <a:ext cx="53420" cy="174046"/>
            <a:chOff x="4090737" y="1958690"/>
            <a:chExt cx="106947" cy="348441"/>
          </a:xfrm>
        </p:grpSpPr>
        <p:sp>
          <p:nvSpPr>
            <p:cNvPr id="106" name="Oval 105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7925546" y="3952410"/>
            <a:ext cx="53420" cy="174046"/>
            <a:chOff x="4090737" y="1958690"/>
            <a:chExt cx="106947" cy="348441"/>
          </a:xfrm>
        </p:grpSpPr>
        <p:sp>
          <p:nvSpPr>
            <p:cNvPr id="109" name="Oval 108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8018278" y="3952410"/>
            <a:ext cx="53420" cy="174046"/>
            <a:chOff x="4090737" y="1958690"/>
            <a:chExt cx="106947" cy="348441"/>
          </a:xfrm>
        </p:grpSpPr>
        <p:sp>
          <p:nvSpPr>
            <p:cNvPr id="112" name="Oval 111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8111010" y="3952410"/>
            <a:ext cx="53420" cy="174046"/>
            <a:chOff x="4090737" y="1958690"/>
            <a:chExt cx="106947" cy="348441"/>
          </a:xfrm>
        </p:grpSpPr>
        <p:sp>
          <p:nvSpPr>
            <p:cNvPr id="115" name="Oval 114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8296474" y="3952410"/>
            <a:ext cx="53420" cy="174046"/>
            <a:chOff x="4090737" y="1958690"/>
            <a:chExt cx="106947" cy="348441"/>
          </a:xfrm>
        </p:grpSpPr>
        <p:sp>
          <p:nvSpPr>
            <p:cNvPr id="121" name="Oval 120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8481938" y="3952410"/>
            <a:ext cx="53420" cy="174046"/>
            <a:chOff x="4090737" y="1958690"/>
            <a:chExt cx="106947" cy="348441"/>
          </a:xfrm>
        </p:grpSpPr>
        <p:sp>
          <p:nvSpPr>
            <p:cNvPr id="127" name="Oval 126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" name="Straight Connector 127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5972321" y="3229417"/>
            <a:ext cx="53420" cy="174046"/>
            <a:chOff x="4090737" y="1958690"/>
            <a:chExt cx="106947" cy="348441"/>
          </a:xfrm>
        </p:grpSpPr>
        <p:sp>
          <p:nvSpPr>
            <p:cNvPr id="151" name="Oval 150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Straight Connector 151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/>
        </p:nvGrpSpPr>
        <p:grpSpPr>
          <a:xfrm>
            <a:off x="6714177" y="3229417"/>
            <a:ext cx="53420" cy="174046"/>
            <a:chOff x="4090737" y="1958690"/>
            <a:chExt cx="106947" cy="348441"/>
          </a:xfrm>
        </p:grpSpPr>
        <p:sp>
          <p:nvSpPr>
            <p:cNvPr id="175" name="Oval 174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6" name="Straight Connector 175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/>
          <p:cNvGrpSpPr/>
          <p:nvPr/>
        </p:nvGrpSpPr>
        <p:grpSpPr>
          <a:xfrm>
            <a:off x="7641497" y="3229417"/>
            <a:ext cx="53420" cy="174046"/>
            <a:chOff x="4090737" y="1958690"/>
            <a:chExt cx="106947" cy="348441"/>
          </a:xfrm>
        </p:grpSpPr>
        <p:sp>
          <p:nvSpPr>
            <p:cNvPr id="205" name="Oval 204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6" name="Straight Connector 205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2" name="Group 221"/>
          <p:cNvGrpSpPr/>
          <p:nvPr/>
        </p:nvGrpSpPr>
        <p:grpSpPr>
          <a:xfrm>
            <a:off x="8197889" y="3229417"/>
            <a:ext cx="53420" cy="174046"/>
            <a:chOff x="4090737" y="1958690"/>
            <a:chExt cx="106947" cy="348441"/>
          </a:xfrm>
        </p:grpSpPr>
        <p:sp>
          <p:nvSpPr>
            <p:cNvPr id="223" name="Oval 222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4" name="Straight Connector 223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Group 227"/>
          <p:cNvGrpSpPr/>
          <p:nvPr/>
        </p:nvGrpSpPr>
        <p:grpSpPr>
          <a:xfrm>
            <a:off x="8383353" y="3229417"/>
            <a:ext cx="53420" cy="174046"/>
            <a:chOff x="4090737" y="1958690"/>
            <a:chExt cx="106947" cy="348441"/>
          </a:xfrm>
        </p:grpSpPr>
        <p:sp>
          <p:nvSpPr>
            <p:cNvPr id="229" name="Oval 228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0" name="Straight Connector 229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9" name="Picture 118" descr="Screen Shot 2019-05-22 at 10.26.2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45" b="46458"/>
          <a:stretch/>
        </p:blipFill>
        <p:spPr>
          <a:xfrm>
            <a:off x="346012" y="4257688"/>
            <a:ext cx="5472545" cy="61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5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 descr="Screen Shot 2019-05-22 at 10.26.2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43" b="32792"/>
          <a:stretch/>
        </p:blipFill>
        <p:spPr>
          <a:xfrm>
            <a:off x="1340217" y="3503452"/>
            <a:ext cx="5472545" cy="441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Hypothesis Testing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16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9" y="1063229"/>
            <a:ext cx="4518892" cy="3501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err="1" smtClean="0"/>
              <a:t>Unbinned</a:t>
            </a:r>
            <a:r>
              <a:rPr lang="en-US" sz="2200" b="1" dirty="0" smtClean="0"/>
              <a:t> (#bins == ∞)</a:t>
            </a:r>
          </a:p>
          <a:p>
            <a:r>
              <a:rPr lang="en-US" sz="2200" dirty="0" smtClean="0"/>
              <a:t>H0: </a:t>
            </a:r>
            <a:r>
              <a:rPr lang="en-US" sz="2200" dirty="0" err="1" smtClean="0">
                <a:solidFill>
                  <a:srgbClr val="800000"/>
                </a:solidFill>
              </a:rPr>
              <a:t>μ</a:t>
            </a:r>
            <a:r>
              <a:rPr lang="en-US" sz="2200" baseline="-25000" dirty="0" err="1" smtClean="0">
                <a:solidFill>
                  <a:srgbClr val="800000"/>
                </a:solidFill>
              </a:rPr>
              <a:t>b</a:t>
            </a:r>
            <a:r>
              <a:rPr lang="en-US" sz="2200" dirty="0" smtClean="0">
                <a:solidFill>
                  <a:srgbClr val="800000"/>
                </a:solidFill>
              </a:rPr>
              <a:t>(x)</a:t>
            </a:r>
            <a:r>
              <a:rPr lang="en-US" sz="2200" dirty="0" smtClean="0"/>
              <a:t> </a:t>
            </a:r>
            <a:endParaRPr lang="en-US" sz="2200" dirty="0">
              <a:solidFill>
                <a:srgbClr val="FF6600"/>
              </a:solidFill>
            </a:endParaRPr>
          </a:p>
          <a:p>
            <a:r>
              <a:rPr lang="en-US" sz="2200" dirty="0" smtClean="0"/>
              <a:t>H1: </a:t>
            </a:r>
            <a:r>
              <a:rPr lang="en-US" sz="2200" dirty="0" err="1" smtClean="0">
                <a:solidFill>
                  <a:srgbClr val="800000"/>
                </a:solidFill>
              </a:rPr>
              <a:t>μ</a:t>
            </a:r>
            <a:r>
              <a:rPr lang="en-US" sz="2200" baseline="-25000" dirty="0" err="1" smtClean="0">
                <a:solidFill>
                  <a:srgbClr val="800000"/>
                </a:solidFill>
              </a:rPr>
              <a:t>b</a:t>
            </a:r>
            <a:r>
              <a:rPr lang="en-US" sz="2200" dirty="0" smtClean="0">
                <a:solidFill>
                  <a:srgbClr val="800000"/>
                </a:solidFill>
              </a:rPr>
              <a:t>(x)</a:t>
            </a:r>
            <a:r>
              <a:rPr lang="en-US" sz="2200" dirty="0" smtClean="0"/>
              <a:t> + </a:t>
            </a:r>
            <a:r>
              <a:rPr lang="en-US" sz="2200" dirty="0" err="1" smtClean="0">
                <a:solidFill>
                  <a:srgbClr val="008000"/>
                </a:solidFill>
              </a:rPr>
              <a:t>μ</a:t>
            </a:r>
            <a:r>
              <a:rPr lang="en-US" sz="2200" baseline="-25000" dirty="0" err="1" smtClean="0">
                <a:solidFill>
                  <a:srgbClr val="008000"/>
                </a:solidFill>
              </a:rPr>
              <a:t>s</a:t>
            </a:r>
            <a:r>
              <a:rPr lang="en-US" sz="2200" dirty="0" smtClean="0">
                <a:solidFill>
                  <a:srgbClr val="008000"/>
                </a:solidFill>
              </a:rPr>
              <a:t>(x)</a:t>
            </a:r>
            <a:r>
              <a:rPr lang="en-US" sz="2200" dirty="0" smtClean="0"/>
              <a:t> </a:t>
            </a:r>
            <a:endParaRPr lang="en-US" sz="2200" dirty="0">
              <a:solidFill>
                <a:srgbClr val="FF6600"/>
              </a:solidFill>
            </a:endParaRPr>
          </a:p>
          <a:p>
            <a:endParaRPr lang="en-US" sz="2200" dirty="0" smtClean="0">
              <a:solidFill>
                <a:srgbClr val="FF6600"/>
              </a:solidFill>
            </a:endParaRPr>
          </a:p>
          <a:p>
            <a:r>
              <a:rPr lang="en-US" sz="2200" dirty="0" smtClean="0"/>
              <a:t>n events detected at </a:t>
            </a:r>
            <a:r>
              <a:rPr lang="en-US" sz="2200" dirty="0" smtClean="0">
                <a:solidFill>
                  <a:srgbClr val="0000FF"/>
                </a:solidFill>
              </a:rPr>
              <a:t>{x</a:t>
            </a:r>
            <a:r>
              <a:rPr lang="en-US" sz="2200" baseline="-25000" dirty="0" smtClean="0">
                <a:solidFill>
                  <a:srgbClr val="0000FF"/>
                </a:solidFill>
              </a:rPr>
              <a:t>1</a:t>
            </a:r>
            <a:r>
              <a:rPr lang="en-US" sz="2200" dirty="0" smtClean="0">
                <a:solidFill>
                  <a:srgbClr val="0000FF"/>
                </a:solidFill>
              </a:rPr>
              <a:t>, x</a:t>
            </a:r>
            <a:r>
              <a:rPr lang="en-US" sz="2200" baseline="-25000" dirty="0" smtClean="0">
                <a:solidFill>
                  <a:srgbClr val="0000FF"/>
                </a:solidFill>
              </a:rPr>
              <a:t>2</a:t>
            </a:r>
            <a:r>
              <a:rPr lang="en-US" sz="2200" dirty="0" smtClean="0">
                <a:solidFill>
                  <a:srgbClr val="0000FF"/>
                </a:solidFill>
              </a:rPr>
              <a:t>, .. ,  </a:t>
            </a:r>
            <a:r>
              <a:rPr lang="en-US" sz="2200" dirty="0" err="1" smtClean="0">
                <a:solidFill>
                  <a:srgbClr val="0000FF"/>
                </a:solidFill>
              </a:rPr>
              <a:t>x</a:t>
            </a:r>
            <a:r>
              <a:rPr lang="en-US" sz="22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2200" dirty="0" smtClean="0">
                <a:solidFill>
                  <a:srgbClr val="0000FF"/>
                </a:solidFill>
              </a:rPr>
              <a:t>}</a:t>
            </a:r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10198283" y="1444220"/>
            <a:ext cx="775368" cy="1630947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98283" y="949589"/>
            <a:ext cx="775368" cy="46789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0519464" y="882315"/>
            <a:ext cx="106947" cy="348441"/>
            <a:chOff x="4090737" y="1958690"/>
            <a:chExt cx="106947" cy="348441"/>
          </a:xfrm>
        </p:grpSpPr>
        <p:sp>
          <p:nvSpPr>
            <p:cNvPr id="8" name="Oval 7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5472545" y="1570182"/>
            <a:ext cx="0" cy="247072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472545" y="4040909"/>
            <a:ext cx="308263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70455" y="4040909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07001" y="313412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08571" y="1570182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endParaRPr lang="en-US" dirty="0"/>
          </a:p>
        </p:txBody>
      </p:sp>
      <p:cxnSp>
        <p:nvCxnSpPr>
          <p:cNvPr id="20" name="Curved Connector 19"/>
          <p:cNvCxnSpPr/>
          <p:nvPr/>
        </p:nvCxnSpPr>
        <p:spPr>
          <a:xfrm>
            <a:off x="5472545" y="3699256"/>
            <a:ext cx="1824182" cy="288733"/>
          </a:xfrm>
          <a:prstGeom prst="curvedConnector3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0800000" flipV="1">
            <a:off x="7296728" y="3699255"/>
            <a:ext cx="1258454" cy="288733"/>
          </a:xfrm>
          <a:prstGeom prst="curvedConnector3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>
            <a:off x="7217481" y="3508744"/>
            <a:ext cx="613833" cy="772964"/>
          </a:xfrm>
          <a:prstGeom prst="arc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flipH="1">
            <a:off x="7223125" y="3510197"/>
            <a:ext cx="614892" cy="950678"/>
          </a:xfrm>
          <a:prstGeom prst="arc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5514514" y="3952410"/>
            <a:ext cx="53420" cy="174046"/>
            <a:chOff x="4090737" y="1958690"/>
            <a:chExt cx="106947" cy="348441"/>
          </a:xfrm>
        </p:grpSpPr>
        <p:sp>
          <p:nvSpPr>
            <p:cNvPr id="28" name="Oval 27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5607246" y="3952410"/>
            <a:ext cx="53420" cy="174046"/>
            <a:chOff x="4090737" y="1958690"/>
            <a:chExt cx="106947" cy="348441"/>
          </a:xfrm>
        </p:grpSpPr>
        <p:sp>
          <p:nvSpPr>
            <p:cNvPr id="34" name="Oval 33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699978" y="3952410"/>
            <a:ext cx="53420" cy="174046"/>
            <a:chOff x="4090737" y="1958690"/>
            <a:chExt cx="106947" cy="348441"/>
          </a:xfrm>
        </p:grpSpPr>
        <p:sp>
          <p:nvSpPr>
            <p:cNvPr id="37" name="Oval 36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5792710" y="3952410"/>
            <a:ext cx="53420" cy="174046"/>
            <a:chOff x="4090737" y="1958690"/>
            <a:chExt cx="106947" cy="348441"/>
          </a:xfrm>
        </p:grpSpPr>
        <p:sp>
          <p:nvSpPr>
            <p:cNvPr id="40" name="Oval 39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885442" y="3952410"/>
            <a:ext cx="53420" cy="174046"/>
            <a:chOff x="4090737" y="1958690"/>
            <a:chExt cx="106947" cy="348441"/>
          </a:xfrm>
        </p:grpSpPr>
        <p:sp>
          <p:nvSpPr>
            <p:cNvPr id="43" name="Oval 42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6070906" y="3952410"/>
            <a:ext cx="53420" cy="174046"/>
            <a:chOff x="4090737" y="1958690"/>
            <a:chExt cx="106947" cy="348441"/>
          </a:xfrm>
        </p:grpSpPr>
        <p:sp>
          <p:nvSpPr>
            <p:cNvPr id="49" name="Oval 48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6163638" y="3952410"/>
            <a:ext cx="53420" cy="174046"/>
            <a:chOff x="4090737" y="1958690"/>
            <a:chExt cx="106947" cy="348441"/>
          </a:xfrm>
        </p:grpSpPr>
        <p:sp>
          <p:nvSpPr>
            <p:cNvPr id="52" name="Oval 51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6256370" y="3952410"/>
            <a:ext cx="53420" cy="174046"/>
            <a:chOff x="4090737" y="1958690"/>
            <a:chExt cx="106947" cy="348441"/>
          </a:xfrm>
        </p:grpSpPr>
        <p:sp>
          <p:nvSpPr>
            <p:cNvPr id="55" name="Oval 54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6349102" y="3952410"/>
            <a:ext cx="53420" cy="174046"/>
            <a:chOff x="4090737" y="1958690"/>
            <a:chExt cx="106947" cy="348441"/>
          </a:xfrm>
        </p:grpSpPr>
        <p:sp>
          <p:nvSpPr>
            <p:cNvPr id="58" name="Oval 57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6441834" y="3952410"/>
            <a:ext cx="53420" cy="174046"/>
            <a:chOff x="4090737" y="1958690"/>
            <a:chExt cx="106947" cy="348441"/>
          </a:xfrm>
        </p:grpSpPr>
        <p:sp>
          <p:nvSpPr>
            <p:cNvPr id="61" name="Oval 60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6534566" y="3952410"/>
            <a:ext cx="53420" cy="174046"/>
            <a:chOff x="4090737" y="1958690"/>
            <a:chExt cx="106947" cy="348441"/>
          </a:xfrm>
        </p:grpSpPr>
        <p:sp>
          <p:nvSpPr>
            <p:cNvPr id="64" name="Oval 63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6627298" y="3952410"/>
            <a:ext cx="53420" cy="174046"/>
            <a:chOff x="4090737" y="1958690"/>
            <a:chExt cx="106947" cy="348441"/>
          </a:xfrm>
        </p:grpSpPr>
        <p:sp>
          <p:nvSpPr>
            <p:cNvPr id="67" name="Oval 66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6812762" y="3952410"/>
            <a:ext cx="53420" cy="174046"/>
            <a:chOff x="4090737" y="1958690"/>
            <a:chExt cx="106947" cy="348441"/>
          </a:xfrm>
        </p:grpSpPr>
        <p:sp>
          <p:nvSpPr>
            <p:cNvPr id="73" name="Oval 72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6905494" y="3952410"/>
            <a:ext cx="53420" cy="174046"/>
            <a:chOff x="4090737" y="1958690"/>
            <a:chExt cx="106947" cy="348441"/>
          </a:xfrm>
        </p:grpSpPr>
        <p:sp>
          <p:nvSpPr>
            <p:cNvPr id="76" name="Oval 75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6998226" y="3952410"/>
            <a:ext cx="53420" cy="174046"/>
            <a:chOff x="4090737" y="1958690"/>
            <a:chExt cx="106947" cy="348441"/>
          </a:xfrm>
        </p:grpSpPr>
        <p:sp>
          <p:nvSpPr>
            <p:cNvPr id="79" name="Oval 78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7090958" y="3952410"/>
            <a:ext cx="53420" cy="174046"/>
            <a:chOff x="4090737" y="1958690"/>
            <a:chExt cx="106947" cy="348441"/>
          </a:xfrm>
        </p:grpSpPr>
        <p:sp>
          <p:nvSpPr>
            <p:cNvPr id="82" name="Oval 81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7183690" y="3952410"/>
            <a:ext cx="53420" cy="174046"/>
            <a:chOff x="4090737" y="1958690"/>
            <a:chExt cx="106947" cy="348441"/>
          </a:xfrm>
        </p:grpSpPr>
        <p:sp>
          <p:nvSpPr>
            <p:cNvPr id="85" name="Oval 84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7276422" y="3952410"/>
            <a:ext cx="53420" cy="174046"/>
            <a:chOff x="4090737" y="1958690"/>
            <a:chExt cx="106947" cy="348441"/>
          </a:xfrm>
        </p:grpSpPr>
        <p:sp>
          <p:nvSpPr>
            <p:cNvPr id="88" name="Oval 87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7369154" y="3952410"/>
            <a:ext cx="53420" cy="174046"/>
            <a:chOff x="4090737" y="1958690"/>
            <a:chExt cx="106947" cy="348441"/>
          </a:xfrm>
        </p:grpSpPr>
        <p:sp>
          <p:nvSpPr>
            <p:cNvPr id="91" name="Oval 90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7461886" y="3952410"/>
            <a:ext cx="53420" cy="174046"/>
            <a:chOff x="4090737" y="1958690"/>
            <a:chExt cx="106947" cy="348441"/>
          </a:xfrm>
        </p:grpSpPr>
        <p:sp>
          <p:nvSpPr>
            <p:cNvPr id="94" name="Oval 93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7554618" y="3952410"/>
            <a:ext cx="53420" cy="174046"/>
            <a:chOff x="4090737" y="1958690"/>
            <a:chExt cx="106947" cy="348441"/>
          </a:xfrm>
        </p:grpSpPr>
        <p:sp>
          <p:nvSpPr>
            <p:cNvPr id="97" name="Oval 96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7740082" y="3952410"/>
            <a:ext cx="53420" cy="174046"/>
            <a:chOff x="4090737" y="1958690"/>
            <a:chExt cx="106947" cy="348441"/>
          </a:xfrm>
        </p:grpSpPr>
        <p:sp>
          <p:nvSpPr>
            <p:cNvPr id="103" name="Oval 102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7832814" y="3952410"/>
            <a:ext cx="53420" cy="174046"/>
            <a:chOff x="4090737" y="1958690"/>
            <a:chExt cx="106947" cy="348441"/>
          </a:xfrm>
        </p:grpSpPr>
        <p:sp>
          <p:nvSpPr>
            <p:cNvPr id="106" name="Oval 105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7925546" y="3952410"/>
            <a:ext cx="53420" cy="174046"/>
            <a:chOff x="4090737" y="1958690"/>
            <a:chExt cx="106947" cy="348441"/>
          </a:xfrm>
        </p:grpSpPr>
        <p:sp>
          <p:nvSpPr>
            <p:cNvPr id="109" name="Oval 108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8018278" y="3952410"/>
            <a:ext cx="53420" cy="174046"/>
            <a:chOff x="4090737" y="1958690"/>
            <a:chExt cx="106947" cy="348441"/>
          </a:xfrm>
        </p:grpSpPr>
        <p:sp>
          <p:nvSpPr>
            <p:cNvPr id="112" name="Oval 111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8111010" y="3952410"/>
            <a:ext cx="53420" cy="174046"/>
            <a:chOff x="4090737" y="1958690"/>
            <a:chExt cx="106947" cy="348441"/>
          </a:xfrm>
        </p:grpSpPr>
        <p:sp>
          <p:nvSpPr>
            <p:cNvPr id="115" name="Oval 114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8296474" y="3952410"/>
            <a:ext cx="53420" cy="174046"/>
            <a:chOff x="4090737" y="1958690"/>
            <a:chExt cx="106947" cy="348441"/>
          </a:xfrm>
        </p:grpSpPr>
        <p:sp>
          <p:nvSpPr>
            <p:cNvPr id="121" name="Oval 120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8481938" y="3952410"/>
            <a:ext cx="53420" cy="174046"/>
            <a:chOff x="4090737" y="1958690"/>
            <a:chExt cx="106947" cy="348441"/>
          </a:xfrm>
        </p:grpSpPr>
        <p:sp>
          <p:nvSpPr>
            <p:cNvPr id="127" name="Oval 126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" name="Straight Connector 127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5972321" y="3229417"/>
            <a:ext cx="53420" cy="174046"/>
            <a:chOff x="4090737" y="1958690"/>
            <a:chExt cx="106947" cy="348441"/>
          </a:xfrm>
        </p:grpSpPr>
        <p:sp>
          <p:nvSpPr>
            <p:cNvPr id="151" name="Oval 150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Straight Connector 151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/>
        </p:nvGrpSpPr>
        <p:grpSpPr>
          <a:xfrm>
            <a:off x="6714177" y="3229417"/>
            <a:ext cx="53420" cy="174046"/>
            <a:chOff x="4090737" y="1958690"/>
            <a:chExt cx="106947" cy="348441"/>
          </a:xfrm>
        </p:grpSpPr>
        <p:sp>
          <p:nvSpPr>
            <p:cNvPr id="175" name="Oval 174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6" name="Straight Connector 175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/>
          <p:cNvGrpSpPr/>
          <p:nvPr/>
        </p:nvGrpSpPr>
        <p:grpSpPr>
          <a:xfrm>
            <a:off x="7641497" y="3229417"/>
            <a:ext cx="53420" cy="174046"/>
            <a:chOff x="4090737" y="1958690"/>
            <a:chExt cx="106947" cy="348441"/>
          </a:xfrm>
        </p:grpSpPr>
        <p:sp>
          <p:nvSpPr>
            <p:cNvPr id="205" name="Oval 204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6" name="Straight Connector 205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2" name="Group 221"/>
          <p:cNvGrpSpPr/>
          <p:nvPr/>
        </p:nvGrpSpPr>
        <p:grpSpPr>
          <a:xfrm>
            <a:off x="8197889" y="3229417"/>
            <a:ext cx="53420" cy="174046"/>
            <a:chOff x="4090737" y="1958690"/>
            <a:chExt cx="106947" cy="348441"/>
          </a:xfrm>
        </p:grpSpPr>
        <p:sp>
          <p:nvSpPr>
            <p:cNvPr id="223" name="Oval 222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4" name="Straight Connector 223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Group 227"/>
          <p:cNvGrpSpPr/>
          <p:nvPr/>
        </p:nvGrpSpPr>
        <p:grpSpPr>
          <a:xfrm>
            <a:off x="8383353" y="3229417"/>
            <a:ext cx="53420" cy="174046"/>
            <a:chOff x="4090737" y="1958690"/>
            <a:chExt cx="106947" cy="348441"/>
          </a:xfrm>
        </p:grpSpPr>
        <p:sp>
          <p:nvSpPr>
            <p:cNvPr id="229" name="Oval 228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0" name="Straight Connector 229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941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Hypothesis Testing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17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9" y="1063229"/>
            <a:ext cx="4518892" cy="3501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/>
              <a:t>Realistic case</a:t>
            </a:r>
          </a:p>
          <a:p>
            <a:r>
              <a:rPr lang="en-US" sz="2200" dirty="0" smtClean="0"/>
              <a:t>H0: </a:t>
            </a:r>
            <a:r>
              <a:rPr lang="en-US" sz="2200" dirty="0" err="1" smtClean="0">
                <a:solidFill>
                  <a:srgbClr val="800000"/>
                </a:solidFill>
              </a:rPr>
              <a:t>μ</a:t>
            </a:r>
            <a:r>
              <a:rPr lang="en-US" sz="2200" baseline="-25000" dirty="0" err="1" smtClean="0">
                <a:solidFill>
                  <a:srgbClr val="800000"/>
                </a:solidFill>
              </a:rPr>
              <a:t>b</a:t>
            </a:r>
            <a:r>
              <a:rPr lang="en-US" sz="2200" dirty="0" smtClean="0">
                <a:solidFill>
                  <a:srgbClr val="800000"/>
                </a:solidFill>
              </a:rPr>
              <a:t>(x)</a:t>
            </a:r>
            <a:r>
              <a:rPr lang="en-US" sz="2200" dirty="0" smtClean="0"/>
              <a:t> </a:t>
            </a:r>
            <a:endParaRPr lang="en-US" sz="2200" dirty="0">
              <a:solidFill>
                <a:srgbClr val="FF6600"/>
              </a:solidFill>
            </a:endParaRPr>
          </a:p>
          <a:p>
            <a:r>
              <a:rPr lang="en-US" sz="2200" dirty="0" smtClean="0"/>
              <a:t>H1: </a:t>
            </a:r>
            <a:r>
              <a:rPr lang="en-US" sz="2200" dirty="0" err="1" smtClean="0">
                <a:solidFill>
                  <a:srgbClr val="800000"/>
                </a:solidFill>
              </a:rPr>
              <a:t>μ</a:t>
            </a:r>
            <a:r>
              <a:rPr lang="en-US" sz="2200" baseline="-25000" dirty="0" err="1" smtClean="0">
                <a:solidFill>
                  <a:srgbClr val="800000"/>
                </a:solidFill>
              </a:rPr>
              <a:t>b</a:t>
            </a:r>
            <a:r>
              <a:rPr lang="en-US" sz="2200" dirty="0" smtClean="0">
                <a:solidFill>
                  <a:srgbClr val="800000"/>
                </a:solidFill>
              </a:rPr>
              <a:t>(x)</a:t>
            </a:r>
            <a:r>
              <a:rPr lang="en-US" sz="2200" dirty="0" smtClean="0"/>
              <a:t> + </a:t>
            </a:r>
            <a:r>
              <a:rPr lang="en-US" sz="2200" dirty="0" err="1" smtClean="0">
                <a:solidFill>
                  <a:srgbClr val="008000"/>
                </a:solidFill>
              </a:rPr>
              <a:t>μ</a:t>
            </a:r>
            <a:r>
              <a:rPr lang="en-US" sz="2200" baseline="-25000" dirty="0" err="1" smtClean="0">
                <a:solidFill>
                  <a:srgbClr val="008000"/>
                </a:solidFill>
              </a:rPr>
              <a:t>s</a:t>
            </a:r>
            <a:r>
              <a:rPr lang="en-US" sz="2200" dirty="0" smtClean="0">
                <a:solidFill>
                  <a:srgbClr val="008000"/>
                </a:solidFill>
              </a:rPr>
              <a:t>(x)</a:t>
            </a:r>
            <a:r>
              <a:rPr lang="en-US" sz="2200" dirty="0" smtClean="0"/>
              <a:t> </a:t>
            </a:r>
            <a:endParaRPr lang="en-US" sz="2200" dirty="0">
              <a:solidFill>
                <a:srgbClr val="FF6600"/>
              </a:solidFill>
            </a:endParaRPr>
          </a:p>
          <a:p>
            <a:endParaRPr lang="en-US" sz="2200" dirty="0" smtClean="0">
              <a:solidFill>
                <a:srgbClr val="FF6600"/>
              </a:solidFill>
            </a:endParaRPr>
          </a:p>
          <a:p>
            <a:r>
              <a:rPr lang="en-US" sz="2200" dirty="0" smtClean="0"/>
              <a:t>n events detected</a:t>
            </a:r>
          </a:p>
          <a:p>
            <a:pPr marL="0" indent="0">
              <a:buNone/>
            </a:pPr>
            <a:r>
              <a:rPr lang="en-US" sz="2200" dirty="0" smtClean="0"/>
              <a:t>	For each event: </a:t>
            </a:r>
            <a:r>
              <a:rPr lang="en-US" sz="2200" dirty="0" smtClean="0">
                <a:solidFill>
                  <a:srgbClr val="0000FF"/>
                </a:solidFill>
              </a:rPr>
              <a:t>P(</a:t>
            </a:r>
            <a:r>
              <a:rPr lang="en-US" sz="2200" dirty="0" err="1" smtClean="0">
                <a:solidFill>
                  <a:srgbClr val="0000FF"/>
                </a:solidFill>
              </a:rPr>
              <a:t>event</a:t>
            </a:r>
            <a:r>
              <a:rPr lang="en-US" sz="22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200" dirty="0" smtClean="0">
                <a:solidFill>
                  <a:srgbClr val="0000FF"/>
                </a:solidFill>
              </a:rPr>
              <a:t> | x)</a:t>
            </a:r>
            <a:endParaRPr lang="en-US" sz="2200" dirty="0" smtClean="0">
              <a:solidFill>
                <a:srgbClr val="0000FF"/>
              </a:solidFill>
            </a:endParaRPr>
          </a:p>
          <a:p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10198283" y="1444220"/>
            <a:ext cx="775368" cy="1630947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98283" y="949589"/>
            <a:ext cx="775368" cy="46789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0519464" y="882315"/>
            <a:ext cx="106947" cy="348441"/>
            <a:chOff x="4090737" y="1958690"/>
            <a:chExt cx="106947" cy="348441"/>
          </a:xfrm>
        </p:grpSpPr>
        <p:sp>
          <p:nvSpPr>
            <p:cNvPr id="8" name="Oval 7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5472545" y="1570182"/>
            <a:ext cx="0" cy="247072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70455" y="4040909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07001" y="313412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08571" y="1570182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cxnSp>
        <p:nvCxnSpPr>
          <p:cNvPr id="20" name="Curved Connector 19"/>
          <p:cNvCxnSpPr/>
          <p:nvPr/>
        </p:nvCxnSpPr>
        <p:spPr>
          <a:xfrm>
            <a:off x="5472545" y="3699256"/>
            <a:ext cx="1824182" cy="288733"/>
          </a:xfrm>
          <a:prstGeom prst="curvedConnector3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0800000" flipV="1">
            <a:off x="7296728" y="3699255"/>
            <a:ext cx="1258454" cy="288733"/>
          </a:xfrm>
          <a:prstGeom prst="curvedConnector3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>
            <a:off x="7217481" y="3508744"/>
            <a:ext cx="613833" cy="772964"/>
          </a:xfrm>
          <a:prstGeom prst="arc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flipH="1">
            <a:off x="7223125" y="3510197"/>
            <a:ext cx="614892" cy="950678"/>
          </a:xfrm>
          <a:prstGeom prst="arc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/>
          <p:cNvCxnSpPr/>
          <p:nvPr/>
        </p:nvCxnSpPr>
        <p:spPr>
          <a:xfrm flipH="1">
            <a:off x="5472545" y="4040909"/>
            <a:ext cx="308263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-1545167" y="2455333"/>
            <a:ext cx="1465728" cy="678787"/>
            <a:chOff x="-1545167" y="2455333"/>
            <a:chExt cx="1465728" cy="678787"/>
          </a:xfrm>
        </p:grpSpPr>
        <p:cxnSp>
          <p:nvCxnSpPr>
            <p:cNvPr id="14" name="Curved Connector 13"/>
            <p:cNvCxnSpPr/>
            <p:nvPr/>
          </p:nvCxnSpPr>
          <p:spPr>
            <a:xfrm flipV="1">
              <a:off x="-154516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urved Connector 129"/>
            <p:cNvCxnSpPr/>
            <p:nvPr/>
          </p:nvCxnSpPr>
          <p:spPr>
            <a:xfrm flipH="1" flipV="1">
              <a:off x="-81425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5758889" y="3586479"/>
            <a:ext cx="498877" cy="452169"/>
            <a:chOff x="-1545167" y="2455333"/>
            <a:chExt cx="1465728" cy="678787"/>
          </a:xfrm>
        </p:grpSpPr>
        <p:cxnSp>
          <p:nvCxnSpPr>
            <p:cNvPr id="132" name="Curved Connector 131"/>
            <p:cNvCxnSpPr/>
            <p:nvPr/>
          </p:nvCxnSpPr>
          <p:spPr>
            <a:xfrm flipV="1">
              <a:off x="-154516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urved Connector 132"/>
            <p:cNvCxnSpPr/>
            <p:nvPr/>
          </p:nvCxnSpPr>
          <p:spPr>
            <a:xfrm flipH="1" flipV="1">
              <a:off x="-81425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8086058" y="3229418"/>
            <a:ext cx="277012" cy="811492"/>
            <a:chOff x="-1545167" y="2455333"/>
            <a:chExt cx="1465728" cy="678787"/>
          </a:xfrm>
        </p:grpSpPr>
        <p:cxnSp>
          <p:nvCxnSpPr>
            <p:cNvPr id="138" name="Curved Connector 137"/>
            <p:cNvCxnSpPr/>
            <p:nvPr/>
          </p:nvCxnSpPr>
          <p:spPr>
            <a:xfrm flipV="1">
              <a:off x="-154516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urved Connector 138"/>
            <p:cNvCxnSpPr/>
            <p:nvPr/>
          </p:nvCxnSpPr>
          <p:spPr>
            <a:xfrm flipH="1" flipV="1">
              <a:off x="-81425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>
            <a:off x="8158836" y="3581728"/>
            <a:ext cx="498877" cy="452169"/>
            <a:chOff x="-1545167" y="2455333"/>
            <a:chExt cx="1465728" cy="678787"/>
          </a:xfrm>
        </p:grpSpPr>
        <p:cxnSp>
          <p:nvCxnSpPr>
            <p:cNvPr id="141" name="Curved Connector 140"/>
            <p:cNvCxnSpPr/>
            <p:nvPr/>
          </p:nvCxnSpPr>
          <p:spPr>
            <a:xfrm flipV="1">
              <a:off x="-154516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urved Connector 141"/>
            <p:cNvCxnSpPr/>
            <p:nvPr/>
          </p:nvCxnSpPr>
          <p:spPr>
            <a:xfrm flipH="1" flipV="1">
              <a:off x="-81425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/>
          <p:cNvGrpSpPr/>
          <p:nvPr/>
        </p:nvGrpSpPr>
        <p:grpSpPr>
          <a:xfrm>
            <a:off x="6238593" y="3825569"/>
            <a:ext cx="1002862" cy="208328"/>
            <a:chOff x="-1545167" y="2455333"/>
            <a:chExt cx="1465728" cy="678787"/>
          </a:xfrm>
        </p:grpSpPr>
        <p:cxnSp>
          <p:nvCxnSpPr>
            <p:cNvPr id="144" name="Curved Connector 143"/>
            <p:cNvCxnSpPr/>
            <p:nvPr/>
          </p:nvCxnSpPr>
          <p:spPr>
            <a:xfrm flipV="1">
              <a:off x="-154516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urved Connector 144"/>
            <p:cNvCxnSpPr/>
            <p:nvPr/>
          </p:nvCxnSpPr>
          <p:spPr>
            <a:xfrm flipH="1" flipV="1">
              <a:off x="-81425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7424690" y="3424798"/>
            <a:ext cx="474253" cy="606831"/>
            <a:chOff x="-1545167" y="2455333"/>
            <a:chExt cx="1465728" cy="678787"/>
          </a:xfrm>
        </p:grpSpPr>
        <p:cxnSp>
          <p:nvCxnSpPr>
            <p:cNvPr id="147" name="Curved Connector 146"/>
            <p:cNvCxnSpPr/>
            <p:nvPr/>
          </p:nvCxnSpPr>
          <p:spPr>
            <a:xfrm flipV="1">
              <a:off x="-154516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urved Connector 147"/>
            <p:cNvCxnSpPr/>
            <p:nvPr/>
          </p:nvCxnSpPr>
          <p:spPr>
            <a:xfrm flipH="1" flipV="1">
              <a:off x="-81425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760441" y="181759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dP</a:t>
            </a:r>
            <a:r>
              <a:rPr lang="en-US" dirty="0" smtClean="0">
                <a:solidFill>
                  <a:srgbClr val="0000FF"/>
                </a:solidFill>
              </a:rPr>
              <a:t>/dx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7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Screen Shot 2019-05-22 at 10.26.2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14" b="15326"/>
          <a:stretch/>
        </p:blipFill>
        <p:spPr>
          <a:xfrm>
            <a:off x="308620" y="3874693"/>
            <a:ext cx="5472545" cy="535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Hypothesis Testing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18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9" y="1063229"/>
            <a:ext cx="4518892" cy="3501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/>
              <a:t>Realistic case</a:t>
            </a:r>
          </a:p>
          <a:p>
            <a:r>
              <a:rPr lang="en-US" sz="2200" dirty="0" smtClean="0"/>
              <a:t>H0: </a:t>
            </a:r>
            <a:r>
              <a:rPr lang="en-US" sz="2200" dirty="0" err="1" smtClean="0">
                <a:solidFill>
                  <a:srgbClr val="800000"/>
                </a:solidFill>
              </a:rPr>
              <a:t>μ</a:t>
            </a:r>
            <a:r>
              <a:rPr lang="en-US" sz="2200" baseline="-25000" dirty="0" err="1" smtClean="0">
                <a:solidFill>
                  <a:srgbClr val="800000"/>
                </a:solidFill>
              </a:rPr>
              <a:t>b</a:t>
            </a:r>
            <a:r>
              <a:rPr lang="en-US" sz="2200" dirty="0" smtClean="0">
                <a:solidFill>
                  <a:srgbClr val="800000"/>
                </a:solidFill>
              </a:rPr>
              <a:t>(x)</a:t>
            </a:r>
            <a:r>
              <a:rPr lang="en-US" sz="2200" dirty="0" smtClean="0"/>
              <a:t> </a:t>
            </a:r>
            <a:endParaRPr lang="en-US" sz="2200" dirty="0">
              <a:solidFill>
                <a:srgbClr val="FF6600"/>
              </a:solidFill>
            </a:endParaRPr>
          </a:p>
          <a:p>
            <a:r>
              <a:rPr lang="en-US" sz="2200" dirty="0" smtClean="0"/>
              <a:t>H1: </a:t>
            </a:r>
            <a:r>
              <a:rPr lang="en-US" sz="2200" dirty="0" err="1" smtClean="0">
                <a:solidFill>
                  <a:srgbClr val="800000"/>
                </a:solidFill>
              </a:rPr>
              <a:t>μ</a:t>
            </a:r>
            <a:r>
              <a:rPr lang="en-US" sz="2200" baseline="-25000" dirty="0" err="1" smtClean="0">
                <a:solidFill>
                  <a:srgbClr val="800000"/>
                </a:solidFill>
              </a:rPr>
              <a:t>b</a:t>
            </a:r>
            <a:r>
              <a:rPr lang="en-US" sz="2200" dirty="0" smtClean="0">
                <a:solidFill>
                  <a:srgbClr val="800000"/>
                </a:solidFill>
              </a:rPr>
              <a:t>(x)</a:t>
            </a:r>
            <a:r>
              <a:rPr lang="en-US" sz="2200" dirty="0" smtClean="0"/>
              <a:t> + </a:t>
            </a:r>
            <a:r>
              <a:rPr lang="en-US" sz="2200" dirty="0" err="1" smtClean="0">
                <a:solidFill>
                  <a:srgbClr val="008000"/>
                </a:solidFill>
              </a:rPr>
              <a:t>μ</a:t>
            </a:r>
            <a:r>
              <a:rPr lang="en-US" sz="2200" baseline="-25000" dirty="0" err="1" smtClean="0">
                <a:solidFill>
                  <a:srgbClr val="008000"/>
                </a:solidFill>
              </a:rPr>
              <a:t>s</a:t>
            </a:r>
            <a:r>
              <a:rPr lang="en-US" sz="2200" dirty="0" smtClean="0">
                <a:solidFill>
                  <a:srgbClr val="008000"/>
                </a:solidFill>
              </a:rPr>
              <a:t>(x)</a:t>
            </a:r>
            <a:r>
              <a:rPr lang="en-US" sz="2200" dirty="0" smtClean="0"/>
              <a:t> </a:t>
            </a:r>
            <a:endParaRPr lang="en-US" sz="2200" dirty="0">
              <a:solidFill>
                <a:srgbClr val="FF6600"/>
              </a:solidFill>
            </a:endParaRPr>
          </a:p>
          <a:p>
            <a:endParaRPr lang="en-US" sz="2200" dirty="0" smtClean="0">
              <a:solidFill>
                <a:srgbClr val="FF6600"/>
              </a:solidFill>
            </a:endParaRPr>
          </a:p>
          <a:p>
            <a:r>
              <a:rPr lang="en-US" sz="2200" dirty="0" smtClean="0"/>
              <a:t>n events detected</a:t>
            </a:r>
          </a:p>
          <a:p>
            <a:pPr marL="0" indent="0">
              <a:buNone/>
            </a:pPr>
            <a:r>
              <a:rPr lang="en-US" sz="2200" dirty="0" smtClean="0"/>
              <a:t>	For each event: </a:t>
            </a:r>
            <a:r>
              <a:rPr lang="en-US" sz="2200" dirty="0" smtClean="0">
                <a:solidFill>
                  <a:srgbClr val="0000FF"/>
                </a:solidFill>
              </a:rPr>
              <a:t>P(</a:t>
            </a:r>
            <a:r>
              <a:rPr lang="en-US" sz="2200" dirty="0" err="1" smtClean="0">
                <a:solidFill>
                  <a:srgbClr val="0000FF"/>
                </a:solidFill>
              </a:rPr>
              <a:t>event</a:t>
            </a:r>
            <a:r>
              <a:rPr lang="en-US" sz="22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200" dirty="0" smtClean="0">
                <a:solidFill>
                  <a:srgbClr val="0000FF"/>
                </a:solidFill>
              </a:rPr>
              <a:t> | x)</a:t>
            </a:r>
            <a:endParaRPr lang="en-US" sz="2200" dirty="0" smtClean="0">
              <a:solidFill>
                <a:srgbClr val="0000FF"/>
              </a:solidFill>
            </a:endParaRPr>
          </a:p>
          <a:p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10198283" y="1444220"/>
            <a:ext cx="775368" cy="1630947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98283" y="949589"/>
            <a:ext cx="775368" cy="46789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0519464" y="882315"/>
            <a:ext cx="106947" cy="348441"/>
            <a:chOff x="4090737" y="1958690"/>
            <a:chExt cx="106947" cy="348441"/>
          </a:xfrm>
        </p:grpSpPr>
        <p:sp>
          <p:nvSpPr>
            <p:cNvPr id="8" name="Oval 7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5472545" y="1570182"/>
            <a:ext cx="0" cy="247072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70455" y="4040909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07001" y="313412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08571" y="1570182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cxnSp>
        <p:nvCxnSpPr>
          <p:cNvPr id="20" name="Curved Connector 19"/>
          <p:cNvCxnSpPr/>
          <p:nvPr/>
        </p:nvCxnSpPr>
        <p:spPr>
          <a:xfrm>
            <a:off x="5472545" y="3699256"/>
            <a:ext cx="1824182" cy="288733"/>
          </a:xfrm>
          <a:prstGeom prst="curvedConnector3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0800000" flipV="1">
            <a:off x="7296728" y="3699255"/>
            <a:ext cx="1258454" cy="288733"/>
          </a:xfrm>
          <a:prstGeom prst="curvedConnector3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>
            <a:off x="7217481" y="3508744"/>
            <a:ext cx="613833" cy="772964"/>
          </a:xfrm>
          <a:prstGeom prst="arc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flipH="1">
            <a:off x="7223125" y="3510197"/>
            <a:ext cx="614892" cy="950678"/>
          </a:xfrm>
          <a:prstGeom prst="arc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/>
          <p:cNvCxnSpPr/>
          <p:nvPr/>
        </p:nvCxnSpPr>
        <p:spPr>
          <a:xfrm flipH="1">
            <a:off x="5472545" y="4040909"/>
            <a:ext cx="308263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-1545167" y="2455333"/>
            <a:ext cx="1465728" cy="678787"/>
            <a:chOff x="-1545167" y="2455333"/>
            <a:chExt cx="1465728" cy="678787"/>
          </a:xfrm>
        </p:grpSpPr>
        <p:cxnSp>
          <p:nvCxnSpPr>
            <p:cNvPr id="14" name="Curved Connector 13"/>
            <p:cNvCxnSpPr/>
            <p:nvPr/>
          </p:nvCxnSpPr>
          <p:spPr>
            <a:xfrm flipV="1">
              <a:off x="-154516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urved Connector 129"/>
            <p:cNvCxnSpPr/>
            <p:nvPr/>
          </p:nvCxnSpPr>
          <p:spPr>
            <a:xfrm flipH="1" flipV="1">
              <a:off x="-81425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5758889" y="3586479"/>
            <a:ext cx="498877" cy="452169"/>
            <a:chOff x="-1545167" y="2455333"/>
            <a:chExt cx="1465728" cy="678787"/>
          </a:xfrm>
        </p:grpSpPr>
        <p:cxnSp>
          <p:nvCxnSpPr>
            <p:cNvPr id="132" name="Curved Connector 131"/>
            <p:cNvCxnSpPr/>
            <p:nvPr/>
          </p:nvCxnSpPr>
          <p:spPr>
            <a:xfrm flipV="1">
              <a:off x="-154516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urved Connector 132"/>
            <p:cNvCxnSpPr/>
            <p:nvPr/>
          </p:nvCxnSpPr>
          <p:spPr>
            <a:xfrm flipH="1" flipV="1">
              <a:off x="-81425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8086058" y="3229418"/>
            <a:ext cx="277012" cy="811492"/>
            <a:chOff x="-1545167" y="2455333"/>
            <a:chExt cx="1465728" cy="678787"/>
          </a:xfrm>
        </p:grpSpPr>
        <p:cxnSp>
          <p:nvCxnSpPr>
            <p:cNvPr id="138" name="Curved Connector 137"/>
            <p:cNvCxnSpPr/>
            <p:nvPr/>
          </p:nvCxnSpPr>
          <p:spPr>
            <a:xfrm flipV="1">
              <a:off x="-154516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urved Connector 138"/>
            <p:cNvCxnSpPr/>
            <p:nvPr/>
          </p:nvCxnSpPr>
          <p:spPr>
            <a:xfrm flipH="1" flipV="1">
              <a:off x="-81425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>
            <a:off x="8158836" y="3581728"/>
            <a:ext cx="498877" cy="452169"/>
            <a:chOff x="-1545167" y="2455333"/>
            <a:chExt cx="1465728" cy="678787"/>
          </a:xfrm>
        </p:grpSpPr>
        <p:cxnSp>
          <p:nvCxnSpPr>
            <p:cNvPr id="141" name="Curved Connector 140"/>
            <p:cNvCxnSpPr/>
            <p:nvPr/>
          </p:nvCxnSpPr>
          <p:spPr>
            <a:xfrm flipV="1">
              <a:off x="-154516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urved Connector 141"/>
            <p:cNvCxnSpPr/>
            <p:nvPr/>
          </p:nvCxnSpPr>
          <p:spPr>
            <a:xfrm flipH="1" flipV="1">
              <a:off x="-81425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/>
          <p:cNvGrpSpPr/>
          <p:nvPr/>
        </p:nvGrpSpPr>
        <p:grpSpPr>
          <a:xfrm>
            <a:off x="6238593" y="3825569"/>
            <a:ext cx="1002862" cy="208328"/>
            <a:chOff x="-1545167" y="2455333"/>
            <a:chExt cx="1465728" cy="678787"/>
          </a:xfrm>
        </p:grpSpPr>
        <p:cxnSp>
          <p:nvCxnSpPr>
            <p:cNvPr id="144" name="Curved Connector 143"/>
            <p:cNvCxnSpPr/>
            <p:nvPr/>
          </p:nvCxnSpPr>
          <p:spPr>
            <a:xfrm flipV="1">
              <a:off x="-154516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urved Connector 144"/>
            <p:cNvCxnSpPr/>
            <p:nvPr/>
          </p:nvCxnSpPr>
          <p:spPr>
            <a:xfrm flipH="1" flipV="1">
              <a:off x="-81425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7424690" y="3424798"/>
            <a:ext cx="474253" cy="606831"/>
            <a:chOff x="-1545167" y="2455333"/>
            <a:chExt cx="1465728" cy="678787"/>
          </a:xfrm>
        </p:grpSpPr>
        <p:cxnSp>
          <p:nvCxnSpPr>
            <p:cNvPr id="147" name="Curved Connector 146"/>
            <p:cNvCxnSpPr/>
            <p:nvPr/>
          </p:nvCxnSpPr>
          <p:spPr>
            <a:xfrm flipV="1">
              <a:off x="-154516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urved Connector 147"/>
            <p:cNvCxnSpPr/>
            <p:nvPr/>
          </p:nvCxnSpPr>
          <p:spPr>
            <a:xfrm flipH="1" flipV="1">
              <a:off x="-81425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760441" y="181759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dP</a:t>
            </a:r>
            <a:r>
              <a:rPr lang="en-US" dirty="0" smtClean="0">
                <a:solidFill>
                  <a:srgbClr val="0000FF"/>
                </a:solidFill>
              </a:rPr>
              <a:t>/dx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80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creen Shot 2019-05-22 at 10.26.2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14" b="15326"/>
          <a:stretch/>
        </p:blipFill>
        <p:spPr>
          <a:xfrm>
            <a:off x="968258" y="1451759"/>
            <a:ext cx="7873485" cy="7705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Motivation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19</a:t>
            </a:fld>
            <a:endParaRPr lang="en-US"/>
          </a:p>
        </p:txBody>
      </p:sp>
      <p:pic>
        <p:nvPicPr>
          <p:cNvPr id="11" name="Picture 10" descr="Screen Shot 2019-05-22 at 13.37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24" y="3355474"/>
            <a:ext cx="1688727" cy="5967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8316" y="2796492"/>
            <a:ext cx="195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</a:t>
            </a:r>
            <a:r>
              <a:rPr lang="en-US" dirty="0" err="1" smtClean="0"/>
              <a:t>powerfull</a:t>
            </a:r>
            <a:r>
              <a:rPr lang="en-US" dirty="0" smtClean="0"/>
              <a:t> TS: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14907" y="3622843"/>
            <a:ext cx="1136712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51684" y="2283315"/>
            <a:ext cx="909053" cy="80193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75842" y="2427160"/>
            <a:ext cx="367465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All information used, no assumptions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715873" y="3384344"/>
            <a:ext cx="2403222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Best possible sensitivity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03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Good News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2</a:t>
            </a:fld>
            <a:endParaRPr lang="en-US"/>
          </a:p>
        </p:txBody>
      </p:sp>
      <p:pic>
        <p:nvPicPr>
          <p:cNvPr id="17" name="Picture 16" descr="Screen Shot 2019-05-22 at 15.32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74" y="1048145"/>
            <a:ext cx="5784115" cy="399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11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The KM3NeT Case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20</a:t>
            </a:fld>
            <a:endParaRPr lang="en-US"/>
          </a:p>
        </p:txBody>
      </p:sp>
      <p:pic>
        <p:nvPicPr>
          <p:cNvPr id="10" name="Picture 9" descr="Screen Shot 2019-05-21 at 17.47.4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76" b="32412"/>
          <a:stretch/>
        </p:blipFill>
        <p:spPr>
          <a:xfrm>
            <a:off x="965201" y="1465715"/>
            <a:ext cx="7213599" cy="65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41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The KM3NeT Case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21</a:t>
            </a:fld>
            <a:endParaRPr lang="en-US"/>
          </a:p>
        </p:txBody>
      </p:sp>
      <p:pic>
        <p:nvPicPr>
          <p:cNvPr id="10" name="Picture 9" descr="Screen Shot 2019-05-21 at 17.47.4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76" b="32412"/>
          <a:stretch/>
        </p:blipFill>
        <p:spPr>
          <a:xfrm>
            <a:off x="965201" y="1465715"/>
            <a:ext cx="7213599" cy="6515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16762" y="1560286"/>
            <a:ext cx="350762" cy="399143"/>
          </a:xfrm>
          <a:prstGeom prst="rect">
            <a:avLst/>
          </a:prstGeom>
          <a:noFill/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14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524922" y="4139291"/>
            <a:ext cx="64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</a:t>
            </a:r>
            <a:r>
              <a:rPr lang="en-US" sz="2400" baseline="-25000" dirty="0" err="1" smtClean="0"/>
              <a:t>S</a:t>
            </a:r>
            <a:r>
              <a:rPr lang="en-US" sz="2400" baseline="30000" dirty="0" err="1" smtClean="0"/>
              <a:t>vis</a:t>
            </a:r>
            <a:endParaRPr lang="en-US" sz="2400" baseline="30000" dirty="0"/>
          </a:p>
        </p:txBody>
      </p:sp>
      <p:sp>
        <p:nvSpPr>
          <p:cNvPr id="2" name="Rectangle 1"/>
          <p:cNvSpPr/>
          <p:nvPr/>
        </p:nvSpPr>
        <p:spPr>
          <a:xfrm>
            <a:off x="1553431" y="1542381"/>
            <a:ext cx="787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E</a:t>
            </a:r>
            <a:r>
              <a:rPr lang="en-US" sz="2400" baseline="-25000" dirty="0" err="1" smtClean="0"/>
              <a:t>Track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24181" y="1542381"/>
            <a:ext cx="0" cy="2575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124181" y="4117506"/>
            <a:ext cx="40773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183056" y="3926560"/>
            <a:ext cx="112063" cy="1120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168112" y="3638178"/>
            <a:ext cx="46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40</a:t>
            </a:r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951225" y="3638178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Shower / Muon high b</a:t>
            </a:r>
            <a:r>
              <a:rPr lang="en-US" baseline="-25000" dirty="0" smtClean="0"/>
              <a:t>y</a:t>
            </a:r>
            <a:endParaRPr lang="en-US" baseline="-25000" dirty="0"/>
          </a:p>
        </p:txBody>
      </p:sp>
      <p:sp>
        <p:nvSpPr>
          <p:cNvPr id="28" name="Connector 27"/>
          <p:cNvSpPr/>
          <p:nvPr/>
        </p:nvSpPr>
        <p:spPr>
          <a:xfrm rot="20159665">
            <a:off x="5970962" y="3369562"/>
            <a:ext cx="519242" cy="132817"/>
          </a:xfrm>
          <a:prstGeom prst="flowChartConnector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endCxn id="28" idx="2"/>
          </p:cNvCxnSpPr>
          <p:nvPr/>
        </p:nvCxnSpPr>
        <p:spPr>
          <a:xfrm flipV="1">
            <a:off x="5578323" y="3541591"/>
            <a:ext cx="415095" cy="19317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979777" y="3523359"/>
            <a:ext cx="36226" cy="36226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571813" y="1486928"/>
            <a:ext cx="1279992" cy="5795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onnector 34"/>
          <p:cNvSpPr/>
          <p:nvPr/>
        </p:nvSpPr>
        <p:spPr>
          <a:xfrm rot="20159665">
            <a:off x="5533282" y="1894904"/>
            <a:ext cx="519242" cy="132817"/>
          </a:xfrm>
          <a:prstGeom prst="flowChartConnector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endCxn id="35" idx="2"/>
          </p:cNvCxnSpPr>
          <p:nvPr/>
        </p:nvCxnSpPr>
        <p:spPr>
          <a:xfrm flipV="1">
            <a:off x="5140643" y="2066933"/>
            <a:ext cx="415095" cy="19317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542097" y="2048701"/>
            <a:ext cx="36226" cy="36226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2295119" y="1592109"/>
            <a:ext cx="1279992" cy="5795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081935" y="2519862"/>
            <a:ext cx="1279992" cy="5795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Connector 46"/>
          <p:cNvSpPr/>
          <p:nvPr/>
        </p:nvSpPr>
        <p:spPr>
          <a:xfrm rot="20159665">
            <a:off x="4352658" y="2794769"/>
            <a:ext cx="519242" cy="132817"/>
          </a:xfrm>
          <a:prstGeom prst="flowChartConnector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3666840" y="3099427"/>
            <a:ext cx="415095" cy="19317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4052219" y="3081635"/>
            <a:ext cx="36226" cy="36226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957735" y="1987008"/>
            <a:ext cx="1959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</a:t>
            </a:r>
          </a:p>
          <a:p>
            <a:r>
              <a:rPr lang="en-US" dirty="0" smtClean="0"/>
              <a:t>(Contained Vertex)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426089" y="1987008"/>
            <a:ext cx="1733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</a:t>
            </a:r>
          </a:p>
          <a:p>
            <a:r>
              <a:rPr lang="en-US" dirty="0" smtClean="0"/>
              <a:t>(Remote Vertex)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710469" y="3004284"/>
            <a:ext cx="3151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 + Bremsstrahlung Shower</a:t>
            </a:r>
            <a:endParaRPr lang="en-US" dirty="0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22</a:t>
            </a:fld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Event Parameterization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2703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The KM3NeT Case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23</a:t>
            </a:fld>
            <a:endParaRPr lang="en-US"/>
          </a:p>
        </p:txBody>
      </p:sp>
      <p:pic>
        <p:nvPicPr>
          <p:cNvPr id="10" name="Picture 9" descr="Screen Shot 2019-05-21 at 17.47.4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76" b="32412"/>
          <a:stretch/>
        </p:blipFill>
        <p:spPr>
          <a:xfrm>
            <a:off x="965201" y="1465715"/>
            <a:ext cx="7213599" cy="6515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45903" y="1560286"/>
            <a:ext cx="882953" cy="399143"/>
          </a:xfrm>
          <a:prstGeom prst="rect">
            <a:avLst/>
          </a:prstGeom>
          <a:noFill/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7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Evis_div_Eshower_nueCC_quantil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598" y="1484584"/>
            <a:ext cx="2053199" cy="2053199"/>
          </a:xfrm>
          <a:prstGeom prst="rect">
            <a:avLst/>
          </a:prstGeom>
        </p:spPr>
      </p:pic>
      <p:pic>
        <p:nvPicPr>
          <p:cNvPr id="6" name="Picture 5" descr="Screen Shot 2018-10-24 at 19.14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224" y="1484584"/>
            <a:ext cx="2070410" cy="2051000"/>
          </a:xfrm>
          <a:prstGeom prst="rect">
            <a:avLst/>
          </a:prstGeom>
        </p:spPr>
      </p:pic>
      <p:pic>
        <p:nvPicPr>
          <p:cNvPr id="7" name="Picture 6" descr="Screen Shot 2018-10-24 at 19.14.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4" y="1484584"/>
            <a:ext cx="2038060" cy="2031590"/>
          </a:xfrm>
          <a:prstGeom prst="rect">
            <a:avLst/>
          </a:prstGeom>
        </p:spPr>
      </p:pic>
      <p:pic>
        <p:nvPicPr>
          <p:cNvPr id="8" name="Picture 7" descr="Screen Shot 2018-10-24 at 19.14.27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8"/>
          <a:stretch/>
        </p:blipFill>
        <p:spPr>
          <a:xfrm>
            <a:off x="4768590" y="1484584"/>
            <a:ext cx="2089410" cy="20531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6440" y="1081949"/>
            <a:ext cx="1427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Input Flux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725994" y="1081949"/>
            <a:ext cx="2042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Diff. Cross-Sec.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63481" y="1081949"/>
            <a:ext cx="1739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Earth </a:t>
            </a:r>
            <a:r>
              <a:rPr lang="en-US" sz="2400" dirty="0" err="1" smtClean="0"/>
              <a:t>Propa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110408" y="1113136"/>
            <a:ext cx="2015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Shower Profile</a:t>
            </a:r>
            <a:endParaRPr lang="en-US" sz="2400" dirty="0"/>
          </a:p>
        </p:txBody>
      </p:sp>
      <p:pic>
        <p:nvPicPr>
          <p:cNvPr id="15" name="Picture 14" descr="Screen Shot 2018-10-24 at 17.01.18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5" r="1446"/>
          <a:stretch/>
        </p:blipFill>
        <p:spPr>
          <a:xfrm>
            <a:off x="2398296" y="3865171"/>
            <a:ext cx="4096512" cy="887043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1764632" y="3537783"/>
            <a:ext cx="3435684" cy="4994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29789" y="3537783"/>
            <a:ext cx="1470527" cy="486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2"/>
          </p:cNvCxnSpPr>
          <p:nvPr/>
        </p:nvCxnSpPr>
        <p:spPr>
          <a:xfrm flipH="1">
            <a:off x="5200316" y="3537783"/>
            <a:ext cx="612979" cy="5011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039902" y="3516174"/>
            <a:ext cx="3002654" cy="5227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86461" y="4521381"/>
            <a:ext cx="2661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4D </a:t>
            </a:r>
            <a:r>
              <a:rPr lang="en-US" sz="2400" dirty="0" smtClean="0"/>
              <a:t>table </a:t>
            </a:r>
            <a:r>
              <a:rPr lang="en-US" sz="2400" dirty="0" smtClean="0"/>
              <a:t>(d, E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,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S</a:t>
            </a:r>
            <a:r>
              <a:rPr lang="en-US" sz="2400" baseline="30000" dirty="0" err="1" smtClean="0"/>
              <a:t>vis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353380" y="4599117"/>
            <a:ext cx="136308" cy="0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892842" y="4023898"/>
            <a:ext cx="1336842" cy="497483"/>
          </a:xfrm>
          <a:prstGeom prst="rect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24</a:t>
            </a:fld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Expected Flux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71970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8-10-24 at 19.14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224" y="1484584"/>
            <a:ext cx="2070410" cy="2051000"/>
          </a:xfrm>
          <a:prstGeom prst="rect">
            <a:avLst/>
          </a:prstGeom>
        </p:spPr>
      </p:pic>
      <p:pic>
        <p:nvPicPr>
          <p:cNvPr id="8" name="Picture 7" descr="Screen Shot 2018-10-24 at 19.14.2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8"/>
          <a:stretch/>
        </p:blipFill>
        <p:spPr>
          <a:xfrm>
            <a:off x="4768590" y="1484584"/>
            <a:ext cx="2089410" cy="20531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6440" y="1081949"/>
            <a:ext cx="1427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Input Flux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725994" y="1081949"/>
            <a:ext cx="2042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Diff. Cross-Sec.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63481" y="1081949"/>
            <a:ext cx="1739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Earth </a:t>
            </a:r>
            <a:r>
              <a:rPr lang="en-US" sz="2400" dirty="0" err="1" smtClean="0"/>
              <a:t>Propa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110408" y="1113136"/>
            <a:ext cx="2015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Shower Profile</a:t>
            </a:r>
            <a:endParaRPr lang="en-US" sz="2400" dirty="0"/>
          </a:p>
        </p:txBody>
      </p:sp>
      <p:pic>
        <p:nvPicPr>
          <p:cNvPr id="15" name="Picture 14" descr="Screen Shot 2018-10-24 at 17.01.1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5" r="1446"/>
          <a:stretch/>
        </p:blipFill>
        <p:spPr>
          <a:xfrm>
            <a:off x="2398296" y="3865171"/>
            <a:ext cx="4096512" cy="887043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1764632" y="3537783"/>
            <a:ext cx="3435684" cy="4994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29789" y="3537783"/>
            <a:ext cx="1470527" cy="486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2"/>
          </p:cNvCxnSpPr>
          <p:nvPr/>
        </p:nvCxnSpPr>
        <p:spPr>
          <a:xfrm flipH="1">
            <a:off x="5200316" y="3537783"/>
            <a:ext cx="612979" cy="5011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039902" y="3516174"/>
            <a:ext cx="3002654" cy="5227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86461" y="4521381"/>
            <a:ext cx="2661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4D table (d, E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,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S</a:t>
            </a:r>
            <a:r>
              <a:rPr lang="en-US" sz="2400" baseline="30000" dirty="0" err="1" smtClean="0"/>
              <a:t>vis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353380" y="4599117"/>
            <a:ext cx="136308" cy="0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892842" y="4023898"/>
            <a:ext cx="1336842" cy="497483"/>
          </a:xfrm>
          <a:prstGeom prst="rect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25</a:t>
            </a:fld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Expected Flux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08481"/>
            <a:ext cx="2706438" cy="1721998"/>
          </a:xfrm>
          <a:prstGeom prst="rect">
            <a:avLst/>
          </a:prstGeom>
        </p:spPr>
      </p:pic>
      <p:pic>
        <p:nvPicPr>
          <p:cNvPr id="27" name="Picture 26" descr="Evis_div_Eshower_nueCC_quantiles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598" y="1484584"/>
            <a:ext cx="2053199" cy="20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34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The KM3NeT Case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26</a:t>
            </a:fld>
            <a:endParaRPr lang="en-US"/>
          </a:p>
        </p:txBody>
      </p:sp>
      <p:pic>
        <p:nvPicPr>
          <p:cNvPr id="10" name="Picture 9" descr="Screen Shot 2019-05-21 at 17.47.4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76" b="32412"/>
          <a:stretch/>
        </p:blipFill>
        <p:spPr>
          <a:xfrm>
            <a:off x="965201" y="1465715"/>
            <a:ext cx="7213599" cy="6515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29905" y="1560286"/>
            <a:ext cx="895048" cy="399143"/>
          </a:xfrm>
          <a:prstGeom prst="rect">
            <a:avLst/>
          </a:prstGeom>
          <a:noFill/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7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The KM3NeT Case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27</a:t>
            </a:fld>
            <a:endParaRPr lang="en-US"/>
          </a:p>
        </p:txBody>
      </p:sp>
      <p:pic>
        <p:nvPicPr>
          <p:cNvPr id="10" name="Picture 9" descr="Screen Shot 2019-05-21 at 17.47.4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76" b="32412"/>
          <a:stretch/>
        </p:blipFill>
        <p:spPr>
          <a:xfrm>
            <a:off x="965201" y="1465715"/>
            <a:ext cx="7213599" cy="651564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57199" y="2213363"/>
            <a:ext cx="4518892" cy="255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 smtClean="0"/>
              <a:t>Detection efficiency </a:t>
            </a:r>
            <a:r>
              <a:rPr lang="en-US" sz="2000" b="1" dirty="0" err="1" smtClean="0"/>
              <a:t>P</a:t>
            </a:r>
            <a:r>
              <a:rPr lang="en-US" sz="2000" b="1" baseline="30000" dirty="0" err="1" smtClean="0"/>
              <a:t>det</a:t>
            </a:r>
            <a:r>
              <a:rPr lang="en-US" sz="2000" b="1" dirty="0" smtClean="0"/>
              <a:t>(x)</a:t>
            </a:r>
          </a:p>
          <a:p>
            <a:r>
              <a:rPr lang="en-US" sz="2000" dirty="0" smtClean="0"/>
              <a:t>Per direction, position &amp; energy</a:t>
            </a:r>
          </a:p>
          <a:p>
            <a:pPr lvl="1"/>
            <a:r>
              <a:rPr lang="en-US" sz="1600" dirty="0" smtClean="0"/>
              <a:t>Simulate N events (</a:t>
            </a:r>
            <a:r>
              <a:rPr lang="en-US" sz="1600" dirty="0" err="1" smtClean="0"/>
              <a:t>JSirene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Count #triggers k (JTE)</a:t>
            </a:r>
          </a:p>
          <a:p>
            <a:pPr lvl="1"/>
            <a:r>
              <a:rPr lang="en-US" sz="1600" dirty="0" err="1" smtClean="0"/>
              <a:t>P</a:t>
            </a:r>
            <a:r>
              <a:rPr lang="en-US" sz="1600" baseline="30000" dirty="0" err="1" smtClean="0"/>
              <a:t>det</a:t>
            </a:r>
            <a:r>
              <a:rPr lang="en-US" sz="1600" dirty="0" smtClean="0"/>
              <a:t>(x, d, E) ≈ k/N</a:t>
            </a:r>
          </a:p>
          <a:p>
            <a:r>
              <a:rPr lang="en-US" sz="2000" dirty="0" smtClean="0"/>
              <a:t>6D interpolation table</a:t>
            </a:r>
            <a:endParaRPr lang="en-US" sz="2000" dirty="0"/>
          </a:p>
        </p:txBody>
      </p:sp>
      <p:pic>
        <p:nvPicPr>
          <p:cNvPr id="6" name="Picture 5" descr="Screen Shot 2018-10-25 at 18.19.0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2"/>
          <a:stretch/>
        </p:blipFill>
        <p:spPr>
          <a:xfrm>
            <a:off x="5122779" y="2215711"/>
            <a:ext cx="2860842" cy="28253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58973" y="2482597"/>
            <a:ext cx="1919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E</a:t>
            </a:r>
            <a:r>
              <a:rPr lang="en-US" sz="1400" baseline="-25000" dirty="0" err="1" smtClean="0"/>
              <a:t>s</a:t>
            </a:r>
            <a:r>
              <a:rPr lang="en-US" sz="1400" baseline="30000" dirty="0" err="1" smtClean="0"/>
              <a:t>vis</a:t>
            </a:r>
            <a:r>
              <a:rPr lang="en-US" sz="1400" baseline="30000" dirty="0" smtClean="0"/>
              <a:t>.</a:t>
            </a:r>
            <a:r>
              <a:rPr lang="en-US" sz="1400" dirty="0" smtClean="0"/>
              <a:t> = 10</a:t>
            </a:r>
            <a:r>
              <a:rPr lang="en-US" sz="1400" baseline="30000" dirty="0" smtClean="0"/>
              <a:t>5</a:t>
            </a:r>
            <a:r>
              <a:rPr lang="en-US" sz="1400" dirty="0" smtClean="0"/>
              <a:t> </a:t>
            </a:r>
            <a:r>
              <a:rPr lang="en-US" sz="1400" dirty="0" err="1" smtClean="0"/>
              <a:t>GeV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5829905" y="1560286"/>
            <a:ext cx="895048" cy="399143"/>
          </a:xfrm>
          <a:prstGeom prst="rect">
            <a:avLst/>
          </a:prstGeom>
          <a:noFill/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26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The KM3NeT Case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28</a:t>
            </a:fld>
            <a:endParaRPr lang="en-US"/>
          </a:p>
        </p:txBody>
      </p:sp>
      <p:pic>
        <p:nvPicPr>
          <p:cNvPr id="10" name="Picture 9" descr="Screen Shot 2019-05-21 at 17.47.4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76" b="32412"/>
          <a:stretch/>
        </p:blipFill>
        <p:spPr>
          <a:xfrm>
            <a:off x="965201" y="1465715"/>
            <a:ext cx="7213599" cy="6515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32475" y="1560286"/>
            <a:ext cx="1040191" cy="399143"/>
          </a:xfrm>
          <a:prstGeom prst="rect">
            <a:avLst/>
          </a:prstGeom>
          <a:noFill/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7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The KM3NeT Case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29</a:t>
            </a:fld>
            <a:endParaRPr lang="en-US"/>
          </a:p>
        </p:txBody>
      </p:sp>
      <p:pic>
        <p:nvPicPr>
          <p:cNvPr id="10" name="Picture 9" descr="Screen Shot 2019-05-21 at 17.47.4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76" b="32412"/>
          <a:stretch/>
        </p:blipFill>
        <p:spPr>
          <a:xfrm>
            <a:off x="965201" y="1465715"/>
            <a:ext cx="7213599" cy="651564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57199" y="2213363"/>
            <a:ext cx="4518892" cy="255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 smtClean="0"/>
              <a:t>Event likelihood P(</a:t>
            </a:r>
            <a:r>
              <a:rPr lang="en-US" sz="2000" b="1" dirty="0" err="1" smtClean="0"/>
              <a:t>ev</a:t>
            </a:r>
            <a:r>
              <a:rPr lang="en-US" sz="2000" b="1" baseline="-25000" dirty="0" err="1" smtClean="0"/>
              <a:t>i</a:t>
            </a:r>
            <a:r>
              <a:rPr lang="en-US" sz="2000" b="1" dirty="0" smtClean="0"/>
              <a:t> | x)</a:t>
            </a:r>
          </a:p>
          <a:p>
            <a:r>
              <a:rPr lang="en-US" sz="2000" dirty="0" smtClean="0"/>
              <a:t>JPP </a:t>
            </a:r>
            <a:r>
              <a:rPr lang="en-US" sz="2000" dirty="0"/>
              <a:t>l</a:t>
            </a:r>
            <a:r>
              <a:rPr lang="en-US" sz="2000" dirty="0" smtClean="0"/>
              <a:t>ight PDFs</a:t>
            </a:r>
          </a:p>
          <a:p>
            <a:r>
              <a:rPr lang="en-US" sz="2000" dirty="0" smtClean="0"/>
              <a:t>Hit &amp; non-hit PMTs</a:t>
            </a:r>
          </a:p>
          <a:p>
            <a:r>
              <a:rPr lang="en-US" sz="2000" dirty="0" smtClean="0"/>
              <a:t>Time of first hit on PMT</a:t>
            </a:r>
          </a:p>
          <a:p>
            <a:r>
              <a:rPr lang="en-US" sz="2000" dirty="0" smtClean="0"/>
              <a:t>7D interpolation table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632475" y="1560286"/>
            <a:ext cx="1040191" cy="399143"/>
          </a:xfrm>
          <a:prstGeom prst="rect">
            <a:avLst/>
          </a:prstGeom>
          <a:noFill/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Good News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3</a:t>
            </a:fld>
            <a:endParaRPr lang="en-US"/>
          </a:p>
        </p:txBody>
      </p:sp>
      <p:pic>
        <p:nvPicPr>
          <p:cNvPr id="17" name="Picture 16" descr="Screen Shot 2019-05-22 at 15.32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74" y="1048145"/>
            <a:ext cx="5784115" cy="3992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7979" y="4351856"/>
            <a:ext cx="2017517" cy="2308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900" spc="137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Karel</a:t>
            </a:r>
            <a:r>
              <a:rPr lang="en-US" sz="900" spc="137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i="1" spc="137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25’                      </a:t>
            </a:r>
            <a:endParaRPr lang="en-US" sz="900" i="1" spc="137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11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The KM3NeT Case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30</a:t>
            </a:fld>
            <a:endParaRPr lang="en-US"/>
          </a:p>
        </p:txBody>
      </p:sp>
      <p:pic>
        <p:nvPicPr>
          <p:cNvPr id="10" name="Picture 9" descr="Screen Shot 2019-05-21 at 17.47.4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76" b="32412"/>
          <a:stretch/>
        </p:blipFill>
        <p:spPr>
          <a:xfrm>
            <a:off x="965201" y="1465715"/>
            <a:ext cx="7213599" cy="651564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57199" y="2213363"/>
            <a:ext cx="4518892" cy="255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 smtClean="0"/>
              <a:t>Event likelihood P(</a:t>
            </a:r>
            <a:r>
              <a:rPr lang="en-US" sz="2000" b="1" dirty="0" err="1" smtClean="0"/>
              <a:t>ev</a:t>
            </a:r>
            <a:r>
              <a:rPr lang="en-US" sz="2000" b="1" baseline="-25000" dirty="0" err="1" smtClean="0"/>
              <a:t>i</a:t>
            </a:r>
            <a:r>
              <a:rPr lang="en-US" sz="2000" b="1" dirty="0" smtClean="0"/>
              <a:t> | x)</a:t>
            </a:r>
          </a:p>
          <a:p>
            <a:r>
              <a:rPr lang="en-US" sz="2000" dirty="0" smtClean="0"/>
              <a:t>JPP </a:t>
            </a:r>
            <a:r>
              <a:rPr lang="en-US" sz="2000" dirty="0"/>
              <a:t>l</a:t>
            </a:r>
            <a:r>
              <a:rPr lang="en-US" sz="2000" dirty="0" smtClean="0"/>
              <a:t>ight PDFs</a:t>
            </a:r>
          </a:p>
          <a:p>
            <a:r>
              <a:rPr lang="en-US" sz="2000" dirty="0" smtClean="0"/>
              <a:t>Hit &amp; non-hit PMTs</a:t>
            </a:r>
          </a:p>
          <a:p>
            <a:r>
              <a:rPr lang="en-US" sz="2000" dirty="0" smtClean="0"/>
              <a:t>Time of first hit on PMT</a:t>
            </a:r>
          </a:p>
          <a:p>
            <a:r>
              <a:rPr lang="en-US" sz="2000" dirty="0" smtClean="0"/>
              <a:t>7D interpolation table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39" y="2117279"/>
            <a:ext cx="2513549" cy="26706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32475" y="1560286"/>
            <a:ext cx="1040191" cy="399143"/>
          </a:xfrm>
          <a:prstGeom prst="rect">
            <a:avLst/>
          </a:prstGeom>
          <a:noFill/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00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5" t="21141" r="8843" b="42071"/>
          <a:stretch/>
        </p:blipFill>
        <p:spPr>
          <a:xfrm>
            <a:off x="4683125" y="857295"/>
            <a:ext cx="3928979" cy="3206705"/>
          </a:xfrm>
          <a:prstGeom prst="roundRect">
            <a:avLst>
              <a:gd name="adj" fmla="val 13794"/>
            </a:avLst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047920"/>
            <a:ext cx="40989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Thoughts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28875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Pro’s and Con’s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32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25108" y="1176421"/>
            <a:ext cx="4518892" cy="359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 smtClean="0"/>
              <a:t>Con</a:t>
            </a:r>
          </a:p>
          <a:p>
            <a:r>
              <a:rPr lang="en-US" sz="2000" dirty="0" smtClean="0"/>
              <a:t>CPU intensive</a:t>
            </a:r>
          </a:p>
          <a:p>
            <a:r>
              <a:rPr lang="en-US" sz="2000" dirty="0" smtClean="0"/>
              <a:t>Disk space</a:t>
            </a:r>
          </a:p>
        </p:txBody>
      </p:sp>
    </p:spTree>
    <p:extLst>
      <p:ext uri="{BB962C8B-B14F-4D97-AF65-F5344CB8AC3E}">
        <p14:creationId xmlns:p14="http://schemas.microsoft.com/office/powerpoint/2010/main" val="411693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Pro’s and Con’s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33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199" y="1176421"/>
            <a:ext cx="4167909" cy="359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 smtClean="0"/>
              <a:t>Pro</a:t>
            </a:r>
          </a:p>
          <a:p>
            <a:r>
              <a:rPr lang="en-US" sz="2000" dirty="0" smtClean="0"/>
              <a:t>Best sensitivity (in theory)</a:t>
            </a:r>
          </a:p>
          <a:p>
            <a:pPr lvl="1"/>
            <a:r>
              <a:rPr lang="is-IS" sz="1600" dirty="0" smtClean="0"/>
              <a:t>No information left unused</a:t>
            </a:r>
          </a:p>
          <a:p>
            <a:pPr lvl="1"/>
            <a:r>
              <a:rPr lang="is-IS" sz="1600" dirty="0" smtClean="0"/>
              <a:t>Event-by-event resolution</a:t>
            </a:r>
          </a:p>
          <a:p>
            <a:pPr lvl="1"/>
            <a:r>
              <a:rPr lang="is-IS" sz="1600" dirty="0" smtClean="0"/>
              <a:t>No parameterizations/approximations</a:t>
            </a:r>
          </a:p>
          <a:p>
            <a:r>
              <a:rPr lang="en-US" sz="2000" dirty="0" smtClean="0"/>
              <a:t>No need for event selection</a:t>
            </a:r>
          </a:p>
          <a:p>
            <a:r>
              <a:rPr lang="en-US" sz="2000" dirty="0" smtClean="0"/>
              <a:t>Flavor ID from first principles</a:t>
            </a:r>
            <a:endParaRPr lang="en-US" sz="2000" dirty="0"/>
          </a:p>
          <a:p>
            <a:endParaRPr lang="en-US" sz="20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25108" y="1176421"/>
            <a:ext cx="4518892" cy="359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 smtClean="0"/>
              <a:t>Con</a:t>
            </a:r>
          </a:p>
          <a:p>
            <a:r>
              <a:rPr lang="en-US" sz="2000" dirty="0" smtClean="0"/>
              <a:t>CPU intensive</a:t>
            </a:r>
          </a:p>
          <a:p>
            <a:r>
              <a:rPr lang="en-US" sz="2000" dirty="0" smtClean="0"/>
              <a:t>Disk space</a:t>
            </a:r>
          </a:p>
        </p:txBody>
      </p:sp>
    </p:spTree>
    <p:extLst>
      <p:ext uri="{BB962C8B-B14F-4D97-AF65-F5344CB8AC3E}">
        <p14:creationId xmlns:p14="http://schemas.microsoft.com/office/powerpoint/2010/main" val="1269165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Pro’s and Con’s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34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199" y="1176421"/>
            <a:ext cx="4167909" cy="359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 smtClean="0"/>
              <a:t>Pro</a:t>
            </a:r>
          </a:p>
          <a:p>
            <a:r>
              <a:rPr lang="en-US" sz="2000" dirty="0" smtClean="0"/>
              <a:t>Best sensitivity (in theory)</a:t>
            </a:r>
          </a:p>
          <a:p>
            <a:pPr lvl="1"/>
            <a:r>
              <a:rPr lang="is-IS" sz="1600" dirty="0" smtClean="0"/>
              <a:t>No information left unused</a:t>
            </a:r>
          </a:p>
          <a:p>
            <a:pPr lvl="1"/>
            <a:r>
              <a:rPr lang="is-IS" sz="1600" dirty="0" smtClean="0"/>
              <a:t>Event-by-event resolution</a:t>
            </a:r>
          </a:p>
          <a:p>
            <a:pPr lvl="1"/>
            <a:r>
              <a:rPr lang="is-IS" sz="1600" dirty="0" smtClean="0"/>
              <a:t>No parameterizations/approximations</a:t>
            </a:r>
          </a:p>
          <a:p>
            <a:r>
              <a:rPr lang="en-US" sz="2000" dirty="0" smtClean="0"/>
              <a:t>No need for event selection</a:t>
            </a:r>
          </a:p>
          <a:p>
            <a:r>
              <a:rPr lang="en-US" sz="2000" dirty="0" smtClean="0"/>
              <a:t>Flavor ID from first principles</a:t>
            </a:r>
            <a:endParaRPr lang="en-US" sz="2000" dirty="0"/>
          </a:p>
          <a:p>
            <a:endParaRPr lang="en-US" sz="20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25108" y="1176421"/>
            <a:ext cx="4518892" cy="359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 smtClean="0"/>
              <a:t>Con</a:t>
            </a:r>
          </a:p>
          <a:p>
            <a:r>
              <a:rPr lang="en-US" sz="2000" dirty="0" smtClean="0"/>
              <a:t>CPU intensive</a:t>
            </a:r>
          </a:p>
          <a:p>
            <a:r>
              <a:rPr lang="en-US" sz="2000" dirty="0" smtClean="0"/>
              <a:t>Disk space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25108" y="2671393"/>
            <a:ext cx="3696416" cy="1985274"/>
          </a:xfrm>
          <a:prstGeom prst="rect">
            <a:avLst/>
          </a:prstGeom>
          <a:ln w="28575" cmpd="sng">
            <a:solidFill>
              <a:srgbClr val="4F81BD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 smtClean="0"/>
              <a:t>Suggestion</a:t>
            </a:r>
          </a:p>
          <a:p>
            <a:r>
              <a:rPr lang="en-US" sz="2000" dirty="0" smtClean="0"/>
              <a:t>Only use this method for small set of interesting events</a:t>
            </a:r>
          </a:p>
          <a:p>
            <a:pPr lvl="1"/>
            <a:r>
              <a:rPr lang="en-US" sz="1600" dirty="0" smtClean="0"/>
              <a:t>HE</a:t>
            </a:r>
          </a:p>
          <a:p>
            <a:pPr lvl="1"/>
            <a:r>
              <a:rPr lang="en-US" sz="1600" dirty="0" smtClean="0"/>
              <a:t>Close to known catalogue source(s)</a:t>
            </a:r>
          </a:p>
          <a:p>
            <a:pPr lvl="1"/>
            <a:r>
              <a:rPr lang="en-US" sz="1600" dirty="0" err="1" smtClean="0"/>
              <a:t>Multimessenger</a:t>
            </a:r>
            <a:r>
              <a:rPr lang="en-US" sz="1600" dirty="0" smtClean="0"/>
              <a:t> events</a:t>
            </a:r>
          </a:p>
        </p:txBody>
      </p:sp>
    </p:spTree>
    <p:extLst>
      <p:ext uri="{BB962C8B-B14F-4D97-AF65-F5344CB8AC3E}">
        <p14:creationId xmlns:p14="http://schemas.microsoft.com/office/powerpoint/2010/main" val="2715224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Spin-Off / Light Version 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35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199" y="1176421"/>
            <a:ext cx="8229601" cy="359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Concept of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S</a:t>
            </a:r>
            <a:r>
              <a:rPr lang="en-US" sz="2000" baseline="30000" dirty="0" err="1" smtClean="0"/>
              <a:t>vis</a:t>
            </a:r>
            <a:r>
              <a:rPr lang="en-US" sz="2000" dirty="0"/>
              <a:t>,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track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event classification</a:t>
            </a:r>
          </a:p>
          <a:p>
            <a:pPr lvl="1"/>
            <a:r>
              <a:rPr lang="en-US" sz="1600" dirty="0" smtClean="0"/>
              <a:t>Flavor ID without machine learning</a:t>
            </a:r>
          </a:p>
          <a:p>
            <a:endParaRPr lang="en-US" sz="2000" dirty="0"/>
          </a:p>
          <a:p>
            <a:r>
              <a:rPr lang="nl-NL" sz="2000" dirty="0" err="1" smtClean="0"/>
              <a:t>P</a:t>
            </a:r>
            <a:r>
              <a:rPr lang="nl-NL" sz="2000" baseline="30000" dirty="0" err="1" smtClean="0"/>
              <a:t>det</a:t>
            </a:r>
            <a:r>
              <a:rPr lang="nl-NL" sz="2000" dirty="0"/>
              <a:t>(x) </a:t>
            </a:r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en-US" sz="2000" dirty="0"/>
              <a:t>μ(</a:t>
            </a:r>
            <a:r>
              <a:rPr lang="en-US" sz="2000" dirty="0" err="1"/>
              <a:t>x|H</a:t>
            </a:r>
            <a:r>
              <a:rPr lang="en-US" sz="2000" dirty="0"/>
              <a:t>)</a:t>
            </a:r>
          </a:p>
          <a:p>
            <a:pPr lvl="1"/>
            <a:r>
              <a:rPr lang="en-US" sz="1600" dirty="0" smtClean="0"/>
              <a:t>Can also be used for conventional source searches / fast MC generator</a:t>
            </a:r>
            <a:endParaRPr lang="en-US" sz="1600" dirty="0"/>
          </a:p>
          <a:p>
            <a:endParaRPr lang="en-US" sz="2000" dirty="0" smtClean="0"/>
          </a:p>
          <a:p>
            <a:r>
              <a:rPr lang="en-US" sz="2000" dirty="0" smtClean="0"/>
              <a:t>Likelihood can also be used in conventional reconstruction</a:t>
            </a:r>
          </a:p>
          <a:p>
            <a:pPr lvl="1"/>
            <a:r>
              <a:rPr lang="en-US" sz="1600" dirty="0" smtClean="0"/>
              <a:t>No separate shower / track </a:t>
            </a:r>
            <a:r>
              <a:rPr lang="en-US" sz="1600" dirty="0" err="1" smtClean="0"/>
              <a:t>reco</a:t>
            </a:r>
            <a:r>
              <a:rPr lang="en-US" sz="1600" dirty="0" smtClean="0"/>
              <a:t>.</a:t>
            </a:r>
          </a:p>
          <a:p>
            <a:pPr lvl="1"/>
            <a:endParaRPr lang="en-US" sz="1600" dirty="0"/>
          </a:p>
          <a:p>
            <a:r>
              <a:rPr lang="en-US" sz="2000" dirty="0" smtClean="0"/>
              <a:t>Tau events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41663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191273" y="1525467"/>
            <a:ext cx="5962716" cy="3114028"/>
            <a:chOff x="2274593" y="1486928"/>
            <a:chExt cx="7262343" cy="3114028"/>
          </a:xfrm>
          <a:scene3d>
            <a:camera prst="orthographicFront">
              <a:rot lat="1920000" lon="1380000" rev="0"/>
            </a:camera>
            <a:lightRig rig="threePt" dir="t"/>
          </a:scene3d>
        </p:grpSpPr>
        <p:sp>
          <p:nvSpPr>
            <p:cNvPr id="21" name="TextBox 20"/>
            <p:cNvSpPr txBox="1"/>
            <p:nvPr/>
          </p:nvSpPr>
          <p:spPr>
            <a:xfrm>
              <a:off x="6246084" y="4139291"/>
              <a:ext cx="6492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E</a:t>
              </a:r>
              <a:r>
                <a:rPr lang="en-US" sz="2400" baseline="-25000" dirty="0" err="1" smtClean="0"/>
                <a:t>S</a:t>
              </a:r>
              <a:r>
                <a:rPr lang="en-US" sz="2400" baseline="30000" dirty="0" err="1" smtClean="0"/>
                <a:t>vis</a:t>
              </a:r>
              <a:endParaRPr lang="en-US" sz="2400" baseline="30000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2274593" y="1542381"/>
              <a:ext cx="95901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 smtClean="0"/>
                <a:t>E</a:t>
              </a:r>
              <a:r>
                <a:rPr lang="en-US" sz="2400" baseline="-25000" dirty="0" err="1" smtClean="0"/>
                <a:t>Track</a:t>
              </a:r>
              <a:endParaRPr lang="en-US" sz="24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2845343" y="1542381"/>
              <a:ext cx="0" cy="25751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845343" y="4117506"/>
              <a:ext cx="407736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2904218" y="3926560"/>
              <a:ext cx="112063" cy="1120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89274" y="3638178"/>
              <a:ext cx="4605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 smtClean="0"/>
                <a:t>40</a:t>
              </a:r>
              <a:r>
                <a:rPr lang="en-US" dirty="0" smtClean="0"/>
                <a:t>K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72387" y="3638178"/>
              <a:ext cx="28645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Shower / Muon high b</a:t>
              </a:r>
              <a:r>
                <a:rPr lang="en-US" baseline="-25000" dirty="0"/>
                <a:t>y</a:t>
              </a:r>
            </a:p>
            <a:p>
              <a:endParaRPr lang="en-US" dirty="0"/>
            </a:p>
          </p:txBody>
        </p:sp>
        <p:sp>
          <p:nvSpPr>
            <p:cNvPr id="28" name="Connector 27"/>
            <p:cNvSpPr/>
            <p:nvPr/>
          </p:nvSpPr>
          <p:spPr>
            <a:xfrm rot="20159665">
              <a:off x="6692124" y="3369562"/>
              <a:ext cx="519242" cy="132817"/>
            </a:xfrm>
            <a:prstGeom prst="flowChartConnector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>
              <a:endCxn id="28" idx="2"/>
            </p:cNvCxnSpPr>
            <p:nvPr/>
          </p:nvCxnSpPr>
          <p:spPr>
            <a:xfrm flipV="1">
              <a:off x="6299485" y="3541591"/>
              <a:ext cx="415095" cy="193173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6700939" y="3523359"/>
              <a:ext cx="36226" cy="362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6292975" y="1486928"/>
              <a:ext cx="1279992" cy="5795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onnector 34"/>
            <p:cNvSpPr/>
            <p:nvPr/>
          </p:nvSpPr>
          <p:spPr>
            <a:xfrm rot="20159665">
              <a:off x="6254444" y="1894904"/>
              <a:ext cx="519242" cy="132817"/>
            </a:xfrm>
            <a:prstGeom prst="flowChartConnector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>
              <a:endCxn id="35" idx="2"/>
            </p:cNvCxnSpPr>
            <p:nvPr/>
          </p:nvCxnSpPr>
          <p:spPr>
            <a:xfrm flipV="1">
              <a:off x="5861805" y="2066933"/>
              <a:ext cx="415095" cy="193173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6263259" y="2048701"/>
              <a:ext cx="36226" cy="362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3016281" y="1592109"/>
              <a:ext cx="1279992" cy="5795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4803097" y="2519862"/>
              <a:ext cx="1279992" cy="5795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Connector 46"/>
            <p:cNvSpPr/>
            <p:nvPr/>
          </p:nvSpPr>
          <p:spPr>
            <a:xfrm rot="20159665">
              <a:off x="5073820" y="2794769"/>
              <a:ext cx="519242" cy="132817"/>
            </a:xfrm>
            <a:prstGeom prst="flowChartConnector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V="1">
              <a:off x="4388002" y="3099427"/>
              <a:ext cx="415095" cy="193173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4773381" y="3081635"/>
              <a:ext cx="36226" cy="362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78897" y="1987008"/>
              <a:ext cx="19596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Track</a:t>
              </a:r>
            </a:p>
            <a:p>
              <a:r>
                <a:rPr lang="en-US" dirty="0" smtClean="0"/>
                <a:t>(Contained Vertex)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147251" y="1987008"/>
              <a:ext cx="17337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Track</a:t>
              </a:r>
            </a:p>
            <a:p>
              <a:r>
                <a:rPr lang="en-US" dirty="0" smtClean="0"/>
                <a:t>(Remote Vertex)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431631" y="3004284"/>
              <a:ext cx="3838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Track + Bremsstrahlung Shower</a:t>
              </a:r>
              <a:endParaRPr lang="en-US" dirty="0"/>
            </a:p>
          </p:txBody>
        </p:sp>
      </p:grpSp>
      <p:cxnSp>
        <p:nvCxnSpPr>
          <p:cNvPr id="6" name="Straight Arrow Connector 5"/>
          <p:cNvCxnSpPr/>
          <p:nvPr/>
        </p:nvCxnSpPr>
        <p:spPr>
          <a:xfrm flipH="1">
            <a:off x="1892572" y="3485509"/>
            <a:ext cx="1961133" cy="515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29569" y="39192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tau</a:t>
            </a:r>
            <a:endParaRPr lang="en-US" baseline="-25000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920164" y="4422464"/>
            <a:ext cx="1279992" cy="579565"/>
          </a:xfrm>
          <a:prstGeom prst="straightConnector1">
            <a:avLst/>
          </a:prstGeom>
          <a:ln>
            <a:tailEnd type="arrow"/>
          </a:ln>
          <a:scene3d>
            <a:camera prst="orthographicFront">
              <a:rot lat="1920000" lon="138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onnector 31"/>
          <p:cNvSpPr/>
          <p:nvPr/>
        </p:nvSpPr>
        <p:spPr>
          <a:xfrm rot="20159665">
            <a:off x="3881633" y="4710128"/>
            <a:ext cx="519242" cy="132817"/>
          </a:xfrm>
          <a:prstGeom prst="flowChartConnector">
            <a:avLst/>
          </a:prstGeom>
          <a:effectLst/>
          <a:scene3d>
            <a:camera prst="orthographicFront">
              <a:rot lat="1920000" lon="138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3502362" y="4801949"/>
            <a:ext cx="415095" cy="193173"/>
          </a:xfrm>
          <a:prstGeom prst="straightConnector1">
            <a:avLst/>
          </a:prstGeom>
          <a:ln>
            <a:prstDash val="sysDash"/>
            <a:tailEnd type="arrow"/>
          </a:ln>
          <a:scene3d>
            <a:camera prst="orthographicFront">
              <a:rot lat="1920000" lon="138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onnector 37"/>
          <p:cNvSpPr/>
          <p:nvPr/>
        </p:nvSpPr>
        <p:spPr>
          <a:xfrm rot="20159665">
            <a:off x="4792064" y="4508972"/>
            <a:ext cx="519242" cy="132817"/>
          </a:xfrm>
          <a:prstGeom prst="flowChartConnector">
            <a:avLst/>
          </a:prstGeom>
          <a:effectLst/>
          <a:scene3d>
            <a:camera prst="orthographicFront">
              <a:rot lat="1920000" lon="138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13779" y="4693802"/>
            <a:ext cx="1372754" cy="369332"/>
          </a:xfrm>
          <a:prstGeom prst="rect">
            <a:avLst/>
          </a:prstGeom>
          <a:noFill/>
          <a:scene3d>
            <a:camera prst="orthographicFront">
              <a:rot lat="1920000" lon="138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Double bang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1760739" y="3966460"/>
            <a:ext cx="1279992" cy="579565"/>
          </a:xfrm>
          <a:prstGeom prst="straightConnector1">
            <a:avLst/>
          </a:prstGeom>
          <a:ln>
            <a:tailEnd type="arrow"/>
          </a:ln>
          <a:scene3d>
            <a:camera prst="orthographicFront">
              <a:rot lat="1920000" lon="138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Connector 42"/>
          <p:cNvSpPr/>
          <p:nvPr/>
        </p:nvSpPr>
        <p:spPr>
          <a:xfrm rot="20159665">
            <a:off x="2632639" y="4066336"/>
            <a:ext cx="519242" cy="132817"/>
          </a:xfrm>
          <a:prstGeom prst="flowChartConnector">
            <a:avLst/>
          </a:prstGeom>
          <a:effectLst/>
          <a:scene3d>
            <a:camera prst="orthographicFront">
              <a:rot lat="1920000" lon="138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116240" y="4324470"/>
            <a:ext cx="926643" cy="369332"/>
          </a:xfrm>
          <a:prstGeom prst="rect">
            <a:avLst/>
          </a:prstGeom>
          <a:noFill/>
          <a:scene3d>
            <a:camera prst="orthographicFront">
              <a:rot lat="1920000" lon="138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Lollipop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1187583" y="2484142"/>
            <a:ext cx="781189" cy="353714"/>
          </a:xfrm>
          <a:prstGeom prst="straightConnector1">
            <a:avLst/>
          </a:prstGeom>
          <a:ln>
            <a:tailEnd type="arrow"/>
          </a:ln>
          <a:scene3d>
            <a:camera prst="orthographicFront">
              <a:rot lat="1920000" lon="138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901932" y="2378602"/>
            <a:ext cx="705973" cy="319657"/>
          </a:xfrm>
          <a:prstGeom prst="straightConnector1">
            <a:avLst/>
          </a:prstGeom>
          <a:ln w="57150" cmpd="sng">
            <a:tailEnd type="arrow"/>
          </a:ln>
          <a:scene3d>
            <a:camera prst="orthographicFront">
              <a:rot lat="1920000" lon="138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297417" y="2042585"/>
            <a:ext cx="1290588" cy="369332"/>
          </a:xfrm>
          <a:prstGeom prst="rect">
            <a:avLst/>
          </a:prstGeom>
          <a:noFill/>
          <a:scene3d>
            <a:camera prst="orthographicFront">
              <a:rot lat="1920000" lon="138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err="1" smtClean="0"/>
              <a:t>Sugardaddy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36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Tau Events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1419741" y="4322810"/>
            <a:ext cx="415095" cy="193173"/>
          </a:xfrm>
          <a:prstGeom prst="straightConnector1">
            <a:avLst/>
          </a:prstGeom>
          <a:ln>
            <a:prstDash val="sysDash"/>
            <a:tailEnd type="arrow"/>
          </a:ln>
          <a:scene3d>
            <a:camera prst="orthographicFront">
              <a:rot lat="1920000" lon="138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796912" y="2667955"/>
            <a:ext cx="415095" cy="193173"/>
          </a:xfrm>
          <a:prstGeom prst="straightConnector1">
            <a:avLst/>
          </a:prstGeom>
          <a:ln>
            <a:prstDash val="sysDash"/>
            <a:tailEnd type="arrow"/>
          </a:ln>
          <a:scene3d>
            <a:camera prst="orthographicFront">
              <a:rot lat="1920000" lon="138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188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5" t="21141" r="8843" b="42071"/>
          <a:stretch/>
        </p:blipFill>
        <p:spPr>
          <a:xfrm>
            <a:off x="4683125" y="857295"/>
            <a:ext cx="3928979" cy="3206705"/>
          </a:xfrm>
          <a:prstGeom prst="roundRect">
            <a:avLst>
              <a:gd name="adj" fmla="val 13794"/>
            </a:avLst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047920"/>
            <a:ext cx="40989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Backup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4781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Recap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 descr="Screen Shot 2018-10-24 at 17.01.2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53"/>
          <a:stretch/>
        </p:blipFill>
        <p:spPr>
          <a:xfrm>
            <a:off x="1959736" y="1426512"/>
            <a:ext cx="4983322" cy="42326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38</a:t>
            </a:fld>
            <a:endParaRPr lang="en-US"/>
          </a:p>
        </p:txBody>
      </p:sp>
      <p:pic>
        <p:nvPicPr>
          <p:cNvPr id="10" name="Picture 9" descr="Screen Shot 2017-11-16 at 13.21.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39" y="1985199"/>
            <a:ext cx="3438561" cy="314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1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Hypothesis Testing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39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9" y="1063229"/>
            <a:ext cx="4518892" cy="3501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/>
              <a:t>Realistic case + Detection efficiency</a:t>
            </a:r>
          </a:p>
          <a:p>
            <a:r>
              <a:rPr lang="en-US" sz="2200" dirty="0" smtClean="0"/>
              <a:t>Detection efficiency </a:t>
            </a:r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2200" baseline="30000" dirty="0" err="1" smtClean="0">
                <a:solidFill>
                  <a:schemeClr val="accent6">
                    <a:lumMod val="75000"/>
                  </a:schemeClr>
                </a:solidFill>
              </a:rPr>
              <a:t>det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(x)</a:t>
            </a:r>
          </a:p>
          <a:p>
            <a:endParaRPr lang="en-US" sz="2200" dirty="0" smtClean="0"/>
          </a:p>
          <a:p>
            <a:r>
              <a:rPr lang="en-US" sz="2200" dirty="0" smtClean="0"/>
              <a:t>Interaction flux        </a:t>
            </a:r>
          </a:p>
          <a:p>
            <a:r>
              <a:rPr lang="en-US" sz="2200" dirty="0" smtClean="0"/>
              <a:t>Detectable flux </a:t>
            </a:r>
          </a:p>
          <a:p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0198283" y="1444220"/>
            <a:ext cx="775368" cy="1630947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98283" y="949589"/>
            <a:ext cx="775368" cy="46789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0519464" y="882315"/>
            <a:ext cx="106947" cy="348441"/>
            <a:chOff x="4090737" y="1958690"/>
            <a:chExt cx="106947" cy="348441"/>
          </a:xfrm>
        </p:grpSpPr>
        <p:sp>
          <p:nvSpPr>
            <p:cNvPr id="8" name="Oval 7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5472545" y="1570182"/>
            <a:ext cx="0" cy="247072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70455" y="4040909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07001" y="313412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08571" y="1570182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cxnSp>
        <p:nvCxnSpPr>
          <p:cNvPr id="20" name="Curved Connector 19"/>
          <p:cNvCxnSpPr/>
          <p:nvPr/>
        </p:nvCxnSpPr>
        <p:spPr>
          <a:xfrm>
            <a:off x="5472545" y="3699256"/>
            <a:ext cx="1824182" cy="288733"/>
          </a:xfrm>
          <a:prstGeom prst="curvedConnector3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0800000" flipV="1">
            <a:off x="7296728" y="3699255"/>
            <a:ext cx="1258454" cy="288733"/>
          </a:xfrm>
          <a:prstGeom prst="curvedConnector3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>
            <a:off x="7217481" y="3508744"/>
            <a:ext cx="613833" cy="772964"/>
          </a:xfrm>
          <a:prstGeom prst="arc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flipH="1">
            <a:off x="7223125" y="3510197"/>
            <a:ext cx="614892" cy="950678"/>
          </a:xfrm>
          <a:prstGeom prst="arc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/>
          <p:cNvCxnSpPr/>
          <p:nvPr/>
        </p:nvCxnSpPr>
        <p:spPr>
          <a:xfrm flipH="1">
            <a:off x="5472545" y="4040909"/>
            <a:ext cx="308263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-1545167" y="2455333"/>
            <a:ext cx="1465728" cy="678787"/>
            <a:chOff x="-1545167" y="2455333"/>
            <a:chExt cx="1465728" cy="678787"/>
          </a:xfrm>
        </p:grpSpPr>
        <p:cxnSp>
          <p:nvCxnSpPr>
            <p:cNvPr id="14" name="Curved Connector 13"/>
            <p:cNvCxnSpPr/>
            <p:nvPr/>
          </p:nvCxnSpPr>
          <p:spPr>
            <a:xfrm flipV="1">
              <a:off x="-154516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urved Connector 129"/>
            <p:cNvCxnSpPr/>
            <p:nvPr/>
          </p:nvCxnSpPr>
          <p:spPr>
            <a:xfrm flipH="1" flipV="1">
              <a:off x="-81425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5758889" y="3586479"/>
            <a:ext cx="498877" cy="452169"/>
            <a:chOff x="-1545167" y="2455333"/>
            <a:chExt cx="1465728" cy="678787"/>
          </a:xfrm>
        </p:grpSpPr>
        <p:cxnSp>
          <p:nvCxnSpPr>
            <p:cNvPr id="132" name="Curved Connector 131"/>
            <p:cNvCxnSpPr/>
            <p:nvPr/>
          </p:nvCxnSpPr>
          <p:spPr>
            <a:xfrm flipV="1">
              <a:off x="-154516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urved Connector 132"/>
            <p:cNvCxnSpPr/>
            <p:nvPr/>
          </p:nvCxnSpPr>
          <p:spPr>
            <a:xfrm flipH="1" flipV="1">
              <a:off x="-81425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8086058" y="3229418"/>
            <a:ext cx="277012" cy="811492"/>
            <a:chOff x="-1545167" y="2455333"/>
            <a:chExt cx="1465728" cy="678787"/>
          </a:xfrm>
        </p:grpSpPr>
        <p:cxnSp>
          <p:nvCxnSpPr>
            <p:cNvPr id="138" name="Curved Connector 137"/>
            <p:cNvCxnSpPr/>
            <p:nvPr/>
          </p:nvCxnSpPr>
          <p:spPr>
            <a:xfrm flipV="1">
              <a:off x="-154516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urved Connector 138"/>
            <p:cNvCxnSpPr/>
            <p:nvPr/>
          </p:nvCxnSpPr>
          <p:spPr>
            <a:xfrm flipH="1" flipV="1">
              <a:off x="-81425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>
            <a:off x="8158836" y="3581728"/>
            <a:ext cx="498877" cy="452169"/>
            <a:chOff x="-1545167" y="2455333"/>
            <a:chExt cx="1465728" cy="678787"/>
          </a:xfrm>
        </p:grpSpPr>
        <p:cxnSp>
          <p:nvCxnSpPr>
            <p:cNvPr id="141" name="Curved Connector 140"/>
            <p:cNvCxnSpPr/>
            <p:nvPr/>
          </p:nvCxnSpPr>
          <p:spPr>
            <a:xfrm flipV="1">
              <a:off x="-154516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urved Connector 141"/>
            <p:cNvCxnSpPr/>
            <p:nvPr/>
          </p:nvCxnSpPr>
          <p:spPr>
            <a:xfrm flipH="1" flipV="1">
              <a:off x="-81425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/>
          <p:cNvGrpSpPr/>
          <p:nvPr/>
        </p:nvGrpSpPr>
        <p:grpSpPr>
          <a:xfrm>
            <a:off x="6238593" y="3825569"/>
            <a:ext cx="1002862" cy="208328"/>
            <a:chOff x="-1545167" y="2455333"/>
            <a:chExt cx="1465728" cy="678787"/>
          </a:xfrm>
        </p:grpSpPr>
        <p:cxnSp>
          <p:nvCxnSpPr>
            <p:cNvPr id="144" name="Curved Connector 143"/>
            <p:cNvCxnSpPr/>
            <p:nvPr/>
          </p:nvCxnSpPr>
          <p:spPr>
            <a:xfrm flipV="1">
              <a:off x="-154516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urved Connector 144"/>
            <p:cNvCxnSpPr/>
            <p:nvPr/>
          </p:nvCxnSpPr>
          <p:spPr>
            <a:xfrm flipH="1" flipV="1">
              <a:off x="-81425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7424690" y="3424798"/>
            <a:ext cx="474253" cy="606831"/>
            <a:chOff x="-1545167" y="2455333"/>
            <a:chExt cx="1465728" cy="678787"/>
          </a:xfrm>
        </p:grpSpPr>
        <p:cxnSp>
          <p:nvCxnSpPr>
            <p:cNvPr id="147" name="Curved Connector 146"/>
            <p:cNvCxnSpPr/>
            <p:nvPr/>
          </p:nvCxnSpPr>
          <p:spPr>
            <a:xfrm flipV="1">
              <a:off x="-154516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urved Connector 147"/>
            <p:cNvCxnSpPr/>
            <p:nvPr/>
          </p:nvCxnSpPr>
          <p:spPr>
            <a:xfrm flipH="1" flipV="1">
              <a:off x="-81425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760441" y="181759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dP</a:t>
            </a:r>
            <a:r>
              <a:rPr lang="en-US" dirty="0" smtClean="0">
                <a:solidFill>
                  <a:srgbClr val="0000FF"/>
                </a:solidFill>
              </a:rPr>
              <a:t>/dx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48" name="Curved Connector 47"/>
          <p:cNvCxnSpPr/>
          <p:nvPr/>
        </p:nvCxnSpPr>
        <p:spPr>
          <a:xfrm>
            <a:off x="5472546" y="3825569"/>
            <a:ext cx="1824182" cy="187006"/>
          </a:xfrm>
          <a:prstGeom prst="curvedConnector3">
            <a:avLst/>
          </a:prstGeom>
          <a:ln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 rot="10800000" flipV="1">
            <a:off x="7296730" y="3946070"/>
            <a:ext cx="1258453" cy="66503"/>
          </a:xfrm>
          <a:prstGeom prst="curvedConnector3">
            <a:avLst/>
          </a:prstGeom>
          <a:ln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Arc 49"/>
          <p:cNvSpPr/>
          <p:nvPr/>
        </p:nvSpPr>
        <p:spPr>
          <a:xfrm>
            <a:off x="7217482" y="1996413"/>
            <a:ext cx="613833" cy="842943"/>
          </a:xfrm>
          <a:prstGeom prst="arc">
            <a:avLst/>
          </a:prstGeom>
          <a:noFill/>
          <a:ln>
            <a:solidFill>
              <a:srgbClr val="008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/>
          <p:cNvSpPr/>
          <p:nvPr/>
        </p:nvSpPr>
        <p:spPr>
          <a:xfrm flipH="1">
            <a:off x="7223126" y="1997867"/>
            <a:ext cx="614892" cy="950678"/>
          </a:xfrm>
          <a:prstGeom prst="arc">
            <a:avLst/>
          </a:prstGeom>
          <a:noFill/>
          <a:ln>
            <a:solidFill>
              <a:srgbClr val="008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5472546" y="2335893"/>
            <a:ext cx="3082637" cy="331107"/>
          </a:xfrm>
          <a:prstGeom prst="line">
            <a:avLst/>
          </a:prstGeom>
          <a:ln>
            <a:solidFill>
              <a:srgbClr val="8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779979" y="2512538"/>
            <a:ext cx="30316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753510" y="2922502"/>
            <a:ext cx="303162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87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Hypothesis Testing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4114800" cy="3501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Simple counting experiment</a:t>
            </a:r>
          </a:p>
          <a:p>
            <a:r>
              <a:rPr lang="en-US" sz="2200" dirty="0" smtClean="0"/>
              <a:t>H0: </a:t>
            </a:r>
            <a:r>
              <a:rPr lang="en-US" sz="2200" dirty="0" err="1" smtClean="0">
                <a:solidFill>
                  <a:srgbClr val="800000"/>
                </a:solidFill>
              </a:rPr>
              <a:t>μ</a:t>
            </a:r>
            <a:r>
              <a:rPr lang="en-US" sz="2200" baseline="-25000" dirty="0" err="1" smtClean="0">
                <a:solidFill>
                  <a:srgbClr val="800000"/>
                </a:solidFill>
              </a:rPr>
              <a:t>b</a:t>
            </a:r>
            <a:r>
              <a:rPr lang="en-US" sz="2200" dirty="0" smtClean="0"/>
              <a:t> </a:t>
            </a:r>
            <a:endParaRPr lang="en-US" sz="2200" dirty="0">
              <a:solidFill>
                <a:srgbClr val="FF6600"/>
              </a:solidFill>
            </a:endParaRPr>
          </a:p>
          <a:p>
            <a:r>
              <a:rPr lang="en-US" sz="2200" dirty="0" smtClean="0"/>
              <a:t>H1: </a:t>
            </a:r>
            <a:r>
              <a:rPr lang="en-US" sz="2200" dirty="0" err="1">
                <a:solidFill>
                  <a:srgbClr val="800000"/>
                </a:solidFill>
              </a:rPr>
              <a:t>μ</a:t>
            </a:r>
            <a:r>
              <a:rPr lang="en-US" sz="2200" baseline="-25000" dirty="0" err="1">
                <a:solidFill>
                  <a:srgbClr val="800000"/>
                </a:solidFill>
              </a:rPr>
              <a:t>b</a:t>
            </a:r>
            <a:r>
              <a:rPr lang="en-US" sz="2200" dirty="0"/>
              <a:t> </a:t>
            </a:r>
            <a:r>
              <a:rPr lang="en-US" sz="2200" dirty="0" smtClean="0"/>
              <a:t>+ </a:t>
            </a:r>
            <a:r>
              <a:rPr lang="en-US" sz="2200" dirty="0" err="1" smtClean="0">
                <a:solidFill>
                  <a:srgbClr val="008000"/>
                </a:solidFill>
              </a:rPr>
              <a:t>μ</a:t>
            </a:r>
            <a:r>
              <a:rPr lang="en-US" sz="2200" baseline="-25000" dirty="0" err="1" smtClean="0">
                <a:solidFill>
                  <a:srgbClr val="008000"/>
                </a:solidFill>
              </a:rPr>
              <a:t>s</a:t>
            </a:r>
            <a:r>
              <a:rPr lang="en-US" sz="2200" dirty="0" smtClean="0"/>
              <a:t> </a:t>
            </a:r>
            <a:endParaRPr lang="en-US" sz="2200" dirty="0">
              <a:solidFill>
                <a:srgbClr val="FF6600"/>
              </a:solidFill>
            </a:endParaRPr>
          </a:p>
          <a:p>
            <a:endParaRPr lang="en-US" sz="2200" dirty="0" smtClean="0">
              <a:solidFill>
                <a:srgbClr val="FF6600"/>
              </a:solidFill>
            </a:endParaRPr>
          </a:p>
          <a:p>
            <a:r>
              <a:rPr lang="en-US" sz="2200" dirty="0" smtClean="0">
                <a:solidFill>
                  <a:srgbClr val="0000FF"/>
                </a:solidFill>
              </a:rPr>
              <a:t>n</a:t>
            </a:r>
            <a:r>
              <a:rPr lang="en-US" sz="2200" dirty="0" smtClean="0"/>
              <a:t> events detected</a:t>
            </a:r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6122737" y="2473158"/>
            <a:ext cx="775368" cy="1630947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22737" y="1978527"/>
            <a:ext cx="775368" cy="46789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443918" y="1911253"/>
            <a:ext cx="106947" cy="348441"/>
            <a:chOff x="4090737" y="1958690"/>
            <a:chExt cx="106947" cy="348441"/>
          </a:xfrm>
        </p:grpSpPr>
        <p:sp>
          <p:nvSpPr>
            <p:cNvPr id="8" name="Oval 7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165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5-22 at 10.45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5" y="3586479"/>
            <a:ext cx="5436935" cy="10398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Hypothesis Testing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40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9" y="1063229"/>
            <a:ext cx="4518892" cy="3501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/>
              <a:t>Realistic case + Detection efficiency</a:t>
            </a:r>
          </a:p>
          <a:p>
            <a:r>
              <a:rPr lang="en-US" sz="2200" dirty="0" smtClean="0"/>
              <a:t>Detection efficiency </a:t>
            </a:r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2200" baseline="30000" dirty="0" err="1" smtClean="0">
                <a:solidFill>
                  <a:schemeClr val="accent6">
                    <a:lumMod val="75000"/>
                  </a:schemeClr>
                </a:solidFill>
              </a:rPr>
              <a:t>det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(x)</a:t>
            </a:r>
          </a:p>
          <a:p>
            <a:endParaRPr lang="en-US" sz="2200" dirty="0" smtClean="0"/>
          </a:p>
          <a:p>
            <a:r>
              <a:rPr lang="en-US" sz="2200" dirty="0" smtClean="0"/>
              <a:t>Interaction flux        </a:t>
            </a:r>
          </a:p>
          <a:p>
            <a:r>
              <a:rPr lang="en-US" sz="2200" dirty="0" smtClean="0"/>
              <a:t>Detectable flux </a:t>
            </a:r>
          </a:p>
          <a:p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0198283" y="1444220"/>
            <a:ext cx="775368" cy="1630947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98283" y="949589"/>
            <a:ext cx="775368" cy="46789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0519464" y="882315"/>
            <a:ext cx="106947" cy="348441"/>
            <a:chOff x="4090737" y="1958690"/>
            <a:chExt cx="106947" cy="348441"/>
          </a:xfrm>
        </p:grpSpPr>
        <p:sp>
          <p:nvSpPr>
            <p:cNvPr id="8" name="Oval 7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5472545" y="1570182"/>
            <a:ext cx="0" cy="247072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70455" y="4040909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07001" y="313412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08571" y="1570182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cxnSp>
        <p:nvCxnSpPr>
          <p:cNvPr id="20" name="Curved Connector 19"/>
          <p:cNvCxnSpPr/>
          <p:nvPr/>
        </p:nvCxnSpPr>
        <p:spPr>
          <a:xfrm>
            <a:off x="5472545" y="3699256"/>
            <a:ext cx="1824182" cy="288733"/>
          </a:xfrm>
          <a:prstGeom prst="curvedConnector3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0800000" flipV="1">
            <a:off x="7296728" y="3699255"/>
            <a:ext cx="1258454" cy="288733"/>
          </a:xfrm>
          <a:prstGeom prst="curvedConnector3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>
            <a:off x="7217481" y="3508744"/>
            <a:ext cx="613833" cy="772964"/>
          </a:xfrm>
          <a:prstGeom prst="arc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flipH="1">
            <a:off x="7223125" y="3510197"/>
            <a:ext cx="614892" cy="950678"/>
          </a:xfrm>
          <a:prstGeom prst="arc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/>
          <p:cNvCxnSpPr/>
          <p:nvPr/>
        </p:nvCxnSpPr>
        <p:spPr>
          <a:xfrm flipH="1">
            <a:off x="5472545" y="4040909"/>
            <a:ext cx="308263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-1545167" y="2455333"/>
            <a:ext cx="1465728" cy="678787"/>
            <a:chOff x="-1545167" y="2455333"/>
            <a:chExt cx="1465728" cy="678787"/>
          </a:xfrm>
        </p:grpSpPr>
        <p:cxnSp>
          <p:nvCxnSpPr>
            <p:cNvPr id="14" name="Curved Connector 13"/>
            <p:cNvCxnSpPr/>
            <p:nvPr/>
          </p:nvCxnSpPr>
          <p:spPr>
            <a:xfrm flipV="1">
              <a:off x="-154516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urved Connector 129"/>
            <p:cNvCxnSpPr/>
            <p:nvPr/>
          </p:nvCxnSpPr>
          <p:spPr>
            <a:xfrm flipH="1" flipV="1">
              <a:off x="-81425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5758889" y="3586479"/>
            <a:ext cx="498877" cy="452169"/>
            <a:chOff x="-1545167" y="2455333"/>
            <a:chExt cx="1465728" cy="678787"/>
          </a:xfrm>
        </p:grpSpPr>
        <p:cxnSp>
          <p:nvCxnSpPr>
            <p:cNvPr id="132" name="Curved Connector 131"/>
            <p:cNvCxnSpPr/>
            <p:nvPr/>
          </p:nvCxnSpPr>
          <p:spPr>
            <a:xfrm flipV="1">
              <a:off x="-154516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urved Connector 132"/>
            <p:cNvCxnSpPr/>
            <p:nvPr/>
          </p:nvCxnSpPr>
          <p:spPr>
            <a:xfrm flipH="1" flipV="1">
              <a:off x="-81425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8086058" y="3229418"/>
            <a:ext cx="277012" cy="811492"/>
            <a:chOff x="-1545167" y="2455333"/>
            <a:chExt cx="1465728" cy="678787"/>
          </a:xfrm>
        </p:grpSpPr>
        <p:cxnSp>
          <p:nvCxnSpPr>
            <p:cNvPr id="138" name="Curved Connector 137"/>
            <p:cNvCxnSpPr/>
            <p:nvPr/>
          </p:nvCxnSpPr>
          <p:spPr>
            <a:xfrm flipV="1">
              <a:off x="-154516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urved Connector 138"/>
            <p:cNvCxnSpPr/>
            <p:nvPr/>
          </p:nvCxnSpPr>
          <p:spPr>
            <a:xfrm flipH="1" flipV="1">
              <a:off x="-81425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>
            <a:off x="8158836" y="3581728"/>
            <a:ext cx="498877" cy="452169"/>
            <a:chOff x="-1545167" y="2455333"/>
            <a:chExt cx="1465728" cy="678787"/>
          </a:xfrm>
        </p:grpSpPr>
        <p:cxnSp>
          <p:nvCxnSpPr>
            <p:cNvPr id="141" name="Curved Connector 140"/>
            <p:cNvCxnSpPr/>
            <p:nvPr/>
          </p:nvCxnSpPr>
          <p:spPr>
            <a:xfrm flipV="1">
              <a:off x="-154516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urved Connector 141"/>
            <p:cNvCxnSpPr/>
            <p:nvPr/>
          </p:nvCxnSpPr>
          <p:spPr>
            <a:xfrm flipH="1" flipV="1">
              <a:off x="-81425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/>
          <p:cNvGrpSpPr/>
          <p:nvPr/>
        </p:nvGrpSpPr>
        <p:grpSpPr>
          <a:xfrm>
            <a:off x="6238593" y="3825569"/>
            <a:ext cx="1002862" cy="208328"/>
            <a:chOff x="-1545167" y="2455333"/>
            <a:chExt cx="1465728" cy="678787"/>
          </a:xfrm>
        </p:grpSpPr>
        <p:cxnSp>
          <p:nvCxnSpPr>
            <p:cNvPr id="144" name="Curved Connector 143"/>
            <p:cNvCxnSpPr/>
            <p:nvPr/>
          </p:nvCxnSpPr>
          <p:spPr>
            <a:xfrm flipV="1">
              <a:off x="-154516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urved Connector 144"/>
            <p:cNvCxnSpPr/>
            <p:nvPr/>
          </p:nvCxnSpPr>
          <p:spPr>
            <a:xfrm flipH="1" flipV="1">
              <a:off x="-81425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7424690" y="3424798"/>
            <a:ext cx="474253" cy="606831"/>
            <a:chOff x="-1545167" y="2455333"/>
            <a:chExt cx="1465728" cy="678787"/>
          </a:xfrm>
        </p:grpSpPr>
        <p:cxnSp>
          <p:nvCxnSpPr>
            <p:cNvPr id="147" name="Curved Connector 146"/>
            <p:cNvCxnSpPr/>
            <p:nvPr/>
          </p:nvCxnSpPr>
          <p:spPr>
            <a:xfrm flipV="1">
              <a:off x="-154516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urved Connector 147"/>
            <p:cNvCxnSpPr/>
            <p:nvPr/>
          </p:nvCxnSpPr>
          <p:spPr>
            <a:xfrm flipH="1" flipV="1">
              <a:off x="-814257" y="2455333"/>
              <a:ext cx="734818" cy="6787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760441" y="181759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dP</a:t>
            </a:r>
            <a:r>
              <a:rPr lang="en-US" dirty="0" smtClean="0">
                <a:solidFill>
                  <a:srgbClr val="0000FF"/>
                </a:solidFill>
              </a:rPr>
              <a:t>/dx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48" name="Curved Connector 47"/>
          <p:cNvCxnSpPr/>
          <p:nvPr/>
        </p:nvCxnSpPr>
        <p:spPr>
          <a:xfrm>
            <a:off x="5472546" y="3825569"/>
            <a:ext cx="1824182" cy="187006"/>
          </a:xfrm>
          <a:prstGeom prst="curvedConnector3">
            <a:avLst/>
          </a:prstGeom>
          <a:ln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 rot="10800000" flipV="1">
            <a:off x="7296730" y="3946070"/>
            <a:ext cx="1258453" cy="66503"/>
          </a:xfrm>
          <a:prstGeom prst="curvedConnector3">
            <a:avLst/>
          </a:prstGeom>
          <a:ln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Arc 49"/>
          <p:cNvSpPr/>
          <p:nvPr/>
        </p:nvSpPr>
        <p:spPr>
          <a:xfrm>
            <a:off x="7217482" y="1996413"/>
            <a:ext cx="613833" cy="842943"/>
          </a:xfrm>
          <a:prstGeom prst="arc">
            <a:avLst/>
          </a:prstGeom>
          <a:noFill/>
          <a:ln>
            <a:solidFill>
              <a:srgbClr val="008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/>
          <p:cNvSpPr/>
          <p:nvPr/>
        </p:nvSpPr>
        <p:spPr>
          <a:xfrm flipH="1">
            <a:off x="7223126" y="1997867"/>
            <a:ext cx="614892" cy="950678"/>
          </a:xfrm>
          <a:prstGeom prst="arc">
            <a:avLst/>
          </a:prstGeom>
          <a:noFill/>
          <a:ln>
            <a:solidFill>
              <a:srgbClr val="008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5472546" y="2335893"/>
            <a:ext cx="3082637" cy="331107"/>
          </a:xfrm>
          <a:prstGeom prst="line">
            <a:avLst/>
          </a:prstGeom>
          <a:ln>
            <a:solidFill>
              <a:srgbClr val="8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779979" y="2512538"/>
            <a:ext cx="30316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753510" y="2922502"/>
            <a:ext cx="303162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15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Recap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 descr="Screen Shot 2018-10-24 at 17.01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0561"/>
            <a:ext cx="9144000" cy="887043"/>
          </a:xfrm>
          <a:prstGeom prst="rect">
            <a:avLst/>
          </a:prstGeom>
        </p:spPr>
      </p:pic>
      <p:pic>
        <p:nvPicPr>
          <p:cNvPr id="4" name="Picture 3" descr="Screen Shot 2018-10-24 at 17.01.2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53"/>
          <a:stretch/>
        </p:blipFill>
        <p:spPr>
          <a:xfrm>
            <a:off x="1959736" y="1426512"/>
            <a:ext cx="4983322" cy="423269"/>
          </a:xfrm>
          <a:prstGeom prst="rect">
            <a:avLst/>
          </a:prstGeom>
        </p:spPr>
      </p:pic>
      <p:pic>
        <p:nvPicPr>
          <p:cNvPr id="8" name="Picture 7" descr="Screen Shot 2018-10-24 at 17.01.1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5" r="1446"/>
          <a:stretch/>
        </p:blipFill>
        <p:spPr>
          <a:xfrm>
            <a:off x="2411664" y="3664628"/>
            <a:ext cx="4096512" cy="88704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579" y="3221787"/>
            <a:ext cx="4339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each event &amp; each hypothesis</a:t>
            </a:r>
            <a:r>
              <a:rPr lang="en-US" dirty="0"/>
              <a:t> </a:t>
            </a:r>
            <a:r>
              <a:rPr lang="en-US" dirty="0" smtClean="0"/>
              <a:t>(H), solve: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900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Visible Shower Energy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42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257790" y="1417053"/>
            <a:ext cx="3776578" cy="2519508"/>
            <a:chOff x="4264526" y="1063229"/>
            <a:chExt cx="3776578" cy="2519508"/>
          </a:xfrm>
        </p:grpSpPr>
        <p:pic>
          <p:nvPicPr>
            <p:cNvPr id="7" name="Picture 6" descr="event_sig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956"/>
            <a:stretch/>
          </p:blipFill>
          <p:spPr>
            <a:xfrm>
              <a:off x="4264526" y="1063229"/>
              <a:ext cx="2433053" cy="2025316"/>
            </a:xfrm>
            <a:prstGeom prst="rect">
              <a:avLst/>
            </a:prstGeom>
          </p:spPr>
        </p:pic>
        <p:pic>
          <p:nvPicPr>
            <p:cNvPr id="11" name="Picture 10" descr="event_sig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44" b="43544"/>
            <a:stretch/>
          </p:blipFill>
          <p:spPr>
            <a:xfrm>
              <a:off x="4264526" y="2439333"/>
              <a:ext cx="3776578" cy="1143404"/>
            </a:xfrm>
            <a:prstGeom prst="rect">
              <a:avLst/>
            </a:prstGeom>
          </p:spPr>
        </p:pic>
      </p:grpSp>
      <p:pic>
        <p:nvPicPr>
          <p:cNvPr id="12" name="Picture 11" descr="Screen Shot 2019-05-22 at 14.33.4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36"/>
          <a:stretch/>
        </p:blipFill>
        <p:spPr>
          <a:xfrm>
            <a:off x="855574" y="1704626"/>
            <a:ext cx="3714689" cy="621479"/>
          </a:xfrm>
          <a:prstGeom prst="rect">
            <a:avLst/>
          </a:prstGeom>
        </p:spPr>
      </p:pic>
      <p:pic>
        <p:nvPicPr>
          <p:cNvPr id="15" name="Picture 14" descr="Screen Shot 2019-05-22 at 14.33.4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62"/>
          <a:stretch/>
        </p:blipFill>
        <p:spPr>
          <a:xfrm>
            <a:off x="267364" y="2326105"/>
            <a:ext cx="3714689" cy="6331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59152" y="168442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NC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59152" y="24643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eCC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59152" y="3367042"/>
            <a:ext cx="557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μCC</a:t>
            </a:r>
            <a:endParaRPr lang="en-US" dirty="0"/>
          </a:p>
        </p:txBody>
      </p:sp>
      <p:cxnSp>
        <p:nvCxnSpPr>
          <p:cNvPr id="19" name="Straight Arrow Connector 18"/>
          <p:cNvCxnSpPr>
            <a:endCxn id="13" idx="1"/>
          </p:cNvCxnSpPr>
          <p:nvPr/>
        </p:nvCxnSpPr>
        <p:spPr>
          <a:xfrm flipV="1">
            <a:off x="3982053" y="1869094"/>
            <a:ext cx="777099" cy="90624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7" idx="1"/>
          </p:cNvCxnSpPr>
          <p:nvPr/>
        </p:nvCxnSpPr>
        <p:spPr>
          <a:xfrm>
            <a:off x="3982053" y="2772205"/>
            <a:ext cx="777099" cy="77950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6" idx="1"/>
          </p:cNvCxnSpPr>
          <p:nvPr/>
        </p:nvCxnSpPr>
        <p:spPr>
          <a:xfrm>
            <a:off x="3982053" y="2506880"/>
            <a:ext cx="777099" cy="14208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ight Brace 24"/>
          <p:cNvSpPr/>
          <p:nvPr/>
        </p:nvSpPr>
        <p:spPr>
          <a:xfrm rot="5400000">
            <a:off x="2047119" y="2884921"/>
            <a:ext cx="241905" cy="610811"/>
          </a:xfrm>
          <a:prstGeom prst="rightBrace">
            <a:avLst>
              <a:gd name="adj1" fmla="val 25833"/>
              <a:gd name="adj2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522368" y="3363477"/>
            <a:ext cx="1086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Hadronic</a:t>
            </a:r>
            <a:endParaRPr lang="en-US" dirty="0"/>
          </a:p>
        </p:txBody>
      </p:sp>
      <p:sp>
        <p:nvSpPr>
          <p:cNvPr id="27" name="Right Brace 26"/>
          <p:cNvSpPr/>
          <p:nvPr/>
        </p:nvSpPr>
        <p:spPr>
          <a:xfrm rot="5400000">
            <a:off x="2910719" y="2884921"/>
            <a:ext cx="241905" cy="610811"/>
          </a:xfrm>
          <a:prstGeom prst="rightBrace">
            <a:avLst>
              <a:gd name="adj1" fmla="val 25833"/>
              <a:gd name="adj2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785535" y="3363477"/>
            <a:ext cx="49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5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Visible Shower Energy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43</a:t>
            </a:fld>
            <a:endParaRPr lang="en-US"/>
          </a:p>
        </p:txBody>
      </p:sp>
      <p:pic>
        <p:nvPicPr>
          <p:cNvPr id="12" name="Picture 11" descr="Screen Shot 2019-05-22 at 14.33.4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36"/>
          <a:stretch/>
        </p:blipFill>
        <p:spPr>
          <a:xfrm>
            <a:off x="855574" y="1704626"/>
            <a:ext cx="3714689" cy="621479"/>
          </a:xfrm>
          <a:prstGeom prst="rect">
            <a:avLst/>
          </a:prstGeom>
        </p:spPr>
      </p:pic>
      <p:pic>
        <p:nvPicPr>
          <p:cNvPr id="15" name="Picture 14" descr="Screen Shot 2019-05-22 at 14.33.4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62"/>
          <a:stretch/>
        </p:blipFill>
        <p:spPr>
          <a:xfrm>
            <a:off x="267364" y="2326105"/>
            <a:ext cx="3714689" cy="633197"/>
          </a:xfrm>
          <a:prstGeom prst="rect">
            <a:avLst/>
          </a:prstGeom>
        </p:spPr>
      </p:pic>
      <p:pic>
        <p:nvPicPr>
          <p:cNvPr id="3" name="Picture 2" descr="Evis_div_Eshower_nueCC_quantile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852" y="1183539"/>
            <a:ext cx="3440696" cy="34406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2852" y="1076595"/>
            <a:ext cx="371579" cy="258532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F</a:t>
            </a:r>
            <a:r>
              <a:rPr lang="en-US" baseline="-25000" dirty="0" err="1" smtClean="0"/>
              <a:t>h</a:t>
            </a:r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678160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3583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Event Likelihood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 descr="Screen Shot 2018-10-24 at 17.01.1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5" r="1446"/>
          <a:stretch/>
        </p:blipFill>
        <p:spPr>
          <a:xfrm>
            <a:off x="2724270" y="1257427"/>
            <a:ext cx="4096512" cy="8870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86285" y="1416154"/>
            <a:ext cx="1069474" cy="497483"/>
          </a:xfrm>
          <a:prstGeom prst="rect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126284"/>
            <a:ext cx="8229600" cy="298669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One probability function for all event signatures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Probability to observe first hit on PMT</a:t>
            </a:r>
          </a:p>
          <a:p>
            <a:r>
              <a:rPr lang="en-US" sz="2400" dirty="0" smtClean="0">
                <a:solidFill>
                  <a:srgbClr val="FF6600"/>
                </a:solidFill>
              </a:rPr>
              <a:t>Probability that nothing is detected on PMT</a:t>
            </a:r>
          </a:p>
          <a:p>
            <a:endParaRPr lang="en-US" sz="2200" dirty="0" smtClean="0"/>
          </a:p>
        </p:txBody>
      </p:sp>
      <p:pic>
        <p:nvPicPr>
          <p:cNvPr id="9" name="Picture 8" descr="Screen Shot 2018-01-24 at 13.24.1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90"/>
          <a:stretch/>
        </p:blipFill>
        <p:spPr>
          <a:xfrm>
            <a:off x="1467073" y="2631143"/>
            <a:ext cx="5535162" cy="857418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 rot="5400000">
            <a:off x="4034248" y="2880740"/>
            <a:ext cx="190500" cy="121564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 rot="5400000">
            <a:off x="6388591" y="3024521"/>
            <a:ext cx="190500" cy="928083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131212" y="3583813"/>
            <a:ext cx="0" cy="3568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031523" y="3583813"/>
            <a:ext cx="452121" cy="80390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34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3583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Practicalities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 descr="Screen Shot 2018-10-24 at 17.01.1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5" r="1446"/>
          <a:stretch/>
        </p:blipFill>
        <p:spPr>
          <a:xfrm>
            <a:off x="2724270" y="1257427"/>
            <a:ext cx="4096512" cy="887043"/>
          </a:xfrm>
          <a:prstGeom prst="rect">
            <a:avLst/>
          </a:prstGeom>
        </p:spPr>
      </p:pic>
      <p:pic>
        <p:nvPicPr>
          <p:cNvPr id="3" name="Picture 2" descr="Screen Shot 2019-02-26 at 12.01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2379"/>
            <a:ext cx="9144000" cy="716507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 rot="5400000">
            <a:off x="1783490" y="1723982"/>
            <a:ext cx="294105" cy="312391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74434" y="3423497"/>
            <a:ext cx="1665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‘On-the-fly’</a:t>
            </a:r>
          </a:p>
          <a:p>
            <a:r>
              <a:rPr lang="en-US" dirty="0" smtClean="0"/>
              <a:t>7D output table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5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9-02-26 at 11.55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3" y="1255733"/>
            <a:ext cx="7165474" cy="3792499"/>
          </a:xfrm>
          <a:prstGeom prst="rect">
            <a:avLst/>
          </a:prstGeom>
        </p:spPr>
      </p:pic>
      <p:pic>
        <p:nvPicPr>
          <p:cNvPr id="10" name="Picture 9" descr="Screen Shot 2019-02-26 at 12.01.0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" r="60526"/>
          <a:stretch/>
        </p:blipFill>
        <p:spPr>
          <a:xfrm>
            <a:off x="5962314" y="-40104"/>
            <a:ext cx="3235158" cy="71650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39848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Integral over Time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 descr="Screen Shot 2018-10-24 at 17.01.1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1" r="31155"/>
          <a:stretch/>
        </p:blipFill>
        <p:spPr>
          <a:xfrm rot="16200000">
            <a:off x="614363" y="1926436"/>
            <a:ext cx="1248757" cy="998308"/>
          </a:xfrm>
          <a:prstGeom prst="rect">
            <a:avLst/>
          </a:prstGeom>
        </p:spPr>
      </p:pic>
      <p:pic>
        <p:nvPicPr>
          <p:cNvPr id="7" name="Picture 6" descr="Screen Shot 2018-10-24 at 17.01.1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1" t="25814" r="31155"/>
          <a:stretch/>
        </p:blipFill>
        <p:spPr>
          <a:xfrm rot="16200000">
            <a:off x="4304560" y="2055285"/>
            <a:ext cx="1248757" cy="74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86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3583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Practicalities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 descr="Screen Shot 2018-10-24 at 17.01.1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5" r="1446"/>
          <a:stretch/>
        </p:blipFill>
        <p:spPr>
          <a:xfrm>
            <a:off x="2724270" y="1257427"/>
            <a:ext cx="4096512" cy="887043"/>
          </a:xfrm>
          <a:prstGeom prst="rect">
            <a:avLst/>
          </a:prstGeom>
        </p:spPr>
      </p:pic>
      <p:pic>
        <p:nvPicPr>
          <p:cNvPr id="3" name="Picture 2" descr="Screen Shot 2019-02-26 at 12.01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2379"/>
            <a:ext cx="9144000" cy="716507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 rot="5400000">
            <a:off x="1783490" y="1723982"/>
            <a:ext cx="294105" cy="312391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 rot="5400000">
            <a:off x="3052583" y="1192302"/>
            <a:ext cx="294105" cy="6028585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74434" y="3423497"/>
            <a:ext cx="1665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‘On-the-fly’</a:t>
            </a:r>
          </a:p>
          <a:p>
            <a:r>
              <a:rPr lang="en-US" dirty="0" smtClean="0"/>
              <a:t>7D output table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90243" y="4389928"/>
            <a:ext cx="2916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4D output table (dir.,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s</a:t>
            </a:r>
            <a:r>
              <a:rPr lang="en-US" baseline="30000" dirty="0" err="1" smtClean="0"/>
              <a:t>vis</a:t>
            </a:r>
            <a:r>
              <a:rPr lang="en-US" baseline="30000" dirty="0" smtClean="0"/>
              <a:t>, </a:t>
            </a:r>
            <a:r>
              <a:rPr lang="en-US" dirty="0" smtClean="0"/>
              <a:t>E</a:t>
            </a:r>
            <a:r>
              <a:rPr lang="en-US" baseline="-25000" dirty="0" smtClean="0"/>
              <a:t>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3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3583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Longitudinal Profiles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 descr="Zprofi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6" y="1237462"/>
            <a:ext cx="3678702" cy="39060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53263" y="3475789"/>
            <a:ext cx="3391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Colours</a:t>
            </a:r>
            <a:r>
              <a:rPr lang="en-US" dirty="0" smtClean="0"/>
              <a:t>: 	Different Perp. Positions</a:t>
            </a:r>
          </a:p>
          <a:p>
            <a:r>
              <a:rPr lang="en-US" dirty="0" smtClean="0"/>
              <a:t>Dots: 	Evaluated abscissae</a:t>
            </a:r>
          </a:p>
          <a:p>
            <a:r>
              <a:rPr lang="en-US" dirty="0" smtClean="0"/>
              <a:t>Lines:	Gaussian fit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080003" y="1524006"/>
            <a:ext cx="1430421" cy="82884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366088" y="1622934"/>
            <a:ext cx="1430421" cy="82884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arallelogram 15"/>
          <p:cNvSpPr/>
          <p:nvPr/>
        </p:nvSpPr>
        <p:spPr>
          <a:xfrm rot="5400000">
            <a:off x="4745789" y="2232526"/>
            <a:ext cx="989264" cy="748632"/>
          </a:xfrm>
          <a:prstGeom prst="parallelogram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039894" y="1962486"/>
            <a:ext cx="1430421" cy="82884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325979" y="2061414"/>
            <a:ext cx="1430421" cy="828842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63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3583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Perpendicular Profile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 descr="Zprofi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6" y="1237462"/>
            <a:ext cx="3678702" cy="3906038"/>
          </a:xfrm>
          <a:prstGeom prst="rect">
            <a:avLst/>
          </a:prstGeom>
        </p:spPr>
      </p:pic>
      <p:pic>
        <p:nvPicPr>
          <p:cNvPr id="7" name="Picture 6" descr="XYprofil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770" y="1237462"/>
            <a:ext cx="3676271" cy="39060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6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5-22 at 10.24.1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05"/>
          <a:stretch/>
        </p:blipFill>
        <p:spPr>
          <a:xfrm>
            <a:off x="864245" y="3265140"/>
            <a:ext cx="3707755" cy="1026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Hypothesis Testing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4114800" cy="3501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/>
              <a:t>Simple counting experiment</a:t>
            </a:r>
          </a:p>
          <a:p>
            <a:r>
              <a:rPr lang="en-US" sz="2200" dirty="0" smtClean="0"/>
              <a:t>H0: </a:t>
            </a:r>
            <a:r>
              <a:rPr lang="en-US" sz="2200" dirty="0" err="1" smtClean="0">
                <a:solidFill>
                  <a:srgbClr val="800000"/>
                </a:solidFill>
              </a:rPr>
              <a:t>μ</a:t>
            </a:r>
            <a:r>
              <a:rPr lang="en-US" sz="2200" baseline="-25000" dirty="0" err="1" smtClean="0">
                <a:solidFill>
                  <a:srgbClr val="800000"/>
                </a:solidFill>
              </a:rPr>
              <a:t>b</a:t>
            </a:r>
            <a:r>
              <a:rPr lang="en-US" sz="2200" dirty="0" smtClean="0"/>
              <a:t> </a:t>
            </a:r>
            <a:endParaRPr lang="en-US" sz="2200" dirty="0">
              <a:solidFill>
                <a:srgbClr val="FF6600"/>
              </a:solidFill>
            </a:endParaRPr>
          </a:p>
          <a:p>
            <a:r>
              <a:rPr lang="en-US" sz="2200" dirty="0" smtClean="0"/>
              <a:t>H1: </a:t>
            </a:r>
            <a:r>
              <a:rPr lang="en-US" sz="2200" dirty="0" err="1">
                <a:solidFill>
                  <a:srgbClr val="800000"/>
                </a:solidFill>
              </a:rPr>
              <a:t>μ</a:t>
            </a:r>
            <a:r>
              <a:rPr lang="en-US" sz="2200" baseline="-25000" dirty="0" err="1">
                <a:solidFill>
                  <a:srgbClr val="800000"/>
                </a:solidFill>
              </a:rPr>
              <a:t>b</a:t>
            </a:r>
            <a:r>
              <a:rPr lang="en-US" sz="2200" dirty="0"/>
              <a:t> </a:t>
            </a:r>
            <a:r>
              <a:rPr lang="en-US" sz="2200" dirty="0" smtClean="0"/>
              <a:t>+ </a:t>
            </a:r>
            <a:r>
              <a:rPr lang="en-US" sz="2200" dirty="0" err="1" smtClean="0">
                <a:solidFill>
                  <a:srgbClr val="008000"/>
                </a:solidFill>
              </a:rPr>
              <a:t>μ</a:t>
            </a:r>
            <a:r>
              <a:rPr lang="en-US" sz="2200" baseline="-25000" dirty="0" err="1" smtClean="0">
                <a:solidFill>
                  <a:srgbClr val="008000"/>
                </a:solidFill>
              </a:rPr>
              <a:t>s</a:t>
            </a:r>
            <a:r>
              <a:rPr lang="en-US" sz="2200" dirty="0" smtClean="0"/>
              <a:t> </a:t>
            </a:r>
            <a:endParaRPr lang="en-US" sz="2200" dirty="0">
              <a:solidFill>
                <a:srgbClr val="FF6600"/>
              </a:solidFill>
            </a:endParaRPr>
          </a:p>
          <a:p>
            <a:endParaRPr lang="en-US" sz="2200" dirty="0" smtClean="0">
              <a:solidFill>
                <a:srgbClr val="FF6600"/>
              </a:solidFill>
            </a:endParaRPr>
          </a:p>
          <a:p>
            <a:r>
              <a:rPr lang="en-US" sz="2200" dirty="0" smtClean="0">
                <a:solidFill>
                  <a:srgbClr val="0000FF"/>
                </a:solidFill>
              </a:rPr>
              <a:t>n</a:t>
            </a:r>
            <a:r>
              <a:rPr lang="en-US" sz="2200" dirty="0" smtClean="0"/>
              <a:t> events detected</a:t>
            </a:r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6122737" y="2473158"/>
            <a:ext cx="775368" cy="1630947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22737" y="1978527"/>
            <a:ext cx="775368" cy="46789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443918" y="1911253"/>
            <a:ext cx="106947" cy="348441"/>
            <a:chOff x="4090737" y="1958690"/>
            <a:chExt cx="106947" cy="348441"/>
          </a:xfrm>
        </p:grpSpPr>
        <p:sp>
          <p:nvSpPr>
            <p:cNvPr id="8" name="Oval 7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828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3583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Practicalities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 descr="Screen Shot 2018-10-24 at 17.01.1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5" r="1446"/>
          <a:stretch/>
        </p:blipFill>
        <p:spPr>
          <a:xfrm>
            <a:off x="2724270" y="1257427"/>
            <a:ext cx="4096512" cy="887043"/>
          </a:xfrm>
          <a:prstGeom prst="rect">
            <a:avLst/>
          </a:prstGeom>
        </p:spPr>
      </p:pic>
      <p:pic>
        <p:nvPicPr>
          <p:cNvPr id="3" name="Picture 2" descr="Screen Shot 2019-02-26 at 12.01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2379"/>
            <a:ext cx="9144000" cy="716507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 rot="5400000">
            <a:off x="1783490" y="1723982"/>
            <a:ext cx="294105" cy="312391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 rot="5400000">
            <a:off x="3052583" y="1192302"/>
            <a:ext cx="294105" cy="6028585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74434" y="3423497"/>
            <a:ext cx="1665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‘On-the-fly’</a:t>
            </a:r>
          </a:p>
          <a:p>
            <a:r>
              <a:rPr lang="en-US" dirty="0" smtClean="0"/>
              <a:t>7D output table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90243" y="4389928"/>
            <a:ext cx="2916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4D output table (dir.,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s</a:t>
            </a:r>
            <a:r>
              <a:rPr lang="en-US" baseline="30000" dirty="0" err="1" smtClean="0"/>
              <a:t>vis</a:t>
            </a:r>
            <a:r>
              <a:rPr lang="en-US" baseline="30000" dirty="0" smtClean="0"/>
              <a:t>, </a:t>
            </a:r>
            <a:r>
              <a:rPr lang="en-US" dirty="0" smtClean="0"/>
              <a:t>E</a:t>
            </a:r>
            <a:r>
              <a:rPr lang="en-US" baseline="-25000" dirty="0" smtClean="0"/>
              <a:t>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1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3583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Energy ‘Landscape’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-4161306" y="1384754"/>
            <a:ext cx="3931394" cy="2798942"/>
            <a:chOff x="2274593" y="1486928"/>
            <a:chExt cx="7317688" cy="3055556"/>
          </a:xfrm>
        </p:grpSpPr>
        <p:sp>
          <p:nvSpPr>
            <p:cNvPr id="6" name="TextBox 5"/>
            <p:cNvSpPr txBox="1"/>
            <p:nvPr/>
          </p:nvSpPr>
          <p:spPr>
            <a:xfrm>
              <a:off x="6246084" y="4139291"/>
              <a:ext cx="992273" cy="403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</a:t>
              </a:r>
              <a:r>
                <a:rPr lang="en-US" baseline="-25000" dirty="0" err="1" smtClean="0"/>
                <a:t>S</a:t>
              </a:r>
              <a:r>
                <a:rPr lang="en-US" baseline="30000" dirty="0" err="1" smtClean="0"/>
                <a:t>vis</a:t>
              </a:r>
              <a:endParaRPr lang="en-US" baseline="300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74593" y="1542381"/>
              <a:ext cx="693106" cy="4031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-25000" dirty="0" smtClean="0"/>
                <a:t>T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2845343" y="1542381"/>
              <a:ext cx="0" cy="25751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845343" y="4117506"/>
              <a:ext cx="407736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2904218" y="3926560"/>
              <a:ext cx="112063" cy="1120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89275" y="3638178"/>
              <a:ext cx="743176" cy="335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aseline="30000" dirty="0" smtClean="0"/>
                <a:t>40</a:t>
              </a:r>
              <a:r>
                <a:rPr lang="en-US" sz="1400" dirty="0" smtClean="0"/>
                <a:t>K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72386" y="3638178"/>
              <a:ext cx="1370742" cy="335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Shower</a:t>
              </a:r>
              <a:endParaRPr lang="en-US" sz="1400" dirty="0"/>
            </a:p>
          </p:txBody>
        </p:sp>
        <p:sp>
          <p:nvSpPr>
            <p:cNvPr id="13" name="Connector 12"/>
            <p:cNvSpPr/>
            <p:nvPr/>
          </p:nvSpPr>
          <p:spPr>
            <a:xfrm rot="20159665">
              <a:off x="6692124" y="3369562"/>
              <a:ext cx="519242" cy="132817"/>
            </a:xfrm>
            <a:prstGeom prst="flowChartConnector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4" name="Straight Arrow Connector 13"/>
            <p:cNvCxnSpPr>
              <a:endCxn id="13" idx="2"/>
            </p:cNvCxnSpPr>
            <p:nvPr/>
          </p:nvCxnSpPr>
          <p:spPr>
            <a:xfrm flipV="1">
              <a:off x="6299485" y="3541591"/>
              <a:ext cx="415095" cy="193173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6700939" y="3523359"/>
              <a:ext cx="36226" cy="362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6292975" y="1486928"/>
              <a:ext cx="1279992" cy="5795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onnector 16"/>
            <p:cNvSpPr/>
            <p:nvPr/>
          </p:nvSpPr>
          <p:spPr>
            <a:xfrm rot="20159665">
              <a:off x="6254444" y="1894904"/>
              <a:ext cx="519242" cy="132817"/>
            </a:xfrm>
            <a:prstGeom prst="flowChartConnector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8" name="Straight Arrow Connector 17"/>
            <p:cNvCxnSpPr>
              <a:endCxn id="17" idx="2"/>
            </p:cNvCxnSpPr>
            <p:nvPr/>
          </p:nvCxnSpPr>
          <p:spPr>
            <a:xfrm flipV="1">
              <a:off x="5861805" y="2066933"/>
              <a:ext cx="415095" cy="193173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6263259" y="2048701"/>
              <a:ext cx="36226" cy="362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3016281" y="1592109"/>
              <a:ext cx="1279992" cy="5795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803097" y="2519862"/>
              <a:ext cx="1279992" cy="5795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onnector 21"/>
            <p:cNvSpPr/>
            <p:nvPr/>
          </p:nvSpPr>
          <p:spPr>
            <a:xfrm rot="20159665">
              <a:off x="5073820" y="2794769"/>
              <a:ext cx="519242" cy="132817"/>
            </a:xfrm>
            <a:prstGeom prst="flowChartConnector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4388002" y="3099427"/>
              <a:ext cx="415095" cy="193173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4773381" y="3081635"/>
              <a:ext cx="36226" cy="362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78897" y="1987008"/>
              <a:ext cx="2913384" cy="571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Track</a:t>
              </a:r>
            </a:p>
            <a:p>
              <a:r>
                <a:rPr lang="en-US" sz="1400" dirty="0" smtClean="0"/>
                <a:t>(Contained Vertex)</a:t>
              </a:r>
              <a:endParaRPr lang="en-US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47250" y="1987008"/>
              <a:ext cx="2586384" cy="571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Track</a:t>
              </a:r>
            </a:p>
            <a:p>
              <a:r>
                <a:rPr lang="en-US" sz="1400" dirty="0" smtClean="0"/>
                <a:t>(Remote Vertex)</a:t>
              </a:r>
              <a:endParaRPr lang="en-US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31630" y="3004284"/>
              <a:ext cx="4688059" cy="335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Track + </a:t>
              </a:r>
              <a:r>
                <a:rPr lang="en-US" sz="1400" dirty="0" err="1" smtClean="0"/>
                <a:t>Brehmstrahlung</a:t>
              </a:r>
              <a:r>
                <a:rPr lang="en-US" sz="1400" dirty="0" smtClean="0"/>
                <a:t> Shower</a:t>
              </a:r>
              <a:endParaRPr lang="en-US" sz="1400" dirty="0"/>
            </a:p>
          </p:txBody>
        </p:sp>
      </p:grpSp>
      <p:pic>
        <p:nvPicPr>
          <p:cNvPr id="30" name="Picture 29" descr="dir_0_830739_0_179693_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196" y="1073854"/>
            <a:ext cx="3816016" cy="4054517"/>
          </a:xfrm>
          <a:prstGeom prst="rect">
            <a:avLst/>
          </a:prstGeom>
        </p:spPr>
      </p:pic>
      <p:pic>
        <p:nvPicPr>
          <p:cNvPr id="31" name="Picture 30" descr="dir_0_830739_0_179693_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4" y="1301471"/>
            <a:ext cx="3515895" cy="3733169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2323286" y="4461709"/>
            <a:ext cx="98168" cy="10265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" name="TextBox 37"/>
          <p:cNvSpPr txBox="1"/>
          <p:nvPr/>
        </p:nvSpPr>
        <p:spPr>
          <a:xfrm>
            <a:off x="2287093" y="4197064"/>
            <a:ext cx="399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40</a:t>
            </a:r>
            <a:r>
              <a:rPr lang="en-US" sz="1400" dirty="0" smtClean="0"/>
              <a:t>K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12007822" y="3355336"/>
            <a:ext cx="736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Shower</a:t>
            </a:r>
            <a:endParaRPr lang="en-US" sz="1400" dirty="0"/>
          </a:p>
        </p:txBody>
      </p:sp>
      <p:sp>
        <p:nvSpPr>
          <p:cNvPr id="40" name="Connector 39"/>
          <p:cNvSpPr/>
          <p:nvPr/>
        </p:nvSpPr>
        <p:spPr>
          <a:xfrm rot="20159665">
            <a:off x="12018426" y="3109279"/>
            <a:ext cx="278960" cy="121663"/>
          </a:xfrm>
          <a:prstGeom prst="flowChartConnector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41" name="Straight Arrow Connector 40"/>
          <p:cNvCxnSpPr>
            <a:endCxn id="40" idx="2"/>
          </p:cNvCxnSpPr>
          <p:nvPr/>
        </p:nvCxnSpPr>
        <p:spPr>
          <a:xfrm flipV="1">
            <a:off x="11807483" y="3266861"/>
            <a:ext cx="223008" cy="17695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12023162" y="3250160"/>
            <a:ext cx="19462" cy="3318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11803985" y="1384754"/>
            <a:ext cx="687670" cy="5308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onnector 43"/>
          <p:cNvSpPr/>
          <p:nvPr/>
        </p:nvSpPr>
        <p:spPr>
          <a:xfrm rot="20159665">
            <a:off x="11783285" y="1758467"/>
            <a:ext cx="278960" cy="121663"/>
          </a:xfrm>
          <a:prstGeom prst="flowChartConnector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45" name="Straight Arrow Connector 44"/>
          <p:cNvCxnSpPr>
            <a:endCxn id="44" idx="2"/>
          </p:cNvCxnSpPr>
          <p:nvPr/>
        </p:nvCxnSpPr>
        <p:spPr>
          <a:xfrm flipV="1">
            <a:off x="11572341" y="1916049"/>
            <a:ext cx="223008" cy="17695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11788020" y="1899348"/>
            <a:ext cx="19462" cy="3318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11003555" y="2330939"/>
            <a:ext cx="687670" cy="5308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Connector 48"/>
          <p:cNvSpPr/>
          <p:nvPr/>
        </p:nvSpPr>
        <p:spPr>
          <a:xfrm rot="20159665">
            <a:off x="11149000" y="2582759"/>
            <a:ext cx="278960" cy="121663"/>
          </a:xfrm>
          <a:prstGeom prst="flowChartConnector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10780547" y="2861831"/>
            <a:ext cx="223008" cy="17695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10987590" y="2845533"/>
            <a:ext cx="19462" cy="3318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2" name="TextBox 51"/>
          <p:cNvSpPr txBox="1"/>
          <p:nvPr/>
        </p:nvSpPr>
        <p:spPr>
          <a:xfrm>
            <a:off x="12011320" y="1842836"/>
            <a:ext cx="1565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Track</a:t>
            </a:r>
          </a:p>
          <a:p>
            <a:r>
              <a:rPr lang="en-US" sz="1400" dirty="0" smtClean="0"/>
              <a:t>(Contained Vertex)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10266741" y="2774678"/>
            <a:ext cx="2518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Track + </a:t>
            </a:r>
            <a:r>
              <a:rPr lang="en-US" sz="1400" dirty="0" err="1" smtClean="0"/>
              <a:t>Brehmstrahlung</a:t>
            </a:r>
            <a:r>
              <a:rPr lang="en-US" sz="1400" dirty="0" smtClean="0"/>
              <a:t> Shower</a:t>
            </a:r>
            <a:endParaRPr lang="en-US" sz="1400" dirty="0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33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3583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Direction Landscape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 descr="logL_E_3_800_-10_0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458" y="1145798"/>
            <a:ext cx="3762542" cy="399770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14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02-26 at 12.01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747"/>
            <a:ext cx="9144000" cy="71650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53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210983"/>
            <a:ext cx="8229600" cy="298669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Catalogue of event likelihood landscapes</a:t>
            </a:r>
          </a:p>
          <a:p>
            <a:r>
              <a:rPr lang="en-US" sz="2400" dirty="0" smtClean="0">
                <a:solidFill>
                  <a:srgbClr val="FF6600"/>
                </a:solidFill>
              </a:rPr>
              <a:t>User defines his/hers flux</a:t>
            </a:r>
            <a:r>
              <a:rPr lang="en-US" sz="2400" dirty="0">
                <a:solidFill>
                  <a:srgbClr val="FF6600"/>
                </a:solidFill>
              </a:rPr>
              <a:t> </a:t>
            </a:r>
            <a:r>
              <a:rPr lang="en-US" sz="2400" dirty="0" smtClean="0">
                <a:solidFill>
                  <a:srgbClr val="FF6600"/>
                </a:solidFill>
              </a:rPr>
              <a:t>to test:</a:t>
            </a:r>
          </a:p>
          <a:p>
            <a:endParaRPr lang="en-US" sz="2200" dirty="0" smtClean="0"/>
          </a:p>
        </p:txBody>
      </p:sp>
      <p:sp>
        <p:nvSpPr>
          <p:cNvPr id="11" name="Right Brace 10"/>
          <p:cNvSpPr/>
          <p:nvPr/>
        </p:nvSpPr>
        <p:spPr>
          <a:xfrm rot="5400000">
            <a:off x="3052583" y="-824562"/>
            <a:ext cx="294105" cy="6028585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017498" y="3055219"/>
            <a:ext cx="6964157" cy="1712044"/>
            <a:chOff x="239884" y="2595952"/>
            <a:chExt cx="8728761" cy="2455834"/>
          </a:xfrm>
        </p:grpSpPr>
        <p:pic>
          <p:nvPicPr>
            <p:cNvPr id="12" name="Picture 11" descr="Screen Shot 2018-10-24 at 19.14.1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184" y="2998587"/>
              <a:ext cx="2070410" cy="2051000"/>
            </a:xfrm>
            <a:prstGeom prst="rect">
              <a:avLst/>
            </a:prstGeom>
          </p:spPr>
        </p:pic>
        <p:pic>
          <p:nvPicPr>
            <p:cNvPr id="13" name="Picture 12" descr="Screen Shot 2018-10-24 at 19.14.2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884" y="2998587"/>
              <a:ext cx="2038060" cy="2031590"/>
            </a:xfrm>
            <a:prstGeom prst="rect">
              <a:avLst/>
            </a:prstGeom>
          </p:spPr>
        </p:pic>
        <p:pic>
          <p:nvPicPr>
            <p:cNvPr id="14" name="Picture 13" descr="Screen Shot 2018-10-24 at 19.14.27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98"/>
            <a:stretch/>
          </p:blipFill>
          <p:spPr>
            <a:xfrm>
              <a:off x="4713550" y="2998587"/>
              <a:ext cx="2089410" cy="2053199"/>
            </a:xfrm>
            <a:prstGeom prst="rect">
              <a:avLst/>
            </a:prstGeom>
          </p:spPr>
        </p:pic>
        <p:pic>
          <p:nvPicPr>
            <p:cNvPr id="15" name="Picture 14" descr="Screen Shot 2018-10-24 at 19.14.57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0725" y="2998586"/>
              <a:ext cx="2037920" cy="203159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21400" y="2595952"/>
              <a:ext cx="1305671" cy="430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 Flux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70955" y="2595952"/>
              <a:ext cx="1838385" cy="430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Diff. Cross-Sec.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08441" y="2595952"/>
              <a:ext cx="1573552" cy="430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Earth </a:t>
              </a:r>
              <a:r>
                <a:rPr lang="en-US" dirty="0" err="1" smtClean="0"/>
                <a:t>Propa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55368" y="2627139"/>
              <a:ext cx="1814619" cy="430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Shower Profile</a:t>
              </a:r>
              <a:endParaRPr lang="en-US" dirty="0"/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609600" y="3583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Practicalities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0479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02-26 at 12.01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747"/>
            <a:ext cx="9144000" cy="71650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54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210983"/>
            <a:ext cx="8229600" cy="298669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Catalogue of event likelihood landscapes</a:t>
            </a:r>
          </a:p>
          <a:p>
            <a:r>
              <a:rPr lang="en-US" sz="2400" dirty="0" smtClean="0">
                <a:solidFill>
                  <a:srgbClr val="FF6600"/>
                </a:solidFill>
              </a:rPr>
              <a:t>User defines his/hers flux</a:t>
            </a:r>
            <a:r>
              <a:rPr lang="en-US" sz="2400" dirty="0">
                <a:solidFill>
                  <a:srgbClr val="FF6600"/>
                </a:solidFill>
              </a:rPr>
              <a:t> </a:t>
            </a:r>
            <a:r>
              <a:rPr lang="en-US" sz="2400" dirty="0" smtClean="0">
                <a:solidFill>
                  <a:srgbClr val="FF6600"/>
                </a:solidFill>
              </a:rPr>
              <a:t>to test:</a:t>
            </a:r>
          </a:p>
          <a:p>
            <a:endParaRPr lang="en-US" sz="2200" dirty="0" smtClean="0"/>
          </a:p>
        </p:txBody>
      </p:sp>
      <p:sp>
        <p:nvSpPr>
          <p:cNvPr id="11" name="Right Brace 10"/>
          <p:cNvSpPr/>
          <p:nvPr/>
        </p:nvSpPr>
        <p:spPr>
          <a:xfrm rot="5400000">
            <a:off x="3052583" y="-824562"/>
            <a:ext cx="294105" cy="6028585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creen Shot 2018-10-24 at 19.14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582" y="3335909"/>
            <a:ext cx="1651856" cy="1429821"/>
          </a:xfrm>
          <a:prstGeom prst="rect">
            <a:avLst/>
          </a:prstGeom>
        </p:spPr>
      </p:pic>
      <p:pic>
        <p:nvPicPr>
          <p:cNvPr id="14" name="Picture 13" descr="Screen Shot 2018-10-24 at 19.14.27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8"/>
          <a:stretch/>
        </p:blipFill>
        <p:spPr>
          <a:xfrm>
            <a:off x="4586769" y="3335909"/>
            <a:ext cx="1667015" cy="1431354"/>
          </a:xfrm>
          <a:prstGeom prst="rect">
            <a:avLst/>
          </a:prstGeom>
        </p:spPr>
      </p:pic>
      <p:pic>
        <p:nvPicPr>
          <p:cNvPr id="15" name="Picture 14" descr="Screen Shot 2018-10-24 at 19.14.5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720" y="3335909"/>
            <a:ext cx="1625935" cy="141629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21887" y="3055219"/>
            <a:ext cx="1041717" cy="29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Flux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57104" y="3055219"/>
            <a:ext cx="1466738" cy="29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Diff. Cross-Sec.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22045" y="3055219"/>
            <a:ext cx="1255443" cy="29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 </a:t>
            </a:r>
            <a:r>
              <a:rPr lang="en-US" dirty="0" err="1" smtClean="0"/>
              <a:t>Propa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55166" y="3076961"/>
            <a:ext cx="1447776" cy="29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Shower Profile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421" y="3430478"/>
            <a:ext cx="1844842" cy="1173799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609600" y="3583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Practicalities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05077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Neyman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-Pearson Lemma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6</a:t>
            </a:fld>
            <a:endParaRPr lang="en-US"/>
          </a:p>
        </p:txBody>
      </p:sp>
      <p:pic>
        <p:nvPicPr>
          <p:cNvPr id="12" name="Picture 11" descr="HypothesisTestin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673" y="1063229"/>
            <a:ext cx="3769895" cy="376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60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Neyman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-Pearson Lemma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7</a:t>
            </a:fld>
            <a:endParaRPr lang="en-US"/>
          </a:p>
        </p:txBody>
      </p:sp>
      <p:pic>
        <p:nvPicPr>
          <p:cNvPr id="12" name="Picture 11" descr="HypothesisTestin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673" y="1063229"/>
            <a:ext cx="3769895" cy="3769895"/>
          </a:xfrm>
          <a:prstGeom prst="rect">
            <a:avLst/>
          </a:prstGeom>
        </p:spPr>
      </p:pic>
      <p:pic>
        <p:nvPicPr>
          <p:cNvPr id="3" name="Picture 2" descr="Screen Shot 2019-05-22 at 13.37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38" y="1845595"/>
            <a:ext cx="1688727" cy="5967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7130" y="1286613"/>
            <a:ext cx="2827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</a:t>
            </a:r>
            <a:r>
              <a:rPr lang="en-US" dirty="0" err="1" smtClean="0"/>
              <a:t>powerfull</a:t>
            </a:r>
            <a:r>
              <a:rPr lang="en-US" dirty="0" smtClean="0"/>
              <a:t> </a:t>
            </a:r>
            <a:r>
              <a:rPr lang="en-US" dirty="0" err="1" smtClean="0"/>
              <a:t>Λ</a:t>
            </a:r>
            <a:r>
              <a:rPr lang="en-US" dirty="0" smtClean="0"/>
              <a:t> definition: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817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9-05-22 at 10.24.1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05"/>
          <a:stretch/>
        </p:blipFill>
        <p:spPr>
          <a:xfrm>
            <a:off x="896638" y="3100888"/>
            <a:ext cx="3707755" cy="1026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Neyman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-Pearson Lemma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8</a:t>
            </a:fld>
            <a:endParaRPr lang="en-US"/>
          </a:p>
        </p:txBody>
      </p:sp>
      <p:pic>
        <p:nvPicPr>
          <p:cNvPr id="12" name="Picture 11" descr="HypothesisTesting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673" y="1063229"/>
            <a:ext cx="3769895" cy="3769895"/>
          </a:xfrm>
          <a:prstGeom prst="rect">
            <a:avLst/>
          </a:prstGeom>
        </p:spPr>
      </p:pic>
      <p:pic>
        <p:nvPicPr>
          <p:cNvPr id="3" name="Picture 2" descr="Screen Shot 2019-05-22 at 13.37.1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38" y="1845595"/>
            <a:ext cx="1688727" cy="5967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7130" y="2646891"/>
            <a:ext cx="2909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Simple Counting Experiment: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7130" y="1286613"/>
            <a:ext cx="2827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</a:t>
            </a:r>
            <a:r>
              <a:rPr lang="en-US" dirty="0" err="1" smtClean="0"/>
              <a:t>powerfull</a:t>
            </a:r>
            <a:r>
              <a:rPr lang="en-US" dirty="0" smtClean="0"/>
              <a:t> </a:t>
            </a:r>
            <a:r>
              <a:rPr lang="en-US" dirty="0" err="1" smtClean="0"/>
              <a:t>Λ</a:t>
            </a:r>
            <a:r>
              <a:rPr lang="en-US" dirty="0" smtClean="0"/>
              <a:t> definition: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272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Hypothesis Testing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E59-FAD6-564E-92FA-5EFEA93AD7E3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9" y="1063229"/>
            <a:ext cx="4518892" cy="3501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/>
              <a:t>One </a:t>
            </a:r>
            <a:r>
              <a:rPr lang="en-US" sz="2200" b="1" dirty="0" smtClean="0"/>
              <a:t>observable p</a:t>
            </a:r>
            <a:r>
              <a:rPr lang="en-US" sz="2200" b="1" dirty="0" smtClean="0"/>
              <a:t>arameter x</a:t>
            </a:r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5472545" y="3229417"/>
            <a:ext cx="775368" cy="786322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47286" y="3346166"/>
            <a:ext cx="775368" cy="43013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799829" y="3149193"/>
            <a:ext cx="106947" cy="348441"/>
            <a:chOff x="4090737" y="1958690"/>
            <a:chExt cx="106947" cy="348441"/>
          </a:xfrm>
        </p:grpSpPr>
        <p:sp>
          <p:nvSpPr>
            <p:cNvPr id="8" name="Oval 7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5472545" y="1570182"/>
            <a:ext cx="0" cy="247072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70455" y="4040909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07001" y="313412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08571" y="1570182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endParaRPr lang="en-US" dirty="0"/>
          </a:p>
        </p:txBody>
      </p:sp>
      <p:sp>
        <p:nvSpPr>
          <p:cNvPr id="240" name="Rectangle 239"/>
          <p:cNvSpPr/>
          <p:nvPr/>
        </p:nvSpPr>
        <p:spPr>
          <a:xfrm>
            <a:off x="6258801" y="3699255"/>
            <a:ext cx="775368" cy="316483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7045057" y="3789679"/>
            <a:ext cx="775368" cy="226059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7831314" y="3510197"/>
            <a:ext cx="775368" cy="505542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7834412" y="3452629"/>
            <a:ext cx="775368" cy="4708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4" name="Group 243"/>
          <p:cNvGrpSpPr/>
          <p:nvPr/>
        </p:nvGrpSpPr>
        <p:grpSpPr>
          <a:xfrm>
            <a:off x="6588506" y="3149193"/>
            <a:ext cx="106947" cy="348441"/>
            <a:chOff x="4090737" y="1958690"/>
            <a:chExt cx="106947" cy="348441"/>
          </a:xfrm>
        </p:grpSpPr>
        <p:sp>
          <p:nvSpPr>
            <p:cNvPr id="245" name="Oval 244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6" name="Straight Connector 245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/>
        </p:nvGrpSpPr>
        <p:grpSpPr>
          <a:xfrm>
            <a:off x="7377183" y="3149193"/>
            <a:ext cx="106947" cy="348441"/>
            <a:chOff x="4090737" y="1958690"/>
            <a:chExt cx="106947" cy="348441"/>
          </a:xfrm>
        </p:grpSpPr>
        <p:sp>
          <p:nvSpPr>
            <p:cNvPr id="248" name="Oval 247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9" name="Straight Connector 248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>
            <a:off x="8165859" y="2574227"/>
            <a:ext cx="106947" cy="348441"/>
            <a:chOff x="4090737" y="1958690"/>
            <a:chExt cx="106947" cy="348441"/>
          </a:xfrm>
        </p:grpSpPr>
        <p:sp>
          <p:nvSpPr>
            <p:cNvPr id="251" name="Oval 250"/>
            <p:cNvSpPr/>
            <p:nvPr/>
          </p:nvSpPr>
          <p:spPr>
            <a:xfrm>
              <a:off x="4090737" y="2085474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2" name="Straight Connector 251"/>
            <p:cNvCxnSpPr/>
            <p:nvPr/>
          </p:nvCxnSpPr>
          <p:spPr>
            <a:xfrm>
              <a:off x="4142483" y="1958690"/>
              <a:ext cx="0" cy="34844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3" name="Straight Connector 252"/>
          <p:cNvCxnSpPr/>
          <p:nvPr/>
        </p:nvCxnSpPr>
        <p:spPr>
          <a:xfrm flipH="1">
            <a:off x="5472545" y="4040909"/>
            <a:ext cx="308263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140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2132</TotalTime>
  <Words>1143</Words>
  <Application>Microsoft Macintosh PowerPoint</Application>
  <PresentationFormat>On-screen Show (16:9)</PresentationFormat>
  <Paragraphs>405</Paragraphs>
  <Slides>54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PowerPoint Presentation</vt:lpstr>
      <vt:lpstr>Good News</vt:lpstr>
      <vt:lpstr>Good News</vt:lpstr>
      <vt:lpstr>Hypothesis Testing</vt:lpstr>
      <vt:lpstr>Hypothesis Testing</vt:lpstr>
      <vt:lpstr>Neyman-Pearson Lemma</vt:lpstr>
      <vt:lpstr>Neyman-Pearson Lemma</vt:lpstr>
      <vt:lpstr>Neyman-Pearson Lemma</vt:lpstr>
      <vt:lpstr>Hypothesis Testing</vt:lpstr>
      <vt:lpstr>Hypothesis Testing</vt:lpstr>
      <vt:lpstr>Hypothesis Testing</vt:lpstr>
      <vt:lpstr>Hypothesis Testing</vt:lpstr>
      <vt:lpstr>Hypothesis Testing</vt:lpstr>
      <vt:lpstr>Hypothesis Testing</vt:lpstr>
      <vt:lpstr>Hypothesis Testing</vt:lpstr>
      <vt:lpstr>Hypothesis Testing</vt:lpstr>
      <vt:lpstr>Hypothesis Testing</vt:lpstr>
      <vt:lpstr>Hypothesis Testing</vt:lpstr>
      <vt:lpstr>Motivation</vt:lpstr>
      <vt:lpstr>The KM3NeT Case</vt:lpstr>
      <vt:lpstr>The KM3NeT Case</vt:lpstr>
      <vt:lpstr>Event Parameterization</vt:lpstr>
      <vt:lpstr>The KM3NeT Case</vt:lpstr>
      <vt:lpstr>Expected Flux</vt:lpstr>
      <vt:lpstr>Expected Flux</vt:lpstr>
      <vt:lpstr>The KM3NeT Case</vt:lpstr>
      <vt:lpstr>The KM3NeT Case</vt:lpstr>
      <vt:lpstr>The KM3NeT Case</vt:lpstr>
      <vt:lpstr>The KM3NeT Case</vt:lpstr>
      <vt:lpstr>The KM3NeT Case</vt:lpstr>
      <vt:lpstr>PowerPoint Presentation</vt:lpstr>
      <vt:lpstr>Pro’s and Con’s</vt:lpstr>
      <vt:lpstr>Pro’s and Con’s</vt:lpstr>
      <vt:lpstr>Pro’s and Con’s</vt:lpstr>
      <vt:lpstr>Spin-Off / Light Version </vt:lpstr>
      <vt:lpstr>Tau Events</vt:lpstr>
      <vt:lpstr>PowerPoint Presentation</vt:lpstr>
      <vt:lpstr>Recap</vt:lpstr>
      <vt:lpstr>Hypothesis Testing</vt:lpstr>
      <vt:lpstr>Hypothesis Testing</vt:lpstr>
      <vt:lpstr>Recap</vt:lpstr>
      <vt:lpstr>Visible Shower Energy</vt:lpstr>
      <vt:lpstr>Visible Shower 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Source Search</dc:title>
  <dc:creator>K</dc:creator>
  <cp:lastModifiedBy>K</cp:lastModifiedBy>
  <cp:revision>158</cp:revision>
  <dcterms:created xsi:type="dcterms:W3CDTF">2019-02-26T05:55:18Z</dcterms:created>
  <dcterms:modified xsi:type="dcterms:W3CDTF">2019-05-22T21:45:38Z</dcterms:modified>
</cp:coreProperties>
</file>