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6c7b79163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6c7b79163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6c7b79163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6c7b79163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16379689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16379689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6c7b7916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6c7b7916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6c7b7916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6c7b7916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c7b79163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c7b79163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6c7b79163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6c7b79163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6c7b79163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6c7b79163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16379689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16379689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16379689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16379689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6c7b7916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6c7b7916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Dusj and shower reconstructions of showers (7 lines)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Iris Reitsma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445025"/>
            <a:ext cx="310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Reconstructed events ratio</a:t>
            </a:r>
            <a:endParaRPr/>
          </a:p>
        </p:txBody>
      </p:sp>
      <p:pic>
        <p:nvPicPr>
          <p:cNvPr id="130" name="Google Shape;13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5295" y="-29612"/>
            <a:ext cx="5488706" cy="520272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2"/>
          <p:cNvSpPr txBox="1"/>
          <p:nvPr/>
        </p:nvSpPr>
        <p:spPr>
          <a:xfrm>
            <a:off x="6653450" y="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Dusj</a:t>
            </a:r>
            <a:endParaRPr b="1" sz="1200"/>
          </a:p>
        </p:txBody>
      </p:sp>
      <p:sp>
        <p:nvSpPr>
          <p:cNvPr id="132" name="Google Shape;132;p22"/>
          <p:cNvSpPr txBox="1"/>
          <p:nvPr/>
        </p:nvSpPr>
        <p:spPr>
          <a:xfrm>
            <a:off x="6653450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Shower</a:t>
            </a:r>
            <a:endParaRPr b="1" sz="1200"/>
          </a:p>
        </p:txBody>
      </p:sp>
      <p:sp>
        <p:nvSpPr>
          <p:cNvPr id="133" name="Google Shape;133;p22"/>
          <p:cNvSpPr txBox="1"/>
          <p:nvPr/>
        </p:nvSpPr>
        <p:spPr>
          <a:xfrm>
            <a:off x="3917500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Dusj &amp; shower</a:t>
            </a:r>
            <a:endParaRPr b="1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9" name="Google Shape;1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588" y="140813"/>
            <a:ext cx="7698825" cy="486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3"/>
          <p:cNvSpPr txBox="1"/>
          <p:nvPr/>
        </p:nvSpPr>
        <p:spPr>
          <a:xfrm>
            <a:off x="894125" y="140825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d</a:t>
            </a:r>
            <a:r>
              <a:rPr b="1" lang="en" sz="1200"/>
              <a:t>usj: energy</a:t>
            </a:r>
            <a:endParaRPr b="1" sz="1200"/>
          </a:p>
        </p:txBody>
      </p:sp>
      <p:sp>
        <p:nvSpPr>
          <p:cNvPr id="141" name="Google Shape;141;p23"/>
          <p:cNvSpPr txBox="1"/>
          <p:nvPr/>
        </p:nvSpPr>
        <p:spPr>
          <a:xfrm>
            <a:off x="3466050" y="140825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d</a:t>
            </a:r>
            <a:r>
              <a:rPr b="1" lang="en" sz="1200"/>
              <a:t>usj: z position</a:t>
            </a:r>
            <a:endParaRPr b="1" sz="1200"/>
          </a:p>
        </p:txBody>
      </p:sp>
      <p:sp>
        <p:nvSpPr>
          <p:cNvPr id="142" name="Google Shape;142;p23"/>
          <p:cNvSpPr txBox="1"/>
          <p:nvPr/>
        </p:nvSpPr>
        <p:spPr>
          <a:xfrm>
            <a:off x="6090875" y="140825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d</a:t>
            </a:r>
            <a:r>
              <a:rPr b="1" lang="en" sz="1200"/>
              <a:t>usj: radius</a:t>
            </a:r>
            <a:endParaRPr b="1" sz="1200"/>
          </a:p>
        </p:txBody>
      </p:sp>
      <p:sp>
        <p:nvSpPr>
          <p:cNvPr id="143" name="Google Shape;143;p23"/>
          <p:cNvSpPr txBox="1"/>
          <p:nvPr/>
        </p:nvSpPr>
        <p:spPr>
          <a:xfrm>
            <a:off x="894125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shower</a:t>
            </a:r>
            <a:r>
              <a:rPr b="1" lang="en" sz="1200"/>
              <a:t>: energy</a:t>
            </a:r>
            <a:endParaRPr b="1" sz="1200"/>
          </a:p>
        </p:txBody>
      </p:sp>
      <p:sp>
        <p:nvSpPr>
          <p:cNvPr id="144" name="Google Shape;144;p23"/>
          <p:cNvSpPr txBox="1"/>
          <p:nvPr/>
        </p:nvSpPr>
        <p:spPr>
          <a:xfrm>
            <a:off x="3466050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shower</a:t>
            </a:r>
            <a:r>
              <a:rPr b="1" lang="en" sz="1200"/>
              <a:t>: z position</a:t>
            </a:r>
            <a:endParaRPr b="1" sz="1200"/>
          </a:p>
        </p:txBody>
      </p:sp>
      <p:sp>
        <p:nvSpPr>
          <p:cNvPr id="145" name="Google Shape;145;p23"/>
          <p:cNvSpPr txBox="1"/>
          <p:nvPr/>
        </p:nvSpPr>
        <p:spPr>
          <a:xfrm>
            <a:off x="6037975" y="2571750"/>
            <a:ext cx="221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Only shower</a:t>
            </a:r>
            <a:r>
              <a:rPr b="1" lang="en" sz="1200"/>
              <a:t>: radius</a:t>
            </a:r>
            <a:endParaRPr b="1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part 2</a:t>
            </a:r>
            <a:endParaRPr/>
          </a:p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There are very few events </a:t>
            </a:r>
            <a:r>
              <a:rPr lang="en" sz="2000" u="sng"/>
              <a:t>only</a:t>
            </a:r>
            <a:r>
              <a:rPr b="1" lang="en" sz="2000"/>
              <a:t> </a:t>
            </a:r>
            <a:r>
              <a:rPr lang="en" sz="2000"/>
              <a:t>reconstructed by dusj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Shower reconstruct more events with high energies, z position and radius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for now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Understand behaviour of showers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Understand difference between dusj and shower</a:t>
            </a:r>
            <a:endParaRPr sz="2000"/>
          </a:p>
          <a:p>
            <a:pPr indent="-355600" lvl="1" marL="914400" rtl="0" algn="l">
              <a:spcBef>
                <a:spcPts val="160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How well are events reconstructed?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Which events are (not) reconstructed?</a:t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</a:t>
            </a:r>
            <a:r>
              <a:rPr lang="en"/>
              <a:t> difference (reconstructed-simulated)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50963" t="50000"/>
          <a:stretch/>
        </p:blipFill>
        <p:spPr>
          <a:xfrm>
            <a:off x="4696457" y="938700"/>
            <a:ext cx="4223893" cy="4082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4">
            <a:alphaModFix/>
          </a:blip>
          <a:srcRect b="50000" l="0" r="50000" t="0"/>
          <a:stretch/>
        </p:blipFill>
        <p:spPr>
          <a:xfrm>
            <a:off x="222975" y="938700"/>
            <a:ext cx="4306857" cy="408245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784750" y="994950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70" name="Google Shape;70;p15"/>
          <p:cNvSpPr txBox="1"/>
          <p:nvPr/>
        </p:nvSpPr>
        <p:spPr>
          <a:xfrm>
            <a:off x="5216738" y="994950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Reconstructed vs simulated z direction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250" y="1034350"/>
            <a:ext cx="8615400" cy="41091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920175" y="1111500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78" name="Google Shape;78;p16"/>
          <p:cNvSpPr txBox="1"/>
          <p:nvPr/>
        </p:nvSpPr>
        <p:spPr>
          <a:xfrm>
            <a:off x="5157875" y="1111500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1219" l="0" r="50000" t="50002"/>
          <a:stretch/>
        </p:blipFill>
        <p:spPr>
          <a:xfrm>
            <a:off x="4662975" y="976599"/>
            <a:ext cx="4411624" cy="4079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 rotWithShape="1">
          <a:blip r:embed="rId4">
            <a:alphaModFix/>
          </a:blip>
          <a:srcRect b="51221" l="0" r="50000" t="0"/>
          <a:stretch/>
        </p:blipFill>
        <p:spPr>
          <a:xfrm>
            <a:off x="160375" y="976583"/>
            <a:ext cx="4411624" cy="407950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Reconstructed vs simulated energy</a:t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774525" y="105077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87" name="Google Shape;87;p17"/>
          <p:cNvSpPr txBox="1"/>
          <p:nvPr/>
        </p:nvSpPr>
        <p:spPr>
          <a:xfrm>
            <a:off x="5277138" y="1050775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  <p:sp>
        <p:nvSpPr>
          <p:cNvPr id="88" name="Google Shape;88;p17"/>
          <p:cNvSpPr/>
          <p:nvPr/>
        </p:nvSpPr>
        <p:spPr>
          <a:xfrm>
            <a:off x="2162350" y="4113525"/>
            <a:ext cx="1882200" cy="442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688" y="336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Dusj energy cut</a:t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 rotWithShape="1">
          <a:blip r:embed="rId3">
            <a:alphaModFix/>
          </a:blip>
          <a:srcRect b="1059" l="67186" r="-308" t="-1060"/>
          <a:stretch/>
        </p:blipFill>
        <p:spPr>
          <a:xfrm>
            <a:off x="4918700" y="669288"/>
            <a:ext cx="3966075" cy="38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 rotWithShape="1">
          <a:blip r:embed="rId3">
            <a:alphaModFix/>
          </a:blip>
          <a:srcRect b="0" l="0" r="33359" t="0"/>
          <a:stretch/>
        </p:blipFill>
        <p:spPr>
          <a:xfrm>
            <a:off x="227125" y="1497063"/>
            <a:ext cx="4507677" cy="214937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227125" y="1436350"/>
            <a:ext cx="2185800" cy="26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Energy cut</a:t>
            </a:r>
            <a:endParaRPr b="1" sz="1200"/>
          </a:p>
        </p:txBody>
      </p:sp>
      <p:sp>
        <p:nvSpPr>
          <p:cNvPr id="97" name="Google Shape;97;p18"/>
          <p:cNvSpPr txBox="1"/>
          <p:nvPr/>
        </p:nvSpPr>
        <p:spPr>
          <a:xfrm>
            <a:off x="2612838" y="1436350"/>
            <a:ext cx="2121900" cy="23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All events</a:t>
            </a:r>
            <a:endParaRPr b="1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 b="51309" l="0" r="48796" t="1261"/>
          <a:stretch/>
        </p:blipFill>
        <p:spPr>
          <a:xfrm>
            <a:off x="72575" y="1089750"/>
            <a:ext cx="4456050" cy="3912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b="1740" l="0" r="48796" t="50830"/>
          <a:stretch/>
        </p:blipFill>
        <p:spPr>
          <a:xfrm>
            <a:off x="4616400" y="1089759"/>
            <a:ext cx="4456025" cy="391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389638" y="36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Reconstructed vs simulated energy in detector</a:t>
            </a:r>
            <a:endParaRPr/>
          </a:p>
        </p:txBody>
      </p:sp>
      <p:sp>
        <p:nvSpPr>
          <p:cNvPr id="105" name="Google Shape;105;p19"/>
          <p:cNvSpPr txBox="1"/>
          <p:nvPr/>
        </p:nvSpPr>
        <p:spPr>
          <a:xfrm>
            <a:off x="708950" y="1089750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Dusj</a:t>
            </a:r>
            <a:endParaRPr b="1" sz="1800"/>
          </a:p>
        </p:txBody>
      </p:sp>
      <p:sp>
        <p:nvSpPr>
          <p:cNvPr id="106" name="Google Shape;106;p19"/>
          <p:cNvSpPr txBox="1"/>
          <p:nvPr/>
        </p:nvSpPr>
        <p:spPr>
          <a:xfrm>
            <a:off x="5252763" y="1089750"/>
            <a:ext cx="3183300" cy="30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Shower</a:t>
            </a:r>
            <a:endParaRPr b="1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9239" y="0"/>
            <a:ext cx="8144761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>
            <p:ph type="title"/>
          </p:nvPr>
        </p:nvSpPr>
        <p:spPr>
          <a:xfrm rot="-5400000">
            <a:off x="-1848300" y="2191425"/>
            <a:ext cx="453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Track score separation</a:t>
            </a: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1486175" y="0"/>
            <a:ext cx="1737000" cy="20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Dusj 0-0.4</a:t>
            </a:r>
            <a:endParaRPr b="1" sz="1100"/>
          </a:p>
        </p:txBody>
      </p:sp>
      <p:sp>
        <p:nvSpPr>
          <p:cNvPr id="114" name="Google Shape;114;p20"/>
          <p:cNvSpPr txBox="1"/>
          <p:nvPr/>
        </p:nvSpPr>
        <p:spPr>
          <a:xfrm>
            <a:off x="4203125" y="11550"/>
            <a:ext cx="1737000" cy="20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Dusj 0.4-0.7</a:t>
            </a:r>
            <a:endParaRPr b="1" sz="1100"/>
          </a:p>
        </p:txBody>
      </p:sp>
      <p:sp>
        <p:nvSpPr>
          <p:cNvPr id="115" name="Google Shape;115;p20"/>
          <p:cNvSpPr txBox="1"/>
          <p:nvPr/>
        </p:nvSpPr>
        <p:spPr>
          <a:xfrm>
            <a:off x="6920075" y="11550"/>
            <a:ext cx="1737000" cy="20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Dusj 0.7-1</a:t>
            </a:r>
            <a:endParaRPr b="1" sz="1100"/>
          </a:p>
        </p:txBody>
      </p:sp>
      <p:sp>
        <p:nvSpPr>
          <p:cNvPr id="116" name="Google Shape;116;p20"/>
          <p:cNvSpPr txBox="1"/>
          <p:nvPr/>
        </p:nvSpPr>
        <p:spPr>
          <a:xfrm>
            <a:off x="1486175" y="2571750"/>
            <a:ext cx="1737000" cy="20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Shower</a:t>
            </a:r>
            <a:r>
              <a:rPr b="1" lang="en" sz="1100"/>
              <a:t> 0-0.4</a:t>
            </a:r>
            <a:endParaRPr b="1" sz="1100"/>
          </a:p>
        </p:txBody>
      </p:sp>
      <p:sp>
        <p:nvSpPr>
          <p:cNvPr id="117" name="Google Shape;117;p20"/>
          <p:cNvSpPr txBox="1"/>
          <p:nvPr/>
        </p:nvSpPr>
        <p:spPr>
          <a:xfrm>
            <a:off x="4203125" y="2571750"/>
            <a:ext cx="1737000" cy="20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Shower 0.4-0.7</a:t>
            </a:r>
            <a:endParaRPr b="1" sz="1100"/>
          </a:p>
        </p:txBody>
      </p:sp>
      <p:sp>
        <p:nvSpPr>
          <p:cNvPr id="118" name="Google Shape;118;p20"/>
          <p:cNvSpPr txBox="1"/>
          <p:nvPr/>
        </p:nvSpPr>
        <p:spPr>
          <a:xfrm>
            <a:off x="6960675" y="2571750"/>
            <a:ext cx="1737000" cy="20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/>
              <a:t>Shower 0.7-1</a:t>
            </a:r>
            <a:endParaRPr b="1"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part 1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Shower underestimates energies more than dusj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For events of which the vertex is contained in the detector volume, dusj does a better reconstruction (shower not really)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Both reconstruction methods work better for more shower-like events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