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84" r:id="rId4"/>
    <p:sldMasterId id="2147483744" r:id="rId5"/>
  </p:sldMasterIdLst>
  <p:notesMasterIdLst>
    <p:notesMasterId r:id="rId18"/>
  </p:notesMasterIdLst>
  <p:sldIdLst>
    <p:sldId id="273" r:id="rId6"/>
    <p:sldId id="391" r:id="rId7"/>
    <p:sldId id="291" r:id="rId8"/>
    <p:sldId id="374" r:id="rId9"/>
    <p:sldId id="390" r:id="rId10"/>
    <p:sldId id="388" r:id="rId11"/>
    <p:sldId id="389" r:id="rId12"/>
    <p:sldId id="382" r:id="rId13"/>
    <p:sldId id="386" r:id="rId14"/>
    <p:sldId id="387" r:id="rId15"/>
    <p:sldId id="384" r:id="rId16"/>
    <p:sldId id="285" r:id="rId17"/>
  </p:sldIdLst>
  <p:sldSz cx="13004800" cy="9753600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1pPr>
    <a:lvl2pPr marL="456115" algn="r" rtl="0" fontAlgn="base">
      <a:spcBef>
        <a:spcPct val="0"/>
      </a:spcBef>
      <a:spcAft>
        <a:spcPct val="0"/>
      </a:spcAft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2pPr>
    <a:lvl3pPr marL="912242" algn="r" rtl="0" fontAlgn="base">
      <a:spcBef>
        <a:spcPct val="0"/>
      </a:spcBef>
      <a:spcAft>
        <a:spcPct val="0"/>
      </a:spcAft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3pPr>
    <a:lvl4pPr marL="1368371" algn="r" rtl="0" fontAlgn="base">
      <a:spcBef>
        <a:spcPct val="0"/>
      </a:spcBef>
      <a:spcAft>
        <a:spcPct val="0"/>
      </a:spcAft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4pPr>
    <a:lvl5pPr marL="1824496" algn="r" rtl="0" fontAlgn="base">
      <a:spcBef>
        <a:spcPct val="0"/>
      </a:spcBef>
      <a:spcAft>
        <a:spcPct val="0"/>
      </a:spcAft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5pPr>
    <a:lvl6pPr marL="2280629" algn="l" defTabSz="912242" rtl="0" eaLnBrk="1" latinLnBrk="0" hangingPunct="1"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6pPr>
    <a:lvl7pPr marL="2736745" algn="l" defTabSz="912242" rtl="0" eaLnBrk="1" latinLnBrk="0" hangingPunct="1"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7pPr>
    <a:lvl8pPr marL="3192876" algn="l" defTabSz="912242" rtl="0" eaLnBrk="1" latinLnBrk="0" hangingPunct="1"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8pPr>
    <a:lvl9pPr marL="3648998" algn="l" defTabSz="912242" rtl="0" eaLnBrk="1" latinLnBrk="0" hangingPunct="1">
      <a:defRPr sz="4300" kern="1200" baseline="30000">
        <a:solidFill>
          <a:srgbClr val="000000"/>
        </a:solidFill>
        <a:latin typeface="GillSans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F1F1F1"/>
    <a:srgbClr val="008AC3"/>
    <a:srgbClr val="0B3066"/>
    <a:srgbClr val="003F73"/>
    <a:srgbClr val="CECFCD"/>
    <a:srgbClr val="565656"/>
    <a:srgbClr val="DDDEDD"/>
    <a:srgbClr val="C0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0576" autoAdjust="0"/>
  </p:normalViewPr>
  <p:slideViewPr>
    <p:cSldViewPr>
      <p:cViewPr>
        <p:scale>
          <a:sx n="52" d="100"/>
          <a:sy n="52" d="100"/>
        </p:scale>
        <p:origin x="-468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/>
          </p:cNvSpPr>
          <p:nvPr>
            <p:ph type="dt" idx="1"/>
          </p:nvPr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06358" y="4715155"/>
            <a:ext cx="4984962" cy="4466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340" tIns="45670" rIns="91340" bIns="4567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2018" y="9430307"/>
            <a:ext cx="2945659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340" tIns="45670" rIns="91340" bIns="4567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fld id="{8705419D-1E01-4F35-9289-8E06D9A01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Sans" pitchFamily="4" charset="0"/>
        <a:ea typeface="+mn-ea"/>
        <a:cs typeface="+mn-cs"/>
      </a:defRPr>
    </a:lvl1pPr>
    <a:lvl2pPr marL="456115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Sans" pitchFamily="4" charset="0"/>
        <a:ea typeface="+mn-ea"/>
        <a:cs typeface="+mn-cs"/>
      </a:defRPr>
    </a:lvl2pPr>
    <a:lvl3pPr marL="912242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Sans" pitchFamily="4" charset="0"/>
        <a:ea typeface="+mn-ea"/>
        <a:cs typeface="+mn-cs"/>
      </a:defRPr>
    </a:lvl3pPr>
    <a:lvl4pPr marL="1368371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Sans" pitchFamily="4" charset="0"/>
        <a:ea typeface="+mn-ea"/>
        <a:cs typeface="+mn-cs"/>
      </a:defRPr>
    </a:lvl4pPr>
    <a:lvl5pPr marL="1824496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Sans" pitchFamily="4" charset="0"/>
        <a:ea typeface="+mn-ea"/>
        <a:cs typeface="+mn-cs"/>
      </a:defRPr>
    </a:lvl5pPr>
    <a:lvl6pPr marL="2280629" algn="l" defTabSz="912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6745" algn="l" defTabSz="912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2876" algn="l" defTabSz="912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48998" algn="l" defTabSz="91224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5D085-2827-4BEE-A3C9-42F71CAA6C2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41162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5419D-1E01-4F35-9289-8E06D9A015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ssholder for nota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b-NO" smtClean="0"/>
          </a:p>
        </p:txBody>
      </p:sp>
      <p:sp>
        <p:nvSpPr>
          <p:cNvPr id="143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BD19B-283B-47FF-9967-6D33C7CC4C6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43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C0DC1-D565-45F4-83E6-1FBAF32EF0A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151135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E75E9-681B-470D-ACDA-EFFC1F366E2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4430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740"/>
            <a:ext cx="9102726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6115" indent="0" algn="ctr">
              <a:buNone/>
              <a:defRPr/>
            </a:lvl2pPr>
            <a:lvl3pPr marL="912242" indent="0" algn="ctr">
              <a:buNone/>
              <a:defRPr/>
            </a:lvl3pPr>
            <a:lvl4pPr marL="1368371" indent="0" algn="ctr">
              <a:buNone/>
              <a:defRPr/>
            </a:lvl4pPr>
            <a:lvl5pPr marL="1824496" indent="0" algn="ctr">
              <a:buNone/>
              <a:defRPr/>
            </a:lvl5pPr>
            <a:lvl6pPr marL="2280629" indent="0" algn="ctr">
              <a:buNone/>
              <a:defRPr/>
            </a:lvl6pPr>
            <a:lvl7pPr marL="2736745" indent="0" algn="ctr">
              <a:buNone/>
              <a:defRPr/>
            </a:lvl7pPr>
            <a:lvl8pPr marL="3192876" indent="0" algn="ctr">
              <a:buNone/>
              <a:defRPr/>
            </a:lvl8pPr>
            <a:lvl9pPr marL="3648998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6" y="2276540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273" tIns="45631" rIns="91273" bIns="45631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1038" y="5527726"/>
            <a:ext cx="9102726" cy="2492375"/>
          </a:xfrm>
          <a:prstGeom prst="rect">
            <a:avLst/>
          </a:prstGeom>
        </p:spPr>
        <p:txBody>
          <a:bodyPr lIns="91273" tIns="45631" rIns="91273" bIns="45631"/>
          <a:lstStyle>
            <a:lvl1pPr marL="0" indent="0" algn="ctr">
              <a:buNone/>
              <a:defRPr/>
            </a:lvl1pPr>
            <a:lvl2pPr marL="456351" indent="0" algn="ctr">
              <a:buNone/>
              <a:defRPr/>
            </a:lvl2pPr>
            <a:lvl3pPr marL="912711" indent="0" algn="ctr">
              <a:buNone/>
              <a:defRPr/>
            </a:lvl3pPr>
            <a:lvl4pPr marL="1369071" indent="0" algn="ctr">
              <a:buNone/>
              <a:defRPr/>
            </a:lvl4pPr>
            <a:lvl5pPr marL="1825432" indent="0" algn="ctr">
              <a:buNone/>
              <a:defRPr/>
            </a:lvl5pPr>
            <a:lvl6pPr marL="2281795" indent="0" algn="ctr">
              <a:buNone/>
              <a:defRPr/>
            </a:lvl6pPr>
            <a:lvl7pPr marL="2738147" indent="0" algn="ctr">
              <a:buNone/>
              <a:defRPr/>
            </a:lvl7pPr>
            <a:lvl8pPr marL="3194512" indent="0" algn="ctr">
              <a:buNone/>
              <a:defRPr/>
            </a:lvl8pPr>
            <a:lvl9pPr marL="3650866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273" tIns="45631" rIns="91273" bIns="45631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6" y="2276526"/>
            <a:ext cx="11703050" cy="6435725"/>
          </a:xfrm>
          <a:prstGeom prst="rect">
            <a:avLst/>
          </a:prstGeom>
        </p:spPr>
        <p:txBody>
          <a:bodyPr lIns="91273" tIns="45631" rIns="91273" bIns="4563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lIns="91273" tIns="45631" rIns="91273" bIns="45631"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273" tIns="45631" rIns="91273" bIns="45631" anchor="b"/>
          <a:lstStyle>
            <a:lvl1pPr marL="0" indent="0">
              <a:buNone/>
              <a:defRPr sz="2000"/>
            </a:lvl1pPr>
            <a:lvl2pPr marL="456351" indent="0">
              <a:buNone/>
              <a:defRPr sz="1800"/>
            </a:lvl2pPr>
            <a:lvl3pPr marL="912711" indent="0">
              <a:buNone/>
              <a:defRPr sz="1600"/>
            </a:lvl3pPr>
            <a:lvl4pPr marL="1369071" indent="0">
              <a:buNone/>
              <a:defRPr sz="1400"/>
            </a:lvl4pPr>
            <a:lvl5pPr marL="1825432" indent="0">
              <a:buNone/>
              <a:defRPr sz="1400"/>
            </a:lvl5pPr>
            <a:lvl6pPr marL="2281795" indent="0">
              <a:buNone/>
              <a:defRPr sz="1400"/>
            </a:lvl6pPr>
            <a:lvl7pPr marL="2738147" indent="0">
              <a:buNone/>
              <a:defRPr sz="1400"/>
            </a:lvl7pPr>
            <a:lvl8pPr marL="3194512" indent="0">
              <a:buNone/>
              <a:defRPr sz="1400"/>
            </a:lvl8pPr>
            <a:lvl9pPr marL="3650866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273" tIns="45631" rIns="91273" bIns="45631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8" y="2276526"/>
            <a:ext cx="5775324" cy="6435725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2" y="2276526"/>
            <a:ext cx="5775324" cy="6435725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273" tIns="45631" rIns="91273" bIns="45631"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11" indent="0">
              <a:buNone/>
              <a:defRPr sz="1800" b="1"/>
            </a:lvl3pPr>
            <a:lvl4pPr marL="1369071" indent="0">
              <a:buNone/>
              <a:defRPr sz="1600" b="1"/>
            </a:lvl4pPr>
            <a:lvl5pPr marL="1825432" indent="0">
              <a:buNone/>
              <a:defRPr sz="1600" b="1"/>
            </a:lvl5pPr>
            <a:lvl6pPr marL="2281795" indent="0">
              <a:buNone/>
              <a:defRPr sz="1600" b="1"/>
            </a:lvl6pPr>
            <a:lvl7pPr marL="2738147" indent="0">
              <a:buNone/>
              <a:defRPr sz="1600" b="1"/>
            </a:lvl7pPr>
            <a:lvl8pPr marL="3194512" indent="0">
              <a:buNone/>
              <a:defRPr sz="1600" b="1"/>
            </a:lvl8pPr>
            <a:lvl9pPr marL="3650866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273" tIns="45631" rIns="91273" bIns="45631"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11" indent="0">
              <a:buNone/>
              <a:defRPr sz="1800" b="1"/>
            </a:lvl3pPr>
            <a:lvl4pPr marL="1369071" indent="0">
              <a:buNone/>
              <a:defRPr sz="1600" b="1"/>
            </a:lvl4pPr>
            <a:lvl5pPr marL="1825432" indent="0">
              <a:buNone/>
              <a:defRPr sz="1600" b="1"/>
            </a:lvl5pPr>
            <a:lvl6pPr marL="2281795" indent="0">
              <a:buNone/>
              <a:defRPr sz="1600" b="1"/>
            </a:lvl6pPr>
            <a:lvl7pPr marL="2738147" indent="0">
              <a:buNone/>
              <a:defRPr sz="1600" b="1"/>
            </a:lvl7pPr>
            <a:lvl8pPr marL="3194512" indent="0">
              <a:buNone/>
              <a:defRPr sz="1600" b="1"/>
            </a:lvl8pPr>
            <a:lvl9pPr marL="3650866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273" tIns="45631" rIns="91273" bIns="45631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926" y="388990"/>
            <a:ext cx="4278313" cy="1652587"/>
          </a:xfrm>
          <a:prstGeom prst="rect">
            <a:avLst/>
          </a:prstGeom>
        </p:spPr>
        <p:txBody>
          <a:bodyPr lIns="91273" tIns="45631" rIns="91273" bIns="45631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273" tIns="45631" rIns="91273" bIns="45631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926" y="2041526"/>
            <a:ext cx="4278313" cy="6670674"/>
          </a:xfrm>
          <a:prstGeom prst="rect">
            <a:avLst/>
          </a:prstGeom>
        </p:spPr>
        <p:txBody>
          <a:bodyPr lIns="91273" tIns="45631" rIns="91273" bIns="45631"/>
          <a:lstStyle>
            <a:lvl1pPr marL="0" indent="0">
              <a:buNone/>
              <a:defRPr sz="1400"/>
            </a:lvl1pPr>
            <a:lvl2pPr marL="456351" indent="0">
              <a:buNone/>
              <a:defRPr sz="1100"/>
            </a:lvl2pPr>
            <a:lvl3pPr marL="912711" indent="0">
              <a:buNone/>
              <a:defRPr sz="1000"/>
            </a:lvl3pPr>
            <a:lvl4pPr marL="1369071" indent="0">
              <a:buNone/>
              <a:defRPr sz="900"/>
            </a:lvl4pPr>
            <a:lvl5pPr marL="1825432" indent="0">
              <a:buNone/>
              <a:defRPr sz="900"/>
            </a:lvl5pPr>
            <a:lvl6pPr marL="2281795" indent="0">
              <a:buNone/>
              <a:defRPr sz="900"/>
            </a:lvl6pPr>
            <a:lvl7pPr marL="2738147" indent="0">
              <a:buNone/>
              <a:defRPr sz="900"/>
            </a:lvl7pPr>
            <a:lvl8pPr marL="3194512" indent="0">
              <a:buNone/>
              <a:defRPr sz="900"/>
            </a:lvl8pPr>
            <a:lvl9pPr marL="365086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876" y="2276540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76" y="6827839"/>
            <a:ext cx="7802563" cy="806450"/>
          </a:xfrm>
          <a:prstGeom prst="rect">
            <a:avLst/>
          </a:prstGeom>
        </p:spPr>
        <p:txBody>
          <a:bodyPr lIns="91273" tIns="45631" rIns="91273" bIns="45631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76" y="871538"/>
            <a:ext cx="7802563" cy="5851526"/>
          </a:xfrm>
          <a:prstGeom prst="rect">
            <a:avLst/>
          </a:prstGeom>
        </p:spPr>
        <p:txBody>
          <a:bodyPr lIns="91273" tIns="45631" rIns="91273" bIns="45631"/>
          <a:lstStyle>
            <a:lvl1pPr marL="0" indent="0">
              <a:buNone/>
              <a:defRPr sz="3100"/>
            </a:lvl1pPr>
            <a:lvl2pPr marL="456351" indent="0">
              <a:buNone/>
              <a:defRPr sz="2800"/>
            </a:lvl2pPr>
            <a:lvl3pPr marL="912711" indent="0">
              <a:buNone/>
              <a:defRPr sz="2400"/>
            </a:lvl3pPr>
            <a:lvl4pPr marL="1369071" indent="0">
              <a:buNone/>
              <a:defRPr sz="2000"/>
            </a:lvl4pPr>
            <a:lvl5pPr marL="1825432" indent="0">
              <a:buNone/>
              <a:defRPr sz="2000"/>
            </a:lvl5pPr>
            <a:lvl6pPr marL="2281795" indent="0">
              <a:buNone/>
              <a:defRPr sz="2000"/>
            </a:lvl6pPr>
            <a:lvl7pPr marL="2738147" indent="0">
              <a:buNone/>
              <a:defRPr sz="2000"/>
            </a:lvl7pPr>
            <a:lvl8pPr marL="3194512" indent="0">
              <a:buNone/>
              <a:defRPr sz="2000"/>
            </a:lvl8pPr>
            <a:lvl9pPr marL="365086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76" y="7634290"/>
            <a:ext cx="7802563" cy="1144587"/>
          </a:xfrm>
          <a:prstGeom prst="rect">
            <a:avLst/>
          </a:prstGeom>
        </p:spPr>
        <p:txBody>
          <a:bodyPr lIns="91273" tIns="45631" rIns="91273" bIns="45631"/>
          <a:lstStyle>
            <a:lvl1pPr marL="0" indent="0">
              <a:buNone/>
              <a:defRPr sz="1400"/>
            </a:lvl1pPr>
            <a:lvl2pPr marL="456351" indent="0">
              <a:buNone/>
              <a:defRPr sz="1100"/>
            </a:lvl2pPr>
            <a:lvl3pPr marL="912711" indent="0">
              <a:buNone/>
              <a:defRPr sz="1000"/>
            </a:lvl3pPr>
            <a:lvl4pPr marL="1369071" indent="0">
              <a:buNone/>
              <a:defRPr sz="900"/>
            </a:lvl4pPr>
            <a:lvl5pPr marL="1825432" indent="0">
              <a:buNone/>
              <a:defRPr sz="900"/>
            </a:lvl5pPr>
            <a:lvl6pPr marL="2281795" indent="0">
              <a:buNone/>
              <a:defRPr sz="900"/>
            </a:lvl6pPr>
            <a:lvl7pPr marL="2738147" indent="0">
              <a:buNone/>
              <a:defRPr sz="900"/>
            </a:lvl7pPr>
            <a:lvl8pPr marL="3194512" indent="0">
              <a:buNone/>
              <a:defRPr sz="900"/>
            </a:lvl8pPr>
            <a:lvl9pPr marL="365086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273" tIns="45631" rIns="91273" bIns="45631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6" y="2276526"/>
            <a:ext cx="11703050" cy="6435725"/>
          </a:xfrm>
          <a:prstGeom prst="rect">
            <a:avLst/>
          </a:prstGeom>
        </p:spPr>
        <p:txBody>
          <a:bodyPr vert="eaVert" lIns="91273" tIns="45631" rIns="91273" bIns="4563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273" tIns="45631" rIns="91273" bIns="45631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273" tIns="45631" rIns="91273" bIns="45631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ransition spd="med"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115" indent="0">
              <a:buNone/>
              <a:defRPr sz="1800"/>
            </a:lvl2pPr>
            <a:lvl3pPr marL="912242" indent="0">
              <a:buNone/>
              <a:defRPr sz="1600"/>
            </a:lvl3pPr>
            <a:lvl4pPr marL="1368371" indent="0">
              <a:buNone/>
              <a:defRPr sz="1400"/>
            </a:lvl4pPr>
            <a:lvl5pPr marL="1824496" indent="0">
              <a:buNone/>
              <a:defRPr sz="1400"/>
            </a:lvl5pPr>
            <a:lvl6pPr marL="2280629" indent="0">
              <a:buNone/>
              <a:defRPr sz="1400"/>
            </a:lvl6pPr>
            <a:lvl7pPr marL="2736745" indent="0">
              <a:buNone/>
              <a:defRPr sz="1400"/>
            </a:lvl7pPr>
            <a:lvl8pPr marL="3192876" indent="0">
              <a:buNone/>
              <a:defRPr sz="1400"/>
            </a:lvl8pPr>
            <a:lvl9pPr marL="3648998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50878" y="2276540"/>
            <a:ext cx="5775324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8602" y="2276540"/>
            <a:ext cx="5775324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115" indent="0">
              <a:buNone/>
              <a:defRPr sz="2000" b="1"/>
            </a:lvl2pPr>
            <a:lvl3pPr marL="912242" indent="0">
              <a:buNone/>
              <a:defRPr sz="1800" b="1"/>
            </a:lvl3pPr>
            <a:lvl4pPr marL="1368371" indent="0">
              <a:buNone/>
              <a:defRPr sz="1600" b="1"/>
            </a:lvl4pPr>
            <a:lvl5pPr marL="1824496" indent="0">
              <a:buNone/>
              <a:defRPr sz="1600" b="1"/>
            </a:lvl5pPr>
            <a:lvl6pPr marL="2280629" indent="0">
              <a:buNone/>
              <a:defRPr sz="1600" b="1"/>
            </a:lvl6pPr>
            <a:lvl7pPr marL="2736745" indent="0">
              <a:buNone/>
              <a:defRPr sz="1600" b="1"/>
            </a:lvl7pPr>
            <a:lvl8pPr marL="3192876" indent="0">
              <a:buNone/>
              <a:defRPr sz="1600" b="1"/>
            </a:lvl8pPr>
            <a:lvl9pPr marL="3648998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115" indent="0">
              <a:buNone/>
              <a:defRPr sz="2000" b="1"/>
            </a:lvl2pPr>
            <a:lvl3pPr marL="912242" indent="0">
              <a:buNone/>
              <a:defRPr sz="1800" b="1"/>
            </a:lvl3pPr>
            <a:lvl4pPr marL="1368371" indent="0">
              <a:buNone/>
              <a:defRPr sz="1600" b="1"/>
            </a:lvl4pPr>
            <a:lvl5pPr marL="1824496" indent="0">
              <a:buNone/>
              <a:defRPr sz="1600" b="1"/>
            </a:lvl5pPr>
            <a:lvl6pPr marL="2280629" indent="0">
              <a:buNone/>
              <a:defRPr sz="1600" b="1"/>
            </a:lvl6pPr>
            <a:lvl7pPr marL="2736745" indent="0">
              <a:buNone/>
              <a:defRPr sz="1600" b="1"/>
            </a:lvl7pPr>
            <a:lvl8pPr marL="3192876" indent="0">
              <a:buNone/>
              <a:defRPr sz="1600" b="1"/>
            </a:lvl8pPr>
            <a:lvl9pPr marL="3648998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941" y="389004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50941" y="2041526"/>
            <a:ext cx="4278313" cy="6670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115" indent="0">
              <a:buNone/>
              <a:defRPr sz="1100"/>
            </a:lvl2pPr>
            <a:lvl3pPr marL="912242" indent="0">
              <a:buNone/>
              <a:defRPr sz="1000"/>
            </a:lvl3pPr>
            <a:lvl4pPr marL="1368371" indent="0">
              <a:buNone/>
              <a:defRPr sz="900"/>
            </a:lvl4pPr>
            <a:lvl5pPr marL="1824496" indent="0">
              <a:buNone/>
              <a:defRPr sz="900"/>
            </a:lvl5pPr>
            <a:lvl6pPr marL="2280629" indent="0">
              <a:buNone/>
              <a:defRPr sz="900"/>
            </a:lvl6pPr>
            <a:lvl7pPr marL="2736745" indent="0">
              <a:buNone/>
              <a:defRPr sz="900"/>
            </a:lvl7pPr>
            <a:lvl8pPr marL="3192876" indent="0">
              <a:buNone/>
              <a:defRPr sz="900"/>
            </a:lvl8pPr>
            <a:lvl9pPr marL="3648998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9590" y="6827839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549590" y="871538"/>
            <a:ext cx="7802563" cy="585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6115" indent="0">
              <a:buNone/>
              <a:defRPr sz="2800"/>
            </a:lvl2pPr>
            <a:lvl3pPr marL="912242" indent="0">
              <a:buNone/>
              <a:defRPr sz="2400"/>
            </a:lvl3pPr>
            <a:lvl4pPr marL="1368371" indent="0">
              <a:buNone/>
              <a:defRPr sz="2000"/>
            </a:lvl4pPr>
            <a:lvl5pPr marL="1824496" indent="0">
              <a:buNone/>
              <a:defRPr sz="2000"/>
            </a:lvl5pPr>
            <a:lvl6pPr marL="2280629" indent="0">
              <a:buNone/>
              <a:defRPr sz="2000"/>
            </a:lvl6pPr>
            <a:lvl7pPr marL="2736745" indent="0">
              <a:buNone/>
              <a:defRPr sz="2000"/>
            </a:lvl7pPr>
            <a:lvl8pPr marL="3192876" indent="0">
              <a:buNone/>
              <a:defRPr sz="2000"/>
            </a:lvl8pPr>
            <a:lvl9pPr marL="3648998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49590" y="7634290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115" indent="0">
              <a:buNone/>
              <a:defRPr sz="1100"/>
            </a:lvl2pPr>
            <a:lvl3pPr marL="912242" indent="0">
              <a:buNone/>
              <a:defRPr sz="1000"/>
            </a:lvl3pPr>
            <a:lvl4pPr marL="1368371" indent="0">
              <a:buNone/>
              <a:defRPr sz="900"/>
            </a:lvl4pPr>
            <a:lvl5pPr marL="1824496" indent="0">
              <a:buNone/>
              <a:defRPr sz="900"/>
            </a:lvl5pPr>
            <a:lvl6pPr marL="2280629" indent="0">
              <a:buNone/>
              <a:defRPr sz="900"/>
            </a:lvl6pPr>
            <a:lvl7pPr marL="2736745" indent="0">
              <a:buNone/>
              <a:defRPr sz="900"/>
            </a:lvl7pPr>
            <a:lvl8pPr marL="3192876" indent="0">
              <a:buNone/>
              <a:defRPr sz="900"/>
            </a:lvl8pPr>
            <a:lvl9pPr marL="3648998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NF-powerpointbakgrunn_copy"/>
          <p:cNvPicPr>
            <a:picLocks noChangeAspect="1" noChangeArrowheads="1"/>
          </p:cNvPicPr>
          <p:nvPr/>
        </p:nvPicPr>
        <p:blipFill>
          <a:blip r:embed="rId13" cstate="print"/>
          <a:srcRect b="71094"/>
          <a:stretch>
            <a:fillRect/>
          </a:stretch>
        </p:blipFill>
        <p:spPr bwMode="auto">
          <a:xfrm>
            <a:off x="0" y="64"/>
            <a:ext cx="130048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9" descr="nffjell_whiteunder"/>
          <p:cNvPicPr>
            <a:picLocks noChangeAspect="1" noChangeArrowheads="1"/>
          </p:cNvPicPr>
          <p:nvPr/>
        </p:nvPicPr>
        <p:blipFill>
          <a:blip r:embed="rId14" cstate="print"/>
          <a:srcRect l="7356" r="8960"/>
          <a:stretch>
            <a:fillRect/>
          </a:stretch>
        </p:blipFill>
        <p:spPr bwMode="auto">
          <a:xfrm>
            <a:off x="0" y="647700"/>
            <a:ext cx="13004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0" descr="nordforsk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29801" y="1066800"/>
            <a:ext cx="2209801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650876" y="390590"/>
            <a:ext cx="11703050" cy="885875"/>
          </a:xfrm>
          <a:prstGeom prst="rect">
            <a:avLst/>
          </a:prstGeom>
        </p:spPr>
        <p:txBody>
          <a:bodyPr vert="horz" lIns="91228" tIns="45607" rIns="91228" bIns="45607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650876" y="2276540"/>
            <a:ext cx="11703050" cy="6435725"/>
          </a:xfrm>
          <a:prstGeom prst="rect">
            <a:avLst/>
          </a:prstGeom>
        </p:spPr>
        <p:txBody>
          <a:bodyPr vert="horz" lIns="91228" tIns="45607" rIns="91228" bIns="45607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>
          <a:xfrm>
            <a:off x="650878" y="9040877"/>
            <a:ext cx="3033712" cy="519113"/>
          </a:xfrm>
          <a:prstGeom prst="rect">
            <a:avLst/>
          </a:prstGeom>
        </p:spPr>
        <p:txBody>
          <a:bodyPr vert="horz" lIns="91228" tIns="45607" rIns="91228" bIns="456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B1CF-3674-4889-8826-0E4F8B9199F5}" type="datetimeFigureOut">
              <a:rPr lang="nb-NO" smtClean="0"/>
              <a:pPr/>
              <a:t>16.09.2015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marL="25335" indent="-25335" algn="l" rtl="0" eaLnBrk="1" fontAlgn="base" hangingPunct="1">
        <a:spcBef>
          <a:spcPct val="0"/>
        </a:spcBef>
        <a:spcAft>
          <a:spcPts val="201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marL="25335" indent="-25335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Arial" charset="0"/>
        </a:defRPr>
      </a:lvl2pPr>
      <a:lvl3pPr marL="25335" indent="-25335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Arial" charset="0"/>
        </a:defRPr>
      </a:lvl3pPr>
      <a:lvl4pPr marL="25335" indent="-25335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Arial" charset="0"/>
        </a:defRPr>
      </a:lvl4pPr>
      <a:lvl5pPr marL="25335" indent="-25335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Arial" charset="0"/>
        </a:defRPr>
      </a:lvl5pPr>
      <a:lvl6pPr marL="481466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pitchFamily="-32" charset="0"/>
        </a:defRPr>
      </a:lvl6pPr>
      <a:lvl7pPr marL="937590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pitchFamily="-32" charset="0"/>
        </a:defRPr>
      </a:lvl7pPr>
      <a:lvl8pPr marL="1393722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pitchFamily="-32" charset="0"/>
        </a:defRPr>
      </a:lvl8pPr>
      <a:lvl9pPr marL="1849850" algn="ctr" rtl="0" eaLnBrk="1" fontAlgn="base" hangingPunct="1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pitchFamily="-32" charset="0"/>
        </a:defRPr>
      </a:lvl9pPr>
    </p:titleStyle>
    <p:bodyStyle>
      <a:lvl1pPr marL="25335" indent="-25335" algn="l" rtl="0" eaLnBrk="1" fontAlgn="base" hangingPunct="1">
        <a:spcBef>
          <a:spcPct val="0"/>
        </a:spcBef>
        <a:spcAft>
          <a:spcPts val="201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50672" indent="405468" algn="l" rtl="0" eaLnBrk="1" fontAlgn="base" hangingPunct="1">
        <a:spcBef>
          <a:spcPct val="0"/>
        </a:spcBef>
        <a:spcAft>
          <a:spcPts val="201"/>
        </a:spcAft>
        <a:buChar char="–"/>
        <a:defRPr sz="2800">
          <a:solidFill>
            <a:srgbClr val="000000"/>
          </a:solidFill>
          <a:latin typeface="+mn-lt"/>
        </a:defRPr>
      </a:lvl2pPr>
      <a:lvl3pPr marL="76019" indent="836237" algn="l" rtl="0" eaLnBrk="1" fontAlgn="base" hangingPunct="1">
        <a:spcBef>
          <a:spcPct val="0"/>
        </a:spcBef>
        <a:spcAft>
          <a:spcPts val="201"/>
        </a:spcAft>
        <a:buChar char="•"/>
        <a:defRPr sz="2800">
          <a:solidFill>
            <a:srgbClr val="000000"/>
          </a:solidFill>
          <a:latin typeface="+mn-lt"/>
        </a:defRPr>
      </a:lvl3pPr>
      <a:lvl4pPr marL="101369" indent="1267054" algn="l" rtl="0" eaLnBrk="1" fontAlgn="base" hangingPunct="1">
        <a:spcBef>
          <a:spcPct val="0"/>
        </a:spcBef>
        <a:spcAft>
          <a:spcPts val="201"/>
        </a:spcAft>
        <a:buChar char="–"/>
        <a:defRPr sz="2800">
          <a:solidFill>
            <a:srgbClr val="000000"/>
          </a:solidFill>
          <a:latin typeface="+mn-lt"/>
        </a:defRPr>
      </a:lvl4pPr>
      <a:lvl5pPr marL="126691" indent="1697807" algn="l" rtl="0" eaLnBrk="1" fontAlgn="base" hangingPunct="1">
        <a:spcBef>
          <a:spcPct val="0"/>
        </a:spcBef>
        <a:spcAft>
          <a:spcPts val="201"/>
        </a:spcAft>
        <a:buChar char="»"/>
        <a:defRPr sz="2800">
          <a:solidFill>
            <a:srgbClr val="000000"/>
          </a:solidFill>
          <a:latin typeface="+mn-lt"/>
        </a:defRPr>
      </a:lvl5pPr>
      <a:lvl6pPr marL="582826" algn="ctr" rtl="0" eaLnBrk="1" fontAlgn="base" hangingPunct="1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6pPr>
      <a:lvl7pPr marL="1038921" algn="ctr" rtl="0" eaLnBrk="1" fontAlgn="base" hangingPunct="1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7pPr>
      <a:lvl8pPr marL="1495068" algn="ctr" rtl="0" eaLnBrk="1" fontAlgn="base" hangingPunct="1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8pPr>
      <a:lvl9pPr marL="1951174" algn="ctr" rtl="0" eaLnBrk="1" fontAlgn="base" hangingPunct="1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5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42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1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96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29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45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76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98" algn="l" defTabSz="912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NF-powerpointbakgrunn_copy"/>
          <p:cNvPicPr>
            <a:picLocks noChangeAspect="1" noChangeArrowheads="1"/>
          </p:cNvPicPr>
          <p:nvPr userDrawn="1"/>
        </p:nvPicPr>
        <p:blipFill>
          <a:blip r:embed="rId13" cstate="print"/>
          <a:srcRect b="71094"/>
          <a:stretch>
            <a:fillRect/>
          </a:stretch>
        </p:blipFill>
        <p:spPr bwMode="auto">
          <a:xfrm>
            <a:off x="0" y="50"/>
            <a:ext cx="130048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9" descr="nffjell_whiteunder"/>
          <p:cNvPicPr>
            <a:picLocks noChangeAspect="1" noChangeArrowheads="1"/>
          </p:cNvPicPr>
          <p:nvPr userDrawn="1"/>
        </p:nvPicPr>
        <p:blipFill>
          <a:blip r:embed="rId14" cstate="print"/>
          <a:srcRect l="7356" r="8960"/>
          <a:stretch>
            <a:fillRect/>
          </a:stretch>
        </p:blipFill>
        <p:spPr bwMode="auto">
          <a:xfrm>
            <a:off x="0" y="647700"/>
            <a:ext cx="13004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0" descr="nordforsk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29801" y="1066800"/>
            <a:ext cx="2209801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1000">
    <p:fade/>
  </p:transition>
  <p:txStyles>
    <p:titleStyle>
      <a:lvl1pPr marL="25349" indent="-25349" algn="ctr" rtl="0" eaLnBrk="0" fontAlgn="base" hangingPunct="0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+mj-lt"/>
          <a:ea typeface="+mj-ea"/>
          <a:cs typeface="+mj-cs"/>
        </a:defRPr>
      </a:lvl1pPr>
      <a:lvl2pPr marL="25349" indent="-25349" algn="ctr" rtl="0" eaLnBrk="0" fontAlgn="base" hangingPunct="0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2pPr>
      <a:lvl3pPr marL="25349" indent="-25349" algn="ctr" rtl="0" eaLnBrk="0" fontAlgn="base" hangingPunct="0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3pPr>
      <a:lvl4pPr marL="25349" indent="-25349" algn="ctr" rtl="0" eaLnBrk="0" fontAlgn="base" hangingPunct="0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4pPr>
      <a:lvl5pPr marL="25349" indent="-25349" algn="ctr" rtl="0" eaLnBrk="0" fontAlgn="base" hangingPunct="0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5pPr>
      <a:lvl6pPr marL="481713" algn="ctr" rtl="0" fontAlgn="base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6pPr>
      <a:lvl7pPr marL="938070" algn="ctr" rtl="0" fontAlgn="base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7pPr>
      <a:lvl8pPr marL="1394433" algn="ctr" rtl="0" fontAlgn="base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8pPr>
      <a:lvl9pPr marL="1850793" algn="ctr" rtl="0" fontAlgn="base">
        <a:spcBef>
          <a:spcPct val="0"/>
        </a:spcBef>
        <a:spcAft>
          <a:spcPts val="201"/>
        </a:spcAft>
        <a:defRPr sz="7300">
          <a:solidFill>
            <a:schemeClr val="tx1"/>
          </a:solidFill>
          <a:latin typeface="InterFace DaMa" charset="0"/>
        </a:defRPr>
      </a:lvl9pPr>
    </p:titleStyle>
    <p:bodyStyle>
      <a:lvl1pPr marL="25349" indent="-25349" algn="ctr" rtl="0" eaLnBrk="0" fontAlgn="base" hangingPunct="0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50699" indent="405670" algn="ctr" rtl="0" eaLnBrk="0" fontAlgn="base" hangingPunct="0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2pPr>
      <a:lvl3pPr marL="76056" indent="836663" algn="ctr" rtl="0" eaLnBrk="0" fontAlgn="base" hangingPunct="0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3pPr>
      <a:lvl4pPr marL="101419" indent="1267694" algn="ctr" rtl="0" eaLnBrk="0" fontAlgn="base" hangingPunct="0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4pPr>
      <a:lvl5pPr marL="126758" indent="1698674" algn="ctr" rtl="0" eaLnBrk="0" fontAlgn="base" hangingPunct="0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5pPr>
      <a:lvl6pPr marL="583125" algn="ctr" rtl="0" fontAlgn="base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6pPr>
      <a:lvl7pPr marL="1039460" algn="ctr" rtl="0" fontAlgn="base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7pPr>
      <a:lvl8pPr marL="1495836" algn="ctr" rtl="0" fontAlgn="base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8pPr>
      <a:lvl9pPr marL="1952181" algn="ctr" rtl="0" fontAlgn="base">
        <a:spcBef>
          <a:spcPct val="0"/>
        </a:spcBef>
        <a:spcAft>
          <a:spcPts val="201"/>
        </a:spcAft>
        <a:defRPr sz="3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1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1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2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95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7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12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6" algn="l" defTabSz="912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10" Type="http://schemas.openxmlformats.org/officeDocument/2006/relationships/image" Target="../media/image10.png"/><Relationship Id="rId4" Type="http://schemas.openxmlformats.org/officeDocument/2006/relationships/image" Target="../media/image5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2" descr="NF-powerpointbakgrunn_copy"/>
          <p:cNvPicPr>
            <a:picLocks noChangeAspect="1" noChangeArrowheads="1"/>
          </p:cNvPicPr>
          <p:nvPr/>
        </p:nvPicPr>
        <p:blipFill>
          <a:blip r:embed="rId3" cstate="print"/>
          <a:srcRect r="37891"/>
          <a:stretch>
            <a:fillRect/>
          </a:stretch>
        </p:blipFill>
        <p:spPr bwMode="auto">
          <a:xfrm>
            <a:off x="0" y="88417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5" descr="nffjell_whitestroke"/>
          <p:cNvPicPr>
            <a:picLocks noChangeAspect="1" noChangeArrowheads="1"/>
          </p:cNvPicPr>
          <p:nvPr/>
        </p:nvPicPr>
        <p:blipFill>
          <a:blip r:embed="rId4" cstate="print"/>
          <a:srcRect l="7355" r="8980"/>
          <a:stretch>
            <a:fillRect/>
          </a:stretch>
        </p:blipFill>
        <p:spPr bwMode="auto">
          <a:xfrm>
            <a:off x="0" y="641350"/>
            <a:ext cx="13004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6"/>
          <p:cNvSpPr>
            <a:spLocks/>
          </p:cNvSpPr>
          <p:nvPr/>
        </p:nvSpPr>
        <p:spPr bwMode="auto">
          <a:xfrm>
            <a:off x="1149545" y="3430308"/>
            <a:ext cx="10668001" cy="27389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228" tIns="45607" rIns="91228" bIns="45607">
            <a:spAutoFit/>
          </a:bodyPr>
          <a:lstStyle/>
          <a:p>
            <a:pPr algn="ctr"/>
            <a:r>
              <a:rPr lang="sv-SE" sz="36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Gender in Science </a:t>
            </a:r>
            <a:r>
              <a:rPr lang="sv-SE" sz="3600" b="1" baseline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initiatives</a:t>
            </a:r>
            <a:r>
              <a:rPr lang="sv-SE" sz="3600" b="1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 </a:t>
            </a:r>
            <a:r>
              <a:rPr lang="sv-SE" sz="3600" b="1" baseline="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NordForsk</a:t>
            </a:r>
            <a:endParaRPr lang="sv-SE" sz="3600" b="1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sv-SE" sz="4400" b="1" baseline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sv-SE" sz="2800" b="1" i="1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800" b="1" i="1" baseline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37" descr="nordforsk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9801" y="1066800"/>
            <a:ext cx="2209801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1636760" y="5452864"/>
            <a:ext cx="9629590" cy="1631042"/>
          </a:xfrm>
          <a:prstGeom prst="rect">
            <a:avLst/>
          </a:prstGeom>
          <a:noFill/>
        </p:spPr>
        <p:txBody>
          <a:bodyPr wrap="square" lIns="91277" tIns="45634" rIns="91277" bIns="45634" rtlCol="0">
            <a:spAutoFit/>
          </a:bodyPr>
          <a:lstStyle/>
          <a:p>
            <a:pPr algn="ctr"/>
            <a:r>
              <a:rPr lang="sv-SE" sz="2000" b="1" baseline="0" dirty="0" smtClean="0">
                <a:solidFill>
                  <a:schemeClr val="bg1"/>
                </a:solidFill>
              </a:rPr>
              <a:t>GENERA    Kick-off </a:t>
            </a:r>
          </a:p>
          <a:p>
            <a:pPr algn="ctr"/>
            <a:r>
              <a:rPr lang="sv-SE" sz="2000" b="1" baseline="0" dirty="0" smtClean="0">
                <a:solidFill>
                  <a:schemeClr val="bg1"/>
                </a:solidFill>
              </a:rPr>
              <a:t>Brussels 17 September 2015</a:t>
            </a:r>
          </a:p>
          <a:p>
            <a:pPr algn="l"/>
            <a:endParaRPr lang="sv-SE" sz="2000" b="1" baseline="0" dirty="0">
              <a:solidFill>
                <a:schemeClr val="bg1"/>
              </a:solidFill>
            </a:endParaRPr>
          </a:p>
          <a:p>
            <a:pPr algn="l"/>
            <a:endParaRPr lang="sv-SE" sz="2000" b="1" baseline="0" dirty="0" smtClean="0">
              <a:solidFill>
                <a:schemeClr val="bg1"/>
              </a:solidFill>
            </a:endParaRPr>
          </a:p>
          <a:p>
            <a:pPr algn="ctr"/>
            <a:r>
              <a:rPr lang="sv-SE" sz="2000" b="1" baseline="0" dirty="0" smtClean="0">
                <a:solidFill>
                  <a:schemeClr val="bg1"/>
                </a:solidFill>
              </a:rPr>
              <a:t>Lotta Strandberg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37" y="7575067"/>
            <a:ext cx="19288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24" y="7575067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01" y="7575067"/>
            <a:ext cx="19192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76" y="7576654"/>
            <a:ext cx="2009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60" y="7575067"/>
            <a:ext cx="19097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892431" y="8946647"/>
            <a:ext cx="1654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Galdhøpiggen</a:t>
            </a:r>
          </a:p>
          <a:p>
            <a:r>
              <a:rPr lang="nb-NO" sz="16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2469</a:t>
            </a:r>
            <a:endParaRPr lang="nb-N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961304" y="8938273"/>
            <a:ext cx="159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Kebnekaise</a:t>
            </a:r>
          </a:p>
          <a:p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2102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7598240" y="8946647"/>
            <a:ext cx="181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Gunnbjørn Fjeld</a:t>
            </a:r>
          </a:p>
          <a:p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3700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0330495" y="8946667"/>
            <a:ext cx="944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Halti</a:t>
            </a:r>
            <a:endParaRPr lang="nb-NO" sz="16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1328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274194" y="8983348"/>
            <a:ext cx="224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Hvannadalshnjúkur</a:t>
            </a:r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2110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5" y="124272"/>
            <a:ext cx="11703050" cy="189185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Gender in the Nordic Research and Innovation Area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On 5 </a:t>
            </a:r>
            <a:r>
              <a:rPr lang="sv-SE" dirty="0" err="1" smtClean="0"/>
              <a:t>March</a:t>
            </a:r>
            <a:r>
              <a:rPr lang="sv-SE" dirty="0" smtClean="0"/>
              <a:t> </a:t>
            </a:r>
            <a:r>
              <a:rPr lang="sv-SE" dirty="0"/>
              <a:t>2015 </a:t>
            </a:r>
            <a:r>
              <a:rPr lang="sv-SE" dirty="0" err="1"/>
              <a:t>NordForsk</a:t>
            </a:r>
            <a:r>
              <a:rPr lang="sv-SE" dirty="0"/>
              <a:t> Board </a:t>
            </a:r>
            <a:r>
              <a:rPr lang="sv-SE" dirty="0" err="1" smtClean="0"/>
              <a:t>approves</a:t>
            </a:r>
            <a:r>
              <a:rPr lang="sv-SE" dirty="0" smtClean="0"/>
              <a:t> a joint Nordic </a:t>
            </a:r>
            <a:r>
              <a:rPr lang="sv-SE" dirty="0" err="1" smtClean="0"/>
              <a:t>initiative</a:t>
            </a:r>
            <a:r>
              <a:rPr lang="sv-SE" dirty="0" smtClean="0"/>
              <a:t> to </a:t>
            </a:r>
            <a:r>
              <a:rPr lang="sv-SE" dirty="0" err="1" smtClean="0"/>
              <a:t>address</a:t>
            </a:r>
            <a:r>
              <a:rPr lang="sv-SE" dirty="0" smtClean="0"/>
              <a:t> the gender the research and innovation area in the Nordic region.</a:t>
            </a:r>
            <a:endParaRPr lang="sv-SE" dirty="0"/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b="1" dirty="0" smtClean="0">
                <a:solidFill>
                  <a:srgbClr val="0070C0"/>
                </a:solidFill>
              </a:rPr>
              <a:t>Gender Gap in </a:t>
            </a:r>
            <a:r>
              <a:rPr lang="sv-SE" b="1" dirty="0">
                <a:solidFill>
                  <a:srgbClr val="0070C0"/>
                </a:solidFill>
              </a:rPr>
              <a:t>the Nordic Research and Innovation </a:t>
            </a:r>
            <a:r>
              <a:rPr lang="sv-SE" b="1" dirty="0" smtClean="0">
                <a:solidFill>
                  <a:srgbClr val="0070C0"/>
                </a:solidFill>
              </a:rPr>
              <a:t>Area</a:t>
            </a:r>
          </a:p>
          <a:p>
            <a:pPr marL="0" indent="0">
              <a:buNone/>
            </a:pPr>
            <a:r>
              <a:rPr lang="sv-SE" sz="2400" dirty="0" smtClean="0"/>
              <a:t>(</a:t>
            </a:r>
            <a:r>
              <a:rPr lang="sv-SE" sz="2400" dirty="0" err="1" smtClean="0"/>
              <a:t>working</a:t>
            </a:r>
            <a:r>
              <a:rPr lang="sv-SE" sz="2400" dirty="0" smtClean="0"/>
              <a:t> </a:t>
            </a:r>
            <a:r>
              <a:rPr lang="sv-SE" sz="2400" dirty="0" err="1" smtClean="0"/>
              <a:t>title</a:t>
            </a:r>
            <a:r>
              <a:rPr lang="sv-SE" sz="2400" dirty="0" smtClean="0"/>
              <a:t>)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en-US" dirty="0"/>
              <a:t>Executive Director in the Research Council of </a:t>
            </a:r>
            <a:r>
              <a:rPr lang="en-US" dirty="0" smtClean="0"/>
              <a:t>Norway </a:t>
            </a:r>
            <a:r>
              <a:rPr lang="en-US" dirty="0" err="1"/>
              <a:t>Jesper</a:t>
            </a:r>
            <a:r>
              <a:rPr lang="en-US" dirty="0"/>
              <a:t> </a:t>
            </a:r>
            <a:r>
              <a:rPr lang="en-US" dirty="0" err="1"/>
              <a:t>Werdelin</a:t>
            </a:r>
            <a:r>
              <a:rPr lang="en-US" dirty="0"/>
              <a:t> </a:t>
            </a:r>
            <a:r>
              <a:rPr lang="en-US" dirty="0" err="1" smtClean="0"/>
              <a:t>Simonsen</a:t>
            </a:r>
            <a:r>
              <a:rPr lang="en-US" dirty="0" smtClean="0"/>
              <a:t> was </a:t>
            </a:r>
            <a:r>
              <a:rPr lang="en-US" dirty="0"/>
              <a:t>appointed chair of the </a:t>
            </a:r>
            <a:r>
              <a:rPr lang="en-US" dirty="0" err="1"/>
              <a:t>Programme</a:t>
            </a:r>
            <a:r>
              <a:rPr lang="en-US" dirty="0"/>
              <a:t> Committee</a:t>
            </a:r>
            <a:endParaRPr lang="sv-SE" b="1" dirty="0" smtClean="0"/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/>
              <a:t> </a:t>
            </a:r>
            <a:r>
              <a:rPr lang="sv-SE" b="1" dirty="0" smtClean="0"/>
              <a:t> 	</a:t>
            </a:r>
            <a:r>
              <a:rPr lang="sv-SE" dirty="0" smtClean="0"/>
              <a:t>-</a:t>
            </a:r>
            <a:r>
              <a:rPr lang="sv-SE" b="1" dirty="0" smtClean="0"/>
              <a:t> </a:t>
            </a:r>
            <a:r>
              <a:rPr lang="sv-SE" dirty="0" smtClean="0"/>
              <a:t>common </a:t>
            </a:r>
            <a:r>
              <a:rPr lang="sv-SE" dirty="0" err="1" smtClean="0"/>
              <a:t>pot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no fair </a:t>
            </a:r>
            <a:r>
              <a:rPr lang="sv-SE" dirty="0" err="1" smtClean="0"/>
              <a:t>return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</a:t>
            </a:r>
            <a:r>
              <a:rPr lang="sv-SE" dirty="0" err="1" smtClean="0"/>
              <a:t>politically</a:t>
            </a:r>
            <a:r>
              <a:rPr lang="sv-SE" dirty="0" smtClean="0"/>
              <a:t> </a:t>
            </a:r>
            <a:r>
              <a:rPr lang="sv-SE" dirty="0" err="1" smtClean="0"/>
              <a:t>initiated</a:t>
            </a:r>
            <a:endParaRPr lang="sv-SE" b="1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11" y="8286086"/>
            <a:ext cx="19288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11" y="8286086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88" y="8286086"/>
            <a:ext cx="19192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92" y="8265086"/>
            <a:ext cx="2009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34" y="8286086"/>
            <a:ext cx="19097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74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0876" y="124272"/>
            <a:ext cx="11703050" cy="1891853"/>
          </a:xfrm>
        </p:spPr>
        <p:txBody>
          <a:bodyPr/>
          <a:lstStyle/>
          <a:p>
            <a:r>
              <a:rPr lang="en-US" b="1" dirty="0"/>
              <a:t>Gender in the Nordic Research and Innovation Area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programme</a:t>
            </a:r>
            <a:r>
              <a:rPr lang="sv-SE" dirty="0" smtClean="0"/>
              <a:t> rests on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pillars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b="1" dirty="0" smtClean="0">
                <a:solidFill>
                  <a:srgbClr val="007AC2"/>
                </a:solidFill>
              </a:rPr>
              <a:t>Research </a:t>
            </a:r>
          </a:p>
          <a:p>
            <a:pPr marL="0" indent="0">
              <a:buNone/>
            </a:pPr>
            <a:r>
              <a:rPr lang="sv-SE" dirty="0" smtClean="0"/>
              <a:t>	- Nordic research </a:t>
            </a:r>
            <a:r>
              <a:rPr lang="sv-SE" dirty="0" err="1" smtClean="0"/>
              <a:t>programme</a:t>
            </a:r>
            <a:r>
              <a:rPr lang="sv-SE" dirty="0" smtClean="0"/>
              <a:t> (</a:t>
            </a:r>
            <a:r>
              <a:rPr lang="sv-SE" dirty="0" err="1" smtClean="0"/>
              <a:t>envisioned</a:t>
            </a:r>
            <a:r>
              <a:rPr lang="sv-SE" dirty="0" smtClean="0"/>
              <a:t> research </a:t>
            </a:r>
            <a:r>
              <a:rPr lang="sv-SE" dirty="0" err="1" smtClean="0"/>
              <a:t>themes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	the 	</a:t>
            </a:r>
            <a:r>
              <a:rPr lang="sv-SE" dirty="0" err="1" smtClean="0"/>
              <a:t>processes</a:t>
            </a:r>
            <a:r>
              <a:rPr lang="sv-SE" dirty="0" smtClean="0"/>
              <a:t>, sites and </a:t>
            </a:r>
            <a:r>
              <a:rPr lang="sv-SE" dirty="0" err="1" smtClean="0"/>
              <a:t>concepts</a:t>
            </a:r>
            <a:r>
              <a:rPr lang="sv-SE" dirty="0" smtClean="0"/>
              <a:t>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affect</a:t>
            </a:r>
            <a:r>
              <a:rPr lang="sv-SE" dirty="0" smtClean="0"/>
              <a:t> the </a:t>
            </a:r>
            <a:r>
              <a:rPr lang="sv-SE" dirty="0" err="1" smtClean="0"/>
              <a:t>gendere</a:t>
            </a:r>
            <a:r>
              <a:rPr lang="sv-SE" dirty="0" smtClean="0"/>
              <a:t> </a:t>
            </a:r>
            <a:r>
              <a:rPr lang="sv-SE" dirty="0" err="1" smtClean="0"/>
              <a:t>balance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b="1" dirty="0">
                <a:solidFill>
                  <a:srgbClr val="007AC2"/>
                </a:solidFill>
              </a:rPr>
              <a:t>Nordic </a:t>
            </a:r>
            <a:r>
              <a:rPr lang="sv-SE" b="1" dirty="0" err="1">
                <a:solidFill>
                  <a:srgbClr val="007AC2"/>
                </a:solidFill>
              </a:rPr>
              <a:t>She</a:t>
            </a:r>
            <a:r>
              <a:rPr lang="sv-SE" b="1" dirty="0">
                <a:solidFill>
                  <a:srgbClr val="007AC2"/>
                </a:solidFill>
              </a:rPr>
              <a:t> </a:t>
            </a:r>
            <a:r>
              <a:rPr lang="sv-SE" b="1" dirty="0" err="1">
                <a:solidFill>
                  <a:srgbClr val="007AC2"/>
                </a:solidFill>
              </a:rPr>
              <a:t>figures</a:t>
            </a:r>
            <a:endParaRPr lang="sv-SE" b="1" dirty="0">
              <a:solidFill>
                <a:srgbClr val="007AC2"/>
              </a:solidFill>
            </a:endParaRPr>
          </a:p>
          <a:p>
            <a:pPr marL="0" indent="0">
              <a:buNone/>
            </a:pPr>
            <a:r>
              <a:rPr lang="sv-SE" dirty="0"/>
              <a:t>	- </a:t>
            </a:r>
            <a:r>
              <a:rPr lang="sv-SE" dirty="0" err="1"/>
              <a:t>Compilation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gendered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 for the Nordic research and 	innovation area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 smtClean="0">
                <a:solidFill>
                  <a:srgbClr val="007AC2"/>
                </a:solidFill>
              </a:rPr>
              <a:t>Competence</a:t>
            </a:r>
            <a:r>
              <a:rPr lang="sv-SE" b="1" dirty="0" smtClean="0">
                <a:solidFill>
                  <a:srgbClr val="007AC2"/>
                </a:solidFill>
              </a:rPr>
              <a:t> </a:t>
            </a:r>
            <a:r>
              <a:rPr lang="sv-SE" b="1" dirty="0" err="1" smtClean="0">
                <a:solidFill>
                  <a:srgbClr val="007AC2"/>
                </a:solidFill>
              </a:rPr>
              <a:t>enhancement</a:t>
            </a:r>
            <a:r>
              <a:rPr lang="sv-SE" b="1" dirty="0" smtClean="0">
                <a:solidFill>
                  <a:srgbClr val="007AC2"/>
                </a:solidFill>
              </a:rPr>
              <a:t> or </a:t>
            </a:r>
            <a:r>
              <a:rPr lang="sv-SE" b="1" dirty="0" err="1" smtClean="0">
                <a:solidFill>
                  <a:srgbClr val="007AC2"/>
                </a:solidFill>
              </a:rPr>
              <a:t>training</a:t>
            </a:r>
            <a:endParaRPr lang="sv-SE" b="1" dirty="0">
              <a:solidFill>
                <a:srgbClr val="007AC2"/>
              </a:solidFill>
            </a:endParaRPr>
          </a:p>
          <a:p>
            <a:pPr marL="0" indent="0">
              <a:buNone/>
            </a:pPr>
            <a:r>
              <a:rPr lang="sv-SE" dirty="0" smtClean="0"/>
              <a:t>	- </a:t>
            </a:r>
            <a:r>
              <a:rPr lang="sv-SE" dirty="0" err="1"/>
              <a:t>R</a:t>
            </a:r>
            <a:r>
              <a:rPr lang="sv-SE" dirty="0" err="1" smtClean="0"/>
              <a:t>esults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conducted</a:t>
            </a:r>
            <a:r>
              <a:rPr lang="sv-SE" dirty="0" smtClean="0"/>
              <a:t> research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disseminated</a:t>
            </a:r>
            <a:r>
              <a:rPr lang="sv-SE" dirty="0" smtClean="0"/>
              <a:t>. Joint Nordic 	</a:t>
            </a:r>
            <a:r>
              <a:rPr lang="sv-SE" dirty="0" err="1" smtClean="0"/>
              <a:t>enhancement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and </a:t>
            </a:r>
            <a:r>
              <a:rPr lang="sv-SE" dirty="0" err="1" smtClean="0"/>
              <a:t>awareness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7539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attkart3_pp"/>
          <p:cNvPicPr>
            <a:picLocks noChangeAspect="1" noChangeArrowheads="1"/>
          </p:cNvPicPr>
          <p:nvPr/>
        </p:nvPicPr>
        <p:blipFill>
          <a:blip r:embed="rId3" cstate="print"/>
          <a:srcRect t="3110" r="3316" b="13094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nffjell_whitestroke"/>
          <p:cNvPicPr>
            <a:picLocks noChangeAspect="1" noChangeArrowheads="1"/>
          </p:cNvPicPr>
          <p:nvPr/>
        </p:nvPicPr>
        <p:blipFill>
          <a:blip r:embed="rId4" cstate="print"/>
          <a:srcRect l="7355" r="8980"/>
          <a:stretch>
            <a:fillRect/>
          </a:stretch>
        </p:blipFill>
        <p:spPr bwMode="auto">
          <a:xfrm>
            <a:off x="0" y="641350"/>
            <a:ext cx="13004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nordforsk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9801" y="1066800"/>
            <a:ext cx="2209801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1"/>
          <p:cNvSpPr>
            <a:spLocks/>
          </p:cNvSpPr>
          <p:nvPr/>
        </p:nvSpPr>
        <p:spPr bwMode="auto">
          <a:xfrm>
            <a:off x="1117952" y="3004592"/>
            <a:ext cx="10668001" cy="294420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264" tIns="45626" rIns="91264" bIns="45626">
            <a:spAutoFit/>
          </a:bodyPr>
          <a:lstStyle/>
          <a:p>
            <a:pPr algn="ctr" defTabSz="1298060">
              <a:spcAft>
                <a:spcPts val="749"/>
              </a:spcAft>
            </a:pPr>
            <a:r>
              <a:rPr lang="en-US" sz="5400" baseline="0" dirty="0">
                <a:solidFill>
                  <a:srgbClr val="FFFFFF"/>
                </a:solidFill>
                <a:latin typeface="Arial" charset="0"/>
              </a:rPr>
              <a:t>Thank you for your attention!</a:t>
            </a:r>
          </a:p>
          <a:p>
            <a:pPr algn="ctr" defTabSz="1298060">
              <a:spcAft>
                <a:spcPts val="749"/>
              </a:spcAft>
            </a:pPr>
            <a:endParaRPr lang="en-US" sz="3600" baseline="0" dirty="0">
              <a:solidFill>
                <a:srgbClr val="FFFFFF"/>
              </a:solidFill>
              <a:latin typeface="Arial" charset="0"/>
            </a:endParaRPr>
          </a:p>
          <a:p>
            <a:pPr algn="ctr" defTabSz="1298060">
              <a:spcAft>
                <a:spcPts val="749"/>
              </a:spcAft>
            </a:pPr>
            <a:r>
              <a:rPr lang="en-US" sz="3600" baseline="0" dirty="0">
                <a:solidFill>
                  <a:srgbClr val="FFFFFF"/>
                </a:solidFill>
                <a:latin typeface="Arial" charset="0"/>
              </a:rPr>
              <a:t>www.nordforsk.org</a:t>
            </a:r>
          </a:p>
          <a:p>
            <a:pPr algn="ctr" defTabSz="1298060">
              <a:spcAft>
                <a:spcPts val="749"/>
              </a:spcAft>
            </a:pPr>
            <a:endParaRPr lang="en-US" sz="3600" baseline="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v-SE" dirty="0" err="1" smtClean="0"/>
              <a:t>NordForsk</a:t>
            </a:r>
            <a:r>
              <a:rPr lang="sv-SE" dirty="0" smtClean="0"/>
              <a:t> 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sv-SE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v-SE" dirty="0" smtClean="0"/>
              <a:t>Gender </a:t>
            </a:r>
            <a:r>
              <a:rPr lang="sv-SE" dirty="0" err="1" smtClean="0"/>
              <a:t>Equality</a:t>
            </a:r>
            <a:r>
              <a:rPr lang="sv-SE" dirty="0" smtClean="0"/>
              <a:t> in the Nordic </a:t>
            </a:r>
            <a:r>
              <a:rPr lang="sv-SE" dirty="0" err="1" smtClean="0"/>
              <a:t>countries</a:t>
            </a:r>
            <a:endParaRPr lang="sv-SE" dirty="0" smtClean="0"/>
          </a:p>
          <a:p>
            <a:pPr lvl="3">
              <a:buFont typeface="Wingdings" panose="05000000000000000000" pitchFamily="2" charset="2"/>
              <a:buChar char="ü"/>
            </a:pPr>
            <a:endParaRPr lang="sv-SE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v-SE" dirty="0" err="1" smtClean="0"/>
              <a:t>NordForsk</a:t>
            </a:r>
            <a:r>
              <a:rPr lang="sv-SE" dirty="0" smtClean="0"/>
              <a:t> and Gender </a:t>
            </a:r>
            <a:r>
              <a:rPr lang="sv-SE" dirty="0" err="1" smtClean="0"/>
              <a:t>Equality</a:t>
            </a:r>
            <a:r>
              <a:rPr lang="sv-SE" dirty="0" smtClean="0"/>
              <a:t> 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sv-SE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sv-SE" dirty="0" err="1" smtClean="0"/>
              <a:t>NordForsk</a:t>
            </a:r>
            <a:r>
              <a:rPr lang="sv-SE" dirty="0" smtClean="0"/>
              <a:t>, Gender </a:t>
            </a:r>
            <a:r>
              <a:rPr lang="sv-SE" dirty="0" err="1" smtClean="0"/>
              <a:t>Equality</a:t>
            </a:r>
            <a:r>
              <a:rPr lang="sv-SE" dirty="0" smtClean="0"/>
              <a:t> and </a:t>
            </a:r>
            <a:r>
              <a:rPr lang="sv-SE" dirty="0" err="1" smtClean="0"/>
              <a:t>Physics</a:t>
            </a:r>
            <a:r>
              <a:rPr lang="sv-SE" dirty="0" smtClean="0"/>
              <a:t> - </a:t>
            </a:r>
            <a:r>
              <a:rPr lang="sv-SE" smtClean="0"/>
              <a:t>ideas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0955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736" y="497085"/>
            <a:ext cx="11703050" cy="1625600"/>
          </a:xfrm>
        </p:spPr>
        <p:txBody>
          <a:bodyPr/>
          <a:lstStyle/>
          <a:p>
            <a:pPr algn="l"/>
            <a:r>
              <a:rPr lang="nb-NO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NordForsk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9792" y="1708448"/>
            <a:ext cx="11142630" cy="6264695"/>
          </a:xfrm>
        </p:spPr>
        <p:txBody>
          <a:bodyPr>
            <a:normAutofit fontScale="92500"/>
          </a:bodyPr>
          <a:lstStyle/>
          <a:p>
            <a:pPr lvl="1">
              <a:lnSpc>
                <a:spcPct val="120000"/>
              </a:lnSpc>
              <a:tabLst>
                <a:tab pos="444500" algn="l"/>
              </a:tabLst>
            </a:pP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NordForsk 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a </a:t>
            </a:r>
            <a:r>
              <a:rPr lang="en-US" sz="2600" i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platform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joint Nordic research and research policy </a:t>
            </a: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the Nordic </a:t>
            </a: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countries.</a:t>
            </a:r>
          </a:p>
          <a:p>
            <a:pPr lvl="1">
              <a:lnSpc>
                <a:spcPct val="120000"/>
              </a:lnSpc>
            </a:pPr>
            <a:endParaRPr lang="en-US" sz="26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established by the Nordic Council of Ministers in </a:t>
            </a: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2005.</a:t>
            </a:r>
          </a:p>
          <a:p>
            <a:pPr lvl="1" indent="0">
              <a:lnSpc>
                <a:spcPct val="120000"/>
              </a:lnSpc>
              <a:buNone/>
            </a:pPr>
            <a:endParaRPr lang="en-US" sz="26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tabLst>
                <a:tab pos="444500" algn="l"/>
              </a:tabLst>
            </a:pP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 of the </a:t>
            </a:r>
            <a:r>
              <a:rPr lang="en-US" sz="2600" dirty="0" err="1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to </a:t>
            </a:r>
            <a:r>
              <a:rPr lang="en-US" sz="2600" i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facilitate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cooperation in all </a:t>
            </a: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fields of 	research 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when this </a:t>
            </a:r>
            <a:r>
              <a:rPr lang="en-US" sz="2600" i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adds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i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</a:t>
            </a:r>
            <a:r>
              <a:rPr lang="en-US" sz="2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work being conducted </a:t>
            </a:r>
            <a:r>
              <a:rPr lang="en-US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nationally.</a:t>
            </a:r>
          </a:p>
          <a:p>
            <a:pPr lvl="1">
              <a:lnSpc>
                <a:spcPct val="120000"/>
              </a:lnSpc>
              <a:tabLst>
                <a:tab pos="444500" algn="l"/>
              </a:tabLst>
            </a:pPr>
            <a:endParaRPr lang="en-US" sz="26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tabLst>
                <a:tab pos="444500" algn="l"/>
              </a:tabLst>
            </a:pPr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 funding is provided by the Nordic Council of Ministers and 	additional funding by stakeholders especially the Research Councils 	in 	the different countries (“The 2/3 principle”). </a:t>
            </a:r>
          </a:p>
          <a:p>
            <a:pPr lvl="1">
              <a:lnSpc>
                <a:spcPct val="120000"/>
              </a:lnSpc>
              <a:tabLst>
                <a:tab pos="444500" algn="l"/>
              </a:tabLst>
            </a:pPr>
            <a:endParaRPr lang="en-GB" sz="26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20000"/>
              </a:lnSpc>
              <a:tabLst>
                <a:tab pos="444500" algn="l"/>
              </a:tabLst>
            </a:pPr>
            <a:r>
              <a:rPr lang="en-GB" sz="2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Board approved a new strategy for 2015 – 2018</a:t>
            </a:r>
            <a:endParaRPr lang="en-GB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  <a:tabLst>
                <a:tab pos="291584" algn="l"/>
              </a:tabLst>
            </a:pPr>
            <a:endParaRPr lang="en-GB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tabLst>
                <a:tab pos="291584" algn="l"/>
              </a:tabLst>
            </a:pPr>
            <a:endParaRPr lang="en-US" sz="26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92" y="7930544"/>
            <a:ext cx="1482305" cy="10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01" y="7887434"/>
            <a:ext cx="1523369" cy="109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64" y="7885622"/>
            <a:ext cx="1537772" cy="11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64" y="7909031"/>
            <a:ext cx="1577834" cy="10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25" y="7899928"/>
            <a:ext cx="1510244" cy="10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376178" y="8984240"/>
            <a:ext cx="1654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Galdhøpiggen</a:t>
            </a:r>
          </a:p>
          <a:p>
            <a:r>
              <a:rPr lang="nb-NO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2469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445051" y="8975866"/>
            <a:ext cx="159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Kebnekaise</a:t>
            </a:r>
          </a:p>
          <a:p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2102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744266" y="8999630"/>
            <a:ext cx="224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Hvannadalshnjúkur</a:t>
            </a:r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2110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7081987" y="8984240"/>
            <a:ext cx="181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Gunnbjørn Fjeld</a:t>
            </a:r>
          </a:p>
          <a:p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3700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9814242" y="8984260"/>
            <a:ext cx="944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Halti</a:t>
            </a:r>
            <a:endParaRPr lang="nb-NO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1328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4888" y="243383"/>
            <a:ext cx="11703050" cy="16256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New strategy - Strategic </a:t>
            </a:r>
            <a:r>
              <a:rPr lang="en-GB" b="1" dirty="0"/>
              <a:t>priorities for 2015-2018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3768" y="1868983"/>
            <a:ext cx="11433358" cy="7560840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pPr marL="0" indent="0" hangingPunct="0">
              <a:buNone/>
            </a:pPr>
            <a:r>
              <a:rPr lang="en-GB" sz="3300" b="1" dirty="0" smtClean="0">
                <a:solidFill>
                  <a:srgbClr val="007AC2"/>
                </a:solidFill>
              </a:rPr>
              <a:t>Nordic </a:t>
            </a:r>
            <a:r>
              <a:rPr lang="en-GB" sz="3300" b="1" dirty="0">
                <a:solidFill>
                  <a:srgbClr val="007AC2"/>
                </a:solidFill>
              </a:rPr>
              <a:t>cross-border research cooperation </a:t>
            </a:r>
            <a:endParaRPr lang="en-GB" sz="3300" b="1" dirty="0" smtClean="0">
              <a:solidFill>
                <a:srgbClr val="007AC2"/>
              </a:solidFill>
            </a:endParaRPr>
          </a:p>
          <a:p>
            <a:pPr marL="0" lvl="0" indent="0">
              <a:buNone/>
            </a:pPr>
            <a:r>
              <a:rPr lang="en-GB" dirty="0"/>
              <a:t>Strengthening integrated cross-sectorial research with the aim to tackle  societal challenges and ensure sustainable development </a:t>
            </a:r>
          </a:p>
          <a:p>
            <a:pPr marL="0" indent="0" hangingPunct="0">
              <a:buNone/>
            </a:pPr>
            <a:endParaRPr lang="en-GB" sz="3300" b="1" dirty="0"/>
          </a:p>
          <a:p>
            <a:pPr marL="0" indent="0" hangingPunct="0">
              <a:buNone/>
            </a:pPr>
            <a:r>
              <a:rPr lang="en-GB" sz="3400" b="1" dirty="0">
                <a:solidFill>
                  <a:srgbClr val="007AC2"/>
                </a:solidFill>
              </a:rPr>
              <a:t>Nordic research infrastructure cooperation </a:t>
            </a:r>
            <a:endParaRPr lang="en-GB" sz="3400" b="1" dirty="0" smtClean="0">
              <a:solidFill>
                <a:srgbClr val="007AC2"/>
              </a:solidFill>
            </a:endParaRPr>
          </a:p>
          <a:p>
            <a:pPr marL="0" lvl="0" indent="0" hangingPunct="0">
              <a:buNone/>
            </a:pPr>
            <a:r>
              <a:rPr lang="en-GB" dirty="0"/>
              <a:t>Increasing cross-border access to and joint use of existing research infrastructures in the Nordic region and globally</a:t>
            </a:r>
          </a:p>
          <a:p>
            <a:pPr marL="0" indent="0" hangingPunct="0">
              <a:buNone/>
            </a:pPr>
            <a:endParaRPr lang="en-GB" b="1" dirty="0" smtClean="0">
              <a:solidFill>
                <a:srgbClr val="007AC2"/>
              </a:solidFill>
            </a:endParaRPr>
          </a:p>
          <a:p>
            <a:pPr marL="0" indent="0" hangingPunct="0">
              <a:buNone/>
            </a:pPr>
            <a:endParaRPr lang="en-GB" b="1" dirty="0"/>
          </a:p>
          <a:p>
            <a:pPr marL="0" indent="0" hangingPunct="0">
              <a:buNone/>
            </a:pPr>
            <a:r>
              <a:rPr lang="en-GB" sz="3400" b="1" dirty="0">
                <a:solidFill>
                  <a:srgbClr val="007AC2"/>
                </a:solidFill>
              </a:rPr>
              <a:t>Impact of Nordic research and research infrastructure </a:t>
            </a:r>
            <a:r>
              <a:rPr lang="en-GB" sz="3400" b="1" dirty="0" smtClean="0">
                <a:solidFill>
                  <a:srgbClr val="007AC2"/>
                </a:solidFill>
              </a:rPr>
              <a:t>cooperation</a:t>
            </a:r>
          </a:p>
          <a:p>
            <a:pPr marL="0" lvl="0" indent="0" hangingPunct="0">
              <a:buNone/>
            </a:pPr>
            <a:r>
              <a:rPr lang="en-GB" dirty="0"/>
              <a:t>Increasing cross-border access to and joint use of existing research infrastructures in the Nordic region and globally</a:t>
            </a:r>
          </a:p>
          <a:p>
            <a:pPr marL="0" indent="0" hangingPunct="0">
              <a:buNone/>
            </a:pPr>
            <a:endParaRPr lang="nb-NO" dirty="0"/>
          </a:p>
          <a:p>
            <a:pPr marL="0" indent="0" hangingPunct="0">
              <a:buNone/>
            </a:pPr>
            <a:r>
              <a:rPr lang="en-GB" b="1" dirty="0"/>
              <a:t/>
            </a:r>
            <a:br>
              <a:rPr lang="en-GB" b="1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145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EIGE –Gender </a:t>
            </a:r>
            <a:r>
              <a:rPr lang="sv-SE" b="1" dirty="0" err="1" smtClean="0"/>
              <a:t>Equality</a:t>
            </a:r>
            <a:r>
              <a:rPr lang="sv-SE" b="1" dirty="0" smtClean="0"/>
              <a:t> Index </a:t>
            </a:r>
            <a:endParaRPr lang="nb-NO" b="1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26392" y="1963272"/>
            <a:ext cx="12385376" cy="7790327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9765287" y="8405192"/>
            <a:ext cx="3240360" cy="122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2400" b="1" dirty="0" smtClean="0"/>
              <a:t>The </a:t>
            </a:r>
            <a:r>
              <a:rPr lang="sv-SE" sz="2400" b="1" dirty="0" err="1" smtClean="0"/>
              <a:t>three</a:t>
            </a:r>
            <a:r>
              <a:rPr lang="sv-SE" sz="2400" b="1" dirty="0" smtClean="0"/>
              <a:t> Nordic EU </a:t>
            </a:r>
            <a:r>
              <a:rPr lang="sv-SE" sz="2400" b="1" dirty="0" err="1"/>
              <a:t>m</a:t>
            </a:r>
            <a:r>
              <a:rPr lang="sv-SE" sz="2400" b="1" dirty="0" err="1" smtClean="0"/>
              <a:t>ember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countries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are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clearly</a:t>
            </a:r>
            <a:r>
              <a:rPr lang="sv-SE" sz="2400" b="1" dirty="0" smtClean="0"/>
              <a:t> the </a:t>
            </a:r>
            <a:r>
              <a:rPr lang="sv-SE" sz="2400" b="1" dirty="0" err="1" smtClean="0"/>
              <a:t>most</a:t>
            </a:r>
            <a:r>
              <a:rPr lang="sv-SE" sz="2400" b="1" dirty="0" smtClean="0"/>
              <a:t> gender </a:t>
            </a:r>
            <a:r>
              <a:rPr lang="sv-SE" sz="2400" b="1" dirty="0" err="1" smtClean="0"/>
              <a:t>equal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countries</a:t>
            </a:r>
            <a:r>
              <a:rPr lang="sv-SE" sz="2400" b="1" dirty="0" smtClean="0"/>
              <a:t> in the EU. 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1535762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Gender </a:t>
            </a:r>
            <a:r>
              <a:rPr lang="sv-SE" b="1" dirty="0" err="1" smtClean="0"/>
              <a:t>balance</a:t>
            </a:r>
            <a:r>
              <a:rPr lang="sv-SE" b="1" dirty="0" smtClean="0"/>
              <a:t> 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err="1" smtClean="0">
                <a:solidFill>
                  <a:schemeClr val="bg2"/>
                </a:solidFill>
              </a:rPr>
              <a:t>However</a:t>
            </a:r>
            <a:r>
              <a:rPr lang="sv-SE" sz="2000" b="1" dirty="0" smtClean="0">
                <a:solidFill>
                  <a:schemeClr val="bg2"/>
                </a:solidFill>
              </a:rPr>
              <a:t>…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In 2013, The </a:t>
            </a:r>
            <a:r>
              <a:rPr lang="sv-SE" sz="2000" dirty="0" err="1" smtClean="0"/>
              <a:t>Norwegian</a:t>
            </a:r>
            <a:r>
              <a:rPr lang="sv-SE" sz="2000" dirty="0" smtClean="0"/>
              <a:t> </a:t>
            </a:r>
            <a:r>
              <a:rPr lang="sv-SE" sz="2000" dirty="0" err="1" smtClean="0"/>
              <a:t>presidency</a:t>
            </a:r>
            <a:r>
              <a:rPr lang="sv-SE" sz="2000" dirty="0" smtClean="0"/>
              <a:t> to the NCM </a:t>
            </a:r>
            <a:r>
              <a:rPr lang="nb-NO" sz="2000" dirty="0" err="1" smtClean="0"/>
              <a:t>together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</a:p>
          <a:p>
            <a:pPr marL="0" indent="0">
              <a:buNone/>
            </a:pPr>
            <a:r>
              <a:rPr lang="nb-NO" sz="2000" dirty="0" err="1" smtClean="0"/>
              <a:t>NordForsk</a:t>
            </a:r>
            <a:r>
              <a:rPr lang="nb-NO" sz="2000" dirty="0" smtClean="0"/>
              <a:t> and </a:t>
            </a:r>
            <a:r>
              <a:rPr lang="nb-NO" sz="2000" dirty="0" err="1" smtClean="0"/>
              <a:t>other</a:t>
            </a:r>
            <a:r>
              <a:rPr lang="nb-NO" sz="2000" dirty="0" smtClean="0"/>
              <a:t> stakeholders </a:t>
            </a:r>
            <a:r>
              <a:rPr lang="nb-NO" sz="2000" dirty="0" err="1" smtClean="0"/>
              <a:t>produced</a:t>
            </a:r>
            <a:r>
              <a:rPr lang="nb-NO" sz="2000" dirty="0" smtClean="0"/>
              <a:t> a report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sv-SE" sz="2000" b="1" dirty="0" smtClean="0">
                <a:solidFill>
                  <a:srgbClr val="008AC3"/>
                </a:solidFill>
              </a:rPr>
              <a:t>The Nordic Region – a step </a:t>
            </a:r>
            <a:r>
              <a:rPr lang="sv-SE" sz="2000" b="1" dirty="0" err="1" smtClean="0">
                <a:solidFill>
                  <a:srgbClr val="008AC3"/>
                </a:solidFill>
              </a:rPr>
              <a:t>closer</a:t>
            </a:r>
            <a:r>
              <a:rPr lang="sv-SE" sz="2000" b="1" dirty="0" smtClean="0">
                <a:solidFill>
                  <a:srgbClr val="008AC3"/>
                </a:solidFill>
              </a:rPr>
              <a:t> to gender </a:t>
            </a:r>
            <a:r>
              <a:rPr lang="sv-SE" sz="2000" b="1" dirty="0" err="1" smtClean="0">
                <a:solidFill>
                  <a:srgbClr val="008AC3"/>
                </a:solidFill>
              </a:rPr>
              <a:t>balance</a:t>
            </a:r>
            <a:r>
              <a:rPr lang="sv-SE" sz="2000" b="1" dirty="0" smtClean="0">
                <a:solidFill>
                  <a:srgbClr val="008AC3"/>
                </a:solidFill>
              </a:rPr>
              <a:t> in research? </a:t>
            </a: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The </a:t>
            </a:r>
            <a:r>
              <a:rPr lang="sv-SE" sz="2000" dirty="0" err="1" smtClean="0"/>
              <a:t>report</a:t>
            </a:r>
            <a:r>
              <a:rPr lang="sv-SE" sz="2000" dirty="0" smtClean="0"/>
              <a:t> </a:t>
            </a:r>
            <a:r>
              <a:rPr lang="sv-SE" sz="2000" dirty="0" err="1" smtClean="0"/>
              <a:t>clearly</a:t>
            </a:r>
            <a:r>
              <a:rPr lang="sv-SE" sz="2000" dirty="0" smtClean="0"/>
              <a:t> </a:t>
            </a:r>
            <a:r>
              <a:rPr lang="sv-SE" sz="2000" dirty="0" err="1" smtClean="0"/>
              <a:t>demonstrated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 smtClean="0"/>
              <a:t> the gender </a:t>
            </a:r>
            <a:r>
              <a:rPr lang="sv-SE" sz="2000" dirty="0" err="1" smtClean="0"/>
              <a:t>equality</a:t>
            </a:r>
            <a:r>
              <a:rPr lang="sv-SE" sz="2000" dirty="0" smtClean="0"/>
              <a:t> </a:t>
            </a:r>
            <a:r>
              <a:rPr lang="sv-SE" sz="2000" dirty="0" err="1" smtClean="0"/>
              <a:t>reached</a:t>
            </a:r>
            <a:r>
              <a:rPr lang="sv-SE" sz="2000" dirty="0" smtClean="0"/>
              <a:t> </a:t>
            </a:r>
          </a:p>
          <a:p>
            <a:pPr marL="0" indent="0">
              <a:buNone/>
            </a:pPr>
            <a:r>
              <a:rPr lang="sv-SE" sz="2000" dirty="0" smtClean="0"/>
              <a:t>in </a:t>
            </a:r>
            <a:r>
              <a:rPr lang="sv-SE" sz="2000" dirty="0" err="1" smtClean="0"/>
              <a:t>other</a:t>
            </a:r>
            <a:r>
              <a:rPr lang="sv-SE" sz="2000" dirty="0" smtClean="0"/>
              <a:t> areas </a:t>
            </a:r>
            <a:r>
              <a:rPr lang="sv-SE" sz="2000" dirty="0" err="1" smtClean="0"/>
              <a:t>did</a:t>
            </a:r>
            <a:r>
              <a:rPr lang="sv-SE" sz="2000" dirty="0" smtClean="0"/>
              <a:t> not </a:t>
            </a:r>
            <a:r>
              <a:rPr lang="sv-SE" sz="2000" dirty="0" err="1" smtClean="0"/>
              <a:t>extend</a:t>
            </a:r>
            <a:r>
              <a:rPr lang="sv-SE" sz="2000" dirty="0" smtClean="0"/>
              <a:t> to the research </a:t>
            </a:r>
            <a:r>
              <a:rPr lang="sv-SE" sz="2000" dirty="0" err="1" smtClean="0"/>
              <a:t>community</a:t>
            </a:r>
            <a:r>
              <a:rPr lang="sv-SE" sz="2000" dirty="0" smtClean="0"/>
              <a:t>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The </a:t>
            </a:r>
            <a:r>
              <a:rPr lang="sv-SE" sz="2000" dirty="0"/>
              <a:t>N</a:t>
            </a:r>
            <a:r>
              <a:rPr lang="sv-SE" sz="2000" dirty="0" smtClean="0"/>
              <a:t>ordic </a:t>
            </a:r>
            <a:r>
              <a:rPr lang="sv-SE" sz="2000" dirty="0" err="1" smtClean="0"/>
              <a:t>countries</a:t>
            </a:r>
            <a:r>
              <a:rPr lang="sv-SE" sz="2000" dirty="0" smtClean="0"/>
              <a:t> </a:t>
            </a:r>
            <a:r>
              <a:rPr lang="sv-SE" sz="2000" dirty="0" err="1" smtClean="0"/>
              <a:t>were</a:t>
            </a:r>
            <a:r>
              <a:rPr lang="sv-SE" sz="2000" dirty="0" smtClean="0"/>
              <a:t> not </a:t>
            </a:r>
            <a:r>
              <a:rPr lang="sv-SE" sz="2000" dirty="0" err="1" smtClean="0"/>
              <a:t>significanty</a:t>
            </a:r>
            <a:r>
              <a:rPr lang="sv-SE" sz="2000" dirty="0" smtClean="0"/>
              <a:t> different </a:t>
            </a:r>
          </a:p>
          <a:p>
            <a:pPr marL="0" indent="0">
              <a:buNone/>
            </a:pPr>
            <a:r>
              <a:rPr lang="sv-SE" sz="2000" dirty="0" smtClean="0"/>
              <a:t>from the </a:t>
            </a:r>
            <a:r>
              <a:rPr lang="sv-SE" sz="2000" dirty="0" err="1" smtClean="0"/>
              <a:t>European</a:t>
            </a:r>
            <a:r>
              <a:rPr lang="sv-SE" sz="2000" dirty="0" smtClean="0"/>
              <a:t> </a:t>
            </a:r>
            <a:r>
              <a:rPr lang="sv-SE" sz="2000" dirty="0" err="1" smtClean="0"/>
              <a:t>average</a:t>
            </a:r>
            <a:r>
              <a:rPr lang="sv-SE" sz="2000" dirty="0" smtClean="0"/>
              <a:t>. </a:t>
            </a:r>
            <a:r>
              <a:rPr lang="en-US" sz="2000" dirty="0" smtClean="0"/>
              <a:t>As in </a:t>
            </a:r>
            <a:r>
              <a:rPr lang="en-US" sz="2000" dirty="0"/>
              <a:t>the rest of Europe, women fall out </a:t>
            </a:r>
            <a:r>
              <a:rPr lang="en-US" sz="2000" dirty="0" smtClean="0"/>
              <a:t>from </a:t>
            </a:r>
            <a:r>
              <a:rPr lang="en-US" sz="2000" dirty="0"/>
              <a:t>the academic career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path </a:t>
            </a:r>
            <a:r>
              <a:rPr lang="en-US" sz="2000" dirty="0"/>
              <a:t>after the PhD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 the last 30 years half or more of the graduating students </a:t>
            </a:r>
            <a:r>
              <a:rPr lang="en-US" sz="2000" dirty="0" smtClean="0"/>
              <a:t>have been</a:t>
            </a:r>
          </a:p>
          <a:p>
            <a:pPr marL="0" indent="0">
              <a:buNone/>
            </a:pPr>
            <a:r>
              <a:rPr lang="en-US" sz="2000" dirty="0" smtClean="0"/>
              <a:t>women</a:t>
            </a:r>
            <a:r>
              <a:rPr lang="en-US" sz="2000" dirty="0"/>
              <a:t>. Yet, this has not resulted in more women among the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academic </a:t>
            </a:r>
            <a:r>
              <a:rPr lang="en-US" sz="2000" dirty="0"/>
              <a:t>staff at the universities</a:t>
            </a:r>
            <a:r>
              <a:rPr lang="en-US" sz="2000" dirty="0" smtClean="0"/>
              <a:t>. </a:t>
            </a:r>
            <a:r>
              <a:rPr lang="en-US" sz="2000" b="1" dirty="0" smtClean="0"/>
              <a:t>Currently, about 80 % of Grade A professors are men</a:t>
            </a:r>
            <a:r>
              <a:rPr lang="en-US" sz="2000" dirty="0" smtClean="0"/>
              <a:t>. 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077" y="2016125"/>
            <a:ext cx="3954288" cy="56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0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The </a:t>
            </a:r>
            <a:r>
              <a:rPr lang="sv-SE" b="1" dirty="0" err="1" smtClean="0"/>
              <a:t>leaky</a:t>
            </a:r>
            <a:r>
              <a:rPr lang="sv-SE" b="1" dirty="0" smtClean="0"/>
              <a:t> pipeline </a:t>
            </a:r>
            <a:endParaRPr lang="nb-NO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848" y="2276475"/>
            <a:ext cx="10009112" cy="6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0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65696" y="141015"/>
            <a:ext cx="11703050" cy="1625600"/>
          </a:xfrm>
        </p:spPr>
        <p:txBody>
          <a:bodyPr>
            <a:normAutofit/>
          </a:bodyPr>
          <a:lstStyle/>
          <a:p>
            <a:pPr marL="0" indent="0"/>
            <a:r>
              <a:rPr lang="sv-SE" sz="2800" dirty="0" smtClean="0"/>
              <a:t>Marja Makarow, </a:t>
            </a:r>
            <a:r>
              <a:rPr lang="sv-SE" sz="2800" dirty="0" err="1" smtClean="0"/>
              <a:t>NordForsk’s</a:t>
            </a:r>
            <a:r>
              <a:rPr lang="sv-SE" sz="2800" dirty="0" smtClean="0"/>
              <a:t> </a:t>
            </a:r>
            <a:r>
              <a:rPr lang="sv-SE" sz="2800" dirty="0" err="1" smtClean="0"/>
              <a:t>Chair</a:t>
            </a:r>
            <a:r>
              <a:rPr lang="sv-SE" sz="3100" dirty="0" smtClean="0"/>
              <a:t/>
            </a:r>
            <a:br>
              <a:rPr lang="sv-SE" sz="3100" dirty="0" smtClean="0"/>
            </a:br>
            <a:r>
              <a:rPr lang="sv-SE" sz="2400" dirty="0" smtClean="0"/>
              <a:t>Director, Academy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/>
              <a:t>F</a:t>
            </a:r>
            <a:r>
              <a:rPr lang="sv-SE" sz="2400" dirty="0" smtClean="0"/>
              <a:t>inland </a:t>
            </a:r>
            <a:endParaRPr lang="nb-NO" sz="2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 smtClean="0">
              <a:solidFill>
                <a:schemeClr val="bg2"/>
              </a:solidFill>
            </a:endParaRPr>
          </a:p>
          <a:p>
            <a:endParaRPr lang="sv-SE" dirty="0">
              <a:solidFill>
                <a:schemeClr val="bg2"/>
              </a:solidFill>
            </a:endParaRPr>
          </a:p>
          <a:p>
            <a:r>
              <a:rPr lang="sv-SE" dirty="0" smtClean="0">
                <a:solidFill>
                  <a:schemeClr val="bg2"/>
                </a:solidFill>
              </a:rPr>
              <a:t>In </a:t>
            </a:r>
            <a:r>
              <a:rPr lang="sv-SE" dirty="0" err="1">
                <a:solidFill>
                  <a:schemeClr val="bg2"/>
                </a:solidFill>
              </a:rPr>
              <a:t>NordForsk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smtClean="0">
                <a:solidFill>
                  <a:schemeClr val="bg2"/>
                </a:solidFill>
              </a:rPr>
              <a:t>magasin 2014</a:t>
            </a:r>
            <a:endParaRPr lang="sv-SE" dirty="0">
              <a:solidFill>
                <a:schemeClr val="bg2"/>
              </a:solidFill>
            </a:endParaRPr>
          </a:p>
          <a:p>
            <a:endParaRPr lang="nb-NO" dirty="0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57924" y="3220616"/>
            <a:ext cx="3911079" cy="561975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25482" y="3508648"/>
            <a:ext cx="763310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b-NO" sz="2800" b="1" baseline="0" dirty="0" err="1">
                <a:latin typeface="+mj-lt"/>
              </a:rPr>
              <a:t>Focus</a:t>
            </a:r>
            <a:r>
              <a:rPr lang="nb-NO" sz="2800" b="1" baseline="0" dirty="0">
                <a:latin typeface="+mj-lt"/>
              </a:rPr>
              <a:t> </a:t>
            </a:r>
            <a:r>
              <a:rPr lang="nb-NO" sz="2800" b="1" baseline="0" dirty="0" err="1">
                <a:latin typeface="+mj-lt"/>
              </a:rPr>
              <a:t>on</a:t>
            </a:r>
            <a:r>
              <a:rPr lang="nb-NO" sz="2800" b="1" baseline="0" dirty="0">
                <a:latin typeface="+mj-lt"/>
              </a:rPr>
              <a:t> </a:t>
            </a:r>
            <a:r>
              <a:rPr lang="nb-NO" sz="2800" b="1" baseline="0" dirty="0" err="1" smtClean="0">
                <a:latin typeface="+mj-lt"/>
              </a:rPr>
              <a:t>gender</a:t>
            </a:r>
            <a:endParaRPr lang="nb-NO" sz="2800" b="1" baseline="0" dirty="0" smtClean="0">
              <a:latin typeface="+mj-lt"/>
            </a:endParaRPr>
          </a:p>
          <a:p>
            <a:pPr algn="l"/>
            <a:endParaRPr lang="nb-NO" sz="2800" baseline="0" dirty="0">
              <a:latin typeface="+mj-lt"/>
            </a:endParaRPr>
          </a:p>
          <a:p>
            <a:pPr algn="l"/>
            <a:r>
              <a:rPr lang="en-US" sz="2400" baseline="0" dirty="0">
                <a:latin typeface="+mj-lt"/>
              </a:rPr>
              <a:t>The Nordic region is often associated with gender equality and equal opportunity. The new </a:t>
            </a:r>
            <a:r>
              <a:rPr lang="en-US" sz="2400" baseline="0" dirty="0" err="1">
                <a:latin typeface="+mj-lt"/>
              </a:rPr>
              <a:t>NordForsk</a:t>
            </a:r>
            <a:r>
              <a:rPr lang="en-US" sz="2400" baseline="0" dirty="0">
                <a:latin typeface="+mj-lt"/>
              </a:rPr>
              <a:t> Chair sees this issue both in a European and a Nordic perspective. </a:t>
            </a:r>
            <a:endParaRPr lang="en-US" sz="2400" baseline="0" dirty="0" smtClean="0">
              <a:latin typeface="+mj-lt"/>
            </a:endParaRPr>
          </a:p>
          <a:p>
            <a:pPr algn="l"/>
            <a:endParaRPr lang="en-US" sz="2400" baseline="0" dirty="0">
              <a:latin typeface="+mj-lt"/>
            </a:endParaRPr>
          </a:p>
          <a:p>
            <a:pPr algn="l"/>
            <a:r>
              <a:rPr lang="en-US" sz="2400" baseline="0" dirty="0">
                <a:latin typeface="+mj-lt"/>
              </a:rPr>
              <a:t>“I was surprised when I came back from Strasbourg. The trend was no better than when I left Finland in 2008, and it seems like the development has stopped. It is important now that we work on </a:t>
            </a:r>
            <a:r>
              <a:rPr lang="en-US" sz="2400" baseline="0" dirty="0" smtClean="0">
                <a:latin typeface="+mj-lt"/>
              </a:rPr>
              <a:t>this.”</a:t>
            </a:r>
            <a:endParaRPr lang="nb-NO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921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/>
          </p:cNvSpPr>
          <p:nvPr/>
        </p:nvSpPr>
        <p:spPr bwMode="auto">
          <a:xfrm>
            <a:off x="650875" y="2140496"/>
            <a:ext cx="11141248" cy="67710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tabLst>
                <a:tab pos="292100" algn="l"/>
              </a:tabLst>
            </a:pPr>
            <a:r>
              <a:rPr lang="en-US" sz="2400" b="1" baseline="0" dirty="0" smtClean="0">
                <a:solidFill>
                  <a:srgbClr val="008AC3"/>
                </a:solidFill>
                <a:latin typeface="Arial" charset="0"/>
              </a:rPr>
              <a:t>In 2013 </a:t>
            </a:r>
            <a:r>
              <a:rPr lang="en-US" sz="2400" b="1" baseline="0" dirty="0" err="1" smtClean="0">
                <a:solidFill>
                  <a:srgbClr val="008AC3"/>
                </a:solidFill>
                <a:latin typeface="Arial" charset="0"/>
              </a:rPr>
              <a:t>NordForsk</a:t>
            </a:r>
            <a:r>
              <a:rPr lang="en-US" sz="2400" b="1" baseline="0" dirty="0" smtClean="0">
                <a:solidFill>
                  <a:srgbClr val="008AC3"/>
                </a:solidFill>
                <a:latin typeface="Arial" charset="0"/>
              </a:rPr>
              <a:t> adopted a gender policy</a:t>
            </a:r>
          </a:p>
          <a:p>
            <a:pPr algn="l">
              <a:lnSpc>
                <a:spcPct val="130000"/>
              </a:lnSpc>
              <a:tabLst>
                <a:tab pos="292100" algn="l"/>
              </a:tabLst>
            </a:pPr>
            <a:endParaRPr lang="en-US" sz="2400" b="1" baseline="0" dirty="0">
              <a:solidFill>
                <a:srgbClr val="008AC3"/>
              </a:solidFill>
              <a:latin typeface="Arial" charset="0"/>
            </a:endParaRPr>
          </a:p>
          <a:p>
            <a:pPr algn="l">
              <a:lnSpc>
                <a:spcPct val="130000"/>
              </a:lnSpc>
              <a:tabLst>
                <a:tab pos="292100" algn="l"/>
              </a:tabLst>
            </a:pPr>
            <a:r>
              <a:rPr lang="en-US" sz="2000" b="1" baseline="0" dirty="0" smtClean="0">
                <a:solidFill>
                  <a:srgbClr val="008AC3"/>
                </a:solidFill>
                <a:latin typeface="Arial" charset="0"/>
              </a:rPr>
              <a:t>The aim is </a:t>
            </a:r>
            <a:r>
              <a:rPr lang="en-US" sz="2000" baseline="0" dirty="0" smtClean="0">
                <a:solidFill>
                  <a:schemeClr val="bg2"/>
                </a:solidFill>
                <a:latin typeface="Arial" charset="0"/>
              </a:rPr>
              <a:t>to </a:t>
            </a:r>
            <a:r>
              <a:rPr lang="en-US" sz="2000" baseline="0" dirty="0">
                <a:solidFill>
                  <a:schemeClr val="bg2"/>
                </a:solidFill>
                <a:latin typeface="Arial" charset="0"/>
              </a:rPr>
              <a:t>make visible how gender awareness improves the quality of Nordic research </a:t>
            </a:r>
            <a:r>
              <a:rPr lang="en-US" sz="2000" baseline="0" dirty="0" smtClean="0">
                <a:solidFill>
                  <a:schemeClr val="bg2"/>
                </a:solidFill>
                <a:latin typeface="Arial" charset="0"/>
              </a:rPr>
              <a:t>and research </a:t>
            </a:r>
            <a:r>
              <a:rPr lang="en-US" sz="2000" baseline="0" dirty="0">
                <a:solidFill>
                  <a:schemeClr val="bg2"/>
                </a:solidFill>
                <a:latin typeface="Arial" charset="0"/>
              </a:rPr>
              <a:t>collaboration. Both </a:t>
            </a:r>
            <a:r>
              <a:rPr lang="en-US" sz="2000" b="1" baseline="0" dirty="0">
                <a:solidFill>
                  <a:schemeClr val="bg2"/>
                </a:solidFill>
                <a:latin typeface="Arial" charset="0"/>
              </a:rPr>
              <a:t>gender balance </a:t>
            </a:r>
            <a:r>
              <a:rPr lang="en-US" sz="2000" baseline="0" dirty="0">
                <a:solidFill>
                  <a:schemeClr val="bg2"/>
                </a:solidFill>
                <a:latin typeface="Arial" charset="0"/>
              </a:rPr>
              <a:t>among researchers and </a:t>
            </a:r>
            <a:r>
              <a:rPr lang="en-US" sz="2000" b="1" baseline="0" dirty="0">
                <a:solidFill>
                  <a:schemeClr val="bg2"/>
                </a:solidFill>
                <a:latin typeface="Arial" charset="0"/>
              </a:rPr>
              <a:t>gender perspectives </a:t>
            </a:r>
            <a:r>
              <a:rPr lang="en-US" sz="2000" baseline="0" dirty="0" smtClean="0">
                <a:solidFill>
                  <a:schemeClr val="bg2"/>
                </a:solidFill>
                <a:latin typeface="Arial" charset="0"/>
              </a:rPr>
              <a:t>on research </a:t>
            </a:r>
            <a:r>
              <a:rPr lang="en-US" sz="2000" baseline="0" dirty="0">
                <a:solidFill>
                  <a:schemeClr val="bg2"/>
                </a:solidFill>
                <a:latin typeface="Arial" charset="0"/>
              </a:rPr>
              <a:t>topics increase the quality of research and of policy decisions with implications for </a:t>
            </a:r>
            <a:r>
              <a:rPr lang="en-US" sz="2000" baseline="0" dirty="0" smtClean="0">
                <a:solidFill>
                  <a:schemeClr val="bg2"/>
                </a:solidFill>
                <a:latin typeface="Arial" charset="0"/>
              </a:rPr>
              <a:t>society as </a:t>
            </a:r>
            <a:r>
              <a:rPr lang="en-US" sz="2000" baseline="0" dirty="0">
                <a:solidFill>
                  <a:schemeClr val="bg2"/>
                </a:solidFill>
                <a:latin typeface="Arial" charset="0"/>
              </a:rPr>
              <a:t>a whole</a:t>
            </a:r>
            <a:r>
              <a:rPr lang="en-US" sz="2000" baseline="0" dirty="0" smtClean="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algn="l">
              <a:lnSpc>
                <a:spcPct val="130000"/>
              </a:lnSpc>
              <a:tabLst>
                <a:tab pos="292100" algn="l"/>
              </a:tabLst>
            </a:pPr>
            <a:endParaRPr lang="en-US" sz="2400" b="1" baseline="0" dirty="0" smtClean="0">
              <a:solidFill>
                <a:srgbClr val="008AC3"/>
              </a:solidFill>
              <a:latin typeface="Arial" charset="0"/>
            </a:endParaRPr>
          </a:p>
          <a:p>
            <a:pPr algn="l">
              <a:lnSpc>
                <a:spcPct val="130000"/>
              </a:lnSpc>
              <a:tabLst>
                <a:tab pos="292100" algn="l"/>
              </a:tabLst>
            </a:pPr>
            <a:r>
              <a:rPr lang="en-US" sz="2000" b="1" baseline="0" dirty="0" smtClean="0">
                <a:solidFill>
                  <a:srgbClr val="008AC3"/>
                </a:solidFill>
                <a:latin typeface="Arial" charset="0"/>
              </a:rPr>
              <a:t>The Policy assures that </a:t>
            </a: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292100" algn="l"/>
              </a:tabLst>
            </a:pPr>
            <a:r>
              <a:rPr lang="en-US" sz="2000" baseline="0" dirty="0" smtClean="0">
                <a:latin typeface="+mj-lt"/>
              </a:rPr>
              <a:t>all </a:t>
            </a:r>
            <a:r>
              <a:rPr lang="en-US" sz="2000" baseline="0" dirty="0">
                <a:latin typeface="+mj-lt"/>
              </a:rPr>
              <a:t>committees, groups or panels appointed by </a:t>
            </a:r>
            <a:r>
              <a:rPr lang="en-US" sz="2000" baseline="0" dirty="0" err="1">
                <a:latin typeface="+mj-lt"/>
              </a:rPr>
              <a:t>NordForsk</a:t>
            </a:r>
            <a:r>
              <a:rPr lang="en-US" sz="2000" baseline="0" dirty="0">
                <a:latin typeface="+mj-lt"/>
              </a:rPr>
              <a:t> should include </a:t>
            </a:r>
            <a:r>
              <a:rPr lang="en-US" sz="2000" baseline="0" dirty="0" smtClean="0">
                <a:latin typeface="+mj-lt"/>
              </a:rPr>
              <a:t>at least </a:t>
            </a:r>
            <a:r>
              <a:rPr lang="en-US" sz="2000" baseline="0" dirty="0">
                <a:latin typeface="+mj-lt"/>
              </a:rPr>
              <a:t>40% of each gender. They should also include gender expertise on the research topic. </a:t>
            </a:r>
            <a:endParaRPr lang="en-US" sz="2000" baseline="0" dirty="0" smtClean="0">
              <a:latin typeface="+mj-lt"/>
            </a:endParaRPr>
          </a:p>
          <a:p>
            <a:pPr algn="l">
              <a:tabLst>
                <a:tab pos="292100" algn="l"/>
              </a:tabLst>
            </a:pPr>
            <a:endParaRPr lang="en-US" sz="2000" baseline="0" dirty="0" smtClean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292100" algn="l"/>
              </a:tabLst>
            </a:pPr>
            <a:r>
              <a:rPr lang="en-US" sz="2000" baseline="0" dirty="0" err="1" smtClean="0">
                <a:latin typeface="+mj-lt"/>
              </a:rPr>
              <a:t>NordForsk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>
                <a:latin typeface="+mj-lt"/>
              </a:rPr>
              <a:t>will </a:t>
            </a:r>
            <a:r>
              <a:rPr lang="en-US" sz="2000" baseline="0" dirty="0" err="1">
                <a:latin typeface="+mj-lt"/>
              </a:rPr>
              <a:t>analyse</a:t>
            </a:r>
            <a:r>
              <a:rPr lang="en-US" sz="2000" baseline="0" dirty="0">
                <a:latin typeface="+mj-lt"/>
              </a:rPr>
              <a:t> how men and women perform in </a:t>
            </a:r>
            <a:r>
              <a:rPr lang="en-US" sz="2000" baseline="0" dirty="0" err="1">
                <a:latin typeface="+mj-lt"/>
              </a:rPr>
              <a:t>NordForsk’s</a:t>
            </a:r>
            <a:r>
              <a:rPr lang="en-US" sz="2000" baseline="0" dirty="0">
                <a:latin typeface="+mj-lt"/>
              </a:rPr>
              <a:t> competitive funding (gendered success rate), what the gender balance is in the funding processes (both competitive and other-wise), and how the implementation of a gender perspective in the funded activities is achieved. </a:t>
            </a:r>
            <a:endParaRPr lang="en-US" sz="2000" baseline="0" dirty="0" smtClean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tabLst>
                <a:tab pos="292100" algn="l"/>
              </a:tabLst>
            </a:pPr>
            <a:endParaRPr lang="en-US" sz="2000" baseline="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aseline="0" dirty="0" err="1" smtClean="0">
                <a:latin typeface="+mj-lt"/>
              </a:rPr>
              <a:t>NordForsk</a:t>
            </a:r>
            <a:r>
              <a:rPr lang="en-US" sz="2000" baseline="0" dirty="0" smtClean="0">
                <a:latin typeface="+mj-lt"/>
              </a:rPr>
              <a:t> </a:t>
            </a:r>
            <a:r>
              <a:rPr lang="en-US" sz="2000" baseline="0" dirty="0">
                <a:latin typeface="+mj-lt"/>
              </a:rPr>
              <a:t>shall have a visual expression that is gender balanced and reflects the diversity of society. </a:t>
            </a:r>
          </a:p>
        </p:txBody>
      </p:sp>
      <p:sp>
        <p:nvSpPr>
          <p:cNvPr id="7" name="Tittel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813867"/>
          </a:xfrm>
        </p:spPr>
        <p:txBody>
          <a:bodyPr>
            <a:normAutofit/>
          </a:bodyPr>
          <a:lstStyle/>
          <a:p>
            <a:pPr marL="0" indent="0"/>
            <a:r>
              <a:rPr lang="sv-SE" b="1" dirty="0" err="1" smtClean="0"/>
              <a:t>NordForsk’s</a:t>
            </a:r>
            <a:r>
              <a:rPr lang="sv-SE" b="1" dirty="0" smtClean="0"/>
              <a:t> Gender Policy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34829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rdForsk PPT Mal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rdForsk 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GillSans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GillSans" pitchFamily="4" charset="0"/>
          </a:defRPr>
        </a:defPPr>
      </a:lstStyle>
    </a:lnDef>
  </a:objectDefaults>
  <a:extraClrSchemeLst>
    <a:extraClrScheme>
      <a:clrScheme name="Fors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Forside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side">
      <a:majorFont>
        <a:latin typeface="InterFace DaMa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GillSans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30000" smtClean="0">
            <a:ln>
              <a:noFill/>
            </a:ln>
            <a:solidFill>
              <a:srgbClr val="000000"/>
            </a:solidFill>
            <a:effectLst/>
            <a:latin typeface="GillSans" pitchFamily="4" charset="0"/>
          </a:defRPr>
        </a:defPPr>
      </a:lstStyle>
    </a:lnDef>
  </a:objectDefaults>
  <a:extraClrSchemeLst>
    <a:extraClrScheme>
      <a:clrScheme name="Fors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8AD62E17DD84CA7D3AA51EC5D2BC5" ma:contentTypeVersion="1" ma:contentTypeDescription="Create a new document." ma:contentTypeScope="" ma:versionID="677a64a57fab7411e436704ed97b4f3c">
  <xsd:schema xmlns:xsd="http://www.w3.org/2001/XMLSchema" xmlns:xs="http://www.w3.org/2001/XMLSchema" xmlns:p="http://schemas.microsoft.com/office/2006/metadata/properties" xmlns:ns3="c52e229a-8eb2-4dc0-8c74-b5a1d08ae196" targetNamespace="http://schemas.microsoft.com/office/2006/metadata/properties" ma:root="true" ma:fieldsID="b6902022549cef96cc8db1699f945c06" ns3:_="">
    <xsd:import namespace="c52e229a-8eb2-4dc0-8c74-b5a1d08ae19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e229a-8eb2-4dc0-8c74-b5a1d08ae1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C1A57C-3A0B-4590-95FE-08F7D7BEE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5BC3C7-673D-4110-87F4-1595C4CF6D25}">
  <ds:schemaRefs>
    <ds:schemaRef ds:uri="http://purl.org/dc/dcmitype/"/>
    <ds:schemaRef ds:uri="c52e229a-8eb2-4dc0-8c74-b5a1d08ae196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6FE0CB-5D15-4F83-8B22-44251894F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e229a-8eb2-4dc0-8c74-b5a1d08ae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NordForsk PPT Mal</Template>
  <TotalTime>5198</TotalTime>
  <Pages>0</Pages>
  <Words>658</Words>
  <Characters>0</Characters>
  <Application>Microsoft Office PowerPoint</Application>
  <PresentationFormat>Custom</PresentationFormat>
  <Lines>0</Lines>
  <Paragraphs>142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NordForsk PPT Mal</vt:lpstr>
      <vt:lpstr>4_Forside</vt:lpstr>
      <vt:lpstr>PowerPoint Presentation</vt:lpstr>
      <vt:lpstr>PowerPoint Presentation</vt:lpstr>
      <vt:lpstr>NordForsk</vt:lpstr>
      <vt:lpstr>New strategy - Strategic priorities for 2015-2018</vt:lpstr>
      <vt:lpstr>EIGE –Gender Equality Index </vt:lpstr>
      <vt:lpstr>Gender balance </vt:lpstr>
      <vt:lpstr>The leaky pipeline </vt:lpstr>
      <vt:lpstr>Marja Makarow, NordForsk’s Chair Director, Academy of Finland </vt:lpstr>
      <vt:lpstr>NordForsk’s Gender Policy </vt:lpstr>
      <vt:lpstr>Gender in the Nordic Research and Innovation Area</vt:lpstr>
      <vt:lpstr>Gender in the Nordic Research and Innovation Area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Per Bjerrum Jensen</dc:creator>
  <cp:lastModifiedBy>Els de Wolf</cp:lastModifiedBy>
  <cp:revision>228</cp:revision>
  <cp:lastPrinted>2015-01-28T09:46:29Z</cp:lastPrinted>
  <dcterms:created xsi:type="dcterms:W3CDTF">2012-01-11T09:06:09Z</dcterms:created>
  <dcterms:modified xsi:type="dcterms:W3CDTF">2015-09-16T20:19:11Z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0x0101006EC8AD62E17DD84CA7D3AA51EC5D2BC5</vt:lpwstr>
  </property>
</Properties>
</file>