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56c7b79163_0_4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7" name="Google Shape;127;g56c7b79163_0_4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56c7b79163_0_5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56c7b79163_0_5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56c7b79163_0_15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56c7b79163_0_15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56c7b79163_0_17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56c7b79163_0_17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g56c7b79163_0_16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Google Shape;80;g56c7b79163_0_16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56c7b79163_0_15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56c7b79163_0_15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56c7b79163_0_17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Google Shape;97;g56c7b79163_0_17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56c7b79163_0_18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Google Shape;106;g56c7b79163_0_18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g56c7b79163_0_18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5" name="Google Shape;115;g56c7b79163_0_18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25"/>
            <a:ext cx="45720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>
                <a:solidFill>
                  <a:schemeClr val="dk1"/>
                </a:solidFill>
              </a:defRPr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dark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Char char="●"/>
              <a:defRPr sz="1800">
                <a:solidFill>
                  <a:schemeClr val="lt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●"/>
              <a:defRPr>
                <a:solidFill>
                  <a:schemeClr val="lt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●"/>
              <a:defRPr>
                <a:solidFill>
                  <a:schemeClr val="lt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lt2"/>
                </a:solidFill>
              </a:defRPr>
            </a:lvl1pPr>
            <a:lvl2pPr lvl="1" algn="r">
              <a:buNone/>
              <a:defRPr sz="1000">
                <a:solidFill>
                  <a:schemeClr val="lt2"/>
                </a:solidFill>
              </a:defRPr>
            </a:lvl2pPr>
            <a:lvl3pPr lvl="2" algn="r">
              <a:buNone/>
              <a:defRPr sz="1000">
                <a:solidFill>
                  <a:schemeClr val="lt2"/>
                </a:solidFill>
              </a:defRPr>
            </a:lvl3pPr>
            <a:lvl4pPr lvl="3" algn="r">
              <a:buNone/>
              <a:defRPr sz="1000">
                <a:solidFill>
                  <a:schemeClr val="lt2"/>
                </a:solidFill>
              </a:defRPr>
            </a:lvl4pPr>
            <a:lvl5pPr lvl="4" algn="r">
              <a:buNone/>
              <a:defRPr sz="1000">
                <a:solidFill>
                  <a:schemeClr val="lt2"/>
                </a:solidFill>
              </a:defRPr>
            </a:lvl5pPr>
            <a:lvl6pPr lvl="5" algn="r">
              <a:buNone/>
              <a:defRPr sz="1000">
                <a:solidFill>
                  <a:schemeClr val="lt2"/>
                </a:solidFill>
              </a:defRPr>
            </a:lvl6pPr>
            <a:lvl7pPr lvl="6" algn="r">
              <a:buNone/>
              <a:defRPr sz="1000">
                <a:solidFill>
                  <a:schemeClr val="lt2"/>
                </a:solidFill>
              </a:defRPr>
            </a:lvl7pPr>
            <a:lvl8pPr lvl="7" algn="r">
              <a:buNone/>
              <a:defRPr sz="1000">
                <a:solidFill>
                  <a:schemeClr val="lt2"/>
                </a:solidFill>
              </a:defRPr>
            </a:lvl8pPr>
            <a:lvl9pPr lvl="8" algn="r">
              <a:buNone/>
              <a:defRPr sz="1000">
                <a:solidFill>
                  <a:schemeClr val="lt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5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7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2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3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6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Dusj and shower reconstructions of showers (7 lines)</a:t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Iris Reitsma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2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Conclusions</a:t>
            </a:r>
            <a:endParaRPr/>
          </a:p>
        </p:txBody>
      </p:sp>
      <p:sp>
        <p:nvSpPr>
          <p:cNvPr id="130" name="Google Shape;130;p2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Shower underestimates energies more than dusj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The deviant energy event cluster from dusj correspond mostly to ‘far’ events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There are very few events </a:t>
            </a:r>
            <a:r>
              <a:rPr lang="en" u="sng"/>
              <a:t>only</a:t>
            </a:r>
            <a:r>
              <a:rPr b="1" lang="en"/>
              <a:t> </a:t>
            </a:r>
            <a:r>
              <a:rPr lang="en"/>
              <a:t>reconstructed by dusj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Shower reconstruct more events with high energies, z position and radius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r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r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Next: quantitative analysis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Goal for now</a:t>
            </a:r>
            <a:endParaRPr/>
          </a:p>
        </p:txBody>
      </p:sp>
      <p:sp>
        <p:nvSpPr>
          <p:cNvPr id="61" name="Google Shape;61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Understand behaviour of showers</a:t>
            </a:r>
            <a:endParaRPr sz="2000"/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Understand difference between dusj and shower</a:t>
            </a:r>
            <a:endParaRPr sz="2000"/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Understand how they depend on the different variables</a:t>
            </a:r>
            <a:endParaRPr sz="20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/>
          <p:nvPr>
            <p:ph type="title"/>
          </p:nvPr>
        </p:nvSpPr>
        <p:spPr>
          <a:xfrm>
            <a:off x="389638" y="36600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Direction</a:t>
            </a:r>
            <a:r>
              <a:rPr lang="en"/>
              <a:t> difference (reconstructed-simulated)</a:t>
            </a:r>
            <a:endParaRPr/>
          </a:p>
        </p:txBody>
      </p:sp>
      <p:pic>
        <p:nvPicPr>
          <p:cNvPr id="67" name="Google Shape;67;p15"/>
          <p:cNvPicPr preferRelativeResize="0"/>
          <p:nvPr/>
        </p:nvPicPr>
        <p:blipFill rotWithShape="1">
          <a:blip r:embed="rId3">
            <a:alphaModFix/>
          </a:blip>
          <a:srcRect b="0" l="0" r="0" t="49816"/>
          <a:stretch/>
        </p:blipFill>
        <p:spPr>
          <a:xfrm>
            <a:off x="389650" y="1215214"/>
            <a:ext cx="8403674" cy="3997411"/>
          </a:xfrm>
          <a:prstGeom prst="rect">
            <a:avLst/>
          </a:prstGeom>
          <a:noFill/>
          <a:ln>
            <a:noFill/>
          </a:ln>
        </p:spPr>
      </p:pic>
      <p:sp>
        <p:nvSpPr>
          <p:cNvPr id="68" name="Google Shape;68;p15"/>
          <p:cNvSpPr txBox="1"/>
          <p:nvPr/>
        </p:nvSpPr>
        <p:spPr>
          <a:xfrm>
            <a:off x="920175" y="1215225"/>
            <a:ext cx="3183300" cy="303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/>
              <a:t>Dusj</a:t>
            </a:r>
            <a:endParaRPr b="1" sz="1800"/>
          </a:p>
        </p:txBody>
      </p:sp>
      <p:sp>
        <p:nvSpPr>
          <p:cNvPr id="69" name="Google Shape;69;p15"/>
          <p:cNvSpPr txBox="1"/>
          <p:nvPr/>
        </p:nvSpPr>
        <p:spPr>
          <a:xfrm>
            <a:off x="5175225" y="1215225"/>
            <a:ext cx="3183300" cy="303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/>
              <a:t>Shower</a:t>
            </a:r>
            <a:endParaRPr b="1" sz="18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6"/>
          <p:cNvSpPr txBox="1"/>
          <p:nvPr>
            <p:ph type="title"/>
          </p:nvPr>
        </p:nvSpPr>
        <p:spPr>
          <a:xfrm>
            <a:off x="389638" y="36600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Reconstructed vs simulated z direction</a:t>
            </a:r>
            <a:endParaRPr/>
          </a:p>
        </p:txBody>
      </p:sp>
      <p:pic>
        <p:nvPicPr>
          <p:cNvPr id="75" name="Google Shape;75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83550" y="1243500"/>
            <a:ext cx="8176891" cy="3900000"/>
          </a:xfrm>
          <a:prstGeom prst="rect">
            <a:avLst/>
          </a:prstGeom>
          <a:noFill/>
          <a:ln>
            <a:noFill/>
          </a:ln>
        </p:spPr>
      </p:pic>
      <p:sp>
        <p:nvSpPr>
          <p:cNvPr id="76" name="Google Shape;76;p16"/>
          <p:cNvSpPr txBox="1"/>
          <p:nvPr/>
        </p:nvSpPr>
        <p:spPr>
          <a:xfrm>
            <a:off x="937525" y="1232925"/>
            <a:ext cx="3183300" cy="303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/>
              <a:t>Dusj</a:t>
            </a:r>
            <a:endParaRPr b="1" sz="1800"/>
          </a:p>
        </p:txBody>
      </p:sp>
      <p:sp>
        <p:nvSpPr>
          <p:cNvPr id="77" name="Google Shape;77;p16"/>
          <p:cNvSpPr txBox="1"/>
          <p:nvPr/>
        </p:nvSpPr>
        <p:spPr>
          <a:xfrm>
            <a:off x="5175225" y="1215225"/>
            <a:ext cx="3183300" cy="303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/>
              <a:t>Shower</a:t>
            </a:r>
            <a:endParaRPr b="1" sz="18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7"/>
          <p:cNvSpPr txBox="1"/>
          <p:nvPr>
            <p:ph type="title"/>
          </p:nvPr>
        </p:nvSpPr>
        <p:spPr>
          <a:xfrm>
            <a:off x="389638" y="36600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Energy ratio (reconstructed/simulated)</a:t>
            </a:r>
            <a:endParaRPr/>
          </a:p>
        </p:txBody>
      </p:sp>
      <p:pic>
        <p:nvPicPr>
          <p:cNvPr id="83" name="Google Shape;83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83550" y="1243500"/>
            <a:ext cx="8176891" cy="3900000"/>
          </a:xfrm>
          <a:prstGeom prst="rect">
            <a:avLst/>
          </a:prstGeom>
          <a:noFill/>
          <a:ln>
            <a:noFill/>
          </a:ln>
        </p:spPr>
      </p:pic>
      <p:sp>
        <p:nvSpPr>
          <p:cNvPr id="84" name="Google Shape;84;p17"/>
          <p:cNvSpPr txBox="1"/>
          <p:nvPr/>
        </p:nvSpPr>
        <p:spPr>
          <a:xfrm>
            <a:off x="937525" y="1232925"/>
            <a:ext cx="3183300" cy="303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/>
              <a:t>Dusj</a:t>
            </a:r>
            <a:endParaRPr b="1" sz="1800"/>
          </a:p>
        </p:txBody>
      </p:sp>
      <p:sp>
        <p:nvSpPr>
          <p:cNvPr id="85" name="Google Shape;85;p17"/>
          <p:cNvSpPr txBox="1"/>
          <p:nvPr/>
        </p:nvSpPr>
        <p:spPr>
          <a:xfrm>
            <a:off x="5175225" y="1215225"/>
            <a:ext cx="3183300" cy="303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/>
              <a:t>Shower</a:t>
            </a:r>
            <a:endParaRPr b="1" sz="18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8"/>
          <p:cNvSpPr txBox="1"/>
          <p:nvPr>
            <p:ph type="title"/>
          </p:nvPr>
        </p:nvSpPr>
        <p:spPr>
          <a:xfrm>
            <a:off x="389638" y="36600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Reconstructed vs simulated energy</a:t>
            </a:r>
            <a:endParaRPr/>
          </a:p>
        </p:txBody>
      </p:sp>
      <p:pic>
        <p:nvPicPr>
          <p:cNvPr id="91" name="Google Shape;91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83550" y="1243500"/>
            <a:ext cx="8176891" cy="3900000"/>
          </a:xfrm>
          <a:prstGeom prst="rect">
            <a:avLst/>
          </a:prstGeom>
          <a:noFill/>
          <a:ln>
            <a:noFill/>
          </a:ln>
        </p:spPr>
      </p:pic>
      <p:sp>
        <p:nvSpPr>
          <p:cNvPr id="92" name="Google Shape;92;p18"/>
          <p:cNvSpPr txBox="1"/>
          <p:nvPr/>
        </p:nvSpPr>
        <p:spPr>
          <a:xfrm>
            <a:off x="937525" y="1232925"/>
            <a:ext cx="3183300" cy="303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/>
              <a:t>Dusj</a:t>
            </a:r>
            <a:endParaRPr b="1" sz="1800"/>
          </a:p>
        </p:txBody>
      </p:sp>
      <p:sp>
        <p:nvSpPr>
          <p:cNvPr id="93" name="Google Shape;93;p18"/>
          <p:cNvSpPr txBox="1"/>
          <p:nvPr/>
        </p:nvSpPr>
        <p:spPr>
          <a:xfrm>
            <a:off x="5175225" y="1215225"/>
            <a:ext cx="3183300" cy="303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/>
              <a:t>Shower</a:t>
            </a:r>
            <a:endParaRPr b="1" sz="1800"/>
          </a:p>
        </p:txBody>
      </p:sp>
      <p:sp>
        <p:nvSpPr>
          <p:cNvPr id="94" name="Google Shape;94;p18"/>
          <p:cNvSpPr/>
          <p:nvPr/>
        </p:nvSpPr>
        <p:spPr>
          <a:xfrm>
            <a:off x="1969650" y="4174225"/>
            <a:ext cx="1882200" cy="442500"/>
          </a:xfrm>
          <a:prstGeom prst="roundRect">
            <a:avLst>
              <a:gd fmla="val 16667" name="adj"/>
            </a:avLst>
          </a:prstGeom>
          <a:noFill/>
          <a:ln cap="flat" cmpd="sng" w="381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9"/>
          <p:cNvSpPr txBox="1"/>
          <p:nvPr>
            <p:ph type="title"/>
          </p:nvPr>
        </p:nvSpPr>
        <p:spPr>
          <a:xfrm>
            <a:off x="311688" y="33637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Dusj energy cut</a:t>
            </a:r>
            <a:endParaRPr/>
          </a:p>
        </p:txBody>
      </p:sp>
      <p:pic>
        <p:nvPicPr>
          <p:cNvPr id="100" name="Google Shape;100;p19"/>
          <p:cNvPicPr preferRelativeResize="0"/>
          <p:nvPr/>
        </p:nvPicPr>
        <p:blipFill rotWithShape="1">
          <a:blip r:embed="rId3">
            <a:alphaModFix/>
          </a:blip>
          <a:srcRect b="1059" l="67186" r="-308" t="-1060"/>
          <a:stretch/>
        </p:blipFill>
        <p:spPr>
          <a:xfrm>
            <a:off x="4918700" y="669288"/>
            <a:ext cx="3966075" cy="38049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1" name="Google Shape;101;p19"/>
          <p:cNvPicPr preferRelativeResize="0"/>
          <p:nvPr/>
        </p:nvPicPr>
        <p:blipFill rotWithShape="1">
          <a:blip r:embed="rId3">
            <a:alphaModFix/>
          </a:blip>
          <a:srcRect b="0" l="0" r="33359" t="0"/>
          <a:stretch/>
        </p:blipFill>
        <p:spPr>
          <a:xfrm>
            <a:off x="227125" y="1497063"/>
            <a:ext cx="4507677" cy="2149374"/>
          </a:xfrm>
          <a:prstGeom prst="rect">
            <a:avLst/>
          </a:prstGeom>
          <a:noFill/>
          <a:ln>
            <a:noFill/>
          </a:ln>
        </p:spPr>
      </p:pic>
      <p:sp>
        <p:nvSpPr>
          <p:cNvPr id="102" name="Google Shape;102;p19"/>
          <p:cNvSpPr txBox="1"/>
          <p:nvPr/>
        </p:nvSpPr>
        <p:spPr>
          <a:xfrm>
            <a:off x="227125" y="1436350"/>
            <a:ext cx="2185800" cy="2658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/>
              <a:t>Energy cut</a:t>
            </a:r>
            <a:endParaRPr b="1" sz="1200"/>
          </a:p>
        </p:txBody>
      </p:sp>
      <p:sp>
        <p:nvSpPr>
          <p:cNvPr id="103" name="Google Shape;103;p19"/>
          <p:cNvSpPr txBox="1"/>
          <p:nvPr/>
        </p:nvSpPr>
        <p:spPr>
          <a:xfrm>
            <a:off x="2612838" y="1436350"/>
            <a:ext cx="2121900" cy="2343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/>
              <a:t>All events</a:t>
            </a:r>
            <a:endParaRPr b="1" sz="12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20"/>
          <p:cNvSpPr txBox="1"/>
          <p:nvPr>
            <p:ph type="title"/>
          </p:nvPr>
        </p:nvSpPr>
        <p:spPr>
          <a:xfrm>
            <a:off x="311700" y="445025"/>
            <a:ext cx="31059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Reconstructed events ratio</a:t>
            </a:r>
            <a:endParaRPr/>
          </a:p>
        </p:txBody>
      </p:sp>
      <p:pic>
        <p:nvPicPr>
          <p:cNvPr id="109" name="Google Shape;109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655295" y="-29612"/>
            <a:ext cx="5488706" cy="5202726"/>
          </a:xfrm>
          <a:prstGeom prst="rect">
            <a:avLst/>
          </a:prstGeom>
          <a:noFill/>
          <a:ln>
            <a:noFill/>
          </a:ln>
        </p:spPr>
      </p:pic>
      <p:sp>
        <p:nvSpPr>
          <p:cNvPr id="110" name="Google Shape;110;p20"/>
          <p:cNvSpPr txBox="1"/>
          <p:nvPr/>
        </p:nvSpPr>
        <p:spPr>
          <a:xfrm>
            <a:off x="6653450" y="0"/>
            <a:ext cx="2211900" cy="2343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/>
              <a:t>Dusj</a:t>
            </a:r>
            <a:endParaRPr b="1" sz="1200"/>
          </a:p>
        </p:txBody>
      </p:sp>
      <p:sp>
        <p:nvSpPr>
          <p:cNvPr id="111" name="Google Shape;111;p20"/>
          <p:cNvSpPr txBox="1"/>
          <p:nvPr/>
        </p:nvSpPr>
        <p:spPr>
          <a:xfrm>
            <a:off x="6653450" y="2571750"/>
            <a:ext cx="2211900" cy="2343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/>
              <a:t>Shower</a:t>
            </a:r>
            <a:endParaRPr b="1" sz="1200"/>
          </a:p>
        </p:txBody>
      </p:sp>
      <p:sp>
        <p:nvSpPr>
          <p:cNvPr id="112" name="Google Shape;112;p20"/>
          <p:cNvSpPr txBox="1"/>
          <p:nvPr/>
        </p:nvSpPr>
        <p:spPr>
          <a:xfrm>
            <a:off x="3917500" y="2571750"/>
            <a:ext cx="2211900" cy="2343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/>
              <a:t>Dusj &amp; shower</a:t>
            </a:r>
            <a:endParaRPr b="1" sz="12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18" name="Google Shape;118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22588" y="140813"/>
            <a:ext cx="7698825" cy="4861875"/>
          </a:xfrm>
          <a:prstGeom prst="rect">
            <a:avLst/>
          </a:prstGeom>
          <a:noFill/>
          <a:ln>
            <a:noFill/>
          </a:ln>
        </p:spPr>
      </p:pic>
      <p:sp>
        <p:nvSpPr>
          <p:cNvPr id="119" name="Google Shape;119;p21"/>
          <p:cNvSpPr txBox="1"/>
          <p:nvPr/>
        </p:nvSpPr>
        <p:spPr>
          <a:xfrm>
            <a:off x="894125" y="140825"/>
            <a:ext cx="2211900" cy="2343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/>
              <a:t>Only d</a:t>
            </a:r>
            <a:r>
              <a:rPr b="1" lang="en" sz="1200"/>
              <a:t>usj: energy</a:t>
            </a:r>
            <a:endParaRPr b="1" sz="1200"/>
          </a:p>
        </p:txBody>
      </p:sp>
      <p:sp>
        <p:nvSpPr>
          <p:cNvPr id="120" name="Google Shape;120;p21"/>
          <p:cNvSpPr txBox="1"/>
          <p:nvPr/>
        </p:nvSpPr>
        <p:spPr>
          <a:xfrm>
            <a:off x="3466050" y="140825"/>
            <a:ext cx="2211900" cy="2343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/>
              <a:t>Only d</a:t>
            </a:r>
            <a:r>
              <a:rPr b="1" lang="en" sz="1200"/>
              <a:t>usj: z position</a:t>
            </a:r>
            <a:endParaRPr b="1" sz="1200"/>
          </a:p>
        </p:txBody>
      </p:sp>
      <p:sp>
        <p:nvSpPr>
          <p:cNvPr id="121" name="Google Shape;121;p21"/>
          <p:cNvSpPr txBox="1"/>
          <p:nvPr/>
        </p:nvSpPr>
        <p:spPr>
          <a:xfrm>
            <a:off x="6090875" y="140825"/>
            <a:ext cx="2211900" cy="2343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/>
              <a:t>Only d</a:t>
            </a:r>
            <a:r>
              <a:rPr b="1" lang="en" sz="1200"/>
              <a:t>usj: radius</a:t>
            </a:r>
            <a:endParaRPr b="1" sz="1200"/>
          </a:p>
        </p:txBody>
      </p:sp>
      <p:sp>
        <p:nvSpPr>
          <p:cNvPr id="122" name="Google Shape;122;p21"/>
          <p:cNvSpPr txBox="1"/>
          <p:nvPr/>
        </p:nvSpPr>
        <p:spPr>
          <a:xfrm>
            <a:off x="894125" y="2571750"/>
            <a:ext cx="2211900" cy="2343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/>
              <a:t>Only shower</a:t>
            </a:r>
            <a:r>
              <a:rPr b="1" lang="en" sz="1200"/>
              <a:t>: energy</a:t>
            </a:r>
            <a:endParaRPr b="1" sz="1200"/>
          </a:p>
        </p:txBody>
      </p:sp>
      <p:sp>
        <p:nvSpPr>
          <p:cNvPr id="123" name="Google Shape;123;p21"/>
          <p:cNvSpPr txBox="1"/>
          <p:nvPr/>
        </p:nvSpPr>
        <p:spPr>
          <a:xfrm>
            <a:off x="3466050" y="2571750"/>
            <a:ext cx="2211900" cy="2343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/>
              <a:t>Only shower</a:t>
            </a:r>
            <a:r>
              <a:rPr b="1" lang="en" sz="1200"/>
              <a:t>: z position</a:t>
            </a:r>
            <a:endParaRPr b="1" sz="1200"/>
          </a:p>
        </p:txBody>
      </p:sp>
      <p:sp>
        <p:nvSpPr>
          <p:cNvPr id="124" name="Google Shape;124;p21"/>
          <p:cNvSpPr txBox="1"/>
          <p:nvPr/>
        </p:nvSpPr>
        <p:spPr>
          <a:xfrm>
            <a:off x="6037975" y="2571750"/>
            <a:ext cx="2211900" cy="2343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/>
              <a:t>Only shower</a:t>
            </a:r>
            <a:r>
              <a:rPr b="1" lang="en" sz="1200"/>
              <a:t>: radius</a:t>
            </a:r>
            <a:endParaRPr b="1" sz="12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Dark">
  <a:themeElements>
    <a:clrScheme name="Simple Dark">
      <a:dk1>
        <a:srgbClr val="FFFFFF"/>
      </a:dk1>
      <a:lt1>
        <a:srgbClr val="212121"/>
      </a:lt1>
      <a:dk2>
        <a:srgbClr val="303030"/>
      </a:dk2>
      <a:lt2>
        <a:srgbClr val="ADADAD"/>
      </a:lt2>
      <a:accent1>
        <a:srgbClr val="009688"/>
      </a:accent1>
      <a:accent2>
        <a:srgbClr val="EEEEEE"/>
      </a:accent2>
      <a:accent3>
        <a:srgbClr val="78909C"/>
      </a:accent3>
      <a:accent4>
        <a:srgbClr val="FFAB40"/>
      </a:accent4>
      <a:accent5>
        <a:srgbClr val="4DD0E1"/>
      </a:accent5>
      <a:accent6>
        <a:srgbClr val="EEFF41"/>
      </a:accent6>
      <a:hlink>
        <a:srgbClr val="4DD0E1"/>
      </a:hlink>
      <a:folHlink>
        <a:srgbClr val="4DD0E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