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4" r:id="rId3"/>
    <p:sldId id="267" r:id="rId4"/>
    <p:sldId id="266" r:id="rId5"/>
    <p:sldId id="259" r:id="rId6"/>
    <p:sldId id="268" r:id="rId7"/>
    <p:sldId id="269" r:id="rId8"/>
    <p:sldId id="257" r:id="rId9"/>
    <p:sldId id="287" r:id="rId10"/>
    <p:sldId id="272" r:id="rId11"/>
    <p:sldId id="275" r:id="rId12"/>
    <p:sldId id="260" r:id="rId13"/>
    <p:sldId id="276" r:id="rId14"/>
    <p:sldId id="277" r:id="rId15"/>
    <p:sldId id="281" r:id="rId16"/>
    <p:sldId id="278" r:id="rId17"/>
    <p:sldId id="282" r:id="rId18"/>
    <p:sldId id="279" r:id="rId19"/>
    <p:sldId id="280" r:id="rId20"/>
    <p:sldId id="283" r:id="rId21"/>
    <p:sldId id="285" r:id="rId22"/>
    <p:sldId id="286" r:id="rId23"/>
    <p:sldId id="284" r:id="rId24"/>
    <p:sldId id="261" r:id="rId25"/>
    <p:sldId id="258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72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8D254-F034-7549-AA31-8F8AFFF075D1}" type="datetimeFigureOut">
              <a:rPr lang="en-US" smtClean="0"/>
              <a:t>28/03/19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32F55-96CD-1D47-886F-D307F153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76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F16FE-D4F0-4249-9812-1BA542097EC8}" type="datetimeFigureOut">
              <a:rPr lang="en-US" smtClean="0"/>
              <a:t>28/03/19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32977-C85C-9D4E-B690-4932B743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16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9E8B-704A-8944-A844-EE33BFB6ED7C}" type="datetime1">
              <a:rPr lang="en-US" smtClean="0"/>
              <a:t>28/03/19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6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FE97-AC1D-2547-879B-C6EE06B9DE3B}" type="datetime1">
              <a:rPr lang="en-US" smtClean="0"/>
              <a:t>28/03/19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8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96EA-C9B4-AA42-864A-9F8E473EB74D}" type="datetime1">
              <a:rPr lang="en-US" smtClean="0"/>
              <a:t>28/03/19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48A1-6A92-3847-A1F8-3B2EC442B4EC}" type="datetime1">
              <a:rPr lang="en-US" smtClean="0"/>
              <a:t>28/03/19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2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1ED2-B233-214F-9666-06FA07ABF720}" type="datetime1">
              <a:rPr lang="en-US" smtClean="0"/>
              <a:t>28/03/19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7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C2B3-032E-E74A-9B17-E76575CF0475}" type="datetime1">
              <a:rPr lang="en-US" smtClean="0"/>
              <a:t>28/03/19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6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40-FB1A-A244-BF03-DB21E7ADD7CD}" type="datetime1">
              <a:rPr lang="en-US" smtClean="0"/>
              <a:t>28/03/19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2A06-B15E-534C-940A-5981C513F5F8}" type="datetime1">
              <a:rPr lang="en-US" smtClean="0"/>
              <a:t>28/03/19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5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FC1E-E896-A04F-B6F2-1A0BD6FAA885}" type="datetime1">
              <a:rPr lang="en-US" smtClean="0"/>
              <a:t>28/03/19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9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636D-0F41-8C49-9711-9648CB4C8FDF}" type="datetime1">
              <a:rPr lang="en-US" smtClean="0"/>
              <a:t>28/03/19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8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8EA1-B17E-D64D-8FAA-0E94FF41BD59}" type="datetime1">
              <a:rPr lang="en-US" smtClean="0"/>
              <a:t>28/03/19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3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2B7A1-6D34-2940-8F79-AAB54E93D1DB}" type="datetime1">
              <a:rPr lang="en-US" smtClean="0"/>
              <a:t>28/03/19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400B7-4898-D64A-9275-67D90D35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Shower Vertex Reconstruction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2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Triggered Hit on DOM</a:t>
            </a:r>
            <a:endParaRPr lang="en-US" dirty="0"/>
          </a:p>
        </p:txBody>
      </p:sp>
      <p:pic>
        <p:nvPicPr>
          <p:cNvPr id="4" name="Picture 3" descr="shower_arrivaltime_vs_distan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4" y="1362775"/>
            <a:ext cx="4046200" cy="4046200"/>
          </a:xfrm>
          <a:prstGeom prst="rect">
            <a:avLst/>
          </a:prstGeom>
        </p:spPr>
      </p:pic>
      <p:sp>
        <p:nvSpPr>
          <p:cNvPr id="6" name="Right Triangle 5"/>
          <p:cNvSpPr/>
          <p:nvPr/>
        </p:nvSpPr>
        <p:spPr>
          <a:xfrm flipH="1">
            <a:off x="1903970" y="2891927"/>
            <a:ext cx="878833" cy="933374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82803" y="3136747"/>
            <a:ext cx="128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dD</a:t>
            </a:r>
            <a:r>
              <a:rPr lang="en-US" dirty="0" smtClean="0"/>
              <a:t> = n/C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Triggered Hit on DOM</a:t>
            </a:r>
            <a:endParaRPr lang="en-US" dirty="0"/>
          </a:p>
        </p:txBody>
      </p:sp>
      <p:pic>
        <p:nvPicPr>
          <p:cNvPr id="4" name="Picture 3" descr="shower_arrivaltime_vs_distan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4" y="1362775"/>
            <a:ext cx="4046200" cy="4046200"/>
          </a:xfrm>
          <a:prstGeom prst="rect">
            <a:avLst/>
          </a:prstGeom>
        </p:spPr>
      </p:pic>
      <p:pic>
        <p:nvPicPr>
          <p:cNvPr id="5" name="Picture 4" descr="shower_hittimeresidual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67" y="1360076"/>
            <a:ext cx="4354923" cy="4354923"/>
          </a:xfrm>
          <a:prstGeom prst="rect">
            <a:avLst/>
          </a:prstGeom>
        </p:spPr>
      </p:pic>
      <p:sp>
        <p:nvSpPr>
          <p:cNvPr id="6" name="Right Triangle 5"/>
          <p:cNvSpPr/>
          <p:nvPr/>
        </p:nvSpPr>
        <p:spPr>
          <a:xfrm flipH="1">
            <a:off x="1903970" y="2891927"/>
            <a:ext cx="878833" cy="933374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82803" y="3136747"/>
            <a:ext cx="128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dD</a:t>
            </a:r>
            <a:r>
              <a:rPr lang="en-US" dirty="0" smtClean="0"/>
              <a:t> = n/C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00007" y="1744337"/>
            <a:ext cx="3086793" cy="3366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914163">
            <a:off x="6848928" y="2451311"/>
            <a:ext cx="666107" cy="20041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65283" y="3793551"/>
            <a:ext cx="1089718" cy="9951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98186" y="3660048"/>
            <a:ext cx="306734" cy="13247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98954" y="4808977"/>
            <a:ext cx="747713" cy="1965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33170" y="4691847"/>
            <a:ext cx="747713" cy="1965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4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dirty="0" smtClean="0"/>
              <a:t>#Hits Right on Time</a:t>
            </a:r>
            <a:endParaRPr lang="en-US" dirty="0"/>
          </a:p>
        </p:txBody>
      </p:sp>
      <p:pic>
        <p:nvPicPr>
          <p:cNvPr id="7" name="Picture 6" descr="Q_vs_Neff_offs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83" y="1181363"/>
            <a:ext cx="4513667" cy="451366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Triggered Hit on DOM</a:t>
            </a:r>
            <a:endParaRPr lang="en-US" dirty="0"/>
          </a:p>
        </p:txBody>
      </p:sp>
      <p:pic>
        <p:nvPicPr>
          <p:cNvPr id="4" name="Picture 3" descr="shower_arrivaltime_vs_distan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4" y="1362775"/>
            <a:ext cx="4046200" cy="4046200"/>
          </a:xfrm>
          <a:prstGeom prst="rect">
            <a:avLst/>
          </a:prstGeom>
        </p:spPr>
      </p:pic>
      <p:pic>
        <p:nvPicPr>
          <p:cNvPr id="5" name="Picture 4" descr="shower_hittimeresidual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67" y="1360076"/>
            <a:ext cx="4354923" cy="4354923"/>
          </a:xfrm>
          <a:prstGeom prst="rect">
            <a:avLst/>
          </a:prstGeom>
        </p:spPr>
      </p:pic>
      <p:sp>
        <p:nvSpPr>
          <p:cNvPr id="6" name="Right Triangle 5"/>
          <p:cNvSpPr/>
          <p:nvPr/>
        </p:nvSpPr>
        <p:spPr>
          <a:xfrm flipH="1">
            <a:off x="1903970" y="2891927"/>
            <a:ext cx="878833" cy="933374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82803" y="3136747"/>
            <a:ext cx="128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dD</a:t>
            </a:r>
            <a:r>
              <a:rPr lang="en-US" dirty="0" smtClean="0"/>
              <a:t> = n/C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96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Shower Vertex Likelihood</a:t>
            </a:r>
            <a:endParaRPr lang="en-US" dirty="0"/>
          </a:p>
        </p:txBody>
      </p:sp>
      <p:pic>
        <p:nvPicPr>
          <p:cNvPr id="5" name="Picture 4" descr="Screen Shot 2019-03-27 at 22.2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486"/>
            <a:ext cx="9144000" cy="31925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3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Shower Vertex Likelihood</a:t>
            </a:r>
            <a:endParaRPr lang="en-US" dirty="0"/>
          </a:p>
        </p:txBody>
      </p:sp>
      <p:pic>
        <p:nvPicPr>
          <p:cNvPr id="5" name="Picture 4" descr="Screen Shot 2019-03-27 at 22.2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486"/>
            <a:ext cx="9144000" cy="31925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7875" y="2968435"/>
            <a:ext cx="1958473" cy="9226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96134" y="4850482"/>
            <a:ext cx="4863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Non-linear -&gt; no simple 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Chi</a:t>
            </a:r>
            <a:r>
              <a:rPr lang="en-US" baseline="30000" dirty="0" smtClean="0"/>
              <a:t>2</a:t>
            </a:r>
            <a:r>
              <a:rPr lang="en-US" dirty="0" smtClean="0"/>
              <a:t> type fit (matrix inversion)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</a:t>
            </a:r>
          </a:p>
          <a:p>
            <a:pPr lvl="1"/>
            <a:r>
              <a:rPr lang="en-US" dirty="0" smtClean="0"/>
              <a:t>Sensitive to outliers (background hits)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Clustering algorithm </a:t>
            </a:r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JPrefit</a:t>
            </a:r>
            <a:endParaRPr lang="en-US" dirty="0" smtClean="0"/>
          </a:p>
          <a:p>
            <a:pPr lvl="1"/>
            <a:r>
              <a:rPr lang="en-US" dirty="0" smtClean="0"/>
              <a:t>At least one background free set of hits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Screen Shot 2018-01-24 at 16.25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5" b="32593"/>
          <a:stretch/>
        </p:blipFill>
        <p:spPr>
          <a:xfrm>
            <a:off x="2058902" y="2798530"/>
            <a:ext cx="5144899" cy="1090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1537" y="5407223"/>
            <a:ext cx="4180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www.nikhef.nl</a:t>
            </a:r>
            <a:r>
              <a:rPr lang="en-US" sz="1400" dirty="0"/>
              <a:t>/~</a:t>
            </a:r>
            <a:r>
              <a:rPr lang="en-US" sz="1400" dirty="0" err="1"/>
              <a:t>kmelis</a:t>
            </a:r>
            <a:r>
              <a:rPr lang="en-US" sz="1400" dirty="0"/>
              <a:t>/</a:t>
            </a:r>
            <a:r>
              <a:rPr lang="en-US" sz="1400" dirty="0" err="1"/>
              <a:t>Masters_Thesis.pdf</a:t>
            </a:r>
            <a:r>
              <a:rPr lang="en-US" sz="1400" dirty="0"/>
              <a:t>/</a:t>
            </a:r>
            <a:r>
              <a:rPr lang="en-US" sz="1400" dirty="0" err="1"/>
              <a:t>Thesis.pdf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30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829459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(Stretch) Goals: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98943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Reconstruct all triggered events</a:t>
            </a:r>
          </a:p>
          <a:p>
            <a:pPr lvl="1"/>
            <a:r>
              <a:rPr lang="en-US" sz="2000" dirty="0" smtClean="0"/>
              <a:t>Only single-line events missed</a:t>
            </a:r>
          </a:p>
          <a:p>
            <a:r>
              <a:rPr lang="en-US" sz="2400" dirty="0" smtClean="0"/>
              <a:t>Few meters accuracy</a:t>
            </a:r>
          </a:p>
          <a:p>
            <a:pPr lvl="1"/>
            <a:r>
              <a:rPr lang="en-US" sz="2000" dirty="0" smtClean="0"/>
              <a:t>Likelihood scan will do the rest</a:t>
            </a:r>
          </a:p>
          <a:p>
            <a:endParaRPr lang="en-US" sz="2400" dirty="0"/>
          </a:p>
        </p:txBody>
      </p:sp>
      <p:pic>
        <p:nvPicPr>
          <p:cNvPr id="6" name="Picture 5" descr="Screen Shot 2019-03-27 at 23.44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2"/>
          <a:stretch/>
        </p:blipFill>
        <p:spPr>
          <a:xfrm>
            <a:off x="4756996" y="4356864"/>
            <a:ext cx="4279900" cy="29470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Resolution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dD_allev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84" y="1181365"/>
            <a:ext cx="4536857" cy="45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7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_vs_Q_allev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79" y="0"/>
            <a:ext cx="4865580" cy="4865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6517" y="4623183"/>
            <a:ext cx="35511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Cut at chi2/NDF = 1e2?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-&gt; Loss of events 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4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Likelihood Landscape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9988" y="-15301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10^4 </a:t>
            </a:r>
            <a:r>
              <a:rPr lang="en-US" dirty="0" err="1" smtClean="0"/>
              <a:t>GeV</a:t>
            </a:r>
            <a:endParaRPr lang="en-US" dirty="0"/>
          </a:p>
          <a:p>
            <a:r>
              <a:rPr lang="en-US" dirty="0" err="1"/>
              <a:t>n</a:t>
            </a:r>
            <a:r>
              <a:rPr lang="en-US" dirty="0" err="1" smtClean="0"/>
              <a:t>u_e</a:t>
            </a:r>
            <a:r>
              <a:rPr lang="en-US" dirty="0" smtClean="0"/>
              <a:t> CC event</a:t>
            </a:r>
          </a:p>
          <a:p>
            <a:r>
              <a:rPr lang="en-US" dirty="0" smtClean="0"/>
              <a:t>	(shower)</a:t>
            </a:r>
            <a:endParaRPr lang="en-US" dirty="0"/>
          </a:p>
        </p:txBody>
      </p:sp>
      <p:pic>
        <p:nvPicPr>
          <p:cNvPr id="7" name="Picture 6" descr="Zprof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0723"/>
            <a:ext cx="3588132" cy="3588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3263" y="3475789"/>
            <a:ext cx="3391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Colours</a:t>
            </a:r>
            <a:r>
              <a:rPr lang="en-US" dirty="0" smtClean="0"/>
              <a:t>: 	Different Perp. Positions</a:t>
            </a:r>
          </a:p>
          <a:p>
            <a:r>
              <a:rPr lang="en-US" dirty="0" smtClean="0"/>
              <a:t>Dots: 	Evaluated abscissae</a:t>
            </a:r>
          </a:p>
          <a:p>
            <a:r>
              <a:rPr lang="en-US" dirty="0" smtClean="0"/>
              <a:t>Lines:	Gaussian fit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80003" y="1524006"/>
            <a:ext cx="1430421" cy="8288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66088" y="1622934"/>
            <a:ext cx="1430421" cy="8288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arallelogram 10"/>
          <p:cNvSpPr/>
          <p:nvPr/>
        </p:nvSpPr>
        <p:spPr>
          <a:xfrm rot="5400000">
            <a:off x="4745789" y="2232526"/>
            <a:ext cx="989264" cy="748632"/>
          </a:xfrm>
          <a:prstGeom prst="parallelogram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39894" y="1962486"/>
            <a:ext cx="1430421" cy="82884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25979" y="2061414"/>
            <a:ext cx="1430421" cy="82884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0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_vs_Q_allev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68" y="0"/>
            <a:ext cx="4789277" cy="4789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1745" y="4748576"/>
            <a:ext cx="4580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quite some events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global maximum is missed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0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_vs_Nhits_allev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61" y="0"/>
            <a:ext cx="5715000" cy="5715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2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_vs_R_allev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1"/>
            <a:ext cx="4437349" cy="4437349"/>
          </a:xfrm>
          <a:prstGeom prst="rect">
            <a:avLst/>
          </a:prstGeom>
        </p:spPr>
      </p:pic>
      <p:pic>
        <p:nvPicPr>
          <p:cNvPr id="7" name="Picture 6" descr="dD_vs_Z_alleven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84" y="642650"/>
            <a:ext cx="4437350" cy="44373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shower vertex </a:t>
            </a:r>
            <a:r>
              <a:rPr lang="en-US" dirty="0" err="1" smtClean="0"/>
              <a:t>reco</a:t>
            </a:r>
            <a:r>
              <a:rPr lang="en-US" dirty="0" smtClean="0"/>
              <a:t> seems quite promising</a:t>
            </a:r>
          </a:p>
          <a:p>
            <a:r>
              <a:rPr lang="en-US" dirty="0" smtClean="0"/>
              <a:t>(Nearly) 100% of events reconstructed</a:t>
            </a:r>
          </a:p>
          <a:p>
            <a:pPr lvl="1"/>
            <a:r>
              <a:rPr lang="en-US" dirty="0" smtClean="0"/>
              <a:t>Few meters accuracy for most of them</a:t>
            </a:r>
          </a:p>
          <a:p>
            <a:r>
              <a:rPr lang="en-US" dirty="0" smtClean="0"/>
              <a:t>Still some work needed</a:t>
            </a:r>
          </a:p>
          <a:p>
            <a:pPr lvl="1"/>
            <a:r>
              <a:rPr lang="en-US" dirty="0" smtClean="0"/>
              <a:t>badly reconstructed events</a:t>
            </a:r>
          </a:p>
          <a:p>
            <a:pPr lvl="1"/>
            <a:r>
              <a:rPr lang="en-US" dirty="0" smtClean="0"/>
              <a:t>Improve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0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6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Shower Events</a:t>
            </a:r>
            <a:endParaRPr lang="en-US" dirty="0"/>
          </a:p>
        </p:txBody>
      </p:sp>
      <p:pic>
        <p:nvPicPr>
          <p:cNvPr id="6" name="Picture 5" descr="ShowerLongitudinalProf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36" y="1206495"/>
            <a:ext cx="4233333" cy="4233333"/>
          </a:xfrm>
          <a:prstGeom prst="rect">
            <a:avLst/>
          </a:prstGeom>
        </p:spPr>
      </p:pic>
      <p:pic>
        <p:nvPicPr>
          <p:cNvPr id="7" name="Picture 6" descr="ShowerAngularProf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9" y="1206495"/>
            <a:ext cx="4233333" cy="423333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8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Likelihood Landscape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9988" y="-15301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10^4 </a:t>
            </a:r>
            <a:r>
              <a:rPr lang="en-US" dirty="0" err="1" smtClean="0"/>
              <a:t>GeV</a:t>
            </a:r>
            <a:endParaRPr lang="en-US" dirty="0"/>
          </a:p>
          <a:p>
            <a:r>
              <a:rPr lang="en-US" dirty="0" err="1"/>
              <a:t>n</a:t>
            </a:r>
            <a:r>
              <a:rPr lang="en-US" dirty="0" err="1" smtClean="0"/>
              <a:t>u_e</a:t>
            </a:r>
            <a:r>
              <a:rPr lang="en-US" dirty="0" smtClean="0"/>
              <a:t> CC event</a:t>
            </a:r>
          </a:p>
          <a:p>
            <a:r>
              <a:rPr lang="en-US" dirty="0" smtClean="0"/>
              <a:t>	(shower)</a:t>
            </a:r>
            <a:endParaRPr lang="en-US" dirty="0"/>
          </a:p>
        </p:txBody>
      </p:sp>
      <p:pic>
        <p:nvPicPr>
          <p:cNvPr id="6" name="Picture 5" descr="XYprofi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24" y="1235634"/>
            <a:ext cx="3917050" cy="4161866"/>
          </a:xfrm>
          <a:prstGeom prst="rect">
            <a:avLst/>
          </a:prstGeom>
        </p:spPr>
      </p:pic>
      <p:pic>
        <p:nvPicPr>
          <p:cNvPr id="7" name="Picture 6" descr="Zprof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0723"/>
            <a:ext cx="3588132" cy="35881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7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Likelihood Landscape</a:t>
            </a:r>
            <a:endParaRPr lang="en-US" dirty="0"/>
          </a:p>
        </p:txBody>
      </p:sp>
      <p:pic>
        <p:nvPicPr>
          <p:cNvPr id="4" name="Picture 3" descr="logL_E_3_800_-10_0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59" y="1172104"/>
            <a:ext cx="4275667" cy="4542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9988" y="-15301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10^4 </a:t>
            </a:r>
            <a:r>
              <a:rPr lang="en-US" dirty="0" err="1" smtClean="0"/>
              <a:t>GeV</a:t>
            </a:r>
            <a:endParaRPr lang="en-US" dirty="0"/>
          </a:p>
          <a:p>
            <a:r>
              <a:rPr lang="en-US" dirty="0" err="1"/>
              <a:t>n</a:t>
            </a:r>
            <a:r>
              <a:rPr lang="en-US" dirty="0" err="1" smtClean="0"/>
              <a:t>u_e</a:t>
            </a:r>
            <a:r>
              <a:rPr lang="en-US" dirty="0" smtClean="0"/>
              <a:t> CC event</a:t>
            </a:r>
          </a:p>
          <a:p>
            <a:r>
              <a:rPr lang="en-US" dirty="0" smtClean="0"/>
              <a:t>	(shower)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0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for Shower Vertex </a:t>
            </a:r>
            <a:r>
              <a:rPr lang="en-US" dirty="0" err="1" smtClean="0"/>
              <a:t>Reco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Likelihood landscape is scanned around shower vertex</a:t>
            </a:r>
          </a:p>
          <a:p>
            <a:r>
              <a:rPr lang="en-US" sz="2400" dirty="0" smtClean="0"/>
              <a:t>Currently: true interaction vertex used </a:t>
            </a:r>
            <a:r>
              <a:rPr lang="en-US" sz="2400" dirty="0" smtClean="0">
                <a:sym typeface="Wingdings"/>
              </a:rPr>
              <a:t></a:t>
            </a:r>
            <a:endParaRPr lang="en-US" sz="2400" dirty="0" smtClean="0"/>
          </a:p>
          <a:p>
            <a:r>
              <a:rPr lang="en-US" sz="2400" dirty="0" smtClean="0"/>
              <a:t>Shower vertex reconstruction needed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Likelihood landscape is scanned around shower vertex</a:t>
            </a:r>
          </a:p>
          <a:p>
            <a:r>
              <a:rPr lang="en-US" sz="2400" dirty="0" smtClean="0"/>
              <a:t>Currently: true interaction vertex used </a:t>
            </a:r>
            <a:r>
              <a:rPr lang="en-US" sz="2400" dirty="0" smtClean="0">
                <a:sym typeface="Wingdings"/>
              </a:rPr>
              <a:t></a:t>
            </a:r>
            <a:endParaRPr lang="en-US" sz="2400" dirty="0" smtClean="0"/>
          </a:p>
          <a:p>
            <a:r>
              <a:rPr lang="en-US" sz="2400" dirty="0" smtClean="0"/>
              <a:t>Shower vertex reconstruction </a:t>
            </a:r>
            <a:r>
              <a:rPr lang="en-US" sz="2400" dirty="0"/>
              <a:t>n</a:t>
            </a:r>
            <a:r>
              <a:rPr lang="en-US" sz="2400" dirty="0" smtClean="0"/>
              <a:t>eeded</a:t>
            </a:r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829459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(Stretch) Goals: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8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Likelihood landscape is scanned around shower vertex</a:t>
            </a:r>
          </a:p>
          <a:p>
            <a:r>
              <a:rPr lang="en-US" sz="2400" dirty="0" smtClean="0"/>
              <a:t>Currently: true interaction vertex used </a:t>
            </a:r>
            <a:r>
              <a:rPr lang="en-US" sz="2400" dirty="0" smtClean="0">
                <a:sym typeface="Wingdings"/>
              </a:rPr>
              <a:t></a:t>
            </a:r>
            <a:endParaRPr lang="en-US" sz="2400" dirty="0" smtClean="0"/>
          </a:p>
          <a:p>
            <a:r>
              <a:rPr lang="en-US" sz="2400" dirty="0" smtClean="0"/>
              <a:t>Shower vertex reconstruction </a:t>
            </a:r>
            <a:r>
              <a:rPr lang="en-US" sz="2400" dirty="0"/>
              <a:t>n</a:t>
            </a:r>
            <a:r>
              <a:rPr lang="en-US" sz="2400" dirty="0" smtClean="0"/>
              <a:t>eeded</a:t>
            </a:r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829459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(Stretch) Goals: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98943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Reconstruct all (triggered) events</a:t>
            </a:r>
          </a:p>
          <a:p>
            <a:r>
              <a:rPr lang="en-US" sz="2400" dirty="0" smtClean="0"/>
              <a:t>Few meters accuracy</a:t>
            </a:r>
          </a:p>
          <a:p>
            <a:pPr lvl="1"/>
            <a:r>
              <a:rPr lang="en-US" sz="2000" dirty="0" smtClean="0"/>
              <a:t>Likelihood landscape scan will do the rest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Shower Events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228184" y="1806222"/>
            <a:ext cx="214217" cy="4551299"/>
            <a:chOff x="6228184" y="1806222"/>
            <a:chExt cx="214217" cy="4551299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284628" y="1806222"/>
              <a:ext cx="0" cy="4337082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6228184" y="1921396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228184" y="2976873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228184" y="4032350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228184" y="5087827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228184" y="6143304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387636" y="1859838"/>
              <a:ext cx="0" cy="4337082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282717" y="1488753"/>
            <a:ext cx="214217" cy="4551299"/>
            <a:chOff x="6228184" y="1806222"/>
            <a:chExt cx="214217" cy="4551299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284628" y="1806222"/>
              <a:ext cx="0" cy="4337082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228184" y="1921396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228184" y="2976873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228184" y="4032350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228184" y="5087827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228184" y="6143304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6387636" y="1859838"/>
              <a:ext cx="0" cy="4337082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2853166" y="2241184"/>
            <a:ext cx="2687484" cy="2687484"/>
            <a:chOff x="3798026" y="3369183"/>
            <a:chExt cx="1297367" cy="1297367"/>
          </a:xfrm>
        </p:grpSpPr>
        <p:sp>
          <p:nvSpPr>
            <p:cNvPr id="56" name="Oval 55"/>
            <p:cNvSpPr/>
            <p:nvPr/>
          </p:nvSpPr>
          <p:spPr>
            <a:xfrm>
              <a:off x="4334933" y="3914381"/>
              <a:ext cx="220133" cy="220133"/>
            </a:xfrm>
            <a:prstGeom prst="ellipse">
              <a:avLst/>
            </a:prstGeom>
            <a:noFill/>
            <a:ln w="571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129852" y="3714881"/>
              <a:ext cx="615243" cy="615243"/>
            </a:xfrm>
            <a:prstGeom prst="ellipse">
              <a:avLst/>
            </a:prstGeom>
            <a:noFill/>
            <a:ln w="571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798026" y="3369183"/>
              <a:ext cx="1297367" cy="1297367"/>
            </a:xfrm>
            <a:prstGeom prst="ellipse">
              <a:avLst/>
            </a:prstGeom>
            <a:noFill/>
            <a:ln w="571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960513" y="3535094"/>
              <a:ext cx="968969" cy="968969"/>
            </a:xfrm>
            <a:prstGeom prst="ellipse">
              <a:avLst/>
            </a:prstGeom>
            <a:noFill/>
            <a:ln w="571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47650" y="1416756"/>
            <a:ext cx="214217" cy="4551299"/>
            <a:chOff x="6228184" y="1806222"/>
            <a:chExt cx="214217" cy="45512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284628" y="1806222"/>
              <a:ext cx="0" cy="4337082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228184" y="1921396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228184" y="2976873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228184" y="4032350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228184" y="5087827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228184" y="6143304"/>
              <a:ext cx="214217" cy="21421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6387636" y="1859838"/>
              <a:ext cx="0" cy="4337082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7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Triggered Hit on DOM</a:t>
            </a:r>
            <a:endParaRPr lang="en-US" dirty="0"/>
          </a:p>
        </p:txBody>
      </p:sp>
      <p:pic>
        <p:nvPicPr>
          <p:cNvPr id="4" name="Picture 3" descr="shower_arrivaltime_vs_distan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4" y="1362775"/>
            <a:ext cx="4046200" cy="404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6616" y="3871205"/>
            <a:ext cx="4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40</a:t>
            </a:r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861719">
            <a:off x="1670626" y="255530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Scattered light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8861719">
            <a:off x="2278103" y="2554691"/>
            <a:ext cx="121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light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00B7-4898-D64A-9275-67D90D3585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330</Words>
  <Application>Microsoft Macintosh PowerPoint</Application>
  <PresentationFormat>On-screen Show (16:10)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Shower Vertex Reconstruction</vt:lpstr>
      <vt:lpstr>A Likelihood Landscape</vt:lpstr>
      <vt:lpstr>A Likelihood Landscape</vt:lpstr>
      <vt:lpstr>A Likelihood Landscape</vt:lpstr>
      <vt:lpstr>Motivation for Shower Vertex Reco.</vt:lpstr>
      <vt:lpstr>Motivation</vt:lpstr>
      <vt:lpstr>Motivation</vt:lpstr>
      <vt:lpstr>Shower Events</vt:lpstr>
      <vt:lpstr>1st Triggered Hit on DOM</vt:lpstr>
      <vt:lpstr>1st Triggered Hit on DOM</vt:lpstr>
      <vt:lpstr>1st Triggered Hit on DOM</vt:lpstr>
      <vt:lpstr>#Hits Right on Time</vt:lpstr>
      <vt:lpstr>1st Triggered Hit on DOM</vt:lpstr>
      <vt:lpstr>Shower Vertex Likelihood</vt:lpstr>
      <vt:lpstr>Shower Vertex Likelihood</vt:lpstr>
      <vt:lpstr>Algorithm</vt:lpstr>
      <vt:lpstr>PowerPoint Presentation</vt:lpstr>
      <vt:lpstr>Reconstruction Resolution</vt:lpstr>
      <vt:lpstr>PowerPoint Presentation</vt:lpstr>
      <vt:lpstr>PowerPoint Presentation</vt:lpstr>
      <vt:lpstr>PowerPoint Presentation</vt:lpstr>
      <vt:lpstr>PowerPoint Presentation</vt:lpstr>
      <vt:lpstr>Conclusions</vt:lpstr>
      <vt:lpstr>Backup</vt:lpstr>
      <vt:lpstr>Shower Events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Shower Vertex Reconstruction</dc:title>
  <dc:creator>K</dc:creator>
  <cp:lastModifiedBy>K</cp:lastModifiedBy>
  <cp:revision>42</cp:revision>
  <dcterms:created xsi:type="dcterms:W3CDTF">2019-03-27T16:41:53Z</dcterms:created>
  <dcterms:modified xsi:type="dcterms:W3CDTF">2019-03-27T23:53:46Z</dcterms:modified>
</cp:coreProperties>
</file>