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_rels/presentation.xml.rels" ContentType="application/vnd.openxmlformats-package.relationships+xml"/>
  <Override PartName="/ppt/slides/slide9.xml" ContentType="application/vnd.openxmlformats-officedocument.presentationml.slide+xml"/>
  <Override PartName="/ppt/slides/_rels/slide9.xml.rels" ContentType="application/vnd.openxmlformats-package.relationships+xml"/>
  <Override PartName="/ppt/slides/_rels/slide8.xml.rels" ContentType="application/vnd.openxmlformats-package.relationships+xml"/>
  <Override PartName="/ppt/slides/_rels/slide7.xml.rels" ContentType="application/vnd.openxmlformats-package.relationships+xml"/>
  <Override PartName="/ppt/slides/_rels/slide5.xml.rels" ContentType="application/vnd.openxmlformats-package.relationships+xml"/>
  <Override PartName="/ppt/slides/_rels/slide4.xml.rels" ContentType="application/vnd.openxmlformats-package.relationships+xml"/>
  <Override PartName="/ppt/slides/_rels/slide3.xml.rels" ContentType="application/vnd.openxmlformats-package.relationships+xml"/>
  <Override PartName="/ppt/slides/_rels/slide6.xml.rels" ContentType="application/vnd.openxmlformats-package.relationships+xml"/>
  <Override PartName="/ppt/slides/_rels/slide2.xml.rels" ContentType="application/vnd.openxmlformats-package.relationships+xml"/>
  <Override PartName="/ppt/slides/_rels/slide1.xml.rels" ContentType="application/vnd.openxmlformats-package.relationships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6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.xml.rels" ContentType="application/vnd.openxmlformats-package.relationships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1.xml" ContentType="application/vnd.openxmlformats-officedocument.theme+xml"/>
  <Override PartName="/ppt/media/image2.png" ContentType="image/png"/>
  <Override PartName="/ppt/media/image1.png" ContentType="image/png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presentation.xml" ContentType="application/vnd.openxmlformats-officedocument.presentationml.presentation.main+xml"/>
</Types>
</file>

<file path=_rels/.rels><?xml version="1.0" encoding="UTF-8"?>
<Relationships xmlns="http://schemas.openxmlformats.org/package/2006/relationships"><Relationship Id="rId1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10080625" cy="7559675"/>
  <p:notesSz cx="7772400" cy="100584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slide" Target="slides/slide9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04000" y="4059360"/>
            <a:ext cx="907164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5152680" y="405936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504000" y="405936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pic>
        <p:nvPicPr>
          <p:cNvPr id="37" name="" descr=""/>
          <p:cNvPicPr/>
          <p:nvPr/>
        </p:nvPicPr>
        <p:blipFill>
          <a:blip r:embed="rId2"/>
          <a:stretch>
            <a:fillRect/>
          </a:stretch>
        </p:blipFill>
        <p:spPr>
          <a:xfrm>
            <a:off x="2292120" y="1768680"/>
            <a:ext cx="5495040" cy="4384440"/>
          </a:xfrm>
          <a:prstGeom prst="rect">
            <a:avLst/>
          </a:prstGeom>
          <a:ln>
            <a:noFill/>
          </a:ln>
        </p:spPr>
      </p:pic>
      <p:pic>
        <p:nvPicPr>
          <p:cNvPr id="38" name="" descr=""/>
          <p:cNvPicPr/>
          <p:nvPr/>
        </p:nvPicPr>
        <p:blipFill>
          <a:blip r:embed="rId3"/>
          <a:stretch>
            <a:fillRect/>
          </a:stretch>
        </p:blipFill>
        <p:spPr>
          <a:xfrm>
            <a:off x="2292120" y="1768680"/>
            <a:ext cx="5495040" cy="438444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504000" y="1769040"/>
            <a:ext cx="9071640" cy="438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43844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43844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1640" cy="585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504000" y="405936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43844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43844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5152680" y="405936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504000" y="4059360"/>
            <a:ext cx="907164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lang="en-US" sz="4400">
                <a:latin typeface="Arial"/>
              </a:rPr>
              <a:t>Click to edit the title text format</a:t>
            </a:r>
            <a:endParaRPr/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rIns="0" tIns="0" bIns="0"/>
          <a:p>
            <a:pPr>
              <a:buSzPct val="45000"/>
              <a:buFont typeface="StarSymbol"/>
              <a:buChar char=""/>
            </a:pPr>
            <a:r>
              <a:rPr lang="en-US" sz="3200">
                <a:latin typeface="Arial"/>
              </a:rPr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2800">
                <a:latin typeface="Arial"/>
              </a:rPr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US" sz="2400">
                <a:latin typeface="Arial"/>
              </a:rPr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n-US" sz="2000">
                <a:latin typeface="Arial"/>
              </a:rPr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n-US" sz="2000">
                <a:latin typeface="Arial"/>
              </a:rPr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US" sz="2000">
                <a:latin typeface="Arial"/>
              </a:rPr>
              <a:t>Sixth Outline Level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en-US" sz="2000">
                <a:latin typeface="Arial"/>
              </a:rPr>
              <a:t>Seventh Outline Level</a:t>
            </a:r>
            <a:endParaRPr/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504000" y="6887160"/>
            <a:ext cx="2348280" cy="521280"/>
          </a:xfrm>
          <a:prstGeom prst="rect">
            <a:avLst/>
          </a:prstGeom>
        </p:spPr>
        <p:txBody>
          <a:bodyPr lIns="0" rIns="0" tIns="0" bIns="0"/>
          <a:p>
            <a:r>
              <a:rPr lang="en-US" sz="1400">
                <a:latin typeface="Times New Roman"/>
              </a:rPr>
              <a:t>&lt;date/time&gt;</a:t>
            </a:r>
            <a:endParaRPr/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3447360" y="6887160"/>
            <a:ext cx="3195000" cy="521280"/>
          </a:xfrm>
          <a:prstGeom prst="rect">
            <a:avLst/>
          </a:prstGeom>
        </p:spPr>
        <p:txBody>
          <a:bodyPr lIns="0" rIns="0" tIns="0" bIns="0"/>
          <a:p>
            <a:pPr algn="ctr"/>
            <a:r>
              <a:rPr lang="en-US" sz="1400">
                <a:latin typeface="Times New Roman"/>
              </a:rPr>
              <a:t>&lt;footer&gt;</a:t>
            </a:r>
            <a:endParaRPr/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7227360" y="6887160"/>
            <a:ext cx="2348280" cy="521280"/>
          </a:xfrm>
          <a:prstGeom prst="rect">
            <a:avLst/>
          </a:prstGeom>
        </p:spPr>
        <p:txBody>
          <a:bodyPr lIns="0" rIns="0" tIns="0" bIns="0"/>
          <a:p>
            <a:pPr algn="r"/>
            <a:fld id="{19B86217-C2EB-4DE6-8666-B5B0C19DD3ED}" type="slidenum">
              <a:rPr lang="en-US" sz="1400">
                <a:latin typeface="Times New Roman"/>
              </a:rPr>
              <a:t>&lt;number&gt;</a:t>
            </a:fld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lang="en-US" sz="4400">
                <a:latin typeface="Arial"/>
              </a:rPr>
              <a:t>NorduGrid CA and transition?</a:t>
            </a:r>
            <a:endParaRPr/>
          </a:p>
        </p:txBody>
      </p:sp>
      <p:sp>
        <p:nvSpPr>
          <p:cNvPr id="40" name="TextShape 2"/>
          <p:cNvSpPr txBox="1"/>
          <p:nvPr/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lang="en-US" sz="3600">
                <a:latin typeface="Arial"/>
              </a:rPr>
              <a:t>NorduGrid CA is the e-Science CA for Nordic Academia:</a:t>
            </a:r>
            <a:endParaRPr/>
          </a:p>
          <a:p>
            <a:pPr algn="ctr"/>
            <a:endParaRPr/>
          </a:p>
          <a:p>
            <a:pPr algn="ctr"/>
            <a:r>
              <a:rPr lang="en-US" sz="3200">
                <a:latin typeface="Arial"/>
              </a:rPr>
              <a:t>Denmark, Norway, Sweden and Finland</a:t>
            </a:r>
            <a:endParaRPr/>
          </a:p>
          <a:p>
            <a:pPr algn="ctr"/>
            <a:endParaRPr/>
          </a:p>
          <a:p>
            <a:pPr algn="ctr"/>
            <a:r>
              <a:rPr lang="en-US" sz="3200">
                <a:latin typeface="Arial"/>
              </a:rPr>
              <a:t>and previously</a:t>
            </a:r>
            <a:endParaRPr/>
          </a:p>
          <a:p>
            <a:pPr algn="ctr"/>
            <a:r>
              <a:rPr lang="en-US" sz="3200">
                <a:latin typeface="Arial"/>
              </a:rPr>
              <a:t>Iceland</a:t>
            </a:r>
            <a:endParaRPr/>
          </a:p>
        </p:txBody>
      </p:sp>
    </p:spTree>
  </p:cSld>
  <p:timing>
    <p:tnLst>
      <p:par>
        <p:cTn id="1" dur="indefinite" restart="never" nodeType="tmRoot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lang="en-US" sz="4400">
                <a:latin typeface="Arial"/>
              </a:rPr>
              <a:t>Terena Certificate Service</a:t>
            </a:r>
            <a:endParaRPr/>
          </a:p>
        </p:txBody>
      </p:sp>
      <p:sp>
        <p:nvSpPr>
          <p:cNvPr id="42" name="TextShape 2"/>
          <p:cNvSpPr txBox="1"/>
          <p:nvPr/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rIns="0" tIns="0" bIns="0"/>
          <a:p>
            <a:pPr>
              <a:buSzPct val="45000"/>
              <a:buFont typeface="StarSymbol"/>
              <a:buChar char=""/>
            </a:pPr>
            <a:r>
              <a:rPr lang="en-US" sz="3200">
                <a:latin typeface="Arial"/>
              </a:rPr>
              <a:t>The TCS has been adopted by the Nordic NRENs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 sz="3200">
                <a:latin typeface="Arial"/>
              </a:rPr>
              <a:t>Problems connected IdPs: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2800">
                <a:latin typeface="Arial"/>
              </a:rPr>
              <a:t>University of Oslo only came online earlier this year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 sz="3200">
                <a:latin typeface="Arial"/>
              </a:rPr>
              <a:t>I have been actively pushing sites to adopt TCS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2800">
                <a:latin typeface="Arial"/>
              </a:rPr>
              <a:t>Getting institutions to join national federation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2800">
                <a:latin typeface="Arial"/>
              </a:rPr>
              <a:t>Also by providing a CA service that could be more friendly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US" sz="2400">
                <a:latin typeface="Arial"/>
              </a:rPr>
              <a:t>I'm practically the only operator (except in case of emergency revocations when I'm away)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 sz="3200">
                <a:latin typeface="Arial"/>
              </a:rPr>
              <a:t>WLCG community sometimes use CERN CA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 sz="3200">
                <a:latin typeface="Arial"/>
              </a:rPr>
              <a:t>WLCG is the primary customer – PRACE probably second.</a:t>
            </a:r>
            <a:endParaRPr/>
          </a:p>
        </p:txBody>
      </p:sp>
    </p:spTree>
  </p:cSld>
  <p:timing>
    <p:tnLst>
      <p:par>
        <p:cTn id="3" dur="indefinite" restart="never" nodeType="tmRoot">
          <p:childTnLst>
            <p:seq>
              <p:cTn id="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TextShape 1"/>
          <p:cNvSpPr txBox="1"/>
          <p:nvPr/>
        </p:nvSpPr>
        <p:spPr>
          <a:xfrm>
            <a:off x="504000" y="301320"/>
            <a:ext cx="9071640" cy="585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lang="en-US" sz="3600">
                <a:latin typeface="Arial"/>
              </a:rPr>
              <a:t>NorduGrid CA is dead!</a:t>
            </a:r>
            <a:endParaRPr/>
          </a:p>
          <a:p>
            <a:pPr algn="ctr"/>
            <a:endParaRPr/>
          </a:p>
          <a:p>
            <a:pPr algn="ctr"/>
            <a:r>
              <a:rPr lang="en-US" sz="3600">
                <a:latin typeface="Arial"/>
              </a:rPr>
              <a:t>Long live Terena Certificate Service!</a:t>
            </a:r>
            <a:endParaRPr/>
          </a:p>
          <a:p>
            <a:pPr algn="ctr"/>
            <a:endParaRPr/>
          </a:p>
          <a:p>
            <a:pPr algn="ctr"/>
            <a:endParaRPr/>
          </a:p>
          <a:p>
            <a:pPr algn="ctr"/>
            <a:endParaRPr/>
          </a:p>
          <a:p>
            <a:pPr algn="ctr"/>
            <a:r>
              <a:rPr lang="en-US" sz="3200">
                <a:latin typeface="Arial"/>
              </a:rPr>
              <a:t>Or so I thought/hoped...</a:t>
            </a:r>
            <a:endParaRPr/>
          </a:p>
        </p:txBody>
      </p:sp>
    </p:spTree>
  </p:cSld>
  <p:timing>
    <p:tnLst>
      <p:par>
        <p:cTn id="5" dur="indefinite" restart="never" nodeType="tmRoot">
          <p:childTnLst>
            <p:seq>
              <p:cTn id="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lang="en-US" sz="4400">
                <a:latin typeface="Arial"/>
              </a:rPr>
              <a:t>Why TCS is (currently) not enough</a:t>
            </a:r>
            <a:endParaRPr/>
          </a:p>
        </p:txBody>
      </p:sp>
      <p:sp>
        <p:nvSpPr>
          <p:cNvPr id="45" name="TextShape 2"/>
          <p:cNvSpPr txBox="1"/>
          <p:nvPr/>
        </p:nvSpPr>
        <p:spPr>
          <a:xfrm>
            <a:off x="504000" y="1769040"/>
            <a:ext cx="9071640" cy="5180400"/>
          </a:xfrm>
          <a:prstGeom prst="rect">
            <a:avLst/>
          </a:prstGeom>
        </p:spPr>
        <p:txBody>
          <a:bodyPr lIns="0" rIns="0" tIns="0" bIns="0"/>
          <a:p>
            <a:pPr>
              <a:buSzPct val="45000"/>
              <a:buFont typeface="StarSymbol"/>
              <a:buChar char=""/>
            </a:pPr>
            <a:r>
              <a:rPr lang="en-US" sz="3200">
                <a:latin typeface="Arial"/>
              </a:rPr>
              <a:t>Discussing with people at NeIC 2015 last week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 sz="3200">
                <a:latin typeface="Arial"/>
              </a:rPr>
              <a:t>We will not get full TCS connection coverage of Nordic research and educational institutions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2800">
                <a:latin typeface="Arial"/>
              </a:rPr>
              <a:t>Anytime soon at least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 sz="3200">
                <a:latin typeface="Arial"/>
              </a:rPr>
              <a:t>Some commercial institutions work with academia and will not hook up to TCS: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2800">
                <a:latin typeface="Arial"/>
              </a:rPr>
              <a:t>Swedish Meteorological and Hydrological Institute 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2800">
                <a:latin typeface="Arial"/>
              </a:rPr>
              <a:t>NeIC/NordForsk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 sz="3200">
                <a:latin typeface="Arial"/>
              </a:rPr>
              <a:t>Some NRENs don't provide TCS host certificates for a flat fee for their institutions</a:t>
            </a:r>
            <a:endParaRPr/>
          </a:p>
        </p:txBody>
      </p:sp>
    </p:spTree>
  </p:cSld>
  <p:timing>
    <p:tnLst>
      <p:par>
        <p:cTn id="7" dur="indefinite" restart="never" nodeType="tmRoot">
          <p:childTnLst>
            <p:seq>
              <p:cTn id="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lang="en-US" sz="4400">
                <a:latin typeface="Arial"/>
              </a:rPr>
              <a:t>Quick status</a:t>
            </a:r>
            <a:endParaRPr/>
          </a:p>
        </p:txBody>
      </p:sp>
      <p:sp>
        <p:nvSpPr>
          <p:cNvPr id="47" name="TextShape 2"/>
          <p:cNvSpPr txBox="1"/>
          <p:nvPr/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rIns="0" tIns="0" bIns="0"/>
          <a:p>
            <a:pPr>
              <a:buSzPct val="45000"/>
              <a:buFont typeface="StarSymbol"/>
              <a:buChar char=""/>
            </a:pPr>
            <a:r>
              <a:rPr lang="en-US" sz="3200">
                <a:latin typeface="Arial"/>
              </a:rPr>
              <a:t>EE must be “affiliated” with Nordic Academia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 sz="3200">
                <a:latin typeface="Arial"/>
              </a:rPr>
              <a:t>Current valid certs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2800">
                <a:latin typeface="Arial"/>
              </a:rPr>
              <a:t>User certs: 79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2800">
                <a:latin typeface="Arial"/>
              </a:rPr>
              <a:t>Host certs: 109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 sz="3200">
                <a:latin typeface="Arial"/>
              </a:rPr>
              <a:t>Users: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2800">
                <a:latin typeface="Arial"/>
              </a:rPr>
              <a:t>SE (39%), DK(20%), NO(32%), FI(9%)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 sz="3200">
                <a:latin typeface="Arial"/>
              </a:rPr>
              <a:t>Hosts: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2800">
                <a:latin typeface="Arial"/>
              </a:rPr>
              <a:t>SE (21%), DK(9%), NO(20%), FI(11%), ORG(37%)</a:t>
            </a:r>
            <a:endParaRPr/>
          </a:p>
        </p:txBody>
      </p:sp>
    </p:spTree>
  </p:cSld>
  <p:timing>
    <p:tnLst>
      <p:par>
        <p:cTn id="9" dur="indefinite" restart="never" nodeType="tmRoot">
          <p:childTnLst>
            <p:seq>
              <p:cTn id="1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lang="en-US" sz="4400">
                <a:latin typeface="Arial"/>
              </a:rPr>
              <a:t>Transition actions without dates</a:t>
            </a:r>
            <a:endParaRPr/>
          </a:p>
        </p:txBody>
      </p:sp>
      <p:sp>
        <p:nvSpPr>
          <p:cNvPr id="49" name="TextShape 2"/>
          <p:cNvSpPr txBox="1"/>
          <p:nvPr/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rIns="0" tIns="0" bIns="0"/>
          <a:p>
            <a:pPr>
              <a:buSzPct val="45000"/>
              <a:buFont typeface="StarSymbol"/>
              <a:buChar char=""/>
            </a:pPr>
            <a:r>
              <a:rPr lang="en-US" sz="3200">
                <a:latin typeface="Arial"/>
              </a:rPr>
              <a:t>Current certificate expire May 15</a:t>
            </a:r>
            <a:r>
              <a:rPr lang="en-US" sz="3200" baseline="101000">
                <a:latin typeface="Arial"/>
              </a:rPr>
              <a:t>th</a:t>
            </a:r>
            <a:r>
              <a:rPr lang="en-US" sz="3200">
                <a:latin typeface="Arial"/>
              </a:rPr>
              <a:t> 2016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 sz="3200">
                <a:latin typeface="Arial"/>
              </a:rPr>
              <a:t>New key yesterday!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 sz="3200">
                <a:latin typeface="Arial"/>
              </a:rPr>
              <a:t>Aggressively push more users and sites to TCS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 sz="3200">
                <a:latin typeface="Arial"/>
              </a:rPr>
              <a:t>When a new CA is in place push remaining valid certs to sign up for the new CA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 sz="3200">
                <a:latin typeface="Arial"/>
              </a:rPr>
              <a:t>Full review/rewrite of CPS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 sz="3200">
                <a:latin typeface="Arial"/>
              </a:rPr>
              <a:t>No major operational procedures changes planned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 sz="3200">
                <a:latin typeface="Arial"/>
              </a:rPr>
              <a:t>A full re-accreditation is needed</a:t>
            </a:r>
            <a:endParaRPr/>
          </a:p>
        </p:txBody>
      </p:sp>
    </p:spTree>
  </p:cSld>
  <p:timing>
    <p:tnLst>
      <p:par>
        <p:cTn id="11" dur="indefinite" restart="never" nodeType="tmRoot">
          <p:childTnLst>
            <p:seq>
              <p:cTn id="1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lang="en-US" sz="4400">
                <a:latin typeface="Arial"/>
              </a:rPr>
              <a:t>Namespace</a:t>
            </a:r>
            <a:endParaRPr/>
          </a:p>
        </p:txBody>
      </p:sp>
      <p:sp>
        <p:nvSpPr>
          <p:cNvPr id="51" name="TextShape 2"/>
          <p:cNvSpPr txBox="1"/>
          <p:nvPr/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rIns="0" tIns="0" bIns="0"/>
          <a:p>
            <a:pPr>
              <a:buSzPct val="45000"/>
              <a:buFont typeface="StarSymbol"/>
              <a:buChar char=""/>
            </a:pPr>
            <a:r>
              <a:rPr lang="en-US" sz="3200">
                <a:latin typeface="Arial"/>
              </a:rPr>
              <a:t>Will preserve the old namespace for legacy certs:</a:t>
            </a:r>
            <a:endParaRPr/>
          </a:p>
          <a:p>
            <a:pPr algn="ctr"/>
            <a:r>
              <a:rPr lang="en-US" sz="3200">
                <a:latin typeface="Arial"/>
              </a:rPr>
              <a:t>/O=Grid/O=NorduGrid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 sz="3200">
                <a:latin typeface="Arial"/>
              </a:rPr>
              <a:t>In addition to the primary namespace:</a:t>
            </a:r>
            <a:endParaRPr/>
          </a:p>
          <a:p>
            <a:pPr lvl="1" algn="ctr">
              <a:buSzPct val="75000"/>
              <a:buFont typeface="StarSymbol"/>
              <a:buChar char=""/>
            </a:pPr>
            <a:r>
              <a:rPr lang="en-US" sz="3200">
                <a:latin typeface="Arial"/>
              </a:rPr>
              <a:t>/dc=org/dc=nordugrid</a:t>
            </a:r>
            <a:endParaRPr/>
          </a:p>
        </p:txBody>
      </p:sp>
    </p:spTree>
  </p:cSld>
  <p:timing>
    <p:tnLst>
      <p:par>
        <p:cTn id="13" dur="indefinite" restart="never" nodeType="tmRoot">
          <p:childTnLst>
            <p:seq>
              <p:cTn id="1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lang="en-US" sz="4400">
                <a:latin typeface="Arial"/>
              </a:rPr>
              <a:t>Plan</a:t>
            </a:r>
            <a:endParaRPr/>
          </a:p>
        </p:txBody>
      </p:sp>
      <p:sp>
        <p:nvSpPr>
          <p:cNvPr id="53" name="TextShape 2"/>
          <p:cNvSpPr txBox="1"/>
          <p:nvPr/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rIns="0" tIns="0" bIns="0"/>
          <a:p>
            <a:pPr>
              <a:buSzPct val="45000"/>
              <a:buFont typeface="StarSymbol"/>
              <a:buChar char=""/>
            </a:pPr>
            <a:r>
              <a:rPr lang="en-US" sz="3200">
                <a:latin typeface="Arial"/>
              </a:rPr>
              <a:t>The current CA MUST not be extended!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 sz="3200">
                <a:latin typeface="Arial"/>
              </a:rPr>
              <a:t>Planned to copy the setup of the new NIIF CA</a:t>
            </a:r>
            <a:endParaRPr/>
          </a:p>
          <a:p>
            <a:endParaRPr/>
          </a:p>
          <a:p>
            <a:r>
              <a:rPr lang="en-US" sz="3600">
                <a:latin typeface="Arial"/>
              </a:rPr>
              <a:t>Tentative plan: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 sz="3600">
                <a:latin typeface="Arial"/>
              </a:rPr>
              <a:t>Get the new up and running by the Winter PMA meeting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3600">
                <a:latin typeface="Arial"/>
              </a:rPr>
              <a:t>Time enough for the expiration of the old CA</a:t>
            </a:r>
            <a:endParaRPr/>
          </a:p>
        </p:txBody>
      </p:sp>
    </p:spTree>
  </p:cSld>
  <p:timing>
    <p:tnLst>
      <p:par>
        <p:cTn id="15" dur="indefinite" restart="never" nodeType="tmRoot">
          <p:childTnLst>
            <p:seq>
              <p:cTn id="1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lang="en-US" sz="4400">
                <a:latin typeface="Arial"/>
              </a:rPr>
              <a:t>Plan - extended</a:t>
            </a:r>
            <a:endParaRPr/>
          </a:p>
        </p:txBody>
      </p:sp>
      <p:sp>
        <p:nvSpPr>
          <p:cNvPr id="55" name="TextShape 2"/>
          <p:cNvSpPr txBox="1"/>
          <p:nvPr/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rIns="0" tIns="0" bIns="0"/>
          <a:p>
            <a:pPr>
              <a:buSzPct val="45000"/>
              <a:buFont typeface="StarSymbol"/>
              <a:buChar char=""/>
            </a:pPr>
            <a:r>
              <a:rPr lang="en-US" sz="3200">
                <a:latin typeface="Arial"/>
              </a:rPr>
              <a:t>Suggested during coffee break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 sz="3200">
                <a:latin typeface="Arial"/>
              </a:rPr>
              <a:t>Create new keypair / certificate “now”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2800">
                <a:latin typeface="Arial"/>
              </a:rPr>
              <a:t>Temporary fix for the old key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2800">
                <a:latin typeface="Arial"/>
              </a:rPr>
              <a:t>Same namespace, procedures, etc.</a:t>
            </a:r>
            <a:endParaRPr/>
          </a:p>
          <a:p>
            <a:pPr lvl="1">
              <a:buSzPct val="75000"/>
              <a:buFont typeface="StarSymbol"/>
              <a:buChar char=""/>
            </a:pP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 sz="3200">
                <a:latin typeface="Arial"/>
              </a:rPr>
              <a:t>Get end entities to request certificate to be signed with the new key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2800">
                <a:latin typeface="Arial"/>
              </a:rPr>
              <a:t>Revoke and expire all current valid certs of the old CA by fall 2015</a:t>
            </a:r>
            <a:endParaRPr/>
          </a:p>
        </p:txBody>
      </p:sp>
    </p:spTree>
  </p:cSld>
  <p:timing>
    <p:tnLst>
      <p:par>
        <p:cTn id="17" dur="indefinite" restart="never" nodeType="tmRoot">
          <p:childTnLst>
            <p:seq>
              <p:cTn id="1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