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63" r:id="rId11"/>
    <p:sldId id="273" r:id="rId12"/>
    <p:sldId id="278" r:id="rId13"/>
    <p:sldId id="264" r:id="rId14"/>
    <p:sldId id="276" r:id="rId15"/>
    <p:sldId id="265" r:id="rId16"/>
    <p:sldId id="266" r:id="rId17"/>
    <p:sldId id="267" r:id="rId18"/>
    <p:sldId id="269" r:id="rId19"/>
    <p:sldId id="270" r:id="rId20"/>
    <p:sldId id="279" r:id="rId2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00"/>
    <a:srgbClr val="CC99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9" autoAdjust="0"/>
    <p:restoredTop sz="87048" autoAdjust="0"/>
  </p:normalViewPr>
  <p:slideViewPr>
    <p:cSldViewPr>
      <p:cViewPr varScale="1">
        <p:scale>
          <a:sx n="78" d="100"/>
          <a:sy n="78" d="100"/>
        </p:scale>
        <p:origin x="-33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5541D-CCAE-714B-9263-368110417842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E3CA44-08E8-D94E-878F-FA301A99B66C}">
      <dgm:prSet phldrT="[Text]"/>
      <dgm:spPr/>
      <dgm:t>
        <a:bodyPr/>
        <a:lstStyle/>
        <a:p>
          <a:r>
            <a:rPr lang="en-GB" dirty="0" smtClean="0"/>
            <a:t>AARC</a:t>
          </a:r>
          <a:endParaRPr lang="en-GB" dirty="0"/>
        </a:p>
      </dgm:t>
    </dgm:pt>
    <dgm:pt modelId="{85632A7F-02C8-A349-BA35-74136356F322}" type="parTrans" cxnId="{7779EB69-A56B-284B-B8DF-F6B110193077}">
      <dgm:prSet/>
      <dgm:spPr/>
      <dgm:t>
        <a:bodyPr/>
        <a:lstStyle/>
        <a:p>
          <a:endParaRPr lang="en-GB"/>
        </a:p>
      </dgm:t>
    </dgm:pt>
    <dgm:pt modelId="{260B109A-E6E8-8545-828C-D083018A9321}" type="sibTrans" cxnId="{7779EB69-A56B-284B-B8DF-F6B110193077}">
      <dgm:prSet/>
      <dgm:spPr/>
      <dgm:t>
        <a:bodyPr/>
        <a:lstStyle/>
        <a:p>
          <a:endParaRPr lang="en-GB"/>
        </a:p>
      </dgm:t>
    </dgm:pt>
    <dgm:pt modelId="{061F9430-BA76-1C4B-A469-CE2DDE62D783}">
      <dgm:prSet phldrT="[Text]"/>
      <dgm:spPr>
        <a:solidFill>
          <a:srgbClr val="800000"/>
        </a:solidFill>
      </dgm:spPr>
      <dgm:t>
        <a:bodyPr/>
        <a:lstStyle/>
        <a:p>
          <a:r>
            <a:rPr lang="en-GB" dirty="0" smtClean="0"/>
            <a:t>REFEDS</a:t>
          </a:r>
          <a:endParaRPr lang="en-GB" dirty="0"/>
        </a:p>
      </dgm:t>
    </dgm:pt>
    <dgm:pt modelId="{E5AFCAEA-1547-8744-8726-7D833C04F71D}" type="parTrans" cxnId="{3EB92477-438B-A74D-A0B8-9D2627E2C513}">
      <dgm:prSet/>
      <dgm:spPr/>
      <dgm:t>
        <a:bodyPr/>
        <a:lstStyle/>
        <a:p>
          <a:endParaRPr lang="en-GB"/>
        </a:p>
      </dgm:t>
    </dgm:pt>
    <dgm:pt modelId="{6EFF409B-4C44-8F4A-94D6-739F3E733DA5}" type="sibTrans" cxnId="{3EB92477-438B-A74D-A0B8-9D2627E2C513}">
      <dgm:prSet/>
      <dgm:spPr/>
      <dgm:t>
        <a:bodyPr/>
        <a:lstStyle/>
        <a:p>
          <a:endParaRPr lang="en-GB"/>
        </a:p>
      </dgm:t>
    </dgm:pt>
    <dgm:pt modelId="{D3F648CE-186D-AD41-9DB3-8B2248C7DCFB}">
      <dgm:prSet phldrT="[Text]"/>
      <dgm:spPr>
        <a:solidFill>
          <a:srgbClr val="16334E"/>
        </a:solidFill>
      </dgm:spPr>
      <dgm:t>
        <a:bodyPr/>
        <a:lstStyle/>
        <a:p>
          <a:r>
            <a:rPr lang="en-GB" dirty="0" smtClean="0"/>
            <a:t>GN4 </a:t>
          </a:r>
          <a:endParaRPr lang="en-GB" dirty="0"/>
        </a:p>
      </dgm:t>
    </dgm:pt>
    <dgm:pt modelId="{8757D74D-1011-9748-AF42-C8C44AE10BEF}" type="parTrans" cxnId="{707B1586-BF0F-6844-A896-11F8C9A2CBC8}">
      <dgm:prSet/>
      <dgm:spPr/>
      <dgm:t>
        <a:bodyPr/>
        <a:lstStyle/>
        <a:p>
          <a:endParaRPr lang="en-GB"/>
        </a:p>
      </dgm:t>
    </dgm:pt>
    <dgm:pt modelId="{505CAA8A-4328-9747-87F7-77F1D3806FB9}" type="sibTrans" cxnId="{707B1586-BF0F-6844-A896-11F8C9A2CBC8}">
      <dgm:prSet/>
      <dgm:spPr/>
      <dgm:t>
        <a:bodyPr/>
        <a:lstStyle/>
        <a:p>
          <a:endParaRPr lang="en-GB"/>
        </a:p>
      </dgm:t>
    </dgm:pt>
    <dgm:pt modelId="{3B5DF232-E8CA-C04B-BDDE-B8F44EEFCAC6}">
      <dgm:prSet phldrT="[Text]"/>
      <dgm:spPr>
        <a:solidFill>
          <a:srgbClr val="1C4161"/>
        </a:solidFill>
      </dgm:spPr>
      <dgm:t>
        <a:bodyPr/>
        <a:lstStyle/>
        <a:p>
          <a:r>
            <a:rPr lang="en-GB" dirty="0" smtClean="0"/>
            <a:t>eduGAIN</a:t>
          </a:r>
          <a:endParaRPr lang="en-GB" dirty="0"/>
        </a:p>
      </dgm:t>
    </dgm:pt>
    <dgm:pt modelId="{80E859E0-FAE1-2745-A7F7-E57A96B1E66E}" type="parTrans" cxnId="{021FAAFC-53CE-2A48-B412-5B8442FF0BF0}">
      <dgm:prSet/>
      <dgm:spPr/>
      <dgm:t>
        <a:bodyPr/>
        <a:lstStyle/>
        <a:p>
          <a:endParaRPr lang="en-GB"/>
        </a:p>
      </dgm:t>
    </dgm:pt>
    <dgm:pt modelId="{918C7B86-39B9-114F-874B-7C32249E5723}" type="sibTrans" cxnId="{021FAAFC-53CE-2A48-B412-5B8442FF0BF0}">
      <dgm:prSet/>
      <dgm:spPr/>
      <dgm:t>
        <a:bodyPr/>
        <a:lstStyle/>
        <a:p>
          <a:endParaRPr lang="en-GB"/>
        </a:p>
      </dgm:t>
    </dgm:pt>
    <dgm:pt modelId="{EA64EC61-DCD5-DB44-8EA6-98D05D1B0BAB}">
      <dgm:prSet phldrT="[Text]"/>
      <dgm:spPr/>
      <dgm:t>
        <a:bodyPr/>
        <a:lstStyle/>
        <a:p>
          <a:r>
            <a:rPr lang="en-GB" dirty="0" smtClean="0"/>
            <a:t>Requirements</a:t>
          </a:r>
          <a:endParaRPr lang="en-GB" dirty="0"/>
        </a:p>
      </dgm:t>
    </dgm:pt>
    <dgm:pt modelId="{2E43FC32-B6E6-B948-9FED-C02A3C72B247}" type="parTrans" cxnId="{6F346259-4A1C-7E4C-A379-79FDC6E3CAF5}">
      <dgm:prSet/>
      <dgm:spPr/>
      <dgm:t>
        <a:bodyPr/>
        <a:lstStyle/>
        <a:p>
          <a:endParaRPr lang="en-GB"/>
        </a:p>
      </dgm:t>
    </dgm:pt>
    <dgm:pt modelId="{B7547522-5359-A348-9BEC-BDCF77D130CB}" type="sibTrans" cxnId="{6F346259-4A1C-7E4C-A379-79FDC6E3CAF5}">
      <dgm:prSet/>
      <dgm:spPr/>
      <dgm:t>
        <a:bodyPr/>
        <a:lstStyle/>
        <a:p>
          <a:endParaRPr lang="en-GB"/>
        </a:p>
      </dgm:t>
    </dgm:pt>
    <dgm:pt modelId="{2AE7EE9E-5E4B-8548-BD8B-2C84628BC2C2}">
      <dgm:prSet phldrT="[Text]"/>
      <dgm:spPr/>
      <dgm:t>
        <a:bodyPr/>
        <a:lstStyle/>
        <a:p>
          <a:r>
            <a:rPr lang="en-GB" dirty="0" smtClean="0"/>
            <a:t>Pre-existing design work</a:t>
          </a:r>
          <a:endParaRPr lang="en-GB" dirty="0"/>
        </a:p>
      </dgm:t>
    </dgm:pt>
    <dgm:pt modelId="{CCF44911-F40F-7C4F-855B-5EC129E240A5}" type="parTrans" cxnId="{053E252E-10D0-314C-A697-4DCFC5838D21}">
      <dgm:prSet/>
      <dgm:spPr/>
      <dgm:t>
        <a:bodyPr/>
        <a:lstStyle/>
        <a:p>
          <a:endParaRPr lang="en-GB"/>
        </a:p>
      </dgm:t>
    </dgm:pt>
    <dgm:pt modelId="{9FA6E24B-448E-384E-BBE3-4D9DE9266B6B}" type="sibTrans" cxnId="{053E252E-10D0-314C-A697-4DCFC5838D21}">
      <dgm:prSet/>
      <dgm:spPr/>
      <dgm:t>
        <a:bodyPr/>
        <a:lstStyle/>
        <a:p>
          <a:endParaRPr lang="en-GB"/>
        </a:p>
      </dgm:t>
    </dgm:pt>
    <dgm:pt modelId="{F248D124-DFD3-9040-B11D-DB3E22220749}">
      <dgm:prSet phldrT="[Text]"/>
      <dgm:spPr/>
      <dgm:t>
        <a:bodyPr/>
        <a:lstStyle/>
        <a:p>
          <a:r>
            <a:rPr lang="en-GB" dirty="0" smtClean="0"/>
            <a:t>Pilot the deployment  (P2)</a:t>
          </a:r>
          <a:endParaRPr lang="en-GB" dirty="0"/>
        </a:p>
      </dgm:t>
    </dgm:pt>
    <dgm:pt modelId="{E2E36B61-E336-EE4A-B25F-EAAD20FE9BAB}" type="parTrans" cxnId="{578E73C0-85D7-774B-BB01-DDD73EC3AB45}">
      <dgm:prSet/>
      <dgm:spPr/>
      <dgm:t>
        <a:bodyPr/>
        <a:lstStyle/>
        <a:p>
          <a:endParaRPr lang="en-GB"/>
        </a:p>
      </dgm:t>
    </dgm:pt>
    <dgm:pt modelId="{E1FEFB94-AF96-0743-AF5C-595C5A855F3A}" type="sibTrans" cxnId="{578E73C0-85D7-774B-BB01-DDD73EC3AB45}">
      <dgm:prSet/>
      <dgm:spPr/>
      <dgm:t>
        <a:bodyPr/>
        <a:lstStyle/>
        <a:p>
          <a:endParaRPr lang="en-GB"/>
        </a:p>
      </dgm:t>
    </dgm:pt>
    <dgm:pt modelId="{AE51681C-4878-7549-87AA-31C2E1FF54F5}">
      <dgm:prSet phldrT="[Text]"/>
      <dgm:spPr/>
      <dgm:t>
        <a:bodyPr/>
        <a:lstStyle/>
        <a:p>
          <a:r>
            <a:rPr lang="en-GB" dirty="0" smtClean="0"/>
            <a:t>Incorporate (P2, P3)</a:t>
          </a:r>
          <a:endParaRPr lang="en-GB" dirty="0"/>
        </a:p>
      </dgm:t>
    </dgm:pt>
    <dgm:pt modelId="{643C05AD-0E53-CA47-AF08-6A3521167394}" type="parTrans" cxnId="{C4742946-F5AD-9148-B520-B8DE82193F28}">
      <dgm:prSet/>
      <dgm:spPr/>
      <dgm:t>
        <a:bodyPr/>
        <a:lstStyle/>
        <a:p>
          <a:endParaRPr lang="en-GB"/>
        </a:p>
      </dgm:t>
    </dgm:pt>
    <dgm:pt modelId="{9367364F-4B74-6E47-A749-A75E0D4E2EAA}" type="sibTrans" cxnId="{C4742946-F5AD-9148-B520-B8DE82193F28}">
      <dgm:prSet/>
      <dgm:spPr/>
      <dgm:t>
        <a:bodyPr/>
        <a:lstStyle/>
        <a:p>
          <a:endParaRPr lang="en-GB"/>
        </a:p>
      </dgm:t>
    </dgm:pt>
    <dgm:pt modelId="{C515359F-393A-9545-8931-1B8255D75094}">
      <dgm:prSet phldrT="[Text]"/>
      <dgm:spPr/>
      <dgm:t>
        <a:bodyPr/>
        <a:lstStyle/>
        <a:p>
          <a:r>
            <a:rPr lang="en-GB" dirty="0" smtClean="0"/>
            <a:t>Develop business case (P1)</a:t>
          </a:r>
          <a:endParaRPr lang="en-GB" dirty="0"/>
        </a:p>
      </dgm:t>
    </dgm:pt>
    <dgm:pt modelId="{5710B138-5964-BA4A-902C-C16DF506B959}" type="parTrans" cxnId="{5C62C656-4681-9B46-AE81-B4B755BBD470}">
      <dgm:prSet/>
      <dgm:spPr/>
      <dgm:t>
        <a:bodyPr/>
        <a:lstStyle/>
        <a:p>
          <a:endParaRPr lang="en-GB"/>
        </a:p>
      </dgm:t>
    </dgm:pt>
    <dgm:pt modelId="{BB416222-2EBE-4042-8037-FD96CB82358F}" type="sibTrans" cxnId="{5C62C656-4681-9B46-AE81-B4B755BBD470}">
      <dgm:prSet/>
      <dgm:spPr/>
      <dgm:t>
        <a:bodyPr/>
        <a:lstStyle/>
        <a:p>
          <a:endParaRPr lang="en-GB"/>
        </a:p>
      </dgm:t>
    </dgm:pt>
    <dgm:pt modelId="{B69267B0-8E9D-0546-B70B-8E1B9E1E4042}">
      <dgm:prSet phldrT="[Text]"/>
      <dgm:spPr/>
      <dgm:t>
        <a:bodyPr/>
        <a:lstStyle/>
        <a:p>
          <a:r>
            <a:rPr lang="en-GB" dirty="0" smtClean="0"/>
            <a:t>Anchored in real use cases</a:t>
          </a:r>
          <a:endParaRPr lang="en-GB" dirty="0"/>
        </a:p>
      </dgm:t>
    </dgm:pt>
    <dgm:pt modelId="{624DD7F3-44E3-7C4B-8C62-6FF1E0BEDEB9}" type="parTrans" cxnId="{3B3C2F4E-D65F-6C4A-933B-26550A1CFA79}">
      <dgm:prSet/>
      <dgm:spPr/>
      <dgm:t>
        <a:bodyPr/>
        <a:lstStyle/>
        <a:p>
          <a:endParaRPr lang="en-GB"/>
        </a:p>
      </dgm:t>
    </dgm:pt>
    <dgm:pt modelId="{4760C94B-15B1-8249-953D-1C688598C622}" type="sibTrans" cxnId="{3B3C2F4E-D65F-6C4A-933B-26550A1CFA79}">
      <dgm:prSet/>
      <dgm:spPr/>
      <dgm:t>
        <a:bodyPr/>
        <a:lstStyle/>
        <a:p>
          <a:endParaRPr lang="en-GB"/>
        </a:p>
      </dgm:t>
    </dgm:pt>
    <dgm:pt modelId="{FCA7D87C-2D29-724E-849E-FEF039048C31}">
      <dgm:prSet phldrT="[Text]"/>
      <dgm:spPr/>
      <dgm:t>
        <a:bodyPr/>
        <a:lstStyle/>
        <a:p>
          <a:r>
            <a:rPr lang="en-GB" dirty="0" smtClean="0"/>
            <a:t>Costing</a:t>
          </a:r>
          <a:endParaRPr lang="en-GB" dirty="0"/>
        </a:p>
      </dgm:t>
    </dgm:pt>
    <dgm:pt modelId="{C6190E2B-ED15-2745-85E6-E40B9361F83C}" type="parTrans" cxnId="{0AE972FC-D1FB-5A40-BCDA-84D915DAAEB5}">
      <dgm:prSet/>
      <dgm:spPr/>
      <dgm:t>
        <a:bodyPr/>
        <a:lstStyle/>
        <a:p>
          <a:endParaRPr lang="en-GB"/>
        </a:p>
      </dgm:t>
    </dgm:pt>
    <dgm:pt modelId="{36FA034E-8273-B74D-8948-A3B5ABDF7BE3}" type="sibTrans" cxnId="{0AE972FC-D1FB-5A40-BCDA-84D915DAAEB5}">
      <dgm:prSet/>
      <dgm:spPr/>
      <dgm:t>
        <a:bodyPr/>
        <a:lstStyle/>
        <a:p>
          <a:endParaRPr lang="en-GB"/>
        </a:p>
      </dgm:t>
    </dgm:pt>
    <dgm:pt modelId="{59BE59C3-6D0B-0A4A-847C-5781F7766592}">
      <dgm:prSet phldrT="[Text]"/>
      <dgm:spPr/>
      <dgm:t>
        <a:bodyPr/>
        <a:lstStyle/>
        <a:p>
          <a:r>
            <a:rPr lang="en-GB" dirty="0" smtClean="0"/>
            <a:t>Supply chain</a:t>
          </a:r>
          <a:endParaRPr lang="en-GB" dirty="0"/>
        </a:p>
      </dgm:t>
    </dgm:pt>
    <dgm:pt modelId="{0D9FE0C7-1DF0-594F-80C9-634F4235A0BC}" type="parTrans" cxnId="{72B8EE53-9434-3948-9C74-CB45DAD78783}">
      <dgm:prSet/>
      <dgm:spPr/>
      <dgm:t>
        <a:bodyPr/>
        <a:lstStyle/>
        <a:p>
          <a:endParaRPr lang="en-GB"/>
        </a:p>
      </dgm:t>
    </dgm:pt>
    <dgm:pt modelId="{568E97BF-E0A0-414A-A0AA-62E009508FCA}" type="sibTrans" cxnId="{72B8EE53-9434-3948-9C74-CB45DAD78783}">
      <dgm:prSet/>
      <dgm:spPr/>
      <dgm:t>
        <a:bodyPr/>
        <a:lstStyle/>
        <a:p>
          <a:endParaRPr lang="en-GB"/>
        </a:p>
      </dgm:t>
    </dgm:pt>
    <dgm:pt modelId="{1F03592F-9893-2149-94C2-E69044D82B21}">
      <dgm:prSet phldrT="[Text]"/>
      <dgm:spPr/>
      <dgm:t>
        <a:bodyPr/>
        <a:lstStyle/>
        <a:p>
          <a:r>
            <a:rPr lang="en-GB" dirty="0" smtClean="0"/>
            <a:t>Training</a:t>
          </a:r>
          <a:endParaRPr lang="en-GB" dirty="0"/>
        </a:p>
      </dgm:t>
    </dgm:pt>
    <dgm:pt modelId="{89CDDEF5-7379-D340-A82E-C59A3B94B057}" type="parTrans" cxnId="{7CDCFFEF-46CB-764D-9104-7D641D6BA5EE}">
      <dgm:prSet/>
      <dgm:spPr/>
      <dgm:t>
        <a:bodyPr/>
        <a:lstStyle/>
        <a:p>
          <a:endParaRPr lang="en-GB"/>
        </a:p>
      </dgm:t>
    </dgm:pt>
    <dgm:pt modelId="{B136FE2D-2DFA-5642-B0A0-A131D3B5EA05}" type="sibTrans" cxnId="{7CDCFFEF-46CB-764D-9104-7D641D6BA5EE}">
      <dgm:prSet/>
      <dgm:spPr/>
      <dgm:t>
        <a:bodyPr/>
        <a:lstStyle/>
        <a:p>
          <a:endParaRPr lang="en-GB"/>
        </a:p>
      </dgm:t>
    </dgm:pt>
    <dgm:pt modelId="{20CA866D-1AF8-F643-952C-26A9F24A076D}">
      <dgm:prSet phldrT="[Text]"/>
      <dgm:spPr/>
      <dgm:t>
        <a:bodyPr/>
        <a:lstStyle/>
        <a:p>
          <a:r>
            <a:rPr lang="en-GB" dirty="0" smtClean="0"/>
            <a:t>Federation Operators expertise</a:t>
          </a:r>
          <a:endParaRPr lang="en-GB" dirty="0"/>
        </a:p>
      </dgm:t>
    </dgm:pt>
    <dgm:pt modelId="{BD6A107F-1A34-014F-B40C-D2347541D5FB}" type="parTrans" cxnId="{4434D7E0-59EF-CB40-B6ED-76B101A7DBDF}">
      <dgm:prSet/>
      <dgm:spPr/>
      <dgm:t>
        <a:bodyPr/>
        <a:lstStyle/>
        <a:p>
          <a:endParaRPr lang="en-GB"/>
        </a:p>
      </dgm:t>
    </dgm:pt>
    <dgm:pt modelId="{783AF201-D75A-2345-A8B8-E17C4DCC4525}" type="sibTrans" cxnId="{4434D7E0-59EF-CB40-B6ED-76B101A7DBDF}">
      <dgm:prSet/>
      <dgm:spPr/>
      <dgm:t>
        <a:bodyPr/>
        <a:lstStyle/>
        <a:p>
          <a:endParaRPr lang="en-GB"/>
        </a:p>
      </dgm:t>
    </dgm:pt>
    <dgm:pt modelId="{D5CF0A53-1EDB-E14F-A914-6CCE8930AFFE}">
      <dgm:prSet phldrT="[Text]"/>
      <dgm:spPr/>
      <dgm:t>
        <a:bodyPr/>
        <a:lstStyle/>
        <a:p>
          <a:endParaRPr lang="en-GB" dirty="0"/>
        </a:p>
      </dgm:t>
    </dgm:pt>
    <dgm:pt modelId="{581A8770-5222-2444-8F65-4F41A8D4B635}" type="parTrans" cxnId="{F3FD5757-6C4E-9747-94B8-B2208F23FCBE}">
      <dgm:prSet/>
      <dgm:spPr/>
      <dgm:t>
        <a:bodyPr/>
        <a:lstStyle/>
        <a:p>
          <a:endParaRPr lang="en-GB"/>
        </a:p>
      </dgm:t>
    </dgm:pt>
    <dgm:pt modelId="{D28688B5-948B-984A-B5A9-5C1311D4F042}" type="sibTrans" cxnId="{F3FD5757-6C4E-9747-94B8-B2208F23FCBE}">
      <dgm:prSet/>
      <dgm:spPr/>
      <dgm:t>
        <a:bodyPr/>
        <a:lstStyle/>
        <a:p>
          <a:endParaRPr lang="en-GB"/>
        </a:p>
      </dgm:t>
    </dgm:pt>
    <dgm:pt modelId="{C3B8C730-97E9-1841-91F4-BE86209893EA}">
      <dgm:prSet phldrT="[Text]"/>
      <dgm:spPr/>
      <dgm:t>
        <a:bodyPr/>
        <a:lstStyle/>
        <a:p>
          <a:r>
            <a:rPr lang="en-GB" dirty="0" smtClean="0"/>
            <a:t>Pilot</a:t>
          </a:r>
          <a:endParaRPr lang="en-GB" dirty="0"/>
        </a:p>
      </dgm:t>
    </dgm:pt>
    <dgm:pt modelId="{DC1EAF71-0D68-C34B-B547-41668B5440D4}" type="parTrans" cxnId="{445331EC-6ACF-374A-85E2-D446F5D69A38}">
      <dgm:prSet/>
      <dgm:spPr/>
      <dgm:t>
        <a:bodyPr/>
        <a:lstStyle/>
        <a:p>
          <a:endParaRPr lang="en-GB"/>
        </a:p>
      </dgm:t>
    </dgm:pt>
    <dgm:pt modelId="{74447DFB-3B09-1C47-93EB-E3AA9C0250BB}" type="sibTrans" cxnId="{445331EC-6ACF-374A-85E2-D446F5D69A38}">
      <dgm:prSet/>
      <dgm:spPr/>
      <dgm:t>
        <a:bodyPr/>
        <a:lstStyle/>
        <a:p>
          <a:endParaRPr lang="en-GB"/>
        </a:p>
      </dgm:t>
    </dgm:pt>
    <dgm:pt modelId="{8C5A6E01-9E2E-F944-BF52-27F2978CBC58}">
      <dgm:prSet phldrT="[Text]"/>
      <dgm:spPr/>
      <dgm:t>
        <a:bodyPr/>
        <a:lstStyle/>
        <a:p>
          <a:endParaRPr lang="en-GB" dirty="0"/>
        </a:p>
      </dgm:t>
    </dgm:pt>
    <dgm:pt modelId="{71B1A28A-8CC4-7C4A-8B9C-7E56FC3AF593}" type="parTrans" cxnId="{A35B9023-54EB-3E49-87AC-A6034CE7C75E}">
      <dgm:prSet/>
      <dgm:spPr/>
      <dgm:t>
        <a:bodyPr/>
        <a:lstStyle/>
        <a:p>
          <a:endParaRPr lang="en-GB"/>
        </a:p>
      </dgm:t>
    </dgm:pt>
    <dgm:pt modelId="{5B331873-8862-BC4B-B5EF-E07A485B4E89}" type="sibTrans" cxnId="{A35B9023-54EB-3E49-87AC-A6034CE7C75E}">
      <dgm:prSet/>
      <dgm:spPr/>
      <dgm:t>
        <a:bodyPr/>
        <a:lstStyle/>
        <a:p>
          <a:endParaRPr lang="en-GB"/>
        </a:p>
      </dgm:t>
    </dgm:pt>
    <dgm:pt modelId="{4EB222AF-EB8C-1A49-B30F-A1EE154242A7}">
      <dgm:prSet phldrT="[Text]"/>
      <dgm:spPr/>
      <dgm:t>
        <a:bodyPr/>
        <a:lstStyle/>
        <a:p>
          <a:r>
            <a:rPr lang="en-GB" dirty="0" smtClean="0"/>
            <a:t>AARC technical and policy  findings</a:t>
          </a:r>
        </a:p>
      </dgm:t>
    </dgm:pt>
    <dgm:pt modelId="{B597F0E9-F642-2F40-93C4-26EDF3FFD840}" type="parTrans" cxnId="{2AD6F24B-9987-0849-82C1-E7274C440AC9}">
      <dgm:prSet/>
      <dgm:spPr/>
      <dgm:t>
        <a:bodyPr/>
        <a:lstStyle/>
        <a:p>
          <a:endParaRPr lang="en-GB"/>
        </a:p>
      </dgm:t>
    </dgm:pt>
    <dgm:pt modelId="{A142C2A2-264F-0A4B-91D6-40415134AE04}" type="sibTrans" cxnId="{2AD6F24B-9987-0849-82C1-E7274C440AC9}">
      <dgm:prSet/>
      <dgm:spPr/>
      <dgm:t>
        <a:bodyPr/>
        <a:lstStyle/>
        <a:p>
          <a:endParaRPr lang="en-GB"/>
        </a:p>
      </dgm:t>
    </dgm:pt>
    <dgm:pt modelId="{94B3BCAE-6920-7942-A17A-B5F9330F48A7}">
      <dgm:prSet phldrT="[Text]"/>
      <dgm:spPr/>
      <dgm:t>
        <a:bodyPr/>
        <a:lstStyle/>
        <a:p>
          <a:endParaRPr lang="en-GB" dirty="0" smtClean="0"/>
        </a:p>
        <a:p>
          <a:r>
            <a:rPr lang="en-GB" dirty="0" smtClean="0"/>
            <a:t>Validate AARC finding</a:t>
          </a:r>
          <a:endParaRPr lang="en-GB" dirty="0"/>
        </a:p>
      </dgm:t>
    </dgm:pt>
    <dgm:pt modelId="{AB64FC6E-6F8A-A04A-A534-57EED86EC6E5}" type="parTrans" cxnId="{D70FFC85-C607-8747-AA56-4181F7F17C3E}">
      <dgm:prSet/>
      <dgm:spPr/>
      <dgm:t>
        <a:bodyPr/>
        <a:lstStyle/>
        <a:p>
          <a:endParaRPr lang="en-GB"/>
        </a:p>
      </dgm:t>
    </dgm:pt>
    <dgm:pt modelId="{D0C6B743-05FB-7749-B32E-0F8ACC708FA2}" type="sibTrans" cxnId="{D70FFC85-C607-8747-AA56-4181F7F17C3E}">
      <dgm:prSet/>
      <dgm:spPr/>
      <dgm:t>
        <a:bodyPr/>
        <a:lstStyle/>
        <a:p>
          <a:endParaRPr lang="en-GB"/>
        </a:p>
      </dgm:t>
    </dgm:pt>
    <dgm:pt modelId="{C94224CF-1F5A-CF48-A9C6-ABEED11B57D6}">
      <dgm:prSet phldrT="[Text]"/>
      <dgm:spPr/>
      <dgm:t>
        <a:bodyPr/>
        <a:lstStyle/>
        <a:p>
          <a:endParaRPr lang="en-GB" dirty="0"/>
        </a:p>
      </dgm:t>
    </dgm:pt>
    <dgm:pt modelId="{9FDF9B61-EDFB-2C49-BC3E-863D09F9F901}" type="parTrans" cxnId="{200FA5A0-B512-5B4E-973B-8EE06EDC8EFE}">
      <dgm:prSet/>
      <dgm:spPr/>
      <dgm:t>
        <a:bodyPr/>
        <a:lstStyle/>
        <a:p>
          <a:endParaRPr lang="en-GB"/>
        </a:p>
      </dgm:t>
    </dgm:pt>
    <dgm:pt modelId="{114717D5-6119-C244-8D24-B40FC4DEAF87}" type="sibTrans" cxnId="{200FA5A0-B512-5B4E-973B-8EE06EDC8EFE}">
      <dgm:prSet/>
      <dgm:spPr/>
      <dgm:t>
        <a:bodyPr/>
        <a:lstStyle/>
        <a:p>
          <a:endParaRPr lang="en-GB"/>
        </a:p>
      </dgm:t>
    </dgm:pt>
    <dgm:pt modelId="{8F349CD1-87B1-654C-B467-C69F44A00425}" type="pres">
      <dgm:prSet presAssocID="{4E35541D-CCAE-714B-9263-36811041784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C07EC9B-EED3-4D4A-9343-2FC1674DCAA1}" type="pres">
      <dgm:prSet presAssocID="{CCE3CA44-08E8-D94E-878F-FA301A99B66C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A382C5-8EF3-3A40-85FA-CD6EF4946C69}" type="pres">
      <dgm:prSet presAssocID="{CCE3CA44-08E8-D94E-878F-FA301A99B66C}" presName="childText1" presStyleLbl="solidAlignAcc1" presStyleIdx="0" presStyleCnt="4" custScaleY="129977" custLinFactNeighborY="6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08602E-86E7-1247-AA6C-240C9C0D5DF4}" type="pres">
      <dgm:prSet presAssocID="{061F9430-BA76-1C4B-A469-CE2DDE62D783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48E02E-ABFE-4248-AE6C-5923D2082C89}" type="pres">
      <dgm:prSet presAssocID="{061F9430-BA76-1C4B-A469-CE2DDE62D783}" presName="childText2" presStyleLbl="solidAlignAcc1" presStyleIdx="1" presStyleCnt="4" custScaleY="125068" custLinFactNeighborY="5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49BA4F-B52A-D449-A62C-D36777D84E3E}" type="pres">
      <dgm:prSet presAssocID="{D3F648CE-186D-AD41-9DB3-8B2248C7DCFB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857119-5DCC-9548-9CCD-882BD9933BA1}" type="pres">
      <dgm:prSet presAssocID="{D3F648CE-186D-AD41-9DB3-8B2248C7DCFB}" presName="childText3" presStyleLbl="solidAlignAcc1" presStyleIdx="2" presStyleCnt="4" custScaleY="110098" custLinFactNeighborY="15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3D9FA8-9B08-F44A-9054-553DA6141CA9}" type="pres">
      <dgm:prSet presAssocID="{3B5DF232-E8CA-C04B-BDDE-B8F44EEFCAC6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9A8442-0BE8-024B-BA11-C7AF9BFA47A6}" type="pres">
      <dgm:prSet presAssocID="{3B5DF232-E8CA-C04B-BDDE-B8F44EEFCAC6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081FC3-9A9A-4C3B-A34E-E45E0B2FB61D}" type="presOf" srcId="{2AE7EE9E-5E4B-8548-BD8B-2C84628BC2C2}" destId="{3548E02E-ABFE-4248-AE6C-5923D2082C89}" srcOrd="0" destOrd="0" presId="urn:microsoft.com/office/officeart/2009/3/layout/IncreasingArrowsProcess"/>
    <dgm:cxn modelId="{445331EC-6ACF-374A-85E2-D446F5D69A38}" srcId="{CCE3CA44-08E8-D94E-878F-FA301A99B66C}" destId="{C3B8C730-97E9-1841-91F4-BE86209893EA}" srcOrd="1" destOrd="0" parTransId="{DC1EAF71-0D68-C34B-B547-41668B5440D4}" sibTransId="{74447DFB-3B09-1C47-93EB-E3AA9C0250BB}"/>
    <dgm:cxn modelId="{F3FD5757-6C4E-9747-94B8-B2208F23FCBE}" srcId="{C3B8C730-97E9-1841-91F4-BE86209893EA}" destId="{D5CF0A53-1EDB-E14F-A914-6CCE8930AFFE}" srcOrd="1" destOrd="0" parTransId="{581A8770-5222-2444-8F65-4F41A8D4B635}" sibTransId="{D28688B5-948B-984A-B5A9-5C1311D4F042}"/>
    <dgm:cxn modelId="{4434D7E0-59EF-CB40-B6ED-76B101A7DBDF}" srcId="{2AE7EE9E-5E4B-8548-BD8B-2C84628BC2C2}" destId="{20CA866D-1AF8-F643-952C-26A9F24A076D}" srcOrd="0" destOrd="0" parTransId="{BD6A107F-1A34-014F-B40C-D2347541D5FB}" sibTransId="{783AF201-D75A-2345-A8B8-E17C4DCC4525}"/>
    <dgm:cxn modelId="{49CBFEDB-4FB8-43D8-8224-4CE5FCF78DD8}" type="presOf" srcId="{3B5DF232-E8CA-C04B-BDDE-B8F44EEFCAC6}" destId="{3C3D9FA8-9B08-F44A-9054-553DA6141CA9}" srcOrd="0" destOrd="0" presId="urn:microsoft.com/office/officeart/2009/3/layout/IncreasingArrowsProcess"/>
    <dgm:cxn modelId="{7779EB69-A56B-284B-B8DF-F6B110193077}" srcId="{4E35541D-CCAE-714B-9263-368110417842}" destId="{CCE3CA44-08E8-D94E-878F-FA301A99B66C}" srcOrd="0" destOrd="0" parTransId="{85632A7F-02C8-A349-BA35-74136356F322}" sibTransId="{260B109A-E6E8-8545-828C-D083018A9321}"/>
    <dgm:cxn modelId="{8990B75D-F307-4486-87FA-A4810A490816}" type="presOf" srcId="{1F03592F-9893-2149-94C2-E69044D82B21}" destId="{4AA382C5-8EF3-3A40-85FA-CD6EF4946C69}" srcOrd="0" destOrd="6" presId="urn:microsoft.com/office/officeart/2009/3/layout/IncreasingArrowsProcess"/>
    <dgm:cxn modelId="{24558CA7-8998-48D9-AE33-2881C34E29C7}" type="presOf" srcId="{EA64EC61-DCD5-DB44-8EA6-98D05D1B0BAB}" destId="{4AA382C5-8EF3-3A40-85FA-CD6EF4946C69}" srcOrd="0" destOrd="0" presId="urn:microsoft.com/office/officeart/2009/3/layout/IncreasingArrowsProcess"/>
    <dgm:cxn modelId="{5E597EEA-27EB-4FC2-8DD0-FC0393565F65}" type="presOf" srcId="{94B3BCAE-6920-7942-A17A-B5F9330F48A7}" destId="{3548E02E-ABFE-4248-AE6C-5923D2082C89}" srcOrd="0" destOrd="2" presId="urn:microsoft.com/office/officeart/2009/3/layout/IncreasingArrowsProcess"/>
    <dgm:cxn modelId="{533DE507-3F44-42C6-BFE5-DF95D8B85ABC}" type="presOf" srcId="{20CA866D-1AF8-F643-952C-26A9F24A076D}" destId="{3548E02E-ABFE-4248-AE6C-5923D2082C89}" srcOrd="0" destOrd="1" presId="urn:microsoft.com/office/officeart/2009/3/layout/IncreasingArrowsProcess"/>
    <dgm:cxn modelId="{72B8EE53-9434-3948-9C74-CB45DAD78783}" srcId="{C515359F-393A-9545-8931-1B8255D75094}" destId="{59BE59C3-6D0B-0A4A-847C-5781F7766592}" srcOrd="1" destOrd="0" parTransId="{0D9FE0C7-1DF0-594F-80C9-634F4235A0BC}" sibTransId="{568E97BF-E0A0-414A-A0AA-62E009508FCA}"/>
    <dgm:cxn modelId="{9DEF4F4A-4295-47F3-8C6E-01B9486A2A81}" type="presOf" srcId="{59BE59C3-6D0B-0A4A-847C-5781F7766592}" destId="{D8857119-5DCC-9548-9CCD-882BD9933BA1}" srcOrd="0" destOrd="2" presId="urn:microsoft.com/office/officeart/2009/3/layout/IncreasingArrowsProcess"/>
    <dgm:cxn modelId="{7923B55C-5014-493D-969A-5CA4761264B3}" type="presOf" srcId="{FCA7D87C-2D29-724E-849E-FEF039048C31}" destId="{D8857119-5DCC-9548-9CCD-882BD9933BA1}" srcOrd="0" destOrd="1" presId="urn:microsoft.com/office/officeart/2009/3/layout/IncreasingArrowsProcess"/>
    <dgm:cxn modelId="{83107CB0-7940-4E2A-8833-E647486F2EB6}" type="presOf" srcId="{8C5A6E01-9E2E-F944-BF52-27F2978CBC58}" destId="{4AA382C5-8EF3-3A40-85FA-CD6EF4946C69}" srcOrd="0" destOrd="2" presId="urn:microsoft.com/office/officeart/2009/3/layout/IncreasingArrowsProcess"/>
    <dgm:cxn modelId="{F3DB3E8B-E0A9-44D0-839A-CB55459F6B77}" type="presOf" srcId="{C3B8C730-97E9-1841-91F4-BE86209893EA}" destId="{4AA382C5-8EF3-3A40-85FA-CD6EF4946C69}" srcOrd="0" destOrd="3" presId="urn:microsoft.com/office/officeart/2009/3/layout/IncreasingArrowsProcess"/>
    <dgm:cxn modelId="{3B3C2F4E-D65F-6C4A-933B-26550A1CFA79}" srcId="{EA64EC61-DCD5-DB44-8EA6-98D05D1B0BAB}" destId="{B69267B0-8E9D-0546-B70B-8E1B9E1E4042}" srcOrd="0" destOrd="0" parTransId="{624DD7F3-44E3-7C4B-8C62-6FF1E0BEDEB9}" sibTransId="{4760C94B-15B1-8249-953D-1C688598C622}"/>
    <dgm:cxn modelId="{707B1586-BF0F-6844-A896-11F8C9A2CBC8}" srcId="{4E35541D-CCAE-714B-9263-368110417842}" destId="{D3F648CE-186D-AD41-9DB3-8B2248C7DCFB}" srcOrd="2" destOrd="0" parTransId="{8757D74D-1011-9748-AF42-C8C44AE10BEF}" sibTransId="{505CAA8A-4328-9747-87F7-77F1D3806FB9}"/>
    <dgm:cxn modelId="{40B0F59F-F453-40AD-9306-A17E73F1457A}" type="presOf" srcId="{AE51681C-4878-7549-87AA-31C2E1FF54F5}" destId="{A59A8442-0BE8-024B-BA11-C7AF9BFA47A6}" srcOrd="0" destOrd="0" presId="urn:microsoft.com/office/officeart/2009/3/layout/IncreasingArrowsProcess"/>
    <dgm:cxn modelId="{DDDA92E2-4390-4C54-A47B-5E34F056EB08}" type="presOf" srcId="{F248D124-DFD3-9040-B11D-DB3E22220749}" destId="{D8857119-5DCC-9548-9CCD-882BD9933BA1}" srcOrd="0" destOrd="4" presId="urn:microsoft.com/office/officeart/2009/3/layout/IncreasingArrowsProcess"/>
    <dgm:cxn modelId="{7CDCFFEF-46CB-764D-9104-7D641D6BA5EE}" srcId="{CCE3CA44-08E8-D94E-878F-FA301A99B66C}" destId="{1F03592F-9893-2149-94C2-E69044D82B21}" srcOrd="2" destOrd="0" parTransId="{89CDDEF5-7379-D340-A82E-C59A3B94B057}" sibTransId="{B136FE2D-2DFA-5642-B0A0-A131D3B5EA05}"/>
    <dgm:cxn modelId="{578E73C0-85D7-774B-BB01-DDD73EC3AB45}" srcId="{D3F648CE-186D-AD41-9DB3-8B2248C7DCFB}" destId="{F248D124-DFD3-9040-B11D-DB3E22220749}" srcOrd="1" destOrd="0" parTransId="{E2E36B61-E336-EE4A-B25F-EAAD20FE9BAB}" sibTransId="{E1FEFB94-AF96-0743-AF5C-595C5A855F3A}"/>
    <dgm:cxn modelId="{5C62C656-4681-9B46-AE81-B4B755BBD470}" srcId="{D3F648CE-186D-AD41-9DB3-8B2248C7DCFB}" destId="{C515359F-393A-9545-8931-1B8255D75094}" srcOrd="0" destOrd="0" parTransId="{5710B138-5964-BA4A-902C-C16DF506B959}" sibTransId="{BB416222-2EBE-4042-8037-FD96CB82358F}"/>
    <dgm:cxn modelId="{021FAAFC-53CE-2A48-B412-5B8442FF0BF0}" srcId="{4E35541D-CCAE-714B-9263-368110417842}" destId="{3B5DF232-E8CA-C04B-BDDE-B8F44EEFCAC6}" srcOrd="3" destOrd="0" parTransId="{80E859E0-FAE1-2745-A7F7-E57A96B1E66E}" sibTransId="{918C7B86-39B9-114F-874B-7C32249E5723}"/>
    <dgm:cxn modelId="{F3C5707F-C35F-44B5-9E9A-51FA96943A2E}" type="presOf" srcId="{D5CF0A53-1EDB-E14F-A914-6CCE8930AFFE}" destId="{4AA382C5-8EF3-3A40-85FA-CD6EF4946C69}" srcOrd="0" destOrd="5" presId="urn:microsoft.com/office/officeart/2009/3/layout/IncreasingArrowsProcess"/>
    <dgm:cxn modelId="{6F346259-4A1C-7E4C-A379-79FDC6E3CAF5}" srcId="{CCE3CA44-08E8-D94E-878F-FA301A99B66C}" destId="{EA64EC61-DCD5-DB44-8EA6-98D05D1B0BAB}" srcOrd="0" destOrd="0" parTransId="{2E43FC32-B6E6-B948-9FED-C02A3C72B247}" sibTransId="{B7547522-5359-A348-9BEC-BDCF77D130CB}"/>
    <dgm:cxn modelId="{30DABCE9-48C9-4AB4-BA27-29A5F8B80BCF}" type="presOf" srcId="{4E35541D-CCAE-714B-9263-368110417842}" destId="{8F349CD1-87B1-654C-B467-C69F44A00425}" srcOrd="0" destOrd="0" presId="urn:microsoft.com/office/officeart/2009/3/layout/IncreasingArrowsProcess"/>
    <dgm:cxn modelId="{31E868C3-D255-4F48-ABAA-1A9FDE95D10A}" type="presOf" srcId="{C94224CF-1F5A-CF48-A9C6-ABEED11B57D6}" destId="{D8857119-5DCC-9548-9CCD-882BD9933BA1}" srcOrd="0" destOrd="3" presId="urn:microsoft.com/office/officeart/2009/3/layout/IncreasingArrowsProcess"/>
    <dgm:cxn modelId="{0AE972FC-D1FB-5A40-BCDA-84D915DAAEB5}" srcId="{C515359F-393A-9545-8931-1B8255D75094}" destId="{FCA7D87C-2D29-724E-849E-FEF039048C31}" srcOrd="0" destOrd="0" parTransId="{C6190E2B-ED15-2745-85E6-E40B9361F83C}" sibTransId="{36FA034E-8273-B74D-8948-A3B5ABDF7BE3}"/>
    <dgm:cxn modelId="{FCFC5C1F-92A3-47B2-B888-E0B3BA484B7F}" type="presOf" srcId="{D3F648CE-186D-AD41-9DB3-8B2248C7DCFB}" destId="{5549BA4F-B52A-D449-A62C-D36777D84E3E}" srcOrd="0" destOrd="0" presId="urn:microsoft.com/office/officeart/2009/3/layout/IncreasingArrowsProcess"/>
    <dgm:cxn modelId="{03EF20C3-B2C7-46EC-8D9A-429F9C57F605}" type="presOf" srcId="{CCE3CA44-08E8-D94E-878F-FA301A99B66C}" destId="{0C07EC9B-EED3-4D4A-9343-2FC1674DCAA1}" srcOrd="0" destOrd="0" presId="urn:microsoft.com/office/officeart/2009/3/layout/IncreasingArrowsProcess"/>
    <dgm:cxn modelId="{A35B9023-54EB-3E49-87AC-A6034CE7C75E}" srcId="{EA64EC61-DCD5-DB44-8EA6-98D05D1B0BAB}" destId="{8C5A6E01-9E2E-F944-BF52-27F2978CBC58}" srcOrd="1" destOrd="0" parTransId="{71B1A28A-8CC4-7C4A-8B9C-7E56FC3AF593}" sibTransId="{5B331873-8862-BC4B-B5EF-E07A485B4E89}"/>
    <dgm:cxn modelId="{F514AE62-D7CB-4379-BA45-3897B4E07B61}" type="presOf" srcId="{B69267B0-8E9D-0546-B70B-8E1B9E1E4042}" destId="{4AA382C5-8EF3-3A40-85FA-CD6EF4946C69}" srcOrd="0" destOrd="1" presId="urn:microsoft.com/office/officeart/2009/3/layout/IncreasingArrowsProcess"/>
    <dgm:cxn modelId="{053E252E-10D0-314C-A697-4DCFC5838D21}" srcId="{061F9430-BA76-1C4B-A469-CE2DDE62D783}" destId="{2AE7EE9E-5E4B-8548-BD8B-2C84628BC2C2}" srcOrd="0" destOrd="0" parTransId="{CCF44911-F40F-7C4F-855B-5EC129E240A5}" sibTransId="{9FA6E24B-448E-384E-BBE3-4D9DE9266B6B}"/>
    <dgm:cxn modelId="{D70FFC85-C607-8747-AA56-4181F7F17C3E}" srcId="{061F9430-BA76-1C4B-A469-CE2DDE62D783}" destId="{94B3BCAE-6920-7942-A17A-B5F9330F48A7}" srcOrd="1" destOrd="0" parTransId="{AB64FC6E-6F8A-A04A-A534-57EED86EC6E5}" sibTransId="{D0C6B743-05FB-7749-B32E-0F8ACC708FA2}"/>
    <dgm:cxn modelId="{3D962D61-68DE-4B38-897F-ACC81F52F76A}" type="presOf" srcId="{4EB222AF-EB8C-1A49-B30F-A1EE154242A7}" destId="{4AA382C5-8EF3-3A40-85FA-CD6EF4946C69}" srcOrd="0" destOrd="4" presId="urn:microsoft.com/office/officeart/2009/3/layout/IncreasingArrowsProcess"/>
    <dgm:cxn modelId="{C4742946-F5AD-9148-B520-B8DE82193F28}" srcId="{3B5DF232-E8CA-C04B-BDDE-B8F44EEFCAC6}" destId="{AE51681C-4878-7549-87AA-31C2E1FF54F5}" srcOrd="0" destOrd="0" parTransId="{643C05AD-0E53-CA47-AF08-6A3521167394}" sibTransId="{9367364F-4B74-6E47-A749-A75E0D4E2EAA}"/>
    <dgm:cxn modelId="{FF5B4ACC-F113-4FF6-A286-DBD7E29E0932}" type="presOf" srcId="{C515359F-393A-9545-8931-1B8255D75094}" destId="{D8857119-5DCC-9548-9CCD-882BD9933BA1}" srcOrd="0" destOrd="0" presId="urn:microsoft.com/office/officeart/2009/3/layout/IncreasingArrowsProcess"/>
    <dgm:cxn modelId="{91B2FB40-A16A-4141-B28A-EB9DD8010F08}" type="presOf" srcId="{061F9430-BA76-1C4B-A469-CE2DDE62D783}" destId="{1F08602E-86E7-1247-AA6C-240C9C0D5DF4}" srcOrd="0" destOrd="0" presId="urn:microsoft.com/office/officeart/2009/3/layout/IncreasingArrowsProcess"/>
    <dgm:cxn modelId="{3EB92477-438B-A74D-A0B8-9D2627E2C513}" srcId="{4E35541D-CCAE-714B-9263-368110417842}" destId="{061F9430-BA76-1C4B-A469-CE2DDE62D783}" srcOrd="1" destOrd="0" parTransId="{E5AFCAEA-1547-8744-8726-7D833C04F71D}" sibTransId="{6EFF409B-4C44-8F4A-94D6-739F3E733DA5}"/>
    <dgm:cxn modelId="{200FA5A0-B512-5B4E-973B-8EE06EDC8EFE}" srcId="{C515359F-393A-9545-8931-1B8255D75094}" destId="{C94224CF-1F5A-CF48-A9C6-ABEED11B57D6}" srcOrd="2" destOrd="0" parTransId="{9FDF9B61-EDFB-2C49-BC3E-863D09F9F901}" sibTransId="{114717D5-6119-C244-8D24-B40FC4DEAF87}"/>
    <dgm:cxn modelId="{2AD6F24B-9987-0849-82C1-E7274C440AC9}" srcId="{C3B8C730-97E9-1841-91F4-BE86209893EA}" destId="{4EB222AF-EB8C-1A49-B30F-A1EE154242A7}" srcOrd="0" destOrd="0" parTransId="{B597F0E9-F642-2F40-93C4-26EDF3FFD840}" sibTransId="{A142C2A2-264F-0A4B-91D6-40415134AE04}"/>
    <dgm:cxn modelId="{C754349D-AE5B-4A38-8FFB-74019402828F}" type="presParOf" srcId="{8F349CD1-87B1-654C-B467-C69F44A00425}" destId="{0C07EC9B-EED3-4D4A-9343-2FC1674DCAA1}" srcOrd="0" destOrd="0" presId="urn:microsoft.com/office/officeart/2009/3/layout/IncreasingArrowsProcess"/>
    <dgm:cxn modelId="{30554E31-2716-4294-8A4F-2276E199F685}" type="presParOf" srcId="{8F349CD1-87B1-654C-B467-C69F44A00425}" destId="{4AA382C5-8EF3-3A40-85FA-CD6EF4946C69}" srcOrd="1" destOrd="0" presId="urn:microsoft.com/office/officeart/2009/3/layout/IncreasingArrowsProcess"/>
    <dgm:cxn modelId="{7C48346A-1C38-446A-8F2F-D03EAF46375A}" type="presParOf" srcId="{8F349CD1-87B1-654C-B467-C69F44A00425}" destId="{1F08602E-86E7-1247-AA6C-240C9C0D5DF4}" srcOrd="2" destOrd="0" presId="urn:microsoft.com/office/officeart/2009/3/layout/IncreasingArrowsProcess"/>
    <dgm:cxn modelId="{6668C4BC-FDA5-46CC-96E5-E2EBEADF88AE}" type="presParOf" srcId="{8F349CD1-87B1-654C-B467-C69F44A00425}" destId="{3548E02E-ABFE-4248-AE6C-5923D2082C89}" srcOrd="3" destOrd="0" presId="urn:microsoft.com/office/officeart/2009/3/layout/IncreasingArrowsProcess"/>
    <dgm:cxn modelId="{90AF62EF-AC32-48C4-B05B-264F856A78B6}" type="presParOf" srcId="{8F349CD1-87B1-654C-B467-C69F44A00425}" destId="{5549BA4F-B52A-D449-A62C-D36777D84E3E}" srcOrd="4" destOrd="0" presId="urn:microsoft.com/office/officeart/2009/3/layout/IncreasingArrowsProcess"/>
    <dgm:cxn modelId="{14EBCF6C-E7E6-45D3-BB20-1B6343E3DE32}" type="presParOf" srcId="{8F349CD1-87B1-654C-B467-C69F44A00425}" destId="{D8857119-5DCC-9548-9CCD-882BD9933BA1}" srcOrd="5" destOrd="0" presId="urn:microsoft.com/office/officeart/2009/3/layout/IncreasingArrowsProcess"/>
    <dgm:cxn modelId="{8D2739A3-8B8D-454A-879E-205034770813}" type="presParOf" srcId="{8F349CD1-87B1-654C-B467-C69F44A00425}" destId="{3C3D9FA8-9B08-F44A-9054-553DA6141CA9}" srcOrd="6" destOrd="0" presId="urn:microsoft.com/office/officeart/2009/3/layout/IncreasingArrowsProcess"/>
    <dgm:cxn modelId="{E91887D3-22F0-47B4-B99B-BEA08653FFE9}" type="presParOf" srcId="{8F349CD1-87B1-654C-B467-C69F44A00425}" destId="{A59A8442-0BE8-024B-BA11-C7AF9BFA47A6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7EC9B-EED3-4D4A-9343-2FC1674DCAA1}">
      <dsp:nvSpPr>
        <dsp:cNvPr id="0" name=""/>
        <dsp:cNvSpPr/>
      </dsp:nvSpPr>
      <dsp:spPr>
        <a:xfrm>
          <a:off x="0" y="115415"/>
          <a:ext cx="8134672" cy="118428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AARC</a:t>
          </a:r>
          <a:endParaRPr lang="en-GB" sz="2300" kern="1200" dirty="0"/>
        </a:p>
      </dsp:txBody>
      <dsp:txXfrm>
        <a:off x="0" y="411486"/>
        <a:ext cx="7838601" cy="592143"/>
      </dsp:txXfrm>
    </dsp:sp>
    <dsp:sp modelId="{4AA382C5-8EF3-3A40-85FA-CD6EF4946C69}">
      <dsp:nvSpPr>
        <dsp:cNvPr id="0" name=""/>
        <dsp:cNvSpPr/>
      </dsp:nvSpPr>
      <dsp:spPr>
        <a:xfrm>
          <a:off x="0" y="834228"/>
          <a:ext cx="1875041" cy="28472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Requirements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Anchored in real use cases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Pilot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AARC technical and policy  findings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Training</a:t>
          </a:r>
          <a:endParaRPr lang="en-GB" sz="1800" kern="1200" dirty="0"/>
        </a:p>
      </dsp:txBody>
      <dsp:txXfrm>
        <a:off x="0" y="834228"/>
        <a:ext cx="1875041" cy="2847240"/>
      </dsp:txXfrm>
    </dsp:sp>
    <dsp:sp modelId="{1F08602E-86E7-1247-AA6C-240C9C0D5DF4}">
      <dsp:nvSpPr>
        <dsp:cNvPr id="0" name=""/>
        <dsp:cNvSpPr/>
      </dsp:nvSpPr>
      <dsp:spPr>
        <a:xfrm>
          <a:off x="1875041" y="510037"/>
          <a:ext cx="6259630" cy="1184285"/>
        </a:xfrm>
        <a:prstGeom prst="rightArrow">
          <a:avLst>
            <a:gd name="adj1" fmla="val 50000"/>
            <a:gd name="adj2" fmla="val 50000"/>
          </a:avLst>
        </a:prstGeom>
        <a:solidFill>
          <a:srgbClr val="80000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REFEDS</a:t>
          </a:r>
          <a:endParaRPr lang="en-GB" sz="2300" kern="1200" dirty="0"/>
        </a:p>
      </dsp:txBody>
      <dsp:txXfrm>
        <a:off x="1875041" y="806108"/>
        <a:ext cx="5963559" cy="592143"/>
      </dsp:txXfrm>
    </dsp:sp>
    <dsp:sp modelId="{3548E02E-ABFE-4248-AE6C-5923D2082C89}">
      <dsp:nvSpPr>
        <dsp:cNvPr id="0" name=""/>
        <dsp:cNvSpPr/>
      </dsp:nvSpPr>
      <dsp:spPr>
        <a:xfrm>
          <a:off x="1875041" y="1273167"/>
          <a:ext cx="1875041" cy="26698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Pre-existing design work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Federation Operators expertise</a:t>
          </a: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Validate AARC finding</a:t>
          </a:r>
          <a:endParaRPr lang="en-GB" sz="1800" kern="1200" dirty="0"/>
        </a:p>
      </dsp:txBody>
      <dsp:txXfrm>
        <a:off x="1875041" y="1273167"/>
        <a:ext cx="1875041" cy="2669873"/>
      </dsp:txXfrm>
    </dsp:sp>
    <dsp:sp modelId="{5549BA4F-B52A-D449-A62C-D36777D84E3E}">
      <dsp:nvSpPr>
        <dsp:cNvPr id="0" name=""/>
        <dsp:cNvSpPr/>
      </dsp:nvSpPr>
      <dsp:spPr>
        <a:xfrm>
          <a:off x="3750083" y="904659"/>
          <a:ext cx="4384588" cy="1184285"/>
        </a:xfrm>
        <a:prstGeom prst="rightArrow">
          <a:avLst>
            <a:gd name="adj1" fmla="val 50000"/>
            <a:gd name="adj2" fmla="val 50000"/>
          </a:avLst>
        </a:prstGeom>
        <a:solidFill>
          <a:srgbClr val="16334E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GN4 </a:t>
          </a:r>
          <a:endParaRPr lang="en-GB" sz="2300" kern="1200" dirty="0"/>
        </a:p>
      </dsp:txBody>
      <dsp:txXfrm>
        <a:off x="3750083" y="1200730"/>
        <a:ext cx="4088517" cy="592143"/>
      </dsp:txXfrm>
    </dsp:sp>
    <dsp:sp modelId="{D8857119-5DCC-9548-9CCD-882BD9933BA1}">
      <dsp:nvSpPr>
        <dsp:cNvPr id="0" name=""/>
        <dsp:cNvSpPr/>
      </dsp:nvSpPr>
      <dsp:spPr>
        <a:xfrm>
          <a:off x="3750083" y="1744352"/>
          <a:ext cx="1875041" cy="23660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Develop business case (P1)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Costing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Supply chain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Pilot the deployment  (P2)</a:t>
          </a:r>
          <a:endParaRPr lang="en-GB" sz="1800" kern="1200" dirty="0"/>
        </a:p>
      </dsp:txBody>
      <dsp:txXfrm>
        <a:off x="3750083" y="1744352"/>
        <a:ext cx="1875041" cy="2366018"/>
      </dsp:txXfrm>
    </dsp:sp>
    <dsp:sp modelId="{3C3D9FA8-9B08-F44A-9054-553DA6141CA9}">
      <dsp:nvSpPr>
        <dsp:cNvPr id="0" name=""/>
        <dsp:cNvSpPr/>
      </dsp:nvSpPr>
      <dsp:spPr>
        <a:xfrm>
          <a:off x="5625125" y="1299281"/>
          <a:ext cx="2509546" cy="1184285"/>
        </a:xfrm>
        <a:prstGeom prst="rightArrow">
          <a:avLst>
            <a:gd name="adj1" fmla="val 50000"/>
            <a:gd name="adj2" fmla="val 50000"/>
          </a:avLst>
        </a:prstGeom>
        <a:solidFill>
          <a:srgbClr val="1C416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800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eduGAIN</a:t>
          </a:r>
          <a:endParaRPr lang="en-GB" sz="2300" kern="1200" dirty="0"/>
        </a:p>
      </dsp:txBody>
      <dsp:txXfrm>
        <a:off x="5625125" y="1595352"/>
        <a:ext cx="2213475" cy="592143"/>
      </dsp:txXfrm>
    </dsp:sp>
    <dsp:sp modelId="{A59A8442-0BE8-024B-BA11-C7AF9BFA47A6}">
      <dsp:nvSpPr>
        <dsp:cNvPr id="0" name=""/>
        <dsp:cNvSpPr/>
      </dsp:nvSpPr>
      <dsp:spPr>
        <a:xfrm>
          <a:off x="5625125" y="2214468"/>
          <a:ext cx="1892124" cy="21741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Incorporate (P2, P3)</a:t>
          </a:r>
          <a:endParaRPr lang="en-GB" sz="1800" kern="1200" dirty="0"/>
        </a:p>
      </dsp:txBody>
      <dsp:txXfrm>
        <a:off x="5625125" y="2214468"/>
        <a:ext cx="1892124" cy="2174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C9C9B2-46B3-4555-966B-D3B50FD3FB2F}" type="datetimeFigureOut">
              <a:rPr lang="en-GB"/>
              <a:pPr>
                <a:defRPr/>
              </a:pPr>
              <a:t>13/05/2015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F5198C7-16A0-4E71-AF4E-09EBBAC46C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53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83F88B-EB3F-417F-B644-712E6B2B1B41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9BA40D-389E-4FEB-9CF3-7EDB4BFB7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80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EECC4-1877-442E-AF0F-C99D5208312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most pressing/or</a:t>
            </a:r>
            <a:r>
              <a:rPr lang="en-GB" baseline="0"/>
              <a:t> urgent topics that need to be addressed</a:t>
            </a:r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Klik hier voor titel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35430-7F03-4E1A-8986-B6FF47FA960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53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Som</a:t>
            </a:r>
            <a:r>
              <a:rPr lang="en-GB" baseline="0"/>
              <a:t>e outlines visible wrt guest access.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Klik hier voor titel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A35430-7F03-4E1A-8986-B6FF47FA960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41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Home\davidg\Template\Logos\fom-mi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33375"/>
            <a:ext cx="504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Placeholder 4" descr="pdpbw.w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841375"/>
            <a:ext cx="4556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invGray">
          <a:xfrm>
            <a:off x="1114599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961182" y="1344613"/>
            <a:ext cx="298450" cy="431800"/>
            <a:chOff x="928662" y="1344613"/>
            <a:chExt cx="299355" cy="431901"/>
          </a:xfrm>
        </p:grpSpPr>
        <p:sp>
          <p:nvSpPr>
            <p:cNvPr id="8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58775" y="1268413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3814-EAA0-40A1-B2A3-874F2C20632B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13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A0CB4-CA3D-4D01-9B84-2A4D63DDC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23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38" y="1447800"/>
            <a:ext cx="7862912" cy="480060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73152-49DF-4791-85B2-3E5DAD552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BE66B-CD36-4187-84D0-0373E5656282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BB7B6-5653-47B1-96D5-976175416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D605-36AF-458C-98F7-EA64CC8EC0C6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7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9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912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E5D9-D181-4610-8CBC-D3E62B894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7998-F0E4-4742-9FE7-807EA8CB555C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12776"/>
            <a:ext cx="7890842" cy="4835624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938" cy="1066130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BF814-6241-40A6-8980-E3CF5DAF5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8D4C-7CBC-4D43-BA1B-164461DD166E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4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1042988" y="214313"/>
            <a:ext cx="73025" cy="5929312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889000" y="1344613"/>
            <a:ext cx="298450" cy="431800"/>
            <a:chOff x="928662" y="1344613"/>
            <a:chExt cx="299355" cy="431901"/>
          </a:xfrm>
        </p:grpSpPr>
        <p:sp>
          <p:nvSpPr>
            <p:cNvPr id="6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58775" y="1412131"/>
            <a:ext cx="46831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70892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4365104"/>
            <a:ext cx="7416824" cy="78296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B9F2-6E11-42C7-8EAB-FDF47DCC4643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8326-3309-4B97-A020-EEB4D806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2018" y="1524000"/>
            <a:ext cx="402167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C56B-430C-4488-B451-9AD75451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4ADB-69D3-4D97-898E-9EF10E6E4567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93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9178" y="328278"/>
            <a:ext cx="3637622" cy="640080"/>
          </a:xfr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153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77778" y="969336"/>
            <a:ext cx="3637622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82CA-146B-4A01-9A89-110BEAB2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8C4F1-AAFC-47C5-BB54-215445B49132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1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54176" cy="1143000"/>
          </a:xfrm>
        </p:spPr>
        <p:txBody>
          <a:bodyPr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44068-0B60-4D8D-91CF-7189346B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2D8CE-1F83-4886-BF65-9E560B3ABA53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8255-187A-4111-8B19-D8D2F98B2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C63F-59B2-491C-BC01-8DD785269347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9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16778"/>
            <a:ext cx="3672047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71538" y="1406964"/>
            <a:ext cx="3672047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1538" y="2133600"/>
            <a:ext cx="785818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C8B9-4009-4032-A703-A2113B35F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580E9-8964-4187-B43C-94E5EF8F4EE8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6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928694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7" name="Flowchart: Process 8"/>
          <p:cNvSpPr/>
          <p:nvPr/>
        </p:nvSpPr>
        <p:spPr>
          <a:xfrm rot="19468671">
            <a:off x="563563" y="954088"/>
            <a:ext cx="685800" cy="204787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lowchart: Process 9"/>
          <p:cNvSpPr/>
          <p:nvPr/>
        </p:nvSpPr>
        <p:spPr>
          <a:xfrm rot="2103354" flipH="1">
            <a:off x="5143500" y="9842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lowchart: Process 10"/>
          <p:cNvSpPr/>
          <p:nvPr/>
        </p:nvSpPr>
        <p:spPr>
          <a:xfrm rot="21222350" flipH="1">
            <a:off x="2857500" y="5581650"/>
            <a:ext cx="649288" cy="204788"/>
          </a:xfrm>
          <a:prstGeom prst="flowChartProcess">
            <a:avLst/>
          </a:prstGeom>
          <a:solidFill>
            <a:schemeClr val="accent3">
              <a:lumMod val="20000"/>
              <a:lumOff val="80000"/>
              <a:alpha val="27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894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4894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3"/>
          </p:nvPr>
        </p:nvSpPr>
        <p:spPr>
          <a:xfrm>
            <a:off x="5929313" y="3429000"/>
            <a:ext cx="2714625" cy="228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4EDDCC-20E0-4F96-85BA-7196A45836D7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C44EF-161C-4420-994A-142F508CA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1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14313"/>
            <a:ext cx="9144000" cy="58578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79388" y="274637"/>
            <a:ext cx="8755062" cy="10699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042988" y="1409684"/>
            <a:ext cx="7891462" cy="483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-36512" y="5229200"/>
            <a:ext cx="1562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C00000"/>
                </a:solidFill>
                <a:latin typeface="Gill Sans MT" pitchFamily="34" charset="0"/>
              </a:rPr>
              <a:t>David </a:t>
            </a:r>
            <a:r>
              <a:rPr lang="en-US" altLang="en-US" sz="1200" dirty="0" err="1">
                <a:solidFill>
                  <a:srgbClr val="C00000"/>
                </a:solidFill>
                <a:latin typeface="Gill Sans MT" pitchFamily="34" charset="0"/>
              </a:rPr>
              <a:t>Groep</a:t>
            </a:r>
            <a:endParaRPr lang="en-US" altLang="en-US" sz="1200" dirty="0">
              <a:solidFill>
                <a:srgbClr val="C00000"/>
              </a:solidFill>
              <a:latin typeface="Gill Sans MT" pitchFamily="34" charset="0"/>
            </a:endParaRPr>
          </a:p>
          <a:p>
            <a:pPr eaLnBrk="1" hangingPunct="1"/>
            <a:r>
              <a:rPr lang="en-US" altLang="en-US" sz="1200" dirty="0" smtClean="0">
                <a:solidFill>
                  <a:srgbClr val="C00000"/>
                </a:solidFill>
                <a:latin typeface="Gill Sans MT" pitchFamily="34" charset="0"/>
              </a:rPr>
              <a:t>Nikhef</a:t>
            </a:r>
            <a:r>
              <a:rPr lang="en-US" altLang="en-US" sz="1200" dirty="0">
                <a:solidFill>
                  <a:srgbClr val="C00000"/>
                </a:solidFill>
                <a:latin typeface="Gill Sans MT" pitchFamily="34" charset="0"/>
              </a:rPr>
              <a:t/>
            </a:r>
            <a:br>
              <a:rPr lang="en-US" altLang="en-US" sz="1200" dirty="0">
                <a:solidFill>
                  <a:srgbClr val="C00000"/>
                </a:solidFill>
                <a:latin typeface="Gill Sans MT" pitchFamily="34" charset="0"/>
              </a:rPr>
            </a:br>
            <a:r>
              <a:rPr lang="en-US" altLang="en-US" sz="1200" dirty="0" smtClean="0">
                <a:solidFill>
                  <a:srgbClr val="C00000"/>
                </a:solidFill>
                <a:latin typeface="Gill Sans MT" pitchFamily="34" charset="0"/>
              </a:rPr>
              <a:t>Amsterdam</a:t>
            </a:r>
            <a:endParaRPr lang="en-US" altLang="en-US" sz="1200" dirty="0">
              <a:solidFill>
                <a:srgbClr val="C00000"/>
              </a:solidFill>
              <a:latin typeface="Gill Sans MT" pitchFamily="34" charset="0"/>
            </a:endParaRPr>
          </a:p>
          <a:p>
            <a:pPr eaLnBrk="1" hangingPunct="1"/>
            <a:r>
              <a:rPr lang="en-US" altLang="en-US" sz="1200" i="1" dirty="0" smtClean="0">
                <a:solidFill>
                  <a:srgbClr val="C00000"/>
                </a:solidFill>
                <a:latin typeface="Gill Sans MT" pitchFamily="34" charset="0"/>
              </a:rPr>
              <a:t>PDP </a:t>
            </a:r>
            <a:r>
              <a:rPr lang="en-US" altLang="en-US" sz="1200" i="1" dirty="0" err="1" smtClean="0">
                <a:solidFill>
                  <a:srgbClr val="C00000"/>
                </a:solidFill>
                <a:latin typeface="Gill Sans MT" pitchFamily="34" charset="0"/>
              </a:rPr>
              <a:t>programme</a:t>
            </a:r>
            <a:endParaRPr lang="en-US" altLang="en-US" sz="1200" i="1" dirty="0">
              <a:solidFill>
                <a:srgbClr val="C00000"/>
              </a:solidFill>
              <a:latin typeface="Gill Sans MT" pitchFamily="34" charset="0"/>
            </a:endParaRPr>
          </a:p>
          <a:p>
            <a:pPr eaLnBrk="1" hangingPunct="1"/>
            <a:endParaRPr lang="en-US" altLang="en-US" sz="1200" dirty="0">
              <a:solidFill>
                <a:srgbClr val="C00000"/>
              </a:solidFill>
              <a:latin typeface="Gill Sans M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gradFill>
            <a:gsLst>
              <a:gs pos="0">
                <a:srgbClr val="FF0000">
                  <a:alpha val="79000"/>
                </a:srgbClr>
              </a:gs>
              <a:gs pos="50000">
                <a:srgbClr val="FF0000"/>
              </a:gs>
              <a:gs pos="100000">
                <a:srgbClr val="FF0000">
                  <a:alpha val="62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flipV="1">
            <a:off x="0" y="6072188"/>
            <a:ext cx="9144000" cy="4286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5626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613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15E1B2-351D-4A7D-BA20-60E4F7E89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928938" y="6305550"/>
            <a:ext cx="2633662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b="0" i="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A4B1AA-EF23-4EA4-99E1-46FE7C210060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grpSp>
        <p:nvGrpSpPr>
          <p:cNvPr id="1037" name="Group 1"/>
          <p:cNvGrpSpPr>
            <a:grpSpLocks/>
          </p:cNvGrpSpPr>
          <p:nvPr/>
        </p:nvGrpSpPr>
        <p:grpSpPr bwMode="auto">
          <a:xfrm>
            <a:off x="455613" y="1484784"/>
            <a:ext cx="300037" cy="431800"/>
            <a:chOff x="928662" y="1344613"/>
            <a:chExt cx="299355" cy="431901"/>
          </a:xfrm>
        </p:grpSpPr>
        <p:sp>
          <p:nvSpPr>
            <p:cNvPr id="17" name="Oval 8"/>
            <p:cNvSpPr/>
            <p:nvPr/>
          </p:nvSpPr>
          <p:spPr>
            <a:xfrm>
              <a:off x="1012117" y="13446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7"/>
            <p:cNvSpPr/>
            <p:nvPr/>
          </p:nvSpPr>
          <p:spPr>
            <a:xfrm>
              <a:off x="928662" y="1566202"/>
              <a:ext cx="210312" cy="21031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Oval 8"/>
            <p:cNvSpPr/>
            <p:nvPr/>
          </p:nvSpPr>
          <p:spPr>
            <a:xfrm>
              <a:off x="1164517" y="1497013"/>
              <a:ext cx="63500" cy="6508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38" name="Picture 24" descr="H:\Home\davidg\Nikhef\AdminFormalities\Logo2014\logo-final\Nikhef-200x88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281738"/>
            <a:ext cx="1047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5" r:id="rId2"/>
    <p:sldLayoutId id="214748374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6" r:id="rId9"/>
    <p:sldLayoutId id="2147483741" r:id="rId10"/>
    <p:sldLayoutId id="2147483742" r:id="rId11"/>
    <p:sldLayoutId id="214748374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hyperlink" Target="mailto:dirkjestap@uvk.nl" TargetMode="Externa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jpeg"/><Relationship Id="rId3" Type="http://schemas.openxmlformats.org/officeDocument/2006/relationships/image" Target="../media/image21.gif"/><Relationship Id="rId21" Type="http://schemas.openxmlformats.org/officeDocument/2006/relationships/image" Target="../media/image39.wm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20" Type="http://schemas.openxmlformats.org/officeDocument/2006/relationships/image" Target="../media/image3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gif"/><Relationship Id="rId4" Type="http://schemas.openxmlformats.org/officeDocument/2006/relationships/image" Target="../media/image22.gif"/><Relationship Id="rId9" Type="http://schemas.openxmlformats.org/officeDocument/2006/relationships/image" Target="../media/image27.wmf"/><Relationship Id="rId14" Type="http://schemas.openxmlformats.org/officeDocument/2006/relationships/image" Target="../media/image32.wmf"/><Relationship Id="rId2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56" y="1767433"/>
            <a:ext cx="3419424" cy="310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Authentication and Authorization</a:t>
            </a:r>
            <a:br>
              <a:rPr lang="en-US" sz="3600" dirty="0" smtClean="0"/>
            </a:br>
            <a:r>
              <a:rPr lang="en-US" sz="3600" dirty="0" smtClean="0"/>
              <a:t>for Research and Collaboration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4941168"/>
            <a:ext cx="7406640" cy="1296144"/>
          </a:xfrm>
        </p:spPr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r>
              <a:rPr lang="en-US" dirty="0" smtClean="0"/>
              <a:t>, Nikhef</a:t>
            </a:r>
          </a:p>
          <a:p>
            <a:r>
              <a:rPr lang="en-US" sz="2000" i="1" dirty="0" smtClean="0"/>
              <a:t>with materials gratefully provided by </a:t>
            </a:r>
            <a:r>
              <a:rPr lang="en-US" sz="2000" i="1" dirty="0" err="1" smtClean="0"/>
              <a:t>Licia</a:t>
            </a:r>
            <a:r>
              <a:rPr lang="en-US" sz="2000" i="1" dirty="0"/>
              <a:t> </a:t>
            </a:r>
            <a:r>
              <a:rPr lang="en-US" sz="2000" i="1" dirty="0" smtClean="0"/>
              <a:t>Florio (G</a:t>
            </a:r>
            <a:r>
              <a:rPr lang="en-GB" sz="2000" i="1" dirty="0" smtClean="0"/>
              <a:t>É</a:t>
            </a:r>
            <a:r>
              <a:rPr lang="en-US" sz="2000" i="1" dirty="0" smtClean="0"/>
              <a:t>ANT), </a:t>
            </a:r>
            <a:br>
              <a:rPr lang="en-US" sz="2000" i="1" dirty="0" smtClean="0"/>
            </a:br>
            <a:r>
              <a:rPr lang="en-US" sz="2000" i="1" dirty="0" smtClean="0"/>
              <a:t>Paul van </a:t>
            </a:r>
            <a:r>
              <a:rPr lang="en-US" sz="2000" i="1" dirty="0" err="1" smtClean="0"/>
              <a:t>Dijk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SURFnet</a:t>
            </a:r>
            <a:r>
              <a:rPr lang="en-US" sz="2000" i="1" dirty="0" smtClean="0"/>
              <a:t>), and other AARC collaborators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06" y="332656"/>
            <a:ext cx="8877936" cy="723305"/>
          </a:xfrm>
        </p:spPr>
        <p:txBody>
          <a:bodyPr lIns="64291" tIns="32146" rIns="64291" bIns="32146">
            <a:noAutofit/>
          </a:bodyPr>
          <a:lstStyle/>
          <a:p>
            <a:pPr algn="ctr"/>
            <a:r>
              <a:rPr lang="nl-NL" sz="3600" dirty="0" smtClean="0"/>
              <a:t>Building end-</a:t>
            </a:r>
            <a:r>
              <a:rPr lang="nl-NL" sz="3600" dirty="0" err="1" smtClean="0"/>
              <a:t>to</a:t>
            </a:r>
            <a:r>
              <a:rPr lang="nl-NL" sz="3600" dirty="0" smtClean="0"/>
              <a:t>-end prototypes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 err="1"/>
              <a:t>e</a:t>
            </a:r>
            <a:r>
              <a:rPr lang="nl-NL" sz="3600" dirty="0" err="1" smtClean="0"/>
              <a:t>xample</a:t>
            </a:r>
            <a:r>
              <a:rPr lang="nl-NL" sz="3600" dirty="0" smtClean="0"/>
              <a:t>: </a:t>
            </a:r>
            <a:r>
              <a:rPr lang="nl-NL" sz="2800" dirty="0" err="1" smtClean="0"/>
              <a:t>PoC</a:t>
            </a:r>
            <a:r>
              <a:rPr lang="nl-NL" sz="2800" dirty="0" smtClean="0"/>
              <a:t> </a:t>
            </a:r>
            <a:r>
              <a:rPr lang="nl-NL" sz="2800" dirty="0"/>
              <a:t>EGI, GRNET, CESNET, INFN, </a:t>
            </a:r>
            <a:r>
              <a:rPr lang="nl-NL" sz="2800" dirty="0" err="1"/>
              <a:t>SURFnet</a:t>
            </a:r>
            <a:r>
              <a:rPr lang="nl-NL" sz="2800" dirty="0"/>
              <a:t>...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6505" y="4077072"/>
            <a:ext cx="1960128" cy="1063243"/>
          </a:xfrm>
          <a:prstGeom prst="roundRect">
            <a:avLst/>
          </a:prstGeom>
          <a:solidFill>
            <a:schemeClr val="accent1">
              <a:alpha val="11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r>
              <a:rPr lang="nl-NL" sz="1700" dirty="0">
                <a:latin typeface="Gotham Book" charset="0"/>
                <a:ea typeface="ヒラギノ角ゴ ProN W3" charset="0"/>
                <a:cs typeface="ヒラギノ角ゴ ProN W3" charset="0"/>
                <a:sym typeface="Gotham Book" charset="0"/>
              </a:rPr>
              <a:t>Attr provider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136" y="4431487"/>
            <a:ext cx="1438529" cy="680473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200911" indent="-200911">
              <a:buFont typeface="Arial"/>
              <a:buChar char="•"/>
            </a:pPr>
            <a:endParaRPr lang="nl-NL" sz="1000" dirty="0"/>
          </a:p>
          <a:p>
            <a:pPr marL="200911" indent="-200911">
              <a:buFont typeface="Arial"/>
              <a:buChar char="•"/>
            </a:pPr>
            <a:r>
              <a:rPr lang="nl-NL" sz="1000" dirty="0"/>
              <a:t>V</a:t>
            </a:r>
            <a:r>
              <a:rPr lang="nl-NL" sz="1000" dirty="0" err="1"/>
              <a:t>erifies</a:t>
            </a:r>
            <a:r>
              <a:rPr lang="nl-NL" sz="1000" dirty="0"/>
              <a:t> </a:t>
            </a:r>
            <a:r>
              <a:rPr lang="nl-NL" sz="1000" dirty="0" err="1"/>
              <a:t>authenticity</a:t>
            </a:r>
            <a:endParaRPr lang="nl-NL" sz="1000" dirty="0"/>
          </a:p>
          <a:p>
            <a:pPr marL="200897" indent="-200897">
              <a:buFontTx/>
              <a:buChar char="•"/>
            </a:pPr>
            <a:r>
              <a:rPr lang="nl-NL" sz="1000" dirty="0" err="1"/>
              <a:t>Adds</a:t>
            </a:r>
            <a:r>
              <a:rPr lang="nl-NL" sz="1000" dirty="0"/>
              <a:t> </a:t>
            </a:r>
            <a:r>
              <a:rPr lang="nl-NL" sz="1000" dirty="0" err="1"/>
              <a:t>attributes</a:t>
            </a:r>
            <a:endParaRPr lang="nl-NL" sz="1000" dirty="0"/>
          </a:p>
          <a:p>
            <a:pPr marL="200897" indent="-200897">
              <a:buFontTx/>
              <a:buChar char="•"/>
            </a:pPr>
            <a:r>
              <a:rPr lang="nl-NL" sz="1000" dirty="0" err="1"/>
              <a:t>Provides</a:t>
            </a:r>
            <a:r>
              <a:rPr lang="nl-NL" sz="1000" dirty="0"/>
              <a:t> </a:t>
            </a:r>
            <a:r>
              <a:rPr lang="nl-NL" sz="1000" dirty="0" err="1"/>
              <a:t>workflows</a:t>
            </a:r>
            <a:endParaRPr lang="nl-NL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888577" y="5140315"/>
            <a:ext cx="1569549" cy="680469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A6A6A6"/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>
                <a:solidFill>
                  <a:srgbClr val="A6A6A6"/>
                </a:solidFill>
              </a:rPr>
              <a:t>Self Asserted</a:t>
            </a:r>
          </a:p>
          <a:p>
            <a:r>
              <a:rPr lang="en-US" sz="1000" dirty="0">
                <a:solidFill>
                  <a:srgbClr val="A6A6A6"/>
                </a:solidFill>
              </a:rPr>
              <a:t>+31(6) 120202020</a:t>
            </a:r>
          </a:p>
          <a:p>
            <a:r>
              <a:rPr lang="en-US" sz="1000" dirty="0">
                <a:solidFill>
                  <a:srgbClr val="A6A6A6"/>
                </a:solidFill>
              </a:rPr>
              <a:t>Skype: </a:t>
            </a:r>
            <a:r>
              <a:rPr lang="en-US" sz="1000" dirty="0" err="1">
                <a:solidFill>
                  <a:srgbClr val="A6A6A6"/>
                </a:solidFill>
              </a:rPr>
              <a:t>DirkStap</a:t>
            </a:r>
            <a:endParaRPr lang="en-US" sz="1000" dirty="0">
              <a:solidFill>
                <a:srgbClr val="A6A6A6"/>
              </a:solidFill>
            </a:endParaRPr>
          </a:p>
          <a:p>
            <a:r>
              <a:rPr lang="en-US" sz="1000" dirty="0">
                <a:solidFill>
                  <a:srgbClr val="A6A6A6"/>
                </a:solidFill>
              </a:rPr>
              <a:t>LinkedIn: </a:t>
            </a:r>
            <a:r>
              <a:rPr lang="en-US" sz="1000" dirty="0" err="1">
                <a:solidFill>
                  <a:srgbClr val="A6A6A6"/>
                </a:solidFill>
              </a:rPr>
              <a:t>DirkHStap</a:t>
            </a:r>
            <a:endParaRPr lang="nl-NL" sz="1000" dirty="0">
              <a:solidFill>
                <a:srgbClr val="A6A6A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8577" y="4583378"/>
            <a:ext cx="1569549" cy="52658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 err="1"/>
              <a:t>Collab</a:t>
            </a:r>
            <a:r>
              <a:rPr lang="en-US" sz="1000" b="1" dirty="0"/>
              <a:t> </a:t>
            </a:r>
            <a:r>
              <a:rPr lang="en-US" sz="1000" b="1" dirty="0" err="1"/>
              <a:t>Organisation</a:t>
            </a:r>
            <a:endParaRPr lang="en-US" sz="1000" b="1" dirty="0"/>
          </a:p>
          <a:p>
            <a:r>
              <a:rPr lang="en-US" sz="1000" dirty="0"/>
              <a:t>CO- admin</a:t>
            </a:r>
          </a:p>
          <a:p>
            <a:r>
              <a:rPr lang="en-US" sz="1000" dirty="0"/>
              <a:t>CO- researcher</a:t>
            </a:r>
          </a:p>
        </p:txBody>
      </p:sp>
      <p:sp>
        <p:nvSpPr>
          <p:cNvPr id="37" name="Bent-Up Arrow 36"/>
          <p:cNvSpPr/>
          <p:nvPr/>
        </p:nvSpPr>
        <p:spPr bwMode="auto">
          <a:xfrm flipV="1">
            <a:off x="3458126" y="2581141"/>
            <a:ext cx="1367027" cy="556937"/>
          </a:xfrm>
          <a:prstGeom prst="bentUpArrow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72"/>
            <a:endParaRPr lang="nl-NL" sz="220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38" name="Bent-Up Arrow 37"/>
          <p:cNvSpPr/>
          <p:nvPr/>
        </p:nvSpPr>
        <p:spPr bwMode="auto">
          <a:xfrm>
            <a:off x="3458126" y="5099811"/>
            <a:ext cx="1367027" cy="601673"/>
          </a:xfrm>
          <a:prstGeom prst="bentUpArrow">
            <a:avLst>
              <a:gd name="adj1" fmla="val 25000"/>
              <a:gd name="adj2" fmla="val 27215"/>
              <a:gd name="adj3" fmla="val 25000"/>
            </a:avLst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72"/>
            <a:endParaRPr lang="nl-NL" sz="220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>
            <a:off x="5685874" y="3985937"/>
            <a:ext cx="1670811" cy="303784"/>
          </a:xfrm>
          <a:prstGeom prst="rightArrow">
            <a:avLst/>
          </a:prstGeom>
          <a:solidFill>
            <a:srgbClr val="A6A6A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72"/>
            <a:endParaRPr lang="nl-NL" sz="220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57946" y="2758148"/>
            <a:ext cx="1569549" cy="680469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>
                <a:lumMod val="65000"/>
              </a:schemeClr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>
                <a:solidFill>
                  <a:schemeClr val="bg1">
                    <a:lumMod val="65000"/>
                  </a:schemeClr>
                </a:solidFill>
              </a:rPr>
              <a:t>Self Asserted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+31(6) 120202020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Skype: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DirkStap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LinkedIn: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DirkHStap</a:t>
            </a:r>
            <a:endParaRPr lang="nl-NL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7946" y="2201211"/>
            <a:ext cx="1569549" cy="526581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6600"/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en-US" sz="1000" b="1" dirty="0" err="1"/>
              <a:t>Collab</a:t>
            </a:r>
            <a:r>
              <a:rPr lang="en-US" sz="1000" b="1" dirty="0"/>
              <a:t> </a:t>
            </a:r>
            <a:r>
              <a:rPr lang="en-US" sz="1000" b="1" dirty="0" err="1"/>
              <a:t>Organisation</a:t>
            </a:r>
            <a:endParaRPr lang="en-US" sz="1000" b="1" dirty="0"/>
          </a:p>
          <a:p>
            <a:r>
              <a:rPr lang="en-US" sz="1000" dirty="0"/>
              <a:t>CO- admin</a:t>
            </a:r>
          </a:p>
          <a:p>
            <a:r>
              <a:rPr lang="en-US" sz="1000" dirty="0"/>
              <a:t>CO- researcher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57946" y="1327767"/>
            <a:ext cx="1569549" cy="834357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nl-NL" sz="1000" b="1" dirty="0"/>
              <a:t>University</a:t>
            </a:r>
          </a:p>
          <a:p>
            <a:r>
              <a:rPr lang="nl-NL" sz="1000" dirty="0"/>
              <a:t>Dirk Stap</a:t>
            </a:r>
          </a:p>
          <a:p>
            <a:r>
              <a:rPr lang="nl-NL" sz="1000" dirty="0">
                <a:hlinkClick r:id="rId2"/>
              </a:rPr>
              <a:t>dirkstap@uvk.nl</a:t>
            </a:r>
            <a:endParaRPr lang="nl-NL" sz="1000" dirty="0"/>
          </a:p>
          <a:p>
            <a:r>
              <a:rPr lang="en-US" sz="1000" dirty="0"/>
              <a:t>S</a:t>
            </a:r>
            <a:r>
              <a:rPr lang="nl-NL" sz="1000" dirty="0" err="1"/>
              <a:t>taff</a:t>
            </a:r>
            <a:r>
              <a:rPr lang="nl-NL" sz="1000" dirty="0"/>
              <a:t> member</a:t>
            </a:r>
          </a:p>
          <a:p>
            <a:r>
              <a:rPr lang="nl-NL" sz="1000" dirty="0"/>
              <a:t>ID#: 2989289283921</a:t>
            </a:r>
          </a:p>
        </p:txBody>
      </p:sp>
      <p:pic>
        <p:nvPicPr>
          <p:cNvPr id="49" name="Picture 48" descr="Screen Shot 2014-01-07 at 13.28.5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081" y1="51327" x2="30081" y2="51327"/>
                        <a14:foregroundMark x1="22764" y1="45133" x2="22764" y2="45133"/>
                        <a14:foregroundMark x1="30894" y1="57522" x2="30894" y2="57522"/>
                        <a14:foregroundMark x1="34959" y1="61947" x2="34959" y2="61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624524" y="3739915"/>
            <a:ext cx="884246" cy="812356"/>
          </a:xfrm>
          <a:prstGeom prst="rect">
            <a:avLst/>
          </a:prstGeom>
        </p:spPr>
      </p:pic>
      <p:pic>
        <p:nvPicPr>
          <p:cNvPr id="50" name="Picture 49" descr="Screen Shot 2014-01-07 at 13.29.06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83298" y="3834589"/>
            <a:ext cx="848187" cy="659064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 bwMode="auto">
          <a:xfrm>
            <a:off x="7559207" y="3580892"/>
            <a:ext cx="1432901" cy="1007324"/>
          </a:xfrm>
          <a:prstGeom prst="roundRect">
            <a:avLst/>
          </a:prstGeom>
          <a:solidFill>
            <a:schemeClr val="accent1">
              <a:alpha val="11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endParaRPr lang="nl-NL" sz="2200" dirty="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0018" y="3530261"/>
            <a:ext cx="1960128" cy="1063243"/>
            <a:chOff x="5134248" y="5020816"/>
            <a:chExt cx="2787738" cy="1512168"/>
          </a:xfrm>
        </p:grpSpPr>
        <p:grpSp>
          <p:nvGrpSpPr>
            <p:cNvPr id="39" name="Group 38"/>
            <p:cNvGrpSpPr/>
            <p:nvPr/>
          </p:nvGrpSpPr>
          <p:grpSpPr>
            <a:xfrm>
              <a:off x="5134248" y="5020816"/>
              <a:ext cx="2787738" cy="1512168"/>
              <a:chOff x="4506750" y="4084712"/>
              <a:chExt cx="2787738" cy="1512168"/>
            </a:xfrm>
          </p:grpSpPr>
          <p:sp>
            <p:nvSpPr>
              <p:cNvPr id="41" name="Rounded Rectangle 40"/>
              <p:cNvSpPr/>
              <p:nvPr/>
            </p:nvSpPr>
            <p:spPr bwMode="auto">
              <a:xfrm>
                <a:off x="4506750" y="4084712"/>
                <a:ext cx="2787738" cy="1512168"/>
              </a:xfrm>
              <a:prstGeom prst="roundRect">
                <a:avLst/>
              </a:prstGeom>
              <a:solidFill>
                <a:schemeClr val="accent1">
                  <a:alpha val="11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34" tIns="45717" rIns="91434" bIns="45717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42830"/>
                <a:endParaRPr lang="nl-NL" sz="22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578759" y="4948809"/>
                <a:ext cx="2509160" cy="569035"/>
              </a:xfrm>
              <a:prstGeom prst="rect">
                <a:avLst/>
              </a:prstGeom>
              <a:noFill/>
            </p:spPr>
            <p:txBody>
              <a:bodyPr wrap="none" lIns="91434" tIns="45717" rIns="91434" bIns="45717" rtlCol="0">
                <a:spAutoFit/>
              </a:bodyPr>
              <a:lstStyle/>
              <a:p>
                <a:pPr marL="200897" indent="-200897">
                  <a:buFontTx/>
                  <a:buChar char="•"/>
                </a:pPr>
                <a:r>
                  <a:rPr lang="en-US" sz="1000" b="1" dirty="0"/>
                  <a:t>Aggregate</a:t>
                </a:r>
                <a:r>
                  <a:rPr lang="en-US" sz="1000" dirty="0"/>
                  <a:t> attributes</a:t>
                </a:r>
                <a:endParaRPr lang="nl-NL" sz="1000" dirty="0"/>
              </a:p>
              <a:p>
                <a:pPr marL="200897" indent="-200897">
                  <a:buFontTx/>
                  <a:buChar char="•"/>
                </a:pPr>
                <a:r>
                  <a:rPr lang="nl-NL" sz="1000" dirty="0"/>
                  <a:t>Forward </a:t>
                </a:r>
                <a:r>
                  <a:rPr lang="nl-NL" sz="1000" dirty="0" err="1"/>
                  <a:t>with</a:t>
                </a:r>
                <a:r>
                  <a:rPr lang="nl-NL" sz="1000" dirty="0"/>
                  <a:t> ARP </a:t>
                </a:r>
                <a:r>
                  <a:rPr lang="nl-NL" sz="1000" dirty="0" err="1"/>
                  <a:t>to</a:t>
                </a:r>
                <a:r>
                  <a:rPr lang="nl-NL" sz="1000" dirty="0"/>
                  <a:t> SP</a:t>
                </a: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184" b="89796" l="7803" r="91040">
                          <a14:foregroundMark x1="12139" y1="22449" x2="12139" y2="22449"/>
                          <a14:foregroundMark x1="8092" y1="44898" x2="8092" y2="44898"/>
                          <a14:foregroundMark x1="29769" y1="55102" x2="29769" y2="55102"/>
                          <a14:foregroundMark x1="38150" y1="58163" x2="38150" y2="58163"/>
                          <a14:foregroundMark x1="45087" y1="58163" x2="45087" y2="58163"/>
                          <a14:foregroundMark x1="51734" y1="54082" x2="51734" y2="54082"/>
                          <a14:foregroundMark x1="58960" y1="53061" x2="58960" y2="53061"/>
                          <a14:foregroundMark x1="64740" y1="55102" x2="64740" y2="55102"/>
                          <a14:foregroundMark x1="71387" y1="54082" x2="71387" y2="54082"/>
                          <a14:foregroundMark x1="78902" y1="52041" x2="78902" y2="52041"/>
                          <a14:foregroundMark x1="86127" y1="48980" x2="86127" y2="48980"/>
                          <a14:foregroundMark x1="91040" y1="55102" x2="91040" y2="55102"/>
                          <a14:backgroundMark x1="47110" y1="47959" x2="47110" y2="479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264" y="5164832"/>
              <a:ext cx="2404886" cy="68046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681997" y="3783414"/>
            <a:ext cx="1422307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1300" dirty="0"/>
              <a:t>add. </a:t>
            </a:r>
            <a:r>
              <a:rPr lang="en-GB" sz="1300" dirty="0" err="1"/>
              <a:t>attr</a:t>
            </a:r>
            <a:r>
              <a:rPr lang="en-GB" sz="1300" dirty="0"/>
              <a:t>. at logon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81997" y="4160285"/>
            <a:ext cx="1468794" cy="264975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1300" dirty="0"/>
              <a:t>add. </a:t>
            </a:r>
            <a:r>
              <a:rPr lang="en-GB" sz="1300" dirty="0" err="1"/>
              <a:t>attr</a:t>
            </a:r>
            <a:r>
              <a:rPr lang="en-GB" sz="1300" dirty="0"/>
              <a:t>. by query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116505" y="1669789"/>
            <a:ext cx="1960128" cy="1063243"/>
          </a:xfrm>
          <a:prstGeom prst="roundRect">
            <a:avLst/>
          </a:prstGeom>
          <a:solidFill>
            <a:schemeClr val="accent1">
              <a:alpha val="11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87" tIns="32144" rIns="64287" bIns="32144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endParaRPr lang="nl-NL" sz="2200" dirty="0"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88577" y="2378619"/>
            <a:ext cx="1569549" cy="834357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wrap="square" lIns="64287" tIns="32144" rIns="64287" bIns="32144" rtlCol="0">
            <a:spAutoFit/>
          </a:bodyPr>
          <a:lstStyle/>
          <a:p>
            <a:r>
              <a:rPr lang="nl-NL" sz="1000" b="1" dirty="0"/>
              <a:t>University</a:t>
            </a:r>
          </a:p>
          <a:p>
            <a:r>
              <a:rPr lang="nl-NL" sz="1000" dirty="0"/>
              <a:t>Dirk Stap</a:t>
            </a:r>
          </a:p>
          <a:p>
            <a:r>
              <a:rPr lang="nl-NL" sz="1000" dirty="0">
                <a:hlinkClick r:id="rId2"/>
              </a:rPr>
              <a:t>dirkstap@uvk.nl</a:t>
            </a:r>
            <a:endParaRPr lang="nl-NL" sz="1000" dirty="0"/>
          </a:p>
          <a:p>
            <a:r>
              <a:rPr lang="en-US" sz="1000" dirty="0"/>
              <a:t>S</a:t>
            </a:r>
            <a:r>
              <a:rPr lang="nl-NL" sz="1000" dirty="0" err="1"/>
              <a:t>taff</a:t>
            </a:r>
            <a:r>
              <a:rPr lang="nl-NL" sz="1000" dirty="0"/>
              <a:t> member</a:t>
            </a:r>
          </a:p>
          <a:p>
            <a:r>
              <a:rPr lang="nl-NL" sz="1000" dirty="0"/>
              <a:t>ID#: 2989289283921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69660" y="1669789"/>
            <a:ext cx="1250704" cy="565238"/>
            <a:chOff x="289018" y="2362200"/>
            <a:chExt cx="1745070" cy="854388"/>
          </a:xfrm>
          <a:solidFill>
            <a:srgbClr val="3366FF"/>
          </a:solidFill>
        </p:grpSpPr>
        <p:sp>
          <p:nvSpPr>
            <p:cNvPr id="60" name="Rectangle 59"/>
            <p:cNvSpPr/>
            <p:nvPr/>
          </p:nvSpPr>
          <p:spPr bwMode="auto">
            <a:xfrm>
              <a:off x="602733" y="2510218"/>
              <a:ext cx="1118412" cy="70637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739769" y="2686810"/>
              <a:ext cx="294319" cy="52977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89018" y="2686810"/>
              <a:ext cx="294319" cy="529778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91886" y="2362200"/>
              <a:ext cx="960870" cy="11772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300" b="1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800089" y="2686811"/>
              <a:ext cx="706365" cy="58865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 rot="16200000">
              <a:off x="682891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 rot="16200000">
              <a:off x="1242956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 rot="16200000">
              <a:off x="830909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 rot="16200000">
              <a:off x="967686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rot="16200000">
              <a:off x="1106179" y="2912051"/>
              <a:ext cx="388503" cy="64751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73425" eaLnBrk="0" hangingPunct="0"/>
              <a:endParaRPr lang="en-US" sz="2200" b="1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720461" y="2470401"/>
              <a:ext cx="58863" cy="11772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554090" y="2470403"/>
              <a:ext cx="58863" cy="117727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73425" eaLnBrk="0" hangingPunct="0"/>
              <a:endParaRPr lang="en-US" sz="800" i="1">
                <a:latin typeface="Times" pitchFamily="2" charset="0"/>
                <a:cs typeface="Arial" pitchFamily="34" charset="0"/>
              </a:endParaRPr>
            </a:p>
          </p:txBody>
        </p:sp>
      </p:grpSp>
      <p:sp>
        <p:nvSpPr>
          <p:cNvPr id="72" name="Rounded Rectangle 71"/>
          <p:cNvSpPr/>
          <p:nvPr/>
        </p:nvSpPr>
        <p:spPr bwMode="auto">
          <a:xfrm>
            <a:off x="774704" y="1922943"/>
            <a:ext cx="455676" cy="25315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83" tIns="32142" rIns="64283" bIns="32142" numCol="1" rtlCol="0" anchor="t" anchorCtr="0" compatLnSpc="1">
            <a:prstTxWarp prst="textNoShape">
              <a:avLst/>
            </a:prstTxWarp>
          </a:bodyPr>
          <a:lstStyle/>
          <a:p>
            <a:pPr defTabSz="642830"/>
            <a:r>
              <a:rPr lang="nl-NL" sz="1000" dirty="0">
                <a:latin typeface="Gotham Book" charset="0"/>
                <a:ea typeface="ヒラギノ角ゴ ProN W3" charset="0"/>
                <a:cs typeface="ヒラギノ角ゴ ProN W3" charset="0"/>
                <a:sym typeface="Gotham Book" charset="0"/>
              </a:rPr>
              <a:t>UVK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0401" y="2271231"/>
            <a:ext cx="1117921" cy="372692"/>
          </a:xfrm>
          <a:prstGeom prst="rect">
            <a:avLst/>
          </a:prstGeom>
          <a:noFill/>
        </p:spPr>
        <p:txBody>
          <a:bodyPr wrap="none" lIns="64287" tIns="32144" rIns="64287" bIns="32144" rtlCol="0">
            <a:spAutoFit/>
          </a:bodyPr>
          <a:lstStyle/>
          <a:p>
            <a:pPr marL="200897" indent="-200897">
              <a:buFontTx/>
              <a:buChar char="•"/>
            </a:pPr>
            <a:r>
              <a:rPr lang="en-US" sz="1000" dirty="0"/>
              <a:t>A</a:t>
            </a:r>
            <a:r>
              <a:rPr lang="nl-NL" sz="1000" dirty="0" err="1"/>
              <a:t>uthenticate</a:t>
            </a:r>
            <a:endParaRPr lang="nl-NL" sz="1000" dirty="0"/>
          </a:p>
          <a:p>
            <a:pPr marL="200897" indent="-200897">
              <a:buFontTx/>
              <a:buChar char="•"/>
            </a:pPr>
            <a:r>
              <a:rPr lang="nl-NL" sz="1000" dirty="0" err="1"/>
              <a:t>Add</a:t>
            </a:r>
            <a:r>
              <a:rPr lang="nl-NL" sz="1000" dirty="0"/>
              <a:t> </a:t>
            </a:r>
            <a:r>
              <a:rPr lang="nl-NL" sz="1000" dirty="0" err="1"/>
              <a:t>attributes</a:t>
            </a:r>
            <a:endParaRPr lang="nl-NL" sz="1000" dirty="0"/>
          </a:p>
        </p:txBody>
      </p:sp>
      <p:pic>
        <p:nvPicPr>
          <p:cNvPr id="4" name="Picture 3" descr="Screen Shot 2015-04-22 at 11.30.5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793" y="4694766"/>
            <a:ext cx="1789649" cy="155566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6012160" y="6488668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graphic: Paul van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Dijk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SURFnet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36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2694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are lots of components out there!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7095" y="3933056"/>
            <a:ext cx="4710929" cy="2062518"/>
            <a:chOff x="1259632" y="1772816"/>
            <a:chExt cx="4710929" cy="2062518"/>
          </a:xfrm>
        </p:grpSpPr>
        <p:sp>
          <p:nvSpPr>
            <p:cNvPr id="5" name="Rectangle 4"/>
            <p:cNvSpPr/>
            <p:nvPr/>
          </p:nvSpPr>
          <p:spPr>
            <a:xfrm>
              <a:off x="1259632" y="1772816"/>
              <a:ext cx="4710929" cy="20625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59632" y="1772816"/>
              <a:ext cx="47109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550" indent="0">
                <a:buNone/>
              </a:pPr>
              <a:r>
                <a:rPr lang="en-US" sz="2400" dirty="0" err="1" smtClean="0">
                  <a:solidFill>
                    <a:srgbClr val="C00000"/>
                  </a:solidFill>
                  <a:latin typeface="+mj-lt"/>
                </a:rPr>
                <a:t>Attribute&amp;Community</a:t>
              </a:r>
              <a:r>
                <a:rPr lang="en-US" sz="2400" dirty="0" smtClean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400" dirty="0">
                  <a:solidFill>
                    <a:srgbClr val="C00000"/>
                  </a:solidFill>
                  <a:latin typeface="+mj-lt"/>
                </a:rPr>
                <a:t>management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63798" y="2265674"/>
              <a:ext cx="4246724" cy="1569660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j-lt"/>
                </a:rPr>
                <a:t>VOMS &amp; </a:t>
              </a:r>
              <a:br>
                <a:rPr lang="en-US" sz="2400" dirty="0" smtClean="0">
                  <a:latin typeface="+mj-lt"/>
                </a:rPr>
              </a:br>
              <a:r>
                <a:rPr lang="en-US" sz="2400" dirty="0" smtClean="0">
                  <a:latin typeface="+mj-lt"/>
                </a:rPr>
                <a:t>VOMS-SAML</a:t>
              </a:r>
              <a:endParaRPr lang="en-US" sz="2400" dirty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PERUN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REMS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HEXAA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+mj-lt"/>
                </a:rPr>
                <a:t>Conext</a:t>
              </a:r>
              <a:endParaRPr lang="en-US" sz="2400" dirty="0">
                <a:latin typeface="+mj-lt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j-lt"/>
                </a:rPr>
                <a:t>LDAP queries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+mj-lt"/>
                </a:rPr>
                <a:t>Co-manage</a:t>
              </a:r>
              <a:endParaRPr lang="en-US" sz="2400" dirty="0"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08923" y="1196752"/>
            <a:ext cx="5335576" cy="2443048"/>
            <a:chOff x="3598301" y="3573016"/>
            <a:chExt cx="5335576" cy="2443048"/>
          </a:xfrm>
        </p:grpSpPr>
        <p:sp>
          <p:nvSpPr>
            <p:cNvPr id="12" name="Rectangle 11"/>
            <p:cNvSpPr/>
            <p:nvPr/>
          </p:nvSpPr>
          <p:spPr>
            <a:xfrm>
              <a:off x="3598301" y="3573016"/>
              <a:ext cx="5019261" cy="243185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10289" y="3573016"/>
              <a:ext cx="377002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550" indent="0">
                <a:buNone/>
              </a:pPr>
              <a:r>
                <a:rPr lang="en-US" sz="2400" dirty="0" smtClean="0">
                  <a:solidFill>
                    <a:srgbClr val="C00000"/>
                  </a:solidFill>
                  <a:latin typeface="+mj-lt"/>
                </a:rPr>
                <a:t>Non-Web Authentication</a:t>
              </a:r>
              <a:endParaRPr lang="en-US" sz="2400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80112" y="4065874"/>
              <a:ext cx="3353765" cy="193899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  <a:latin typeface="+mj-lt"/>
                </a:rPr>
                <a:t>GSI over GSSAPI</a:t>
              </a:r>
              <a:endParaRPr lang="en-US" sz="2400" dirty="0">
                <a:solidFill>
                  <a:prstClr val="black"/>
                </a:solidFill>
                <a:latin typeface="+mj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X-realm KRB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  <a:latin typeface="+mj-lt"/>
                </a:rPr>
                <a:t>Moonshot*</a:t>
              </a:r>
              <a:endParaRPr lang="en-US" sz="2400" dirty="0">
                <a:solidFill>
                  <a:prstClr val="black"/>
                </a:solidFill>
                <a:latin typeface="+mj-l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prstClr val="black"/>
                  </a:solidFill>
                  <a:latin typeface="+mj-lt"/>
                </a:rPr>
                <a:t>OpenID</a:t>
              </a:r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400" dirty="0" smtClean="0">
                  <a:solidFill>
                    <a:prstClr val="black"/>
                  </a:solidFill>
                  <a:latin typeface="+mj-lt"/>
                </a:rPr>
                <a:t>Connect</a:t>
              </a:r>
              <a:endParaRPr lang="en-US" sz="2400" dirty="0">
                <a:solidFill>
                  <a:prstClr val="black"/>
                </a:solidFill>
                <a:latin typeface="+mj-lt"/>
              </a:endParaRPr>
            </a:p>
            <a:p>
              <a:pPr lvl="0"/>
              <a:r>
                <a:rPr lang="en-US" sz="600" dirty="0" smtClean="0">
                  <a:solidFill>
                    <a:prstClr val="black"/>
                  </a:solidFill>
                  <a:latin typeface="+mj-lt"/>
                </a:rPr>
                <a:t/>
              </a:r>
              <a:br>
                <a:rPr lang="en-US" sz="600" dirty="0" smtClean="0">
                  <a:solidFill>
                    <a:prstClr val="black"/>
                  </a:solidFill>
                  <a:latin typeface="+mj-lt"/>
                </a:rPr>
              </a:br>
              <a:r>
                <a:rPr lang="en-US" sz="600" dirty="0" smtClean="0">
                  <a:solidFill>
                    <a:prstClr val="black"/>
                  </a:solidFill>
                  <a:latin typeface="+mj-lt"/>
                </a:rPr>
                <a:t>         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</a:rPr>
                <a:t>*lacks </a:t>
              </a:r>
              <a:r>
                <a:rPr lang="en-US" dirty="0" err="1" smtClean="0">
                  <a:solidFill>
                    <a:prstClr val="black"/>
                  </a:solidFill>
                  <a:latin typeface="+mj-lt"/>
                </a:rPr>
                <a:t>AuthZ</a:t>
              </a:r>
              <a:r>
                <a:rPr lang="en-US" dirty="0" smtClean="0">
                  <a:solidFill>
                    <a:prstClr val="black"/>
                  </a:solidFill>
                  <a:latin typeface="+mj-lt"/>
                </a:rPr>
                <a:t> system support</a:t>
              </a:r>
              <a:endParaRPr lang="en-US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35896" y="4077072"/>
              <a:ext cx="206997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prstClr val="black"/>
                  </a:solidFill>
                  <a:latin typeface="Gill Sans MT"/>
                </a:rPr>
                <a:t>CI-Logon &amp;</a:t>
              </a:r>
              <a:endParaRPr lang="en-US" sz="2400" dirty="0">
                <a:solidFill>
                  <a:prstClr val="black"/>
                </a:solidFill>
                <a:latin typeface="Gill Sans M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Client PKI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Unity-</a:t>
              </a:r>
              <a:r>
                <a:rPr lang="en-US" sz="2400" dirty="0" err="1">
                  <a:solidFill>
                    <a:prstClr val="black"/>
                  </a:solidFill>
                  <a:latin typeface="Gill Sans MT"/>
                </a:rPr>
                <a:t>IdM</a:t>
              </a:r>
              <a:endParaRPr lang="en-US" sz="2400" dirty="0">
                <a:solidFill>
                  <a:prstClr val="black"/>
                </a:solidFill>
                <a:latin typeface="Gill Sans MT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FACIUS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prstClr val="black"/>
                  </a:solidFill>
                  <a:latin typeface="Gill Sans MT"/>
                </a:rPr>
                <a:t>SAML ECP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867942" y="3645024"/>
            <a:ext cx="4168553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Delegation support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- </a:t>
            </a:r>
            <a:r>
              <a:rPr lang="en-US" sz="2000" i="1" dirty="0" smtClean="0">
                <a:solidFill>
                  <a:srgbClr val="C00000"/>
                </a:solidFill>
                <a:latin typeface="+mj-lt"/>
              </a:rPr>
              <a:t>needed for broker scenarios &amp; long-running workflows –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mostly missing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PKI/GSI + RFC3820 does </a:t>
            </a:r>
            <a:r>
              <a:rPr lang="en-US" sz="2000" dirty="0" smtClean="0">
                <a:latin typeface="+mj-lt"/>
              </a:rPr>
              <a:t>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KRB TGT</a:t>
            </a: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SAML ECP could,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but with re-usable ‘golden’ token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+mj-lt"/>
              </a:rPr>
              <a:t>OpenID</a:t>
            </a:r>
            <a:r>
              <a:rPr lang="en-US" sz="2000" dirty="0" smtClean="0">
                <a:latin typeface="+mj-lt"/>
              </a:rPr>
              <a:t> Connect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promising, but not yet there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Credential repositories + STS can</a:t>
            </a:r>
            <a:endParaRPr lang="en-US" sz="2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240" y="1196751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  <a:latin typeface="+mj-lt"/>
              </a:rPr>
              <a:t>...but no solution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sym typeface="Wingdings" panose="05000000000000000000" pitchFamily="2" charset="2"/>
              </a:rPr>
              <a:t>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74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360203"/>
            <a:ext cx="7920880" cy="4804885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Pilots on </a:t>
            </a:r>
            <a:r>
              <a:rPr lang="en-GB" sz="2800" dirty="0" smtClean="0"/>
              <a:t>integrated </a:t>
            </a:r>
            <a:r>
              <a:rPr lang="en-GB" sz="2800" dirty="0"/>
              <a:t>R&amp;E </a:t>
            </a:r>
            <a:r>
              <a:rPr lang="en-GB" sz="2800" dirty="0" smtClean="0"/>
              <a:t>AAI</a:t>
            </a:r>
          </a:p>
          <a:p>
            <a:pPr lvl="1"/>
            <a:r>
              <a:rPr lang="en-GB" sz="2400" dirty="0"/>
              <a:t>Introduction of attribute management services</a:t>
            </a:r>
          </a:p>
          <a:p>
            <a:pPr lvl="1"/>
            <a:r>
              <a:rPr lang="en-GB" sz="2400" dirty="0" smtClean="0"/>
              <a:t>Access to R&amp;E + commercial services</a:t>
            </a:r>
          </a:p>
          <a:p>
            <a:pPr lvl="1"/>
            <a:r>
              <a:rPr lang="en-GB" sz="2400" dirty="0" smtClean="0"/>
              <a:t>Guest services, also for SME/R&amp;D collaborators</a:t>
            </a:r>
          </a:p>
          <a:p>
            <a:pPr lvl="1"/>
            <a:r>
              <a:rPr lang="en-GB" sz="2400" b="1" dirty="0" smtClean="0"/>
              <a:t>Build </a:t>
            </a:r>
            <a:r>
              <a:rPr lang="en-GB" sz="2400" b="1" dirty="0" err="1" smtClean="0"/>
              <a:t>PoCs</a:t>
            </a:r>
            <a:r>
              <a:rPr lang="en-GB" sz="2400" b="1" dirty="0" smtClean="0"/>
              <a:t> </a:t>
            </a:r>
            <a:r>
              <a:rPr lang="en-GB" sz="2400" b="1" i="1" dirty="0" smtClean="0"/>
              <a:t>together with the community</a:t>
            </a:r>
          </a:p>
          <a:p>
            <a:pPr lvl="1"/>
            <a:endParaRPr lang="en-GB" sz="2400" dirty="0"/>
          </a:p>
          <a:p>
            <a:pPr marL="403225" lvl="1" indent="0">
              <a:buNone/>
            </a:pPr>
            <a:r>
              <a:rPr lang="en-US" sz="2400" dirty="0" smtClean="0"/>
              <a:t>Demonstrate ‘production-worthy’ pilots that </a:t>
            </a:r>
            <a:br>
              <a:rPr lang="en-US" sz="2400" dirty="0" smtClean="0"/>
            </a:br>
            <a:r>
              <a:rPr lang="en-US" sz="2400" dirty="0" smtClean="0"/>
              <a:t>have a sustainability model </a:t>
            </a:r>
            <a:endParaRPr lang="en-US" sz="2400" dirty="0"/>
          </a:p>
          <a:p>
            <a:pPr marL="746125" lvl="1" indent="-342900"/>
            <a:r>
              <a:rPr lang="en-US" sz="2400" dirty="0" smtClean="0"/>
              <a:t>e.g. adoption by the GEANT services activity, run by the research community, or by the e-Infrastructures</a:t>
            </a:r>
          </a:p>
          <a:p>
            <a:pPr marL="746125" lvl="1" indent="-342900"/>
            <a:r>
              <a:rPr lang="en-US" sz="2400" dirty="0"/>
              <a:t>Facilitate researchers to collaborate in a secure and trusted virtual research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Technical pilots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693598" y="1360203"/>
            <a:ext cx="1114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990000"/>
                </a:solidFill>
              </a:rPr>
              <a:t>SURFnet</a:t>
            </a:r>
            <a:r>
              <a:rPr lang="en-US" sz="1400" dirty="0" smtClean="0">
                <a:solidFill>
                  <a:srgbClr val="990000"/>
                </a:solidFill>
              </a:rPr>
              <a:t>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smtClean="0">
                <a:solidFill>
                  <a:srgbClr val="990000"/>
                </a:solidFill>
              </a:rPr>
              <a:t>Paul van </a:t>
            </a:r>
            <a:r>
              <a:rPr lang="en-US" sz="1400" dirty="0" err="1" smtClean="0">
                <a:solidFill>
                  <a:srgbClr val="990000"/>
                </a:solidFill>
              </a:rPr>
              <a:t>Dijk</a:t>
            </a:r>
            <a:endParaRPr lang="en-US" sz="1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challenges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427018" cy="268761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5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484785"/>
            <a:ext cx="4824536" cy="26585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6663" y="5213891"/>
            <a:ext cx="4506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a sustainable distribution of </a:t>
            </a:r>
            <a:br>
              <a:rPr lang="en-US" dirty="0" smtClean="0"/>
            </a:br>
            <a:r>
              <a:rPr lang="en-US" dirty="0" smtClean="0"/>
              <a:t>responsibilities amongst AAI participants?</a:t>
            </a:r>
          </a:p>
          <a:p>
            <a:r>
              <a:rPr lang="en-US" dirty="0" smtClean="0"/>
              <a:t>How can we share necessary accounting?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69" y="4143285"/>
            <a:ext cx="3502348" cy="255658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7361" y="3789040"/>
            <a:ext cx="4320480" cy="1224136"/>
          </a:xfr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82550" indent="0">
              <a:buNone/>
            </a:pPr>
            <a:r>
              <a:rPr lang="en-US" sz="2000" dirty="0" smtClean="0"/>
              <a:t>‘What does assurance mean? </a:t>
            </a:r>
          </a:p>
          <a:p>
            <a:pPr marL="82550" indent="0">
              <a:buNone/>
            </a:pPr>
            <a:r>
              <a:rPr lang="en-US" sz="2000" dirty="0" smtClean="0"/>
              <a:t>Who needs to say so?</a:t>
            </a:r>
          </a:p>
          <a:p>
            <a:pPr marL="82550" indent="0">
              <a:buNone/>
            </a:pPr>
            <a:r>
              <a:rPr lang="en-US" sz="2000" dirty="0" smtClean="0"/>
              <a:t>Can we have ‘mixed quality’ attributes?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96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362500"/>
            <a:ext cx="7471743" cy="4351338"/>
          </a:xfrm>
        </p:spPr>
        <p:txBody>
          <a:bodyPr>
            <a:noAutofit/>
          </a:bodyPr>
          <a:lstStyle/>
          <a:p>
            <a:r>
              <a:rPr lang="en-US" sz="2400" dirty="0"/>
              <a:t>Policy and Best Practices </a:t>
            </a:r>
            <a:r>
              <a:rPr lang="en-US" sz="2400" dirty="0" err="1" smtClean="0"/>
              <a:t>harmonisation</a:t>
            </a:r>
            <a:endParaRPr lang="en-US" sz="2400" dirty="0" smtClean="0"/>
          </a:p>
          <a:p>
            <a:pPr lvl="1"/>
            <a:r>
              <a:rPr lang="en-GB" sz="2000" dirty="0" smtClean="0"/>
              <a:t>collate a level </a:t>
            </a:r>
            <a:r>
              <a:rPr lang="en-GB" sz="2000" dirty="0"/>
              <a:t>of assurance </a:t>
            </a:r>
            <a:r>
              <a:rPr lang="en-GB" sz="2000" dirty="0" smtClean="0"/>
              <a:t>framework</a:t>
            </a:r>
            <a:endParaRPr lang="en-GB" sz="2000" dirty="0"/>
          </a:p>
          <a:p>
            <a:pPr lvl="2"/>
            <a:r>
              <a:rPr lang="en-GB" dirty="0" smtClean="0"/>
              <a:t>for SPs: where we already have DP </a:t>
            </a:r>
            <a:r>
              <a:rPr lang="en-GB" dirty="0" err="1" smtClean="0"/>
              <a:t>CoC</a:t>
            </a:r>
            <a:r>
              <a:rPr lang="en-GB" dirty="0" smtClean="0"/>
              <a:t>, R&amp;S EC</a:t>
            </a:r>
          </a:p>
          <a:p>
            <a:pPr lvl="2"/>
            <a:r>
              <a:rPr lang="en-GB" dirty="0" smtClean="0"/>
              <a:t>for IdPs: express reasonably achievable assurances</a:t>
            </a:r>
          </a:p>
          <a:p>
            <a:pPr lvl="2"/>
            <a:r>
              <a:rPr lang="en-GB" dirty="0" smtClean="0"/>
              <a:t>for AAs and communities: a ‘new’ domain</a:t>
            </a:r>
          </a:p>
          <a:p>
            <a:pPr lvl="1"/>
            <a:r>
              <a:rPr lang="en-GB" sz="2000" dirty="0" smtClean="0"/>
              <a:t>consistent </a:t>
            </a:r>
            <a:r>
              <a:rPr lang="en-GB" sz="2000" dirty="0"/>
              <a:t>handling of security </a:t>
            </a:r>
            <a:r>
              <a:rPr lang="en-GB" sz="2000" dirty="0" smtClean="0"/>
              <a:t>incidents (in eduGAIN &amp;c)</a:t>
            </a:r>
          </a:p>
          <a:p>
            <a:pPr lvl="1"/>
            <a:r>
              <a:rPr lang="en-GB" sz="2000" dirty="0" smtClean="0"/>
              <a:t>scalable policy expression and negotiation</a:t>
            </a:r>
          </a:p>
          <a:p>
            <a:pPr lvl="2"/>
            <a:r>
              <a:rPr lang="en-GB" dirty="0" smtClean="0"/>
              <a:t>identify </a:t>
            </a:r>
            <a:r>
              <a:rPr lang="en-GB" dirty="0"/>
              <a:t>policies needed for attribute </a:t>
            </a:r>
            <a:r>
              <a:rPr lang="en-GB" dirty="0" smtClean="0"/>
              <a:t>aggregation</a:t>
            </a:r>
          </a:p>
          <a:p>
            <a:pPr lvl="2"/>
            <a:r>
              <a:rPr lang="en-GB" dirty="0"/>
              <a:t>policy &amp; security to enable the integration of attribute providers and of credential translation </a:t>
            </a:r>
            <a:r>
              <a:rPr lang="en-GB" dirty="0" smtClean="0"/>
              <a:t>services</a:t>
            </a:r>
            <a:endParaRPr lang="en-GB" dirty="0"/>
          </a:p>
          <a:p>
            <a:pPr lvl="1"/>
            <a:r>
              <a:rPr lang="en-GB" sz="2000" dirty="0" smtClean="0"/>
              <a:t>support models for (inter)federated access (i.e. how are we going to sustain something scalable once AARC is over?</a:t>
            </a:r>
          </a:p>
          <a:p>
            <a:pPr lvl="1"/>
            <a:r>
              <a:rPr lang="en-GB" sz="2000" dirty="0"/>
              <a:t>guidelines to enable exchange of </a:t>
            </a:r>
            <a:r>
              <a:rPr lang="en-GB" sz="2000" dirty="0" smtClean="0"/>
              <a:t>accounting data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Policy and best practice harmonization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013480" y="1395830"/>
            <a:ext cx="782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90000"/>
                </a:solidFill>
              </a:rPr>
              <a:t>Nikhef,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dirty="0" err="1" smtClean="0">
                <a:solidFill>
                  <a:srgbClr val="990000"/>
                </a:solidFill>
              </a:rPr>
              <a:t>DavidG</a:t>
            </a:r>
            <a:endParaRPr lang="en-US" sz="1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 AARC-and-the-communities 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4" r="-16424"/>
          <a:stretch>
            <a:fillRect/>
          </a:stretch>
        </p:blipFill>
        <p:spPr>
          <a:xfrm>
            <a:off x="-643276" y="1040002"/>
            <a:ext cx="10539819" cy="560642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Liaisons with other groups </a:t>
            </a:r>
          </a:p>
        </p:txBody>
      </p:sp>
    </p:spTree>
    <p:extLst>
      <p:ext uri="{BB962C8B-B14F-4D97-AF65-F5344CB8AC3E}">
        <p14:creationId xmlns:p14="http://schemas.microsoft.com/office/powerpoint/2010/main" val="17317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Approach 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49451" y="2012449"/>
            <a:ext cx="8820472" cy="3629009"/>
            <a:chOff x="323528" y="2061936"/>
            <a:chExt cx="8640960" cy="3629009"/>
          </a:xfrm>
        </p:grpSpPr>
        <p:sp>
          <p:nvSpPr>
            <p:cNvPr id="6" name="Notched Right Arrow 5"/>
            <p:cNvSpPr/>
            <p:nvPr/>
          </p:nvSpPr>
          <p:spPr>
            <a:xfrm>
              <a:off x="323528" y="2860136"/>
              <a:ext cx="8640960" cy="1929814"/>
            </a:xfrm>
            <a:prstGeom prst="notchedRightArrow">
              <a:avLst/>
            </a:prstGeom>
            <a:solidFill>
              <a:srgbClr val="623384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399333" y="2061936"/>
              <a:ext cx="3020539" cy="1064630"/>
            </a:xfrm>
            <a:custGeom>
              <a:avLst/>
              <a:gdLst>
                <a:gd name="connsiteX0" fmla="*/ 0 w 2506215"/>
                <a:gd name="connsiteY0" fmla="*/ 0 h 1929814"/>
                <a:gd name="connsiteX1" fmla="*/ 2506215 w 2506215"/>
                <a:gd name="connsiteY1" fmla="*/ 0 h 1929814"/>
                <a:gd name="connsiteX2" fmla="*/ 2506215 w 2506215"/>
                <a:gd name="connsiteY2" fmla="*/ 1929814 h 1929814"/>
                <a:gd name="connsiteX3" fmla="*/ 0 w 2506215"/>
                <a:gd name="connsiteY3" fmla="*/ 1929814 h 1929814"/>
                <a:gd name="connsiteX4" fmla="*/ 0 w 2506215"/>
                <a:gd name="connsiteY4" fmla="*/ 0 h 192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215" h="1929814">
                  <a:moveTo>
                    <a:pt x="0" y="0"/>
                  </a:moveTo>
                  <a:lnTo>
                    <a:pt x="2506215" y="0"/>
                  </a:lnTo>
                  <a:lnTo>
                    <a:pt x="2506215" y="1929814"/>
                  </a:lnTo>
                  <a:lnTo>
                    <a:pt x="0" y="1929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b" anchorCtr="1">
              <a:noAutofit/>
            </a:bodyPr>
            <a:lstStyle/>
            <a:p>
              <a:pPr lvl="1"/>
              <a:r>
                <a:rPr lang="en-GB" dirty="0" smtClean="0"/>
                <a:t>Use </a:t>
              </a:r>
              <a:r>
                <a:rPr lang="en-GB" dirty="0"/>
                <a:t>existing e-infrastructures in the delivery chain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339206" y="3583817"/>
              <a:ext cx="482453" cy="48245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771800" y="4581127"/>
              <a:ext cx="2952328" cy="1109818"/>
            </a:xfrm>
            <a:custGeom>
              <a:avLst/>
              <a:gdLst>
                <a:gd name="connsiteX0" fmla="*/ 0 w 2506215"/>
                <a:gd name="connsiteY0" fmla="*/ 0 h 1929814"/>
                <a:gd name="connsiteX1" fmla="*/ 2506215 w 2506215"/>
                <a:gd name="connsiteY1" fmla="*/ 0 h 1929814"/>
                <a:gd name="connsiteX2" fmla="*/ 2506215 w 2506215"/>
                <a:gd name="connsiteY2" fmla="*/ 1929814 h 1929814"/>
                <a:gd name="connsiteX3" fmla="*/ 0 w 2506215"/>
                <a:gd name="connsiteY3" fmla="*/ 1929814 h 1929814"/>
                <a:gd name="connsiteX4" fmla="*/ 0 w 2506215"/>
                <a:gd name="connsiteY4" fmla="*/ 0 h 192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215" h="1929814">
                  <a:moveTo>
                    <a:pt x="0" y="0"/>
                  </a:moveTo>
                  <a:lnTo>
                    <a:pt x="2506215" y="0"/>
                  </a:lnTo>
                  <a:lnTo>
                    <a:pt x="2506215" y="1929814"/>
                  </a:lnTo>
                  <a:lnTo>
                    <a:pt x="0" y="1929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t" anchorCtr="1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>
                  <a:solidFill>
                    <a:srgbClr val="000000"/>
                  </a:solidFill>
                </a:rPr>
                <a:t>Liaison with existing e-</a:t>
              </a:r>
              <a:r>
                <a:rPr lang="en-GB" kern="1200" dirty="0" err="1" smtClean="0">
                  <a:solidFill>
                    <a:srgbClr val="000000"/>
                  </a:solidFill>
                </a:rPr>
                <a:t>Infras</a:t>
              </a:r>
              <a:r>
                <a:rPr lang="en-GB" dirty="0" smtClean="0">
                  <a:solidFill>
                    <a:srgbClr val="000000"/>
                  </a:solidFill>
                </a:rPr>
                <a:t>, communities and initiatives</a:t>
              </a:r>
              <a:endParaRPr lang="en-GB" sz="20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970733" y="3583817"/>
              <a:ext cx="482453" cy="482453"/>
            </a:xfrm>
            <a:prstGeom prst="ellipse">
              <a:avLst/>
            </a:prstGeom>
            <a:solidFill>
              <a:srgbClr val="A9D18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536891" y="2111422"/>
              <a:ext cx="3347478" cy="1029545"/>
            </a:xfrm>
            <a:custGeom>
              <a:avLst/>
              <a:gdLst>
                <a:gd name="connsiteX0" fmla="*/ 0 w 2506215"/>
                <a:gd name="connsiteY0" fmla="*/ 0 h 1929814"/>
                <a:gd name="connsiteX1" fmla="*/ 2506215 w 2506215"/>
                <a:gd name="connsiteY1" fmla="*/ 0 h 1929814"/>
                <a:gd name="connsiteX2" fmla="*/ 2506215 w 2506215"/>
                <a:gd name="connsiteY2" fmla="*/ 1929814 h 1929814"/>
                <a:gd name="connsiteX3" fmla="*/ 0 w 2506215"/>
                <a:gd name="connsiteY3" fmla="*/ 1929814 h 1929814"/>
                <a:gd name="connsiteX4" fmla="*/ 0 w 2506215"/>
                <a:gd name="connsiteY4" fmla="*/ 0 h 1929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215" h="1929814">
                  <a:moveTo>
                    <a:pt x="0" y="0"/>
                  </a:moveTo>
                  <a:lnTo>
                    <a:pt x="2506215" y="0"/>
                  </a:lnTo>
                  <a:lnTo>
                    <a:pt x="2506215" y="1929814"/>
                  </a:lnTo>
                  <a:lnTo>
                    <a:pt x="0" y="19298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D18E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b" anchorCtr="1">
              <a:noAutofit/>
            </a:bodyPr>
            <a:lstStyle/>
            <a:p>
              <a:pPr lvl="1"/>
              <a:r>
                <a:rPr lang="en-GB" dirty="0" smtClean="0"/>
                <a:t>Deliver </a:t>
              </a:r>
              <a:r>
                <a:rPr lang="en-GB" dirty="0"/>
                <a:t>a cross-discipline framework built on federated access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6602259" y="3583817"/>
              <a:ext cx="482453" cy="482453"/>
            </a:xfrm>
            <a:prstGeom prst="ellipse">
              <a:avLst/>
            </a:prstGeom>
            <a:solidFill>
              <a:srgbClr val="A9D18E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741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AARC/REFEDS/GN4 – Working together </a:t>
            </a:r>
            <a:endParaRPr lang="en-GB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61215"/>
              </p:ext>
            </p:extLst>
          </p:nvPr>
        </p:nvGraphicFramePr>
        <p:xfrm>
          <a:off x="469776" y="1052736"/>
          <a:ext cx="8134672" cy="4504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0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587517"/>
            <a:ext cx="7213476" cy="4682654"/>
          </a:xfrm>
        </p:spPr>
        <p:txBody>
          <a:bodyPr>
            <a:normAutofit/>
          </a:bodyPr>
          <a:lstStyle/>
          <a:p>
            <a:r>
              <a:rPr lang="en-GB" b="1" dirty="0" smtClean="0"/>
              <a:t>Started on May 1</a:t>
            </a:r>
            <a:r>
              <a:rPr lang="en-GB" b="1" baseline="30000" dirty="0" smtClean="0"/>
              <a:t>st</a:t>
            </a:r>
            <a:endParaRPr lang="en-GB" b="1" dirty="0" smtClean="0"/>
          </a:p>
          <a:p>
            <a:r>
              <a:rPr lang="en-GB" dirty="0" smtClean="0"/>
              <a:t>Open kick-off meeting </a:t>
            </a:r>
            <a:br>
              <a:rPr lang="en-GB" dirty="0" smtClean="0"/>
            </a:br>
            <a:r>
              <a:rPr lang="en-GB" dirty="0" smtClean="0"/>
              <a:t>June 3+4, Amsterdam, NL</a:t>
            </a:r>
          </a:p>
          <a:p>
            <a:pPr lvl="1"/>
            <a:r>
              <a:rPr lang="en-GB" dirty="0" smtClean="0"/>
              <a:t>Theme sessions around cross-activity topics, e.g. </a:t>
            </a:r>
          </a:p>
          <a:p>
            <a:pPr lvl="1"/>
            <a:r>
              <a:rPr lang="en-GB" dirty="0" smtClean="0"/>
              <a:t>‘how to enable access for guests and non-academic users’, crossing topics such as technical IdPs of last resort, access policies, </a:t>
            </a:r>
            <a:r>
              <a:rPr lang="en-GB" dirty="0" err="1" smtClean="0"/>
              <a:t>LoA</a:t>
            </a:r>
            <a:r>
              <a:rPr lang="en-GB" dirty="0" smtClean="0"/>
              <a:t> for guests, engagement with industrial R&amp;D, support for library walk-in users in a digital content world’</a:t>
            </a:r>
          </a:p>
          <a:p>
            <a:pPr lvl="1"/>
            <a:r>
              <a:rPr lang="en-GB" dirty="0" smtClean="0"/>
              <a:t>‘enabling expression of SCIRT collaboration by IdPs through federation through to resource providers’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are we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4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:\Home\davidg\Projects-misc\Terena\AARC\PR\Partner-logos\GARR_(Italy)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59" y="265149"/>
            <a:ext cx="1626096" cy="1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Home\davidg\Projects-misc\Terena\AARC\PR\Partner-logos\cern_logo_whi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187" y="1045984"/>
            <a:ext cx="1192582" cy="11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Home\davidg\Projects-misc\Terena\AARC\PR\Partner-logos\cesnet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05" y="426398"/>
            <a:ext cx="1834114" cy="8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Home\davidg\Projects-misc\Terena\AARC\PR\Partner-logos\csc-logo-teksti-f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39688"/>
            <a:ext cx="3718947" cy="70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Home\davidg\Projects-misc\Terena\AARC\PR\Partner-logos\daasi_logo_final_norm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22" y="287369"/>
            <a:ext cx="1708543" cy="77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Home\davidg\Projects-misc\Terena\AARC\PR\Partner-logos\dfn_b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145081"/>
            <a:ext cx="902909" cy="49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Home\davidg\Projects-misc\Terena\AARC\PR\Partner-logos\FZJ_logo_89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49" y="4856632"/>
            <a:ext cx="1263122" cy="42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Home\davidg\Projects-misc\Terena\AARC\PR\Partner-logos\geant-org-logo-new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57232"/>
            <a:ext cx="2506894" cy="146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Home\davidg\Projects-misc\Terena\AARC\PR\Partner-logos\grnet_logo_en_1000x38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435" y="4842640"/>
            <a:ext cx="2769369" cy="10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:\Home\davidg\Projects-misc\Terena\AARC\PR\Partner-logos\Janet_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3711409"/>
            <a:ext cx="902376" cy="4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:\Home\davidg\Projects-misc\Terena\AARC\PR\Partner-logos\Liber-strapline-blue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69" y="4897624"/>
            <a:ext cx="1977524" cy="7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:\Home\davidg\Projects-misc\Terena\AARC\PR\Partner-logos\Logo_renater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757" y="1814088"/>
            <a:ext cx="1316747" cy="6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:\Home\davidg\Projects-misc\Terena\AARC\PR\Partner-logos\logo-nikhef-2015-compact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33" y="5230316"/>
            <a:ext cx="1696489" cy="7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:\Home\davidg\Projects-misc\Terena\AARC\PR\Partner-logos\morovian-library-brno-logo-en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47" y="5978250"/>
            <a:ext cx="10382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:\Home\davidg\Projects-misc\Terena\AARC\PR\Partner-logos\PSNC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547125"/>
            <a:ext cx="1766865" cy="6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:\Home\davidg\Projects-misc\Terena\AARC\PR\Partner-logos\SCC-LOGO_farbig_klein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2" y="2276872"/>
            <a:ext cx="1010758" cy="69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:\Home\davidg\Projects-misc\Terena\AARC\PR\Partner-logos\stfc-large-white-logo-2473_web_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79" y="2420537"/>
            <a:ext cx="2682981" cy="58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:\Home\davidg\Projects-misc\Terena\AARC\PR\Partner-logos\surfnet-transparent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8" y="426398"/>
            <a:ext cx="2028049" cy="9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:\Home\davidg\Projects-misc\Terena\AARC\PR\Partner-logos\SURFSARA-OK.wm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644899"/>
            <a:ext cx="1571441" cy="58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:\Home\davidg\Template\Logos\EGI-logo-large01-transp.wm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48" y="3384277"/>
            <a:ext cx="1642097" cy="124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upload.wikimedia.org/wikipedia/commons/b/be/YourCountryNeedsYou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97" y="1891460"/>
            <a:ext cx="2533119" cy="29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0165" y="3578856"/>
            <a:ext cx="1111202" cy="461665"/>
          </a:xfrm>
          <a:prstGeom prst="rect">
            <a:avLst/>
          </a:prstGeom>
          <a:solidFill>
            <a:srgbClr val="CCCC00">
              <a:alpha val="52157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AARC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211960" y="3956289"/>
            <a:ext cx="864096" cy="84232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211960" y="3956288"/>
            <a:ext cx="864096" cy="9675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1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pPr algn="ctr"/>
            <a:r>
              <a:rPr lang="en-GB" dirty="0" smtClean="0"/>
              <a:t>Our status today?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88577" y="5251703"/>
            <a:ext cx="2885400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Non-web SSO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GB" sz="28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5604" y="4036568"/>
            <a:ext cx="5784655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Attribute management for AuthZ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GB" sz="280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7586" y="2365757"/>
            <a:ext cx="3563470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“Guest” access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GB" sz="2800"/>
              <a:t>/</a:t>
            </a:r>
            <a:r>
              <a:rPr lang="en-GB" sz="2800">
                <a:solidFill>
                  <a:srgbClr val="16A66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280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6158" y="3175847"/>
            <a:ext cx="2783834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/>
              <a:t>Int’l AuthN </a:t>
            </a:r>
            <a:r>
              <a:rPr lang="en-GB" sz="280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GB" sz="2800"/>
              <a:t>/</a:t>
            </a:r>
            <a:r>
              <a:rPr lang="en-GB" sz="2800">
                <a:solidFill>
                  <a:srgbClr val="16A66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2800">
                <a:solidFill>
                  <a:srgbClr val="16A661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9221" y="1353145"/>
            <a:ext cx="2485675" cy="495807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r>
              <a:rPr lang="en-GB" sz="2800" dirty="0"/>
              <a:t>Nat’l </a:t>
            </a:r>
            <a:r>
              <a:rPr lang="en-GB" sz="2800" dirty="0" err="1"/>
              <a:t>AuthN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16A66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GB" sz="2800" dirty="0">
                <a:solidFill>
                  <a:srgbClr val="16A661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2160" y="6488668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graphic: Paul van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Dijk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SURFnet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51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2453677"/>
            <a:ext cx="8799118" cy="2937652"/>
          </a:xfrm>
        </p:spPr>
        <p:txBody>
          <a:bodyPr>
            <a:noAutofit/>
          </a:bodyPr>
          <a:lstStyle/>
          <a:p>
            <a:r>
              <a:rPr lang="en-US" sz="2200" dirty="0"/>
              <a:t>support the collaboration model across institutional and </a:t>
            </a:r>
            <a:r>
              <a:rPr lang="en-US" sz="2200" dirty="0" smtClean="0"/>
              <a:t>sector </a:t>
            </a:r>
            <a:r>
              <a:rPr lang="en-US" sz="2200" dirty="0"/>
              <a:t>borders </a:t>
            </a:r>
            <a:endParaRPr lang="en-US" sz="2200" dirty="0" smtClean="0"/>
          </a:p>
          <a:p>
            <a:r>
              <a:rPr lang="en-US" sz="2200" dirty="0"/>
              <a:t>advance mechanisms that will improve the experience for users </a:t>
            </a:r>
            <a:endParaRPr lang="en-US" sz="2200" dirty="0" smtClean="0"/>
          </a:p>
          <a:p>
            <a:r>
              <a:rPr lang="en-US" sz="2200" dirty="0"/>
              <a:t>guarantee their privacy and </a:t>
            </a:r>
            <a:r>
              <a:rPr lang="en-US" sz="2200" dirty="0" smtClean="0"/>
              <a:t>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z="1100" smtClean="0"/>
              <a:pPr/>
              <a:t>3</a:t>
            </a:fld>
            <a:endParaRPr lang="en-GB" sz="11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AARC?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548680"/>
            <a:ext cx="6767365" cy="1077218"/>
          </a:xfrm>
          <a:prstGeom prst="rect">
            <a:avLst/>
          </a:prstGeom>
          <a:noFill/>
          <a:ln>
            <a:solidFill>
              <a:srgbClr val="1C416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Authentication and Authorisation </a:t>
            </a:r>
            <a:r>
              <a:rPr lang="en-GB" sz="3200" b="1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200" b="1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GB" sz="3200" b="1" dirty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Research and Collaboration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26876" y="2204864"/>
            <a:ext cx="8362562" cy="0"/>
          </a:xfrm>
          <a:prstGeom prst="line">
            <a:avLst/>
          </a:prstGeom>
          <a:ln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89011" y="3933056"/>
            <a:ext cx="791949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"/>
            </a:pPr>
            <a:r>
              <a:rPr lang="en-US" sz="2200" dirty="0" smtClean="0">
                <a:solidFill>
                  <a:prstClr val="black"/>
                </a:solidFill>
                <a:latin typeface="Gill Sans MT"/>
                <a:cs typeface="+mn-cs"/>
              </a:rPr>
              <a:t>build </a:t>
            </a: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on the very many existing and evolving components</a:t>
            </a:r>
          </a:p>
          <a:p>
            <a:pPr lvl="0">
              <a:spcBef>
                <a:spcPts val="600"/>
              </a:spcBef>
              <a:buClr>
                <a:srgbClr val="FF0000"/>
              </a:buClr>
              <a:buSzPct val="80000"/>
            </a:pP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    </a:t>
            </a:r>
            <a:r>
              <a:rPr lang="en-US" sz="2200" i="1" dirty="0">
                <a:solidFill>
                  <a:prstClr val="black"/>
                </a:solidFill>
                <a:latin typeface="Gill Sans MT"/>
                <a:cs typeface="+mn-cs"/>
              </a:rPr>
              <a:t>ESFRI clusters, eduGAIN, national AAI </a:t>
            </a:r>
            <a:r>
              <a:rPr lang="en-US" sz="2200" i="1" dirty="0" smtClean="0">
                <a:solidFill>
                  <a:prstClr val="black"/>
                </a:solidFill>
                <a:latin typeface="Gill Sans MT"/>
                <a:cs typeface="+mn-cs"/>
              </a:rPr>
              <a:t>fed’s</a:t>
            </a:r>
            <a:r>
              <a:rPr lang="en-US" sz="2200" i="1" dirty="0">
                <a:solidFill>
                  <a:prstClr val="black"/>
                </a:solidFill>
                <a:latin typeface="Gill Sans MT"/>
                <a:cs typeface="+mn-cs"/>
              </a:rPr>
              <a:t>, NGIs, IGTF, SCI, </a:t>
            </a:r>
            <a:r>
              <a:rPr lang="en-US" sz="2200" i="1" dirty="0" err="1">
                <a:solidFill>
                  <a:prstClr val="black"/>
                </a:solidFill>
                <a:latin typeface="Gill Sans MT"/>
                <a:cs typeface="+mn-cs"/>
              </a:rPr>
              <a:t>SirTFi</a:t>
            </a:r>
            <a:r>
              <a:rPr lang="en-US" sz="2200" i="1" dirty="0">
                <a:solidFill>
                  <a:prstClr val="black"/>
                </a:solidFill>
                <a:latin typeface="Gill Sans MT"/>
                <a:cs typeface="+mn-cs"/>
              </a:rPr>
              <a:t>, …</a:t>
            </a:r>
          </a:p>
          <a:p>
            <a:pPr marL="365125" lvl="0" indent="-282575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"/>
            </a:pP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design, test and pilot any missing components</a:t>
            </a:r>
          </a:p>
          <a:p>
            <a:pPr marL="365125" lvl="0" indent="-282575">
              <a:spcBef>
                <a:spcPts val="600"/>
              </a:spcBef>
              <a:buClr>
                <a:srgbClr val="FF0000"/>
              </a:buClr>
              <a:buSzPct val="80000"/>
              <a:buFont typeface="Wingdings 2" pitchFamily="18" charset="2"/>
              <a:buChar char=""/>
            </a:pPr>
            <a:r>
              <a:rPr lang="en-US" sz="2200" b="1" dirty="0">
                <a:solidFill>
                  <a:prstClr val="black"/>
                </a:solidFill>
                <a:latin typeface="Gill Sans MT"/>
                <a:cs typeface="+mn-cs"/>
              </a:rPr>
              <a:t>integrate them </a:t>
            </a:r>
            <a:r>
              <a:rPr lang="en-US" sz="2200" dirty="0">
                <a:solidFill>
                  <a:prstClr val="black"/>
                </a:solidFill>
                <a:latin typeface="Gill Sans MT"/>
                <a:cs typeface="+mn-cs"/>
              </a:rPr>
              <a:t>with existing working flows </a:t>
            </a:r>
          </a:p>
        </p:txBody>
      </p:sp>
    </p:spTree>
    <p:extLst>
      <p:ext uri="{BB962C8B-B14F-4D97-AF65-F5344CB8AC3E}">
        <p14:creationId xmlns:p14="http://schemas.microsoft.com/office/powerpoint/2010/main" val="1875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AARC – Authentication and Authorisation for Research and Collaboration  </a:t>
            </a:r>
            <a:endParaRPr lang="en-GB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59632" y="1536275"/>
            <a:ext cx="743257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Two-year </a:t>
            </a:r>
            <a:r>
              <a:rPr lang="en-GB" dirty="0" smtClean="0"/>
              <a:t>project </a:t>
            </a:r>
          </a:p>
          <a:p>
            <a:endParaRPr lang="en-GB" dirty="0"/>
          </a:p>
          <a:p>
            <a:r>
              <a:rPr lang="en-GB" dirty="0" smtClean="0"/>
              <a:t>19 </a:t>
            </a:r>
            <a:r>
              <a:rPr lang="en-GB" dirty="0"/>
              <a:t>funded  plus 2 unfunded </a:t>
            </a:r>
            <a:endParaRPr lang="en-GB" dirty="0" smtClean="0"/>
          </a:p>
          <a:p>
            <a:pPr lvl="1"/>
            <a:r>
              <a:rPr lang="en-GB" dirty="0" smtClean="0"/>
              <a:t>Coordinated by the Amsterdam Office </a:t>
            </a:r>
          </a:p>
          <a:p>
            <a:pPr lvl="1"/>
            <a:r>
              <a:rPr lang="en-GB" dirty="0" smtClean="0"/>
              <a:t>NRENs, e-Infrastructure providers and Libraries as equal partners</a:t>
            </a:r>
            <a:endParaRPr lang="en-GB" dirty="0"/>
          </a:p>
          <a:p>
            <a:endParaRPr lang="en-GB" dirty="0"/>
          </a:p>
          <a:p>
            <a:r>
              <a:rPr lang="en-GB" dirty="0"/>
              <a:t>About 3M euro budget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Starting date 1 May, 2015 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6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9067" y="1196752"/>
            <a:ext cx="4055743" cy="3437044"/>
          </a:xfrm>
          <a:solidFill>
            <a:srgbClr val="00368E"/>
          </a:solidFill>
        </p:spPr>
        <p:txBody>
          <a:bodyPr/>
          <a:lstStyle/>
          <a:p>
            <a:r>
              <a:rPr lang="en-GB" sz="2400" dirty="0" smtClean="0">
                <a:solidFill>
                  <a:schemeClr val="bg1"/>
                </a:solidFill>
              </a:rPr>
              <a:t>OUTREACH and TRAINING</a:t>
            </a: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lower </a:t>
            </a:r>
            <a:r>
              <a:rPr lang="en-GB" sz="2000" dirty="0">
                <a:solidFill>
                  <a:schemeClr val="bg1"/>
                </a:solidFill>
              </a:rPr>
              <a:t>entry barriers for organisations to join national </a:t>
            </a:r>
            <a:r>
              <a:rPr lang="en-GB" sz="2000" dirty="0" smtClean="0">
                <a:solidFill>
                  <a:schemeClr val="bg1"/>
                </a:solidFill>
              </a:rPr>
              <a:t>federations</a:t>
            </a:r>
          </a:p>
          <a:p>
            <a:pPr lvl="1"/>
            <a:endParaRPr lang="en-GB" sz="20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improve penetration of federated access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AARC - Goals</a:t>
            </a:r>
            <a:endParaRPr lang="en-GB" sz="36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78432" y="1204476"/>
            <a:ext cx="4055743" cy="4725463"/>
          </a:xfrm>
          <a:prstGeom prst="rect">
            <a:avLst/>
          </a:prstGeom>
          <a:solidFill>
            <a:srgbClr val="A60C3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3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ED1556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 kern="1200">
                <a:solidFill>
                  <a:srgbClr val="0043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36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bg1"/>
                </a:solidFill>
              </a:rPr>
              <a:t>TECHNICAL and POLICY Work</a:t>
            </a: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develop an integrated AAI built on production services (i.e. </a:t>
            </a:r>
            <a:r>
              <a:rPr lang="en-GB" sz="2000" dirty="0" err="1" smtClean="0">
                <a:solidFill>
                  <a:schemeClr val="bg1"/>
                </a:solidFill>
              </a:rPr>
              <a:t>eduGAIN</a:t>
            </a:r>
            <a:r>
              <a:rPr lang="en-GB" sz="2000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n-GB" sz="20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define </a:t>
            </a:r>
            <a:r>
              <a:rPr lang="en-GB" sz="2000" dirty="0">
                <a:solidFill>
                  <a:schemeClr val="bg1"/>
                </a:solidFill>
              </a:rPr>
              <a:t>an incident response framework to work in a federated context</a:t>
            </a:r>
          </a:p>
          <a:p>
            <a:pPr lvl="1"/>
            <a:endParaRPr lang="en-GB" sz="2000" dirty="0" smtClean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agree on a </a:t>
            </a:r>
            <a:r>
              <a:rPr lang="en-GB" sz="2000" dirty="0" err="1" smtClean="0">
                <a:solidFill>
                  <a:schemeClr val="bg1"/>
                </a:solidFill>
              </a:rPr>
              <a:t>LoA</a:t>
            </a:r>
            <a:r>
              <a:rPr lang="en-GB" sz="2000" dirty="0" smtClean="0">
                <a:solidFill>
                  <a:schemeClr val="bg1"/>
                </a:solidFill>
              </a:rPr>
              <a:t> baseline for the R&amp;E community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lvl="1"/>
            <a:r>
              <a:rPr lang="en-GB" sz="2000" dirty="0" smtClean="0">
                <a:solidFill>
                  <a:schemeClr val="bg1"/>
                </a:solidFill>
              </a:rPr>
              <a:t>To pilot new components and best practices guidelines in existing production services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AARC Strengths and Challenges </a:t>
            </a:r>
            <a:endParaRPr lang="en-GB" sz="4000" dirty="0"/>
          </a:p>
        </p:txBody>
      </p:sp>
      <p:sp>
        <p:nvSpPr>
          <p:cNvPr id="9" name="Freeform 8"/>
          <p:cNvSpPr/>
          <p:nvPr/>
        </p:nvSpPr>
        <p:spPr>
          <a:xfrm>
            <a:off x="918390" y="1623070"/>
            <a:ext cx="7272808" cy="4392488"/>
          </a:xfrm>
          <a:custGeom>
            <a:avLst/>
            <a:gdLst>
              <a:gd name="connsiteX0" fmla="*/ 0 w 3795662"/>
              <a:gd name="connsiteY0" fmla="*/ 0 h 2277397"/>
              <a:gd name="connsiteX1" fmla="*/ 3795662 w 3795662"/>
              <a:gd name="connsiteY1" fmla="*/ 0 h 2277397"/>
              <a:gd name="connsiteX2" fmla="*/ 3795662 w 3795662"/>
              <a:gd name="connsiteY2" fmla="*/ 2277397 h 2277397"/>
              <a:gd name="connsiteX3" fmla="*/ 0 w 3795662"/>
              <a:gd name="connsiteY3" fmla="*/ 2277397 h 2277397"/>
              <a:gd name="connsiteX4" fmla="*/ 0 w 3795662"/>
              <a:gd name="connsiteY4" fmla="*/ 0 h 227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5662" h="2277397">
                <a:moveTo>
                  <a:pt x="0" y="0"/>
                </a:moveTo>
                <a:lnTo>
                  <a:pt x="3795662" y="0"/>
                </a:lnTo>
                <a:lnTo>
                  <a:pt x="3795662" y="2277397"/>
                </a:lnTo>
                <a:lnTo>
                  <a:pt x="0" y="2277397"/>
                </a:lnTo>
                <a:lnTo>
                  <a:pt x="0" y="0"/>
                </a:lnTo>
                <a:close/>
              </a:path>
            </a:pathLst>
          </a:custGeom>
          <a:solidFill>
            <a:srgbClr val="623384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195263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24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AARC </a:t>
            </a:r>
            <a:r>
              <a:rPr lang="en-GB" sz="2400" b="1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Strength</a:t>
            </a:r>
            <a:r>
              <a:rPr lang="en-GB" sz="1800" b="1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: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Consortium with NRENs, Libraries, e-Researchers and campuses 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kern="0" dirty="0">
                <a:solidFill>
                  <a:schemeClr val="bg1"/>
                </a:solidFill>
                <a:latin typeface="Gill Sans Light"/>
                <a:ea typeface="ＭＳ Ｐゴシック"/>
              </a:rPr>
              <a:t>Good opportunity to work together as a </a:t>
            </a:r>
            <a:r>
              <a:rPr lang="en-GB" sz="1800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team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Consensus among different groups to work together</a:t>
            </a:r>
            <a:endParaRPr lang="en-GB" sz="1800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endParaRPr lang="en-GB" sz="1800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195263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24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AARC Challenges: 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Address technical challenges to satisfy most of the communities 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Scale the training to EU dimension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sz="1800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Deliver best practises in an ‘implementable’ way</a:t>
            </a: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r>
              <a:rPr lang="en-GB" b="1" kern="0" dirty="0" smtClean="0">
                <a:solidFill>
                  <a:schemeClr val="bg1"/>
                </a:solidFill>
                <a:latin typeface="Gill Sans Light"/>
                <a:ea typeface="ＭＳ Ｐゴシック"/>
              </a:rPr>
              <a:t>Scope the pilots to address use-cases and test results from other WPs in AARC</a:t>
            </a:r>
            <a:endParaRPr lang="en-GB" sz="1800" b="1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652463" lvl="1" indent="-195263">
              <a:spcBef>
                <a:spcPct val="20000"/>
              </a:spcBef>
              <a:buFont typeface="Helvetica CE" charset="0"/>
              <a:buChar char="›"/>
            </a:pPr>
            <a:endParaRPr lang="en-GB" sz="1800" b="1" kern="0" dirty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195263" indent="-195263">
              <a:spcBef>
                <a:spcPct val="20000"/>
              </a:spcBef>
              <a:buFont typeface="Helvetica CE" charset="0"/>
              <a:buChar char="›"/>
            </a:pPr>
            <a:endParaRPr lang="en-GB" sz="2000" kern="0" dirty="0" smtClean="0">
              <a:solidFill>
                <a:schemeClr val="bg1"/>
              </a:solidFill>
              <a:latin typeface="Gill Sans Light"/>
              <a:ea typeface="ＭＳ Ｐゴシック"/>
            </a:endParaRPr>
          </a:p>
          <a:p>
            <a:pPr marL="0" marR="0" lvl="1" algn="l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229200"/>
            <a:ext cx="14756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AARC – Work Packages </a:t>
            </a:r>
            <a:endParaRPr lang="en-GB"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530498" y="1205119"/>
            <a:ext cx="8225510" cy="4986946"/>
            <a:chOff x="27028" y="852297"/>
            <a:chExt cx="8954059" cy="5259393"/>
          </a:xfrm>
        </p:grpSpPr>
        <p:sp>
          <p:nvSpPr>
            <p:cNvPr id="6" name="Rectangle 5"/>
            <p:cNvSpPr/>
            <p:nvPr/>
          </p:nvSpPr>
          <p:spPr>
            <a:xfrm>
              <a:off x="1960597" y="2640424"/>
              <a:ext cx="2422805" cy="2266988"/>
            </a:xfrm>
            <a:prstGeom prst="rect">
              <a:avLst/>
            </a:prstGeom>
            <a:solidFill>
              <a:srgbClr val="4B8C7E"/>
            </a:solidFill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JRA1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(GRNET)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research on technologies to deliver the design of the integrated AAI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237" y="852297"/>
              <a:ext cx="5077661" cy="1623605"/>
            </a:xfrm>
            <a:prstGeom prst="rect">
              <a:avLst/>
            </a:prstGeom>
            <a:solidFill>
              <a:srgbClr val="2242C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NA3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(Nikhef)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define scalable </a:t>
              </a:r>
              <a:r>
                <a:rPr lang="en-GB" sz="2000" dirty="0">
                  <a:solidFill>
                    <a:prstClr val="white"/>
                  </a:solidFill>
                  <a:latin typeface="Calibri"/>
                </a:rPr>
                <a:t>policies and operational </a:t>
              </a: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models </a:t>
              </a:r>
              <a:r>
                <a:rPr lang="en-GB" sz="2000" dirty="0">
                  <a:solidFill>
                    <a:prstClr val="white"/>
                  </a:solidFill>
                  <a:latin typeface="Calibri"/>
                </a:rPr>
                <a:t>for the integrated AAI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3378" y="2640424"/>
              <a:ext cx="2570160" cy="2266988"/>
            </a:xfrm>
            <a:prstGeom prst="rect">
              <a:avLst/>
            </a:prstGeom>
            <a:solidFill>
              <a:srgbClr val="C0504D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SA1</a:t>
              </a:r>
              <a:br>
                <a:rPr lang="en-GB" sz="24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</a:t>
              </a:r>
              <a:r>
                <a:rPr lang="en-GB" sz="2000" dirty="0" err="1" smtClean="0">
                  <a:solidFill>
                    <a:prstClr val="white"/>
                  </a:solidFill>
                  <a:latin typeface="Calibri"/>
                </a:rPr>
                <a:t>SURFnet</a:t>
              </a: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pilot  key components of the integrated AAI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01579" y="852298"/>
              <a:ext cx="1779508" cy="4055114"/>
            </a:xfrm>
            <a:prstGeom prst="rect">
              <a:avLst/>
            </a:prstGeom>
            <a:solidFill>
              <a:srgbClr val="2242C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NA2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prstClr val="white"/>
                  </a:solidFill>
                </a:rPr>
                <a:t>(GEANT Ass.)</a:t>
              </a:r>
              <a:endParaRPr lang="en-GB" sz="2000" dirty="0" smtClean="0">
                <a:solidFill>
                  <a:prstClr val="white"/>
                </a:solidFill>
                <a:latin typeface="Calibri"/>
              </a:endParaRP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To train, disseminate and reach out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029" y="852298"/>
              <a:ext cx="1815675" cy="4055114"/>
            </a:xfrm>
            <a:prstGeom prst="rect">
              <a:avLst/>
            </a:prstGeom>
            <a:solidFill>
              <a:srgbClr val="2242CE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dirty="0" smtClean="0">
                  <a:solidFill>
                    <a:prstClr val="white"/>
                  </a:solidFill>
                  <a:latin typeface="Calibri"/>
                </a:rPr>
                <a:t>NA1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(GEANT Ass.)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000" dirty="0" smtClean="0">
                  <a:solidFill>
                    <a:prstClr val="white"/>
                  </a:solidFill>
                  <a:latin typeface="Calibri"/>
                </a:rPr>
                <a:t>Overall Management</a:t>
              </a:r>
              <a:endParaRPr lang="en-GB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028" y="5197290"/>
              <a:ext cx="8954058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800" dirty="0" smtClean="0">
                  <a:solidFill>
                    <a:srgbClr val="000000"/>
                  </a:solidFill>
                  <a:latin typeface="Calibri"/>
                </a:rPr>
                <a:t>Liaison with other relevant user communities, e-Infrastructures and international relevant AAI activities    </a:t>
              </a:r>
              <a:endParaRPr lang="en-GB" sz="1800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1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pPr algn="ctr"/>
            <a:r>
              <a:rPr lang="en-GB"/>
              <a:t>IdPs – extend coverage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88484" y="1124744"/>
            <a:ext cx="2379639" cy="1265766"/>
            <a:chOff x="885776" y="2716560"/>
            <a:chExt cx="3384376" cy="1800200"/>
          </a:xfrm>
        </p:grpSpPr>
        <p:pic>
          <p:nvPicPr>
            <p:cNvPr id="7" name="Picture 6" descr="Screen Shot 2013-05-07 at 8.33.47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02000" y="3220616"/>
              <a:ext cx="1096738" cy="7200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101800" y="3076600"/>
              <a:ext cx="1778778" cy="803894"/>
              <a:chOff x="289018" y="2362200"/>
              <a:chExt cx="1745070" cy="854388"/>
            </a:xfrm>
            <a:solidFill>
              <a:srgbClr val="008000"/>
            </a:solidFill>
          </p:grpSpPr>
          <p:sp>
            <p:nvSpPr>
              <p:cNvPr id="13" name="Rectangle 12"/>
              <p:cNvSpPr/>
              <p:nvPr/>
            </p:nvSpPr>
            <p:spPr bwMode="auto">
              <a:xfrm>
                <a:off x="602733" y="2510218"/>
                <a:ext cx="1118412" cy="70637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1739769" y="2686810"/>
                <a:ext cx="294319" cy="52977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289018" y="2686810"/>
                <a:ext cx="294319" cy="52977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691886" y="2362200"/>
                <a:ext cx="960870" cy="117727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lang="en-US" sz="400" b="1" i="1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800089" y="2686811"/>
                <a:ext cx="706365" cy="58865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 rot="16200000">
                <a:off x="682891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 rot="16200000">
                <a:off x="1242956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 rot="16200000">
                <a:off x="830909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 rot="16200000">
                <a:off x="967686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 rot="16200000">
                <a:off x="1106179" y="2912051"/>
                <a:ext cx="388503" cy="64751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73218" eaLnBrk="0" hangingPunct="0"/>
                <a:endParaRPr kumimoji="0" lang="en-US" b="1" i="1" u="none" strike="noStrike" cap="none" normalizeH="0" baseline="0" smtClean="0">
                  <a:ln>
                    <a:noFill/>
                  </a:ln>
                  <a:effectLst/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720461" y="2470401"/>
                <a:ext cx="58863" cy="117727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1554090" y="2470403"/>
                <a:ext cx="58863" cy="117727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</p:grpSp>
        <p:sp>
          <p:nvSpPr>
            <p:cNvPr id="10" name="Rounded Rectangle 9"/>
            <p:cNvSpPr/>
            <p:nvPr/>
          </p:nvSpPr>
          <p:spPr bwMode="auto">
            <a:xfrm>
              <a:off x="885776" y="2716560"/>
              <a:ext cx="3384376" cy="1800200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defTabSz="642632"/>
              <a:r>
                <a:rPr lang="nl-NL" sz="1300" dirty="0" err="1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National IdPs</a:t>
              </a:r>
              <a:endParaRPr lang="nl-NL" sz="1300" dirty="0">
                <a:latin typeface="Gotham Book" charset="0"/>
                <a:ea typeface="ヒラギノ角ゴ ProN W3" charset="0"/>
                <a:cs typeface="ヒラギノ角ゴ ProN W3" charset="0"/>
                <a:sym typeface="Gotham Book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1677864" y="3436640"/>
              <a:ext cx="648072" cy="36004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632"/>
              <a:r>
                <a:rPr lang="nl-NL" sz="11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VU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488484" y="2694294"/>
            <a:ext cx="2379639" cy="1620180"/>
            <a:chOff x="885776" y="4228728"/>
            <a:chExt cx="3384376" cy="2304256"/>
          </a:xfrm>
        </p:grpSpPr>
        <p:pic>
          <p:nvPicPr>
            <p:cNvPr id="38" name="Picture 37" descr="Screen Shot 2013-04-15 at 9.00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2000" y="5380856"/>
              <a:ext cx="1107815" cy="735905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1500893" y="4948808"/>
              <a:ext cx="1113075" cy="1049520"/>
              <a:chOff x="855528" y="1444625"/>
              <a:chExt cx="626312" cy="59055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48" name="Rectangle 47"/>
              <p:cNvSpPr/>
              <p:nvPr/>
            </p:nvSpPr>
            <p:spPr bwMode="auto">
              <a:xfrm>
                <a:off x="1382261" y="1444625"/>
                <a:ext cx="99579" cy="59055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855528" y="1663700"/>
                <a:ext cx="526795" cy="371475"/>
                <a:chOff x="760978" y="1597026"/>
                <a:chExt cx="621346" cy="438149"/>
              </a:xfrm>
              <a:grpFill/>
            </p:grpSpPr>
            <p:sp>
              <p:nvSpPr>
                <p:cNvPr id="50" name="Rectangle 49"/>
                <p:cNvSpPr/>
                <p:nvPr/>
              </p:nvSpPr>
              <p:spPr bwMode="auto">
                <a:xfrm>
                  <a:off x="760978" y="1672933"/>
                  <a:ext cx="621346" cy="36224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810508" y="1597026"/>
                  <a:ext cx="53382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73218" eaLnBrk="0" hangingPunct="0"/>
                  <a:endParaRPr lang="en-US" sz="400" b="1" i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826383" y="1652514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1289515" y="1652515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0" name="Rounded Rectangle 39"/>
            <p:cNvSpPr/>
            <p:nvPr/>
          </p:nvSpPr>
          <p:spPr bwMode="auto">
            <a:xfrm>
              <a:off x="885776" y="4813176"/>
              <a:ext cx="3384376" cy="1719808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300"/>
                <a:t>eduGAIN IdPs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1677864" y="5575671"/>
              <a:ext cx="648072" cy="36004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632"/>
              <a:r>
                <a:rPr lang="nl-NL" sz="11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TC</a:t>
              </a:r>
            </a:p>
          </p:txBody>
        </p:sp>
        <p:pic>
          <p:nvPicPr>
            <p:cNvPr id="42" name="Picture 41" descr="United-Kingdom256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62" y="4228728"/>
              <a:ext cx="1090960" cy="1090960"/>
            </a:xfrm>
            <a:prstGeom prst="rect">
              <a:avLst/>
            </a:prstGeom>
          </p:spPr>
        </p:pic>
        <p:pic>
          <p:nvPicPr>
            <p:cNvPr id="43" name="Picture 42" descr="Finland256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82" y="4228728"/>
              <a:ext cx="1090960" cy="1090960"/>
            </a:xfrm>
            <a:prstGeom prst="rect">
              <a:avLst/>
            </a:prstGeom>
          </p:spPr>
        </p:pic>
        <p:pic>
          <p:nvPicPr>
            <p:cNvPr id="44" name="Picture 43" descr="Germany256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950" y="4228728"/>
              <a:ext cx="1090960" cy="1090960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1488484" y="4871411"/>
            <a:ext cx="2379639" cy="1209240"/>
            <a:chOff x="3982120" y="3178161"/>
            <a:chExt cx="3384376" cy="1719808"/>
          </a:xfrm>
        </p:grpSpPr>
        <p:pic>
          <p:nvPicPr>
            <p:cNvPr id="55" name="Picture 54" descr="Screen Shot 2013-04-15 at 9.00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98344" y="3745841"/>
              <a:ext cx="1107815" cy="735905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4597237" y="3313793"/>
              <a:ext cx="1113075" cy="1049520"/>
              <a:chOff x="855528" y="1444625"/>
              <a:chExt cx="626312" cy="59055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9" name="Rectangle 58"/>
              <p:cNvSpPr/>
              <p:nvPr/>
            </p:nvSpPr>
            <p:spPr bwMode="auto">
              <a:xfrm>
                <a:off x="1382261" y="1444625"/>
                <a:ext cx="99579" cy="59055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73218" eaLnBrk="0" hangingPunct="0"/>
                <a:endParaRPr lang="en-US" sz="1000" i="1">
                  <a:latin typeface="Times" pitchFamily="2" charset="0"/>
                  <a:cs typeface="Arial" pitchFamily="34" charset="0"/>
                </a:endParaRPr>
              </a:p>
            </p:txBody>
          </p:sp>
          <p:grpSp>
            <p:nvGrpSpPr>
              <p:cNvPr id="60" name="Group 59"/>
              <p:cNvGrpSpPr/>
              <p:nvPr/>
            </p:nvGrpSpPr>
            <p:grpSpPr>
              <a:xfrm>
                <a:off x="855528" y="1663700"/>
                <a:ext cx="526795" cy="371475"/>
                <a:chOff x="760978" y="1597026"/>
                <a:chExt cx="621346" cy="438149"/>
              </a:xfrm>
              <a:grpFill/>
            </p:grpSpPr>
            <p:sp>
              <p:nvSpPr>
                <p:cNvPr id="61" name="Rectangle 60"/>
                <p:cNvSpPr/>
                <p:nvPr/>
              </p:nvSpPr>
              <p:spPr bwMode="auto">
                <a:xfrm>
                  <a:off x="760978" y="1672933"/>
                  <a:ext cx="621346" cy="362242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810508" y="1597026"/>
                  <a:ext cx="53382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673218" eaLnBrk="0" hangingPunct="0"/>
                  <a:endParaRPr lang="en-US" sz="400" b="1" i="1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826383" y="1652514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1289515" y="1652515"/>
                  <a:ext cx="32702" cy="60373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673218" eaLnBrk="0" hangingPunct="0"/>
                  <a:endParaRPr lang="en-US" sz="1000" i="1">
                    <a:latin typeface="Times" pitchFamily="2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57" name="Rounded Rectangle 56"/>
            <p:cNvSpPr/>
            <p:nvPr/>
          </p:nvSpPr>
          <p:spPr bwMode="auto">
            <a:xfrm>
              <a:off x="3982120" y="3178161"/>
              <a:ext cx="3384376" cy="1719808"/>
            </a:xfrm>
            <a:prstGeom prst="roundRect">
              <a:avLst/>
            </a:prstGeom>
            <a:solidFill>
              <a:schemeClr val="accent1">
                <a:alpha val="24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300"/>
                <a:t>“External” access</a:t>
              </a:r>
            </a:p>
          </p:txBody>
        </p:sp>
        <p:sp>
          <p:nvSpPr>
            <p:cNvPr id="58" name="Rounded Rectangle 57"/>
            <p:cNvSpPr/>
            <p:nvPr/>
          </p:nvSpPr>
          <p:spPr bwMode="auto">
            <a:xfrm>
              <a:off x="4774208" y="3940656"/>
              <a:ext cx="648072" cy="360040"/>
            </a:xfrm>
            <a:prstGeom prst="roundRect">
              <a:avLst/>
            </a:prstGeom>
            <a:solidFill>
              <a:schemeClr val="accent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42632"/>
              <a:r>
                <a:rPr lang="nl-NL" sz="1100" dirty="0">
                  <a:latin typeface="Gotham Book" charset="0"/>
                  <a:ea typeface="ヒラギノ角ゴ ProN W3" charset="0"/>
                  <a:cs typeface="ヒラギノ角ゴ ProN W3" charset="0"/>
                  <a:sym typeface="Gotham Book" charset="0"/>
                </a:rPr>
                <a:t>TC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984684" y="3459673"/>
            <a:ext cx="4990977" cy="58814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0" lvl="1"/>
            <a:r>
              <a:rPr lang="en-US" sz="1700"/>
              <a:t>All SAML but differences in attribute management </a:t>
            </a:r>
          </a:p>
          <a:p>
            <a:pPr marL="0" lvl="1"/>
            <a:r>
              <a:rPr lang="en-US" sz="1700"/>
              <a:t>need policies and formats</a:t>
            </a:r>
            <a:endParaRPr lang="en-US" sz="2200"/>
          </a:p>
        </p:txBody>
      </p:sp>
      <p:sp>
        <p:nvSpPr>
          <p:cNvPr id="67" name="TextBox 66"/>
          <p:cNvSpPr txBox="1"/>
          <p:nvPr/>
        </p:nvSpPr>
        <p:spPr>
          <a:xfrm>
            <a:off x="3984685" y="4922041"/>
            <a:ext cx="4784125" cy="111136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241093" lvl="1" indent="-241093">
              <a:buFont typeface="Arial"/>
              <a:buChar char="•"/>
            </a:pPr>
            <a:r>
              <a:rPr lang="en-US" sz="1700"/>
              <a:t>Lower barriers for non academia (“externals”)</a:t>
            </a:r>
          </a:p>
          <a:p>
            <a:pPr marL="241093" lvl="1" indent="-241093">
              <a:buFont typeface="Arial"/>
              <a:buChar char="•"/>
            </a:pPr>
            <a:r>
              <a:rPr lang="en-US" sz="1700"/>
              <a:t>Use of Gov e-ID, social IDs, linking accounts</a:t>
            </a:r>
          </a:p>
          <a:p>
            <a:pPr marL="241093" lvl="1" indent="-241093">
              <a:buFont typeface="Arial"/>
              <a:buChar char="•"/>
            </a:pPr>
            <a:r>
              <a:rPr lang="en-US" sz="1700"/>
              <a:t>Support scalable LoA for “externals” accounts</a:t>
            </a:r>
          </a:p>
          <a:p>
            <a:pPr marL="241093" lvl="1" indent="-241093">
              <a:buFont typeface="Arial"/>
              <a:buChar char="•"/>
            </a:pPr>
            <a:r>
              <a:rPr lang="en-US" sz="1700"/>
              <a:t>Deal with “library walk-in users”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84685" y="1428528"/>
            <a:ext cx="4736868" cy="588140"/>
          </a:xfrm>
          <a:prstGeom prst="rect">
            <a:avLst/>
          </a:prstGeom>
          <a:noFill/>
        </p:spPr>
        <p:txBody>
          <a:bodyPr wrap="none" lIns="64291" tIns="32146" rIns="64291" bIns="32146" rtlCol="0">
            <a:spAutoFit/>
          </a:bodyPr>
          <a:lstStyle/>
          <a:p>
            <a:pPr marL="0" lvl="1"/>
            <a:r>
              <a:rPr lang="en-US" sz="1700"/>
              <a:t>All SAML, national policies and formats</a:t>
            </a:r>
          </a:p>
          <a:p>
            <a:pPr marL="0" lvl="1"/>
            <a:r>
              <a:rPr lang="en-US" sz="1700"/>
              <a:t>Any issues? perhaps promote opt-out approach</a:t>
            </a:r>
            <a:endParaRPr lang="en-US" sz="1700" b="1"/>
          </a:p>
        </p:txBody>
      </p:sp>
      <p:sp>
        <p:nvSpPr>
          <p:cNvPr id="70" name="Rounded Rectangle 69"/>
          <p:cNvSpPr/>
          <p:nvPr/>
        </p:nvSpPr>
        <p:spPr bwMode="auto">
          <a:xfrm>
            <a:off x="1351892" y="4784553"/>
            <a:ext cx="7540588" cy="1367027"/>
          </a:xfrm>
          <a:prstGeom prst="roundRect">
            <a:avLst/>
          </a:prstGeom>
          <a:noFill/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defTabSz="642915"/>
            <a:endParaRPr lang="en-GB" sz="2200">
              <a:solidFill>
                <a:srgbClr val="000000"/>
              </a:solidFill>
              <a:latin typeface="Gotham Book" charset="0"/>
              <a:ea typeface="ヒラギノ角ゴ ProN W3" charset="0"/>
              <a:cs typeface="ヒラギノ角ゴ ProN W3" charset="0"/>
              <a:sym typeface="Gotham Book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12160" y="6488668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graphic: Paul van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Dijk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</a:rPr>
              <a:t>SURFnet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30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457500"/>
            <a:ext cx="7183711" cy="4351338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Training for IdPs</a:t>
            </a:r>
          </a:p>
          <a:p>
            <a:pPr lvl="1"/>
            <a:r>
              <a:rPr lang="en-US" sz="2000" dirty="0" smtClean="0"/>
              <a:t>Directly focusing on research use cases, engaging their local researchers and their requirements</a:t>
            </a:r>
          </a:p>
          <a:p>
            <a:pPr lvl="1"/>
            <a:r>
              <a:rPr lang="en-US" sz="2000" dirty="0" smtClean="0"/>
              <a:t>Encourage them to harmonize through best practices</a:t>
            </a:r>
          </a:p>
          <a:p>
            <a:pPr lvl="1"/>
            <a:r>
              <a:rPr lang="en-GB" sz="2000" dirty="0" smtClean="0"/>
              <a:t>Expand </a:t>
            </a:r>
            <a:r>
              <a:rPr lang="en-GB" sz="2000" dirty="0"/>
              <a:t>coverage of national identity federations, supporting institutions with low levels of technical or organisational </a:t>
            </a:r>
            <a:r>
              <a:rPr lang="en-GB" sz="2000" dirty="0" smtClean="0"/>
              <a:t>preparedness</a:t>
            </a:r>
            <a:endParaRPr lang="en-US" sz="2000" dirty="0" smtClean="0"/>
          </a:p>
          <a:p>
            <a:r>
              <a:rPr lang="en-GB" sz="2400" dirty="0" smtClean="0"/>
              <a:t>Architectures </a:t>
            </a:r>
            <a:r>
              <a:rPr lang="en-GB" sz="2400" dirty="0"/>
              <a:t>for </a:t>
            </a:r>
            <a:r>
              <a:rPr lang="en-GB" sz="2400" dirty="0" smtClean="0"/>
              <a:t>integrated/interoperable AAI</a:t>
            </a:r>
          </a:p>
          <a:p>
            <a:pPr lvl="1"/>
            <a:r>
              <a:rPr lang="en-GB" sz="2000" dirty="0"/>
              <a:t>technical elements needed for the integrated AAI: attribute frameworks and deployable </a:t>
            </a:r>
            <a:r>
              <a:rPr lang="en-GB" sz="2000" dirty="0" smtClean="0"/>
              <a:t>web &amp; non-web technologies</a:t>
            </a:r>
          </a:p>
          <a:p>
            <a:pPr lvl="1"/>
            <a:r>
              <a:rPr lang="en-US" sz="2000" dirty="0"/>
              <a:t>Support for guest IdPs</a:t>
            </a:r>
          </a:p>
          <a:p>
            <a:pPr lvl="1"/>
            <a:r>
              <a:rPr lang="en-GB" sz="2000" dirty="0" smtClean="0"/>
              <a:t>Risk-based models for AAI solutions</a:t>
            </a:r>
          </a:p>
          <a:p>
            <a:pPr lvl="1"/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Training Activities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792686" y="5574875"/>
            <a:ext cx="2016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90000"/>
                </a:solidFill>
              </a:rPr>
              <a:t>GRNET,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dirty="0" smtClean="0">
                <a:solidFill>
                  <a:srgbClr val="990000"/>
                </a:solidFill>
              </a:rPr>
              <a:t>Christos </a:t>
            </a:r>
            <a:r>
              <a:rPr lang="en-US" sz="1400" dirty="0" err="1" smtClean="0">
                <a:solidFill>
                  <a:srgbClr val="990000"/>
                </a:solidFill>
              </a:rPr>
              <a:t>Kanellopoulos</a:t>
            </a:r>
            <a:endParaRPr lang="en-US" sz="1400" dirty="0">
              <a:solidFill>
                <a:srgbClr val="99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907" y="1465620"/>
            <a:ext cx="191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990000"/>
                </a:solidFill>
              </a:rPr>
              <a:t>G</a:t>
            </a:r>
            <a:r>
              <a:rPr lang="en-GB" sz="1400" dirty="0" smtClean="0">
                <a:solidFill>
                  <a:srgbClr val="990000"/>
                </a:solidFill>
              </a:rPr>
              <a:t>ÉANT</a:t>
            </a:r>
            <a:r>
              <a:rPr lang="en-US" sz="1400" dirty="0" smtClean="0">
                <a:solidFill>
                  <a:srgbClr val="990000"/>
                </a:solidFill>
              </a:rPr>
              <a:t>,</a:t>
            </a:r>
            <a:br>
              <a:rPr lang="en-US" sz="1400" dirty="0" smtClean="0">
                <a:solidFill>
                  <a:srgbClr val="990000"/>
                </a:solidFill>
              </a:rPr>
            </a:br>
            <a:r>
              <a:rPr lang="en-US" sz="1400" dirty="0">
                <a:solidFill>
                  <a:srgbClr val="990000"/>
                </a:solidFill>
              </a:rPr>
              <a:t>Alessandra  </a:t>
            </a:r>
            <a:r>
              <a:rPr lang="en-US" sz="1400" dirty="0" err="1" smtClean="0">
                <a:solidFill>
                  <a:srgbClr val="990000"/>
                </a:solidFill>
              </a:rPr>
              <a:t>Scicchitano</a:t>
            </a:r>
            <a:endParaRPr lang="en-US" sz="1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khef-PDP-presentation-2015-mod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Props1.xml><?xml version="1.0" encoding="utf-8"?>
<ds:datastoreItem xmlns:ds="http://schemas.openxmlformats.org/officeDocument/2006/customXml" ds:itemID="{03338BC8-BBF3-4152-8114-248CD4A24091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Nikhef-PDP-presentation-2015-mod</Template>
  <TotalTime>9815</TotalTime>
  <Words>1001</Words>
  <Application>Microsoft Office PowerPoint</Application>
  <PresentationFormat>On-screen Show (4:3)</PresentationFormat>
  <Paragraphs>240</Paragraphs>
  <Slides>19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Nikhef-PDP-presentation-2015-mod</vt:lpstr>
      <vt:lpstr>Authentication and Authorization for Research and Collaboration</vt:lpstr>
      <vt:lpstr>Our status today?</vt:lpstr>
      <vt:lpstr>AARC?</vt:lpstr>
      <vt:lpstr>AARC – Authentication and Authorisation for Research and Collaboration  </vt:lpstr>
      <vt:lpstr>AARC - Goals</vt:lpstr>
      <vt:lpstr>AARC Strengths and Challenges </vt:lpstr>
      <vt:lpstr>AARC – Work Packages </vt:lpstr>
      <vt:lpstr>IdPs – extend coverage</vt:lpstr>
      <vt:lpstr>Training Activities</vt:lpstr>
      <vt:lpstr>Building end-to-end prototypes example: PoC EGI, GRNET, CESNET, INFN, SURFnet...</vt:lpstr>
      <vt:lpstr>There are lots of components out there!</vt:lpstr>
      <vt:lpstr>Technical pilots</vt:lpstr>
      <vt:lpstr>Policy challenges</vt:lpstr>
      <vt:lpstr>Policy and best practice harmonization</vt:lpstr>
      <vt:lpstr>Liaisons with other groups </vt:lpstr>
      <vt:lpstr>Approach </vt:lpstr>
      <vt:lpstr>AARC/REFEDS/GN4 – Working together </vt:lpstr>
      <vt:lpstr>Where are we now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lastModifiedBy>DavidG</cp:lastModifiedBy>
  <cp:revision>62</cp:revision>
  <cp:lastPrinted>2010-12-15T16:14:10Z</cp:lastPrinted>
  <dcterms:created xsi:type="dcterms:W3CDTF">2015-04-16T09:37:22Z</dcterms:created>
  <dcterms:modified xsi:type="dcterms:W3CDTF">2015-05-13T08:08:44Z</dcterms:modified>
</cp:coreProperties>
</file>