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Lst>
  <p:notesMasterIdLst>
    <p:notesMasterId r:id="rId46"/>
  </p:notesMasterIdLst>
  <p:handoutMasterIdLst>
    <p:handoutMasterId r:id="rId47"/>
  </p:handoutMasterIdLst>
  <p:sldIdLst>
    <p:sldId id="256" r:id="rId3"/>
    <p:sldId id="268" r:id="rId4"/>
    <p:sldId id="269" r:id="rId5"/>
    <p:sldId id="303" r:id="rId6"/>
    <p:sldId id="278" r:id="rId7"/>
    <p:sldId id="279" r:id="rId8"/>
    <p:sldId id="288" r:id="rId9"/>
    <p:sldId id="290" r:id="rId10"/>
    <p:sldId id="295" r:id="rId11"/>
    <p:sldId id="300" r:id="rId12"/>
    <p:sldId id="297" r:id="rId13"/>
    <p:sldId id="299" r:id="rId14"/>
    <p:sldId id="291" r:id="rId15"/>
    <p:sldId id="281" r:id="rId16"/>
    <p:sldId id="271" r:id="rId17"/>
    <p:sldId id="284" r:id="rId18"/>
    <p:sldId id="272" r:id="rId19"/>
    <p:sldId id="285" r:id="rId20"/>
    <p:sldId id="275" r:id="rId21"/>
    <p:sldId id="302" r:id="rId22"/>
    <p:sldId id="280" r:id="rId23"/>
    <p:sldId id="286" r:id="rId24"/>
    <p:sldId id="276" r:id="rId25"/>
    <p:sldId id="264" r:id="rId26"/>
    <p:sldId id="277" r:id="rId27"/>
    <p:sldId id="265" r:id="rId28"/>
    <p:sldId id="261" r:id="rId29"/>
    <p:sldId id="260" r:id="rId30"/>
    <p:sldId id="262" r:id="rId31"/>
    <p:sldId id="307" r:id="rId32"/>
    <p:sldId id="309" r:id="rId33"/>
    <p:sldId id="308" r:id="rId34"/>
    <p:sldId id="313" r:id="rId35"/>
    <p:sldId id="310" r:id="rId36"/>
    <p:sldId id="314" r:id="rId37"/>
    <p:sldId id="311" r:id="rId38"/>
    <p:sldId id="312" r:id="rId39"/>
    <p:sldId id="293" r:id="rId40"/>
    <p:sldId id="304" r:id="rId41"/>
    <p:sldId id="306" r:id="rId42"/>
    <p:sldId id="305" r:id="rId43"/>
    <p:sldId id="257" r:id="rId44"/>
    <p:sldId id="296" r:id="rId4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8" autoAdjust="0"/>
    <p:restoredTop sz="94304" autoAdjust="0"/>
  </p:normalViewPr>
  <p:slideViewPr>
    <p:cSldViewPr>
      <p:cViewPr varScale="1">
        <p:scale>
          <a:sx n="92" d="100"/>
          <a:sy n="92" d="100"/>
        </p:scale>
        <p:origin x="-1579" y="-91"/>
      </p:cViewPr>
      <p:guideLst>
        <p:guide orient="horz" pos="2160"/>
        <p:guide pos="2880"/>
      </p:guideLst>
    </p:cSldViewPr>
  </p:slideViewPr>
  <p:notesTextViewPr>
    <p:cViewPr>
      <p:scale>
        <a:sx n="1" d="1"/>
        <a:sy n="1" d="1"/>
      </p:scale>
      <p:origin x="0" y="0"/>
    </p:cViewPr>
  </p:notesTextViewPr>
  <p:sorterViewPr>
    <p:cViewPr>
      <p:scale>
        <a:sx n="150" d="100"/>
        <a:sy n="150" d="100"/>
      </p:scale>
      <p:origin x="0" y="6523"/>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71C9C9B2-46B3-4555-966B-D3B50FD3FB2F}" type="datetimeFigureOut">
              <a:rPr lang="en-GB"/>
              <a:pPr>
                <a:defRPr/>
              </a:pPr>
              <a:t>02/05/2015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FF5198C7-16A0-4E71-AF4E-09EBBAC46CE7}" type="slidenum">
              <a:rPr lang="en-GB"/>
              <a:pPr>
                <a:defRPr/>
              </a:pPr>
              <a:t>‹#›</a:t>
            </a:fld>
            <a:endParaRPr lang="en-GB"/>
          </a:p>
        </p:txBody>
      </p:sp>
    </p:spTree>
    <p:extLst>
      <p:ext uri="{BB962C8B-B14F-4D97-AF65-F5344CB8AC3E}">
        <p14:creationId xmlns:p14="http://schemas.microsoft.com/office/powerpoint/2010/main" val="351485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83F88B-EB3F-417F-B644-712E6B2B1B41}" type="datetimeFigureOut">
              <a:rPr lang="en-US"/>
              <a:pPr>
                <a:defRPr/>
              </a:pPr>
              <a:t>5/2/2015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9BA40D-389E-4FEB-9CF3-7EDB4BFB7615}" type="slidenum">
              <a:rPr lang="en-US"/>
              <a:pPr>
                <a:defRPr/>
              </a:pPr>
              <a:t>‹#›</a:t>
            </a:fld>
            <a:endParaRPr lang="en-US"/>
          </a:p>
        </p:txBody>
      </p:sp>
    </p:spTree>
    <p:extLst>
      <p:ext uri="{BB962C8B-B14F-4D97-AF65-F5344CB8AC3E}">
        <p14:creationId xmlns:p14="http://schemas.microsoft.com/office/powerpoint/2010/main" val="896380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BEECC4-1877-442E-AF0F-C99D5208312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communities have the wrong incentive because</a:t>
            </a:r>
            <a:r>
              <a:rPr lang="en-US" baseline="0" dirty="0" smtClean="0"/>
              <a:t> their aim to </a:t>
            </a:r>
            <a:r>
              <a:rPr lang="en-US" baseline="0" dirty="0" err="1" smtClean="0"/>
              <a:t>to</a:t>
            </a:r>
            <a:r>
              <a:rPr lang="en-US" baseline="0" dirty="0" smtClean="0"/>
              <a:t> get papers out now, and work together, and they will not bear the burden of incident response since the risk rests with the resource owners and RPs, not with the individual researchers that will grant access to write their software frameworks.</a:t>
            </a:r>
            <a:endParaRPr lang="en-US" dirty="0"/>
          </a:p>
        </p:txBody>
      </p:sp>
      <p:sp>
        <p:nvSpPr>
          <p:cNvPr id="4" name="Slide Number Placeholder 3"/>
          <p:cNvSpPr>
            <a:spLocks noGrp="1"/>
          </p:cNvSpPr>
          <p:nvPr>
            <p:ph type="sldNum" sz="quarter" idx="10"/>
          </p:nvPr>
        </p:nvSpPr>
        <p:spPr/>
        <p:txBody>
          <a:bodyPr/>
          <a:lstStyle/>
          <a:p>
            <a:pPr>
              <a:defRPr/>
            </a:pPr>
            <a:fld id="{519BA40D-389E-4FEB-9CF3-7EDB4BFB7615}" type="slidenum">
              <a:rPr lang="en-US" smtClean="0"/>
              <a:pPr>
                <a:defRPr/>
              </a:pPr>
              <a:t>18</a:t>
            </a:fld>
            <a:endParaRPr lang="en-US"/>
          </a:p>
        </p:txBody>
      </p:sp>
    </p:spTree>
    <p:extLst>
      <p:ext uri="{BB962C8B-B14F-4D97-AF65-F5344CB8AC3E}">
        <p14:creationId xmlns:p14="http://schemas.microsoft.com/office/powerpoint/2010/main" val="167640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RP wants</a:t>
            </a:r>
            <a:r>
              <a:rPr lang="en-US" baseline="0" dirty="0" smtClean="0"/>
              <a:t> to find an </a:t>
            </a:r>
            <a:r>
              <a:rPr lang="en-US" baseline="0" dirty="0" err="1" smtClean="0"/>
              <a:t>IdP</a:t>
            </a:r>
            <a:r>
              <a:rPr lang="en-US" baseline="0" dirty="0" smtClean="0"/>
              <a:t> connected to a different TR than itself. How does that work?</a:t>
            </a:r>
          </a:p>
          <a:p>
            <a:pPr marL="171450" indent="-171450">
              <a:buFont typeface="Arial"/>
              <a:buChar char="•"/>
            </a:pPr>
            <a:r>
              <a:rPr lang="en-US" dirty="0" smtClean="0"/>
              <a:t>Someone</a:t>
            </a:r>
            <a:r>
              <a:rPr lang="en-US" baseline="0" dirty="0" smtClean="0"/>
              <a:t> tries to log into RP, RP sees realm of user</a:t>
            </a:r>
          </a:p>
          <a:p>
            <a:pPr marL="171450" indent="-171450">
              <a:buFont typeface="Arial"/>
              <a:buChar char="•"/>
            </a:pPr>
            <a:r>
              <a:rPr lang="en-US" baseline="0" dirty="0" smtClean="0"/>
              <a:t>RP doesn’t know </a:t>
            </a:r>
            <a:r>
              <a:rPr lang="en-US" baseline="0" dirty="0" err="1" smtClean="0"/>
              <a:t>IdP</a:t>
            </a:r>
            <a:r>
              <a:rPr lang="en-US" baseline="0" dirty="0" smtClean="0"/>
              <a:t> for that realm, asks its TR</a:t>
            </a:r>
          </a:p>
          <a:p>
            <a:pPr marL="171450" indent="-171450">
              <a:buFont typeface="Arial"/>
              <a:buChar char="•"/>
            </a:pPr>
            <a:r>
              <a:rPr lang="en-US" baseline="0" dirty="0" smtClean="0"/>
              <a:t>Tr1 doesn’t know </a:t>
            </a:r>
            <a:r>
              <a:rPr lang="en-US" baseline="0" dirty="0" err="1" smtClean="0"/>
              <a:t>IdP</a:t>
            </a:r>
            <a:r>
              <a:rPr lang="en-US" baseline="0" dirty="0" smtClean="0"/>
              <a:t> for that realm, tells </a:t>
            </a:r>
            <a:r>
              <a:rPr lang="en-US" baseline="0" dirty="0" err="1" smtClean="0"/>
              <a:t>IdP</a:t>
            </a:r>
            <a:r>
              <a:rPr lang="en-US" baseline="0" dirty="0" smtClean="0"/>
              <a:t> to ask its peer TR2</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TR2 doesn’t know </a:t>
            </a:r>
            <a:r>
              <a:rPr lang="en-US" baseline="0" dirty="0" err="1" smtClean="0"/>
              <a:t>IdP</a:t>
            </a:r>
            <a:r>
              <a:rPr lang="en-US" baseline="0" dirty="0" smtClean="0"/>
              <a:t> for that realm, tells </a:t>
            </a:r>
            <a:r>
              <a:rPr lang="en-US" baseline="0" dirty="0" err="1" smtClean="0"/>
              <a:t>IdP</a:t>
            </a:r>
            <a:r>
              <a:rPr lang="en-US" baseline="0" dirty="0" smtClean="0"/>
              <a:t> to ask its peer TR3</a:t>
            </a:r>
          </a:p>
          <a:p>
            <a:pPr marL="171450" indent="-171450">
              <a:buFont typeface="Arial"/>
              <a:buChar char="•"/>
            </a:pPr>
            <a:r>
              <a:rPr lang="en-US" baseline="0" dirty="0" smtClean="0"/>
              <a:t>TR3 knows, so passes back info about </a:t>
            </a:r>
            <a:r>
              <a:rPr lang="en-US" baseline="0" dirty="0" err="1" smtClean="0"/>
              <a:t>IdP</a:t>
            </a:r>
            <a:r>
              <a:rPr lang="en-US" baseline="0" dirty="0" smtClean="0"/>
              <a:t> – IP </a:t>
            </a:r>
            <a:r>
              <a:rPr lang="en-US" baseline="0" dirty="0" err="1" smtClean="0"/>
              <a:t>addr</a:t>
            </a:r>
            <a:r>
              <a:rPr lang="en-US" baseline="0" dirty="0" smtClean="0"/>
              <a:t>, and enables DH magic so </a:t>
            </a:r>
            <a:r>
              <a:rPr lang="en-US" baseline="0" dirty="0" err="1" smtClean="0"/>
              <a:t>IdP</a:t>
            </a:r>
            <a:r>
              <a:rPr lang="en-US" baseline="0" dirty="0" smtClean="0"/>
              <a:t> and RP can generate secure keying material</a:t>
            </a:r>
          </a:p>
          <a:p>
            <a:pPr marL="171450" indent="-171450">
              <a:buFont typeface="Arial"/>
              <a:buChar char="•"/>
            </a:pPr>
            <a:r>
              <a:rPr lang="en-US" baseline="0" dirty="0" smtClean="0"/>
              <a:t>RP connects to </a:t>
            </a:r>
            <a:r>
              <a:rPr lang="en-US" baseline="0" dirty="0" err="1" smtClean="0"/>
              <a:t>IdP</a:t>
            </a:r>
            <a:r>
              <a:rPr lang="en-US" baseline="0" dirty="0" smtClean="0"/>
              <a:t> directly.</a:t>
            </a:r>
          </a:p>
          <a:p>
            <a:pPr marL="0" indent="0">
              <a:buFont typeface="Arial"/>
              <a:buNone/>
            </a:pPr>
            <a:r>
              <a:rPr lang="en-US" baseline="0" dirty="0" smtClean="0"/>
              <a:t>Note, all of this is simplified – doesn’t discuss APCs or communities.</a:t>
            </a:r>
          </a:p>
          <a:p>
            <a:endParaRPr lang="en-US" dirty="0"/>
          </a:p>
        </p:txBody>
      </p:sp>
      <p:sp>
        <p:nvSpPr>
          <p:cNvPr id="4" name="Slide Number Placeholder 3"/>
          <p:cNvSpPr>
            <a:spLocks noGrp="1"/>
          </p:cNvSpPr>
          <p:nvPr>
            <p:ph type="sldNum" sz="quarter" idx="10"/>
          </p:nvPr>
        </p:nvSpPr>
        <p:spPr/>
        <p:txBody>
          <a:bodyPr/>
          <a:lstStyle/>
          <a:p>
            <a:pPr>
              <a:defRPr/>
            </a:pPr>
            <a:fld id="{519BA40D-389E-4FEB-9CF3-7EDB4BFB7615}" type="slidenum">
              <a:rPr lang="en-US" smtClean="0"/>
              <a:pPr>
                <a:defRPr/>
              </a:pPr>
              <a:t>31</a:t>
            </a:fld>
            <a:endParaRPr lang="en-US"/>
          </a:p>
        </p:txBody>
      </p:sp>
    </p:spTree>
    <p:extLst>
      <p:ext uri="{BB962C8B-B14F-4D97-AF65-F5344CB8AC3E}">
        <p14:creationId xmlns:p14="http://schemas.microsoft.com/office/powerpoint/2010/main" val="2352431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H:\Home\davidg\Template\Logos\fom-min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333375"/>
            <a:ext cx="504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4" descr="pdpbw.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841375"/>
            <a:ext cx="4556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invGray">
          <a:xfrm>
            <a:off x="1114599" y="214313"/>
            <a:ext cx="73025" cy="592931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7" name="Group 24"/>
          <p:cNvGrpSpPr>
            <a:grpSpLocks/>
          </p:cNvGrpSpPr>
          <p:nvPr/>
        </p:nvGrpSpPr>
        <p:grpSpPr bwMode="auto">
          <a:xfrm>
            <a:off x="961182" y="1344613"/>
            <a:ext cx="298450" cy="431800"/>
            <a:chOff x="928662" y="1344613"/>
            <a:chExt cx="299355" cy="431901"/>
          </a:xfrm>
        </p:grpSpPr>
        <p:sp>
          <p:nvSpPr>
            <p:cNvPr id="8" name="Oval 8"/>
            <p:cNvSpPr/>
            <p:nvPr/>
          </p:nvSpPr>
          <p:spPr>
            <a:xfrm>
              <a:off x="1012117" y="13446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9" name="Oval 7"/>
            <p:cNvSpPr/>
            <p:nvPr/>
          </p:nvSpPr>
          <p:spPr>
            <a:xfrm>
              <a:off x="928662" y="1566202"/>
              <a:ext cx="210312" cy="21031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10" name="Oval 8"/>
            <p:cNvSpPr/>
            <p:nvPr/>
          </p:nvSpPr>
          <p:spPr>
            <a:xfrm>
              <a:off x="1164517" y="14970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grpSp>
      <p:sp>
        <p:nvSpPr>
          <p:cNvPr id="11" name="Rectangle 10"/>
          <p:cNvSpPr/>
          <p:nvPr/>
        </p:nvSpPr>
        <p:spPr>
          <a:xfrm>
            <a:off x="358775" y="1268413"/>
            <a:ext cx="468313"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12"/>
          <p:cNvSpPr>
            <a:spLocks noGrp="1"/>
          </p:cNvSpPr>
          <p:nvPr>
            <p:ph type="dt" sz="half" idx="10"/>
          </p:nvPr>
        </p:nvSpPr>
        <p:spPr/>
        <p:txBody>
          <a:bodyPr/>
          <a:lstStyle>
            <a:lvl1pPr>
              <a:defRPr/>
            </a:lvl1pPr>
          </a:lstStyle>
          <a:p>
            <a:pPr>
              <a:defRPr/>
            </a:pPr>
            <a:fld id="{3BBA3814-EAA0-40A1-B2A3-874F2C20632B}" type="datetimeFigureOut">
              <a:rPr lang="en-US"/>
              <a:pPr>
                <a:defRPr/>
              </a:pPr>
              <a:t>5/2/2015</a:t>
            </a:fld>
            <a:endParaRPr lang="en-US"/>
          </a:p>
        </p:txBody>
      </p:sp>
      <p:sp>
        <p:nvSpPr>
          <p:cNvPr id="13" name="Slide Number Placeholder 14"/>
          <p:cNvSpPr>
            <a:spLocks noGrp="1"/>
          </p:cNvSpPr>
          <p:nvPr>
            <p:ph type="sldNum" sz="quarter" idx="11"/>
          </p:nvPr>
        </p:nvSpPr>
        <p:spPr/>
        <p:txBody>
          <a:bodyPr/>
          <a:lstStyle>
            <a:lvl1pPr>
              <a:defRPr/>
            </a:lvl1pPr>
          </a:lstStyle>
          <a:p>
            <a:pPr>
              <a:defRPr/>
            </a:pPr>
            <a:fld id="{6F3A0CB4-CA3D-4D01-9B84-2A4D63DDCA1E}" type="slidenum">
              <a:rPr lang="en-US"/>
              <a:pPr>
                <a:defRPr/>
              </a:pPr>
              <a:t>‹#›</a:t>
            </a:fld>
            <a:endParaRPr lang="en-US"/>
          </a:p>
        </p:txBody>
      </p:sp>
      <p:sp>
        <p:nvSpPr>
          <p:cNvPr id="15"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347238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912" cy="1143000"/>
          </a:xfrm>
        </p:spPr>
        <p:txBody>
          <a:bodyPr/>
          <a:lstStyle>
            <a:lvl1pPr algn="ctr">
              <a:defRPr/>
            </a:lvl1pPr>
            <a:extLs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71538" y="1447800"/>
            <a:ext cx="7862912" cy="480060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87473152-49DF-4791-85B2-3E5DAD55249B}"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B8ABE66B-CD36-4187-84D0-0373E5656282}" type="datetimeFigureOut">
              <a:rPr lang="en-US"/>
              <a:pPr>
                <a:defRPr/>
              </a:pPr>
              <a:t>5/2/2015</a:t>
            </a:fld>
            <a:endParaRPr lang="en-US"/>
          </a:p>
        </p:txBody>
      </p:sp>
    </p:spTree>
    <p:extLst>
      <p:ext uri="{BB962C8B-B14F-4D97-AF65-F5344CB8AC3E}">
        <p14:creationId xmlns:p14="http://schemas.microsoft.com/office/powerpoint/2010/main" val="124155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10BBB7B6-5653-47B1-96D5-976175416C9B}"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AE91D605-36AF-458C-98F7-EA64CC8EC0C6}" type="datetimeFigureOut">
              <a:rPr lang="en-US"/>
              <a:pPr>
                <a:defRPr/>
              </a:pPr>
              <a:t>5/2/2015</a:t>
            </a:fld>
            <a:endParaRPr lang="en-US"/>
          </a:p>
        </p:txBody>
      </p:sp>
    </p:spTree>
    <p:extLst>
      <p:ext uri="{BB962C8B-B14F-4D97-AF65-F5344CB8AC3E}">
        <p14:creationId xmlns:p14="http://schemas.microsoft.com/office/powerpoint/2010/main" val="351797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91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71538" y="1447800"/>
            <a:ext cx="7862912"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5841E5D9-D181-4610-8CBC-D3E62B894EDA}"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3A117998-F0E4-4742-9FE7-807EA8CB555C}" type="datetimeFigureOut">
              <a:rPr lang="en-US"/>
              <a:pPr>
                <a:defRPr/>
              </a:pPr>
              <a:t>5/2/2015</a:t>
            </a:fld>
            <a:endParaRPr lang="en-US"/>
          </a:p>
        </p:txBody>
      </p:sp>
    </p:spTree>
    <p:extLst>
      <p:ext uri="{BB962C8B-B14F-4D97-AF65-F5344CB8AC3E}">
        <p14:creationId xmlns:p14="http://schemas.microsoft.com/office/powerpoint/2010/main" val="321166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412776"/>
            <a:ext cx="7890842" cy="4835624"/>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179512" y="274638"/>
            <a:ext cx="8754938" cy="1066130"/>
          </a:xfrm>
        </p:spPr>
        <p:txBody>
          <a:bodyPr anchor="ctr" anchorCtr="0"/>
          <a:lstStyle>
            <a:lvl1pPr algn="l">
              <a:defRPr/>
            </a:lvl1pPr>
          </a:lstStyle>
          <a:p>
            <a:r>
              <a:rPr lang="en-US" dirty="0" smtClean="0"/>
              <a:t>Click to edit Master title style</a:t>
            </a:r>
            <a:endParaRPr lang="en-US" dirty="0"/>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D12BF814-6241-40A6-8980-E3CF5DAF525D}"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BF2F8D4C-7CBC-4D43-BA1B-164461DD166E}" type="datetimeFigureOut">
              <a:rPr lang="en-US"/>
              <a:pPr>
                <a:defRPr/>
              </a:pPr>
              <a:t>5/2/2015</a:t>
            </a:fld>
            <a:endParaRPr lang="en-US"/>
          </a:p>
        </p:txBody>
      </p:sp>
    </p:spTree>
    <p:extLst>
      <p:ext uri="{BB962C8B-B14F-4D97-AF65-F5344CB8AC3E}">
        <p14:creationId xmlns:p14="http://schemas.microsoft.com/office/powerpoint/2010/main" val="3868149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Rectangle 3"/>
          <p:cNvSpPr/>
          <p:nvPr/>
        </p:nvSpPr>
        <p:spPr bwMode="invGray">
          <a:xfrm>
            <a:off x="1042988" y="214313"/>
            <a:ext cx="73025" cy="592931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20"/>
          <p:cNvGrpSpPr>
            <a:grpSpLocks/>
          </p:cNvGrpSpPr>
          <p:nvPr/>
        </p:nvGrpSpPr>
        <p:grpSpPr bwMode="auto">
          <a:xfrm>
            <a:off x="889000" y="1344613"/>
            <a:ext cx="298450" cy="431800"/>
            <a:chOff x="928662" y="1344613"/>
            <a:chExt cx="299355" cy="431901"/>
          </a:xfrm>
        </p:grpSpPr>
        <p:sp>
          <p:nvSpPr>
            <p:cNvPr id="6" name="Oval 8"/>
            <p:cNvSpPr/>
            <p:nvPr/>
          </p:nvSpPr>
          <p:spPr>
            <a:xfrm>
              <a:off x="1012117" y="13446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7"/>
            <p:cNvSpPr/>
            <p:nvPr/>
          </p:nvSpPr>
          <p:spPr>
            <a:xfrm>
              <a:off x="928662" y="1566202"/>
              <a:ext cx="210312" cy="21031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8" name="Oval 8"/>
            <p:cNvSpPr/>
            <p:nvPr/>
          </p:nvSpPr>
          <p:spPr>
            <a:xfrm>
              <a:off x="1164517" y="14970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grpSp>
      <p:sp>
        <p:nvSpPr>
          <p:cNvPr id="9" name="Rectangle 8"/>
          <p:cNvSpPr/>
          <p:nvPr/>
        </p:nvSpPr>
        <p:spPr>
          <a:xfrm>
            <a:off x="358775" y="1412131"/>
            <a:ext cx="468313"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259632" y="270892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1" name="Title 10"/>
          <p:cNvSpPr>
            <a:spLocks noGrp="1"/>
          </p:cNvSpPr>
          <p:nvPr>
            <p:ph type="title"/>
          </p:nvPr>
        </p:nvSpPr>
        <p:spPr>
          <a:xfrm>
            <a:off x="1259632" y="4365104"/>
            <a:ext cx="7416824" cy="782960"/>
          </a:xfrm>
        </p:spPr>
        <p:txBody>
          <a:bodyPr/>
          <a:lstStyle>
            <a:lvl1pPr algn="l">
              <a:defRPr sz="3600"/>
            </a:lvl1pPr>
          </a:lstStyle>
          <a:p>
            <a:r>
              <a:rPr lang="en-US" smtClean="0"/>
              <a:t>Click to edit Master title style</a:t>
            </a:r>
            <a:endParaRPr lang="en-US"/>
          </a:p>
        </p:txBody>
      </p:sp>
      <p:sp>
        <p:nvSpPr>
          <p:cNvPr id="10" name="Date Placeholder 11"/>
          <p:cNvSpPr>
            <a:spLocks noGrp="1"/>
          </p:cNvSpPr>
          <p:nvPr>
            <p:ph type="dt" sz="half" idx="10"/>
          </p:nvPr>
        </p:nvSpPr>
        <p:spPr/>
        <p:txBody>
          <a:bodyPr/>
          <a:lstStyle>
            <a:lvl1pPr>
              <a:defRPr/>
            </a:lvl1pPr>
          </a:lstStyle>
          <a:p>
            <a:pPr>
              <a:defRPr/>
            </a:pPr>
            <a:fld id="{FBD0B9F2-6E11-42C7-8EAB-FDF47DCC4643}" type="datetimeFigureOut">
              <a:rPr lang="en-US"/>
              <a:pPr>
                <a:defRPr/>
              </a:pPr>
              <a:t>5/2/2015</a:t>
            </a:fld>
            <a:endParaRPr lang="en-US"/>
          </a:p>
        </p:txBody>
      </p:sp>
      <p:sp>
        <p:nvSpPr>
          <p:cNvPr id="12" name="Slide Number Placeholder 12"/>
          <p:cNvSpPr>
            <a:spLocks noGrp="1"/>
          </p:cNvSpPr>
          <p:nvPr>
            <p:ph type="sldNum" sz="quarter" idx="11"/>
          </p:nvPr>
        </p:nvSpPr>
        <p:spPr/>
        <p:txBody>
          <a:bodyPr/>
          <a:lstStyle>
            <a:lvl1pPr>
              <a:defRPr/>
            </a:lvl1pPr>
          </a:lstStyle>
          <a:p>
            <a:pPr>
              <a:defRPr/>
            </a:pPr>
            <a:fld id="{66318326-3309-4B97-A020-EEB4D80651D6}" type="slidenum">
              <a:rPr lang="en-US"/>
              <a:pPr>
                <a:defRPr/>
              </a:pPr>
              <a:t>‹#›</a:t>
            </a:fld>
            <a:endParaRPr lang="en-US"/>
          </a:p>
        </p:txBody>
      </p:sp>
      <p:sp>
        <p:nvSpPr>
          <p:cNvPr id="13"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984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320"/>
            <a:ext cx="7862150" cy="1143000"/>
          </a:xfrm>
        </p:spPr>
        <p:txBody>
          <a:bodyPr/>
          <a:lstStyle>
            <a:lvl1pPr algn="ctr">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1071538" y="1524000"/>
            <a:ext cx="402167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12018" y="1524000"/>
            <a:ext cx="402167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21"/>
          <p:cNvSpPr>
            <a:spLocks noGrp="1"/>
          </p:cNvSpPr>
          <p:nvPr>
            <p:ph type="sldNum" sz="quarter" idx="11"/>
          </p:nvPr>
        </p:nvSpPr>
        <p:spPr/>
        <p:txBody>
          <a:bodyPr/>
          <a:lstStyle>
            <a:lvl1pPr>
              <a:defRPr/>
            </a:lvl1pPr>
          </a:lstStyle>
          <a:p>
            <a:pPr>
              <a:defRPr/>
            </a:pPr>
            <a:fld id="{AA31C56B-430C-4488-B451-9AD75451ADFB}" type="slidenum">
              <a:rPr lang="en-US"/>
              <a:pPr>
                <a:defRPr/>
              </a:pPr>
              <a:t>‹#›</a:t>
            </a:fld>
            <a:endParaRPr lang="en-US"/>
          </a:p>
        </p:txBody>
      </p:sp>
      <p:sp>
        <p:nvSpPr>
          <p:cNvPr id="7" name="Date Placeholder 23"/>
          <p:cNvSpPr>
            <a:spLocks noGrp="1"/>
          </p:cNvSpPr>
          <p:nvPr>
            <p:ph type="dt" sz="half" idx="12"/>
          </p:nvPr>
        </p:nvSpPr>
        <p:spPr/>
        <p:txBody>
          <a:bodyPr/>
          <a:lstStyle>
            <a:lvl1pPr>
              <a:defRPr/>
            </a:lvl1pPr>
          </a:lstStyle>
          <a:p>
            <a:pPr>
              <a:defRPr/>
            </a:pPr>
            <a:fld id="{43154ADB-69D3-4D97-898E-9EF10E6E4567}" type="datetimeFigureOut">
              <a:rPr lang="en-US"/>
              <a:pPr>
                <a:defRPr/>
              </a:pPr>
              <a:t>5/2/2015</a:t>
            </a:fld>
            <a:endParaRPr lang="en-US"/>
          </a:p>
        </p:txBody>
      </p:sp>
    </p:spTree>
    <p:extLst>
      <p:ext uri="{BB962C8B-B14F-4D97-AF65-F5344CB8AC3E}">
        <p14:creationId xmlns:p14="http://schemas.microsoft.com/office/powerpoint/2010/main" val="1470493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60336"/>
            <a:ext cx="82296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842938" y="328278"/>
            <a:ext cx="3637622" cy="640080"/>
          </a:xfrm>
          <a:no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49178" y="328278"/>
            <a:ext cx="3637622" cy="640080"/>
          </a:xfrm>
          <a:no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071538" y="969336"/>
            <a:ext cx="363762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277778" y="969336"/>
            <a:ext cx="363762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9"/>
          <p:cNvSpPr>
            <a:spLocks noGrp="1"/>
          </p:cNvSpPr>
          <p:nvPr>
            <p:ph type="ftr" sz="quarter" idx="10"/>
          </p:nvPr>
        </p:nvSpPr>
        <p:spPr/>
        <p:txBody>
          <a:bodyPr/>
          <a:lstStyle>
            <a:lvl1pPr>
              <a:defRPr/>
            </a:lvl1pPr>
          </a:lstStyle>
          <a:p>
            <a:pPr>
              <a:defRPr/>
            </a:pPr>
            <a:endParaRPr lang="en-US"/>
          </a:p>
        </p:txBody>
      </p:sp>
      <p:sp>
        <p:nvSpPr>
          <p:cNvPr id="8" name="Slide Number Placeholder 21"/>
          <p:cNvSpPr>
            <a:spLocks noGrp="1"/>
          </p:cNvSpPr>
          <p:nvPr>
            <p:ph type="sldNum" sz="quarter" idx="11"/>
          </p:nvPr>
        </p:nvSpPr>
        <p:spPr/>
        <p:txBody>
          <a:bodyPr/>
          <a:lstStyle>
            <a:lvl1pPr>
              <a:defRPr/>
            </a:lvl1pPr>
          </a:lstStyle>
          <a:p>
            <a:pPr>
              <a:defRPr/>
            </a:pPr>
            <a:fld id="{6CDD82CA-146B-4A01-9A89-110BEAB2E284}" type="slidenum">
              <a:rPr lang="en-US"/>
              <a:pPr>
                <a:defRPr/>
              </a:pPr>
              <a:t>‹#›</a:t>
            </a:fld>
            <a:endParaRPr lang="en-US"/>
          </a:p>
        </p:txBody>
      </p:sp>
      <p:sp>
        <p:nvSpPr>
          <p:cNvPr id="9" name="Date Placeholder 23"/>
          <p:cNvSpPr>
            <a:spLocks noGrp="1"/>
          </p:cNvSpPr>
          <p:nvPr>
            <p:ph type="dt" sz="half" idx="12"/>
          </p:nvPr>
        </p:nvSpPr>
        <p:spPr/>
        <p:txBody>
          <a:bodyPr/>
          <a:lstStyle>
            <a:lvl1pPr>
              <a:defRPr/>
            </a:lvl1pPr>
          </a:lstStyle>
          <a:p>
            <a:pPr>
              <a:defRPr/>
            </a:pPr>
            <a:fld id="{9E78C4F1-AAFC-47C5-BB54-215445B49132}" type="datetimeFigureOut">
              <a:rPr lang="en-US"/>
              <a:pPr>
                <a:defRPr/>
              </a:pPr>
              <a:t>5/2/2015</a:t>
            </a:fld>
            <a:endParaRPr lang="en-US"/>
          </a:p>
        </p:txBody>
      </p:sp>
    </p:spTree>
    <p:extLst>
      <p:ext uri="{BB962C8B-B14F-4D97-AF65-F5344CB8AC3E}">
        <p14:creationId xmlns:p14="http://schemas.microsoft.com/office/powerpoint/2010/main" val="3051912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274320"/>
            <a:ext cx="8754176" cy="1143000"/>
          </a:xfrm>
        </p:spPr>
        <p:txBody>
          <a:bodyPr/>
          <a:lstStyle>
            <a:lvl1pPr algn="l">
              <a:defRPr/>
            </a:lvl1pPr>
            <a:extLst/>
          </a:lstStyle>
          <a:p>
            <a:r>
              <a:rPr lang="en-US" smtClean="0"/>
              <a:t>Click to edit Master title style</a:t>
            </a:r>
            <a:endParaRPr lang="en-US" dirty="0"/>
          </a:p>
        </p:txBody>
      </p:sp>
      <p:sp>
        <p:nvSpPr>
          <p:cNvPr id="3" name="Footer Placeholder 9"/>
          <p:cNvSpPr>
            <a:spLocks noGrp="1"/>
          </p:cNvSpPr>
          <p:nvPr>
            <p:ph type="ftr" sz="quarter" idx="10"/>
          </p:nvPr>
        </p:nvSpPr>
        <p:spPr/>
        <p:txBody>
          <a:bodyPr/>
          <a:lstStyle>
            <a:lvl1pPr>
              <a:defRPr/>
            </a:lvl1pPr>
          </a:lstStyle>
          <a:p>
            <a:pPr>
              <a:defRPr/>
            </a:pPr>
            <a:endParaRPr lang="en-US"/>
          </a:p>
        </p:txBody>
      </p:sp>
      <p:sp>
        <p:nvSpPr>
          <p:cNvPr id="4" name="Slide Number Placeholder 21"/>
          <p:cNvSpPr>
            <a:spLocks noGrp="1"/>
          </p:cNvSpPr>
          <p:nvPr>
            <p:ph type="sldNum" sz="quarter" idx="11"/>
          </p:nvPr>
        </p:nvSpPr>
        <p:spPr/>
        <p:txBody>
          <a:bodyPr/>
          <a:lstStyle>
            <a:lvl1pPr>
              <a:defRPr/>
            </a:lvl1pPr>
          </a:lstStyle>
          <a:p>
            <a:pPr>
              <a:defRPr/>
            </a:pPr>
            <a:fld id="{C2F44068-0B60-4D8D-91CF-7189346B3B13}" type="slidenum">
              <a:rPr lang="en-US"/>
              <a:pPr>
                <a:defRPr/>
              </a:pPr>
              <a:t>‹#›</a:t>
            </a:fld>
            <a:endParaRPr lang="en-US"/>
          </a:p>
        </p:txBody>
      </p:sp>
      <p:sp>
        <p:nvSpPr>
          <p:cNvPr id="5" name="Date Placeholder 23"/>
          <p:cNvSpPr>
            <a:spLocks noGrp="1"/>
          </p:cNvSpPr>
          <p:nvPr>
            <p:ph type="dt" sz="half" idx="12"/>
          </p:nvPr>
        </p:nvSpPr>
        <p:spPr/>
        <p:txBody>
          <a:bodyPr/>
          <a:lstStyle>
            <a:lvl1pPr>
              <a:defRPr/>
            </a:lvl1pPr>
          </a:lstStyle>
          <a:p>
            <a:pPr>
              <a:defRPr/>
            </a:pPr>
            <a:fld id="{B252D8CE-1F83-4886-BF65-9E560B3ABA53}" type="datetimeFigureOut">
              <a:rPr lang="en-US"/>
              <a:pPr>
                <a:defRPr/>
              </a:pPr>
              <a:t>5/2/2015</a:t>
            </a:fld>
            <a:endParaRPr lang="en-US"/>
          </a:p>
        </p:txBody>
      </p:sp>
    </p:spTree>
    <p:extLst>
      <p:ext uri="{BB962C8B-B14F-4D97-AF65-F5344CB8AC3E}">
        <p14:creationId xmlns:p14="http://schemas.microsoft.com/office/powerpoint/2010/main" val="1089196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9"/>
          <p:cNvSpPr>
            <a:spLocks noGrp="1"/>
          </p:cNvSpPr>
          <p:nvPr>
            <p:ph type="ftr" sz="quarter" idx="10"/>
          </p:nvPr>
        </p:nvSpPr>
        <p:spPr/>
        <p:txBody>
          <a:bodyPr/>
          <a:lstStyle>
            <a:lvl1pPr>
              <a:defRPr/>
            </a:lvl1pPr>
          </a:lstStyle>
          <a:p>
            <a:pPr>
              <a:defRPr/>
            </a:pPr>
            <a:endParaRPr lang="en-US"/>
          </a:p>
        </p:txBody>
      </p:sp>
      <p:sp>
        <p:nvSpPr>
          <p:cNvPr id="3" name="Slide Number Placeholder 21"/>
          <p:cNvSpPr>
            <a:spLocks noGrp="1"/>
          </p:cNvSpPr>
          <p:nvPr>
            <p:ph type="sldNum" sz="quarter" idx="11"/>
          </p:nvPr>
        </p:nvSpPr>
        <p:spPr/>
        <p:txBody>
          <a:bodyPr/>
          <a:lstStyle>
            <a:lvl1pPr>
              <a:defRPr/>
            </a:lvl1pPr>
          </a:lstStyle>
          <a:p>
            <a:pPr>
              <a:defRPr/>
            </a:pPr>
            <a:fld id="{90B88255-187A-4111-8B19-D8D2F98B24DB}" type="slidenum">
              <a:rPr lang="en-US"/>
              <a:pPr>
                <a:defRPr/>
              </a:pPr>
              <a:t>‹#›</a:t>
            </a:fld>
            <a:endParaRPr lang="en-US"/>
          </a:p>
        </p:txBody>
      </p:sp>
      <p:sp>
        <p:nvSpPr>
          <p:cNvPr id="4" name="Date Placeholder 23"/>
          <p:cNvSpPr>
            <a:spLocks noGrp="1"/>
          </p:cNvSpPr>
          <p:nvPr>
            <p:ph type="dt" sz="half" idx="12"/>
          </p:nvPr>
        </p:nvSpPr>
        <p:spPr/>
        <p:txBody>
          <a:bodyPr/>
          <a:lstStyle>
            <a:lvl1pPr>
              <a:defRPr/>
            </a:lvl1pPr>
          </a:lstStyle>
          <a:p>
            <a:pPr>
              <a:defRPr/>
            </a:pPr>
            <a:fld id="{D838C63F-59B2-491C-BC01-8DD785269347}" type="datetimeFigureOut">
              <a:rPr lang="en-US"/>
              <a:pPr>
                <a:defRPr/>
              </a:pPr>
              <a:t>5/2/2015</a:t>
            </a:fld>
            <a:endParaRPr lang="en-US"/>
          </a:p>
        </p:txBody>
      </p:sp>
    </p:spTree>
    <p:extLst>
      <p:ext uri="{BB962C8B-B14F-4D97-AF65-F5344CB8AC3E}">
        <p14:creationId xmlns:p14="http://schemas.microsoft.com/office/powerpoint/2010/main" val="8691980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538" y="216778"/>
            <a:ext cx="3672047" cy="1162050"/>
          </a:xfr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1071538" y="1406964"/>
            <a:ext cx="367204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071538" y="2133600"/>
            <a:ext cx="7858180" cy="39925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21"/>
          <p:cNvSpPr>
            <a:spLocks noGrp="1"/>
          </p:cNvSpPr>
          <p:nvPr>
            <p:ph type="sldNum" sz="quarter" idx="11"/>
          </p:nvPr>
        </p:nvSpPr>
        <p:spPr/>
        <p:txBody>
          <a:bodyPr/>
          <a:lstStyle>
            <a:lvl1pPr>
              <a:defRPr/>
            </a:lvl1pPr>
          </a:lstStyle>
          <a:p>
            <a:pPr>
              <a:defRPr/>
            </a:pPr>
            <a:fld id="{C321C8B9-4009-4032-A703-A2113B35FFFB}" type="slidenum">
              <a:rPr lang="en-US"/>
              <a:pPr>
                <a:defRPr/>
              </a:pPr>
              <a:t>‹#›</a:t>
            </a:fld>
            <a:endParaRPr lang="en-US"/>
          </a:p>
        </p:txBody>
      </p:sp>
      <p:sp>
        <p:nvSpPr>
          <p:cNvPr id="7" name="Date Placeholder 23"/>
          <p:cNvSpPr>
            <a:spLocks noGrp="1"/>
          </p:cNvSpPr>
          <p:nvPr>
            <p:ph type="dt" sz="half" idx="12"/>
          </p:nvPr>
        </p:nvSpPr>
        <p:spPr/>
        <p:txBody>
          <a:bodyPr/>
          <a:lstStyle>
            <a:lvl1pPr>
              <a:defRPr/>
            </a:lvl1pPr>
          </a:lstStyle>
          <a:p>
            <a:pPr>
              <a:defRPr/>
            </a:pPr>
            <a:fld id="{287580E9-8964-4187-B43C-94E5EF8F4EE8}" type="datetimeFigureOut">
              <a:rPr lang="en-US"/>
              <a:pPr>
                <a:defRPr/>
              </a:pPr>
              <a:t>5/2/2015</a:t>
            </a:fld>
            <a:endParaRPr lang="en-US"/>
          </a:p>
        </p:txBody>
      </p:sp>
    </p:spTree>
    <p:extLst>
      <p:ext uri="{BB962C8B-B14F-4D97-AF65-F5344CB8AC3E}">
        <p14:creationId xmlns:p14="http://schemas.microsoft.com/office/powerpoint/2010/main" val="18842468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7"/>
          <p:cNvSpPr/>
          <p:nvPr/>
        </p:nvSpPr>
        <p:spPr>
          <a:xfrm>
            <a:off x="928694"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7" name="Flowchart: Process 8"/>
          <p:cNvSpPr/>
          <p:nvPr/>
        </p:nvSpPr>
        <p:spPr>
          <a:xfrm rot="19468671">
            <a:off x="563563" y="954088"/>
            <a:ext cx="685800" cy="204787"/>
          </a:xfrm>
          <a:prstGeom prst="flowChartProcess">
            <a:avLst/>
          </a:prstGeom>
          <a:solidFill>
            <a:schemeClr val="accent3">
              <a:lumMod val="20000"/>
              <a:lumOff val="80000"/>
              <a:alpha val="27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8" name="Flowchart: Process 9"/>
          <p:cNvSpPr/>
          <p:nvPr/>
        </p:nvSpPr>
        <p:spPr>
          <a:xfrm rot="2103354" flipH="1">
            <a:off x="5143500" y="984250"/>
            <a:ext cx="649288" cy="204788"/>
          </a:xfrm>
          <a:prstGeom prst="flowChartProcess">
            <a:avLst/>
          </a:prstGeom>
          <a:solidFill>
            <a:schemeClr val="accent3">
              <a:lumMod val="20000"/>
              <a:lumOff val="80000"/>
              <a:alpha val="27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9" name="Flowchart: Process 10"/>
          <p:cNvSpPr/>
          <p:nvPr/>
        </p:nvSpPr>
        <p:spPr>
          <a:xfrm rot="21222350" flipH="1">
            <a:off x="2857500" y="5581650"/>
            <a:ext cx="649288" cy="204788"/>
          </a:xfrm>
          <a:prstGeom prst="flowChartProcess">
            <a:avLst/>
          </a:prstGeom>
          <a:solidFill>
            <a:schemeClr val="accent3">
              <a:lumMod val="20000"/>
              <a:lumOff val="80000"/>
              <a:alpha val="27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3" name="Picture Placeholder 2"/>
          <p:cNvSpPr>
            <a:spLocks noGrp="1"/>
          </p:cNvSpPr>
          <p:nvPr>
            <p:ph type="pic" idx="1"/>
          </p:nvPr>
        </p:nvSpPr>
        <p:spPr>
          <a:xfrm>
            <a:off x="1004894"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04894"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6" name="Content Placeholder 15"/>
          <p:cNvSpPr>
            <a:spLocks noGrp="1"/>
          </p:cNvSpPr>
          <p:nvPr>
            <p:ph sz="quarter" idx="13"/>
          </p:nvPr>
        </p:nvSpPr>
        <p:spPr>
          <a:xfrm>
            <a:off x="5929313" y="3429000"/>
            <a:ext cx="2714625" cy="22860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p:txBody>
      </p:sp>
      <p:sp>
        <p:nvSpPr>
          <p:cNvPr id="10" name="Date Placeholder 4"/>
          <p:cNvSpPr>
            <a:spLocks noGrp="1"/>
          </p:cNvSpPr>
          <p:nvPr>
            <p:ph type="dt" sz="half" idx="14"/>
          </p:nvPr>
        </p:nvSpPr>
        <p:spPr/>
        <p:txBody>
          <a:bodyPr/>
          <a:lstStyle>
            <a:lvl1pPr>
              <a:defRPr/>
            </a:lvl1pPr>
            <a:extLst/>
          </a:lstStyle>
          <a:p>
            <a:pPr>
              <a:defRPr/>
            </a:pPr>
            <a:fld id="{F84EDDCC-20E0-4F96-85BA-7196A45836D7}" type="datetimeFigureOut">
              <a:rPr lang="en-US"/>
              <a:pPr>
                <a:defRPr/>
              </a:pPr>
              <a:t>5/2/2015</a:t>
            </a:fld>
            <a:endParaRPr lang="en-US"/>
          </a:p>
        </p:txBody>
      </p:sp>
      <p:sp>
        <p:nvSpPr>
          <p:cNvPr id="11" name="Footer Placeholder 5"/>
          <p:cNvSpPr>
            <a:spLocks noGrp="1"/>
          </p:cNvSpPr>
          <p:nvPr>
            <p:ph type="ftr" sz="quarter" idx="15"/>
          </p:nvPr>
        </p:nvSpPr>
        <p:spPr/>
        <p:txBody>
          <a:bodyPr/>
          <a:lstStyle>
            <a:lvl1pPr>
              <a:defRPr/>
            </a:lvl1pPr>
            <a:extLst/>
          </a:lstStyle>
          <a:p>
            <a:pPr>
              <a:defRPr/>
            </a:pPr>
            <a:endParaRPr lang="en-US"/>
          </a:p>
        </p:txBody>
      </p:sp>
      <p:sp>
        <p:nvSpPr>
          <p:cNvPr id="12" name="Slide Number Placeholder 6"/>
          <p:cNvSpPr>
            <a:spLocks noGrp="1"/>
          </p:cNvSpPr>
          <p:nvPr>
            <p:ph type="sldNum" sz="quarter" idx="16"/>
          </p:nvPr>
        </p:nvSpPr>
        <p:spPr/>
        <p:txBody>
          <a:bodyPr/>
          <a:lstStyle>
            <a:lvl1pPr>
              <a:defRPr/>
            </a:lvl1pPr>
            <a:extLst/>
          </a:lstStyle>
          <a:p>
            <a:pPr>
              <a:defRPr/>
            </a:pPr>
            <a:fld id="{82AC44EF-161C-4420-994A-142F508CAABC}" type="slidenum">
              <a:rPr lang="en-US"/>
              <a:pPr>
                <a:defRPr/>
              </a:pPr>
              <a:t>‹#›</a:t>
            </a:fld>
            <a:endParaRPr lang="en-US"/>
          </a:p>
        </p:txBody>
      </p:sp>
    </p:spTree>
    <p:extLst>
      <p:ext uri="{BB962C8B-B14F-4D97-AF65-F5344CB8AC3E}">
        <p14:creationId xmlns:p14="http://schemas.microsoft.com/office/powerpoint/2010/main" val="56301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14313"/>
            <a:ext cx="9144000"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79388" y="274637"/>
            <a:ext cx="8755062" cy="1069975"/>
          </a:xfrm>
          <a:prstGeom prst="rect">
            <a:avLst/>
          </a:prstGeom>
        </p:spPr>
        <p:txBody>
          <a:bodyPr anchor="ctr" anchorCtr="0">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1042988" y="1409684"/>
            <a:ext cx="7891462" cy="48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TextBox 13"/>
          <p:cNvSpPr txBox="1">
            <a:spLocks noChangeArrowheads="1"/>
          </p:cNvSpPr>
          <p:nvPr/>
        </p:nvSpPr>
        <p:spPr bwMode="auto">
          <a:xfrm>
            <a:off x="-36512" y="5229200"/>
            <a:ext cx="1562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C00000"/>
                </a:solidFill>
                <a:latin typeface="Gill Sans MT" pitchFamily="34" charset="0"/>
              </a:rPr>
              <a:t>David </a:t>
            </a:r>
            <a:r>
              <a:rPr lang="en-US" altLang="en-US" sz="1200" dirty="0" err="1">
                <a:solidFill>
                  <a:srgbClr val="C00000"/>
                </a:solidFill>
                <a:latin typeface="Gill Sans MT" pitchFamily="34" charset="0"/>
              </a:rPr>
              <a:t>Groep</a:t>
            </a:r>
            <a:endParaRPr lang="en-US" altLang="en-US" sz="1200" dirty="0">
              <a:solidFill>
                <a:srgbClr val="C00000"/>
              </a:solidFill>
              <a:latin typeface="Gill Sans MT" pitchFamily="34" charset="0"/>
            </a:endParaRPr>
          </a:p>
          <a:p>
            <a:pPr eaLnBrk="1" hangingPunct="1"/>
            <a:r>
              <a:rPr lang="en-US" altLang="en-US" sz="1200" dirty="0" smtClean="0">
                <a:solidFill>
                  <a:srgbClr val="C00000"/>
                </a:solidFill>
                <a:latin typeface="Gill Sans MT" pitchFamily="34" charset="0"/>
              </a:rPr>
              <a:t>Nikhef</a:t>
            </a:r>
            <a:r>
              <a:rPr lang="en-US" altLang="en-US" sz="1200" dirty="0">
                <a:solidFill>
                  <a:srgbClr val="C00000"/>
                </a:solidFill>
                <a:latin typeface="Gill Sans MT" pitchFamily="34" charset="0"/>
              </a:rPr>
              <a:t/>
            </a:r>
            <a:br>
              <a:rPr lang="en-US" altLang="en-US" sz="1200" dirty="0">
                <a:solidFill>
                  <a:srgbClr val="C00000"/>
                </a:solidFill>
                <a:latin typeface="Gill Sans MT" pitchFamily="34" charset="0"/>
              </a:rPr>
            </a:br>
            <a:r>
              <a:rPr lang="en-US" altLang="en-US" sz="1200" dirty="0" smtClean="0">
                <a:solidFill>
                  <a:srgbClr val="C00000"/>
                </a:solidFill>
                <a:latin typeface="Gill Sans MT" pitchFamily="34" charset="0"/>
              </a:rPr>
              <a:t>Amsterdam</a:t>
            </a:r>
            <a:endParaRPr lang="en-US" altLang="en-US" sz="1200" dirty="0">
              <a:solidFill>
                <a:srgbClr val="C00000"/>
              </a:solidFill>
              <a:latin typeface="Gill Sans MT" pitchFamily="34" charset="0"/>
            </a:endParaRPr>
          </a:p>
          <a:p>
            <a:pPr eaLnBrk="1" hangingPunct="1"/>
            <a:r>
              <a:rPr lang="en-US" altLang="en-US" sz="1200" i="1" dirty="0" smtClean="0">
                <a:solidFill>
                  <a:srgbClr val="C00000"/>
                </a:solidFill>
                <a:latin typeface="Gill Sans MT" pitchFamily="34" charset="0"/>
              </a:rPr>
              <a:t>PDP </a:t>
            </a:r>
            <a:r>
              <a:rPr lang="en-US" altLang="en-US" sz="1200" i="1" dirty="0" err="1" smtClean="0">
                <a:solidFill>
                  <a:srgbClr val="C00000"/>
                </a:solidFill>
                <a:latin typeface="Gill Sans MT" pitchFamily="34" charset="0"/>
              </a:rPr>
              <a:t>programme</a:t>
            </a:r>
            <a:endParaRPr lang="en-US" altLang="en-US" sz="1200" i="1" dirty="0">
              <a:solidFill>
                <a:srgbClr val="C00000"/>
              </a:solidFill>
              <a:latin typeface="Gill Sans MT" pitchFamily="34" charset="0"/>
            </a:endParaRPr>
          </a:p>
          <a:p>
            <a:pPr eaLnBrk="1" hangingPunct="1"/>
            <a:endParaRPr lang="en-US" altLang="en-US" sz="1200" dirty="0">
              <a:solidFill>
                <a:srgbClr val="C00000"/>
              </a:solidFill>
              <a:latin typeface="Gill Sans MT" pitchFamily="34" charset="0"/>
            </a:endParaRPr>
          </a:p>
        </p:txBody>
      </p:sp>
      <p:sp>
        <p:nvSpPr>
          <p:cNvPr id="16" name="Rectangle 15"/>
          <p:cNvSpPr/>
          <p:nvPr/>
        </p:nvSpPr>
        <p:spPr>
          <a:xfrm>
            <a:off x="0" y="6072206"/>
            <a:ext cx="9144000" cy="785794"/>
          </a:xfrm>
          <a:prstGeom prst="rect">
            <a:avLst/>
          </a:prstGeom>
          <a:gradFill>
            <a:gsLst>
              <a:gs pos="0">
                <a:srgbClr val="FF0000">
                  <a:alpha val="79000"/>
                </a:srgbClr>
              </a:gs>
              <a:gs pos="50000">
                <a:srgbClr val="FF0000"/>
              </a:gs>
              <a:gs pos="100000">
                <a:srgbClr val="FF0000">
                  <a:alpha val="6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Isosceles Triangle 12"/>
          <p:cNvSpPr/>
          <p:nvPr/>
        </p:nvSpPr>
        <p:spPr>
          <a:xfrm flipV="1">
            <a:off x="0" y="6072188"/>
            <a:ext cx="9144000" cy="428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ooter Placeholder 9"/>
          <p:cNvSpPr>
            <a:spLocks noGrp="1"/>
          </p:cNvSpPr>
          <p:nvPr>
            <p:ph type="ftr" sz="quarter" idx="3"/>
          </p:nvPr>
        </p:nvSpPr>
        <p:spPr>
          <a:xfrm>
            <a:off x="5562600" y="6305550"/>
            <a:ext cx="2895600" cy="476250"/>
          </a:xfrm>
          <a:prstGeom prst="rect">
            <a:avLst/>
          </a:prstGeom>
        </p:spPr>
        <p:txBody>
          <a:bodyPr anchor="b"/>
          <a:lstStyle>
            <a:lvl1pPr eaLnBrk="1" fontAlgn="auto" latinLnBrk="0" hangingPunct="1">
              <a:spcBef>
                <a:spcPts val="0"/>
              </a:spcBef>
              <a:spcAft>
                <a:spcPts val="0"/>
              </a:spcAft>
              <a:defRPr kumimoji="0" sz="1200" b="0" i="0">
                <a:solidFill>
                  <a:schemeClr val="bg1"/>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461375" y="6305550"/>
            <a:ext cx="457200" cy="476250"/>
          </a:xfrm>
          <a:prstGeom prst="rect">
            <a:avLst/>
          </a:prstGeom>
        </p:spPr>
        <p:txBody>
          <a:bodyPr anchor="b"/>
          <a:lstStyle>
            <a:lvl1pPr algn="ctr" eaLnBrk="1" fontAlgn="auto" latinLnBrk="0" hangingPunct="1">
              <a:spcBef>
                <a:spcPts val="0"/>
              </a:spcBef>
              <a:spcAft>
                <a:spcPts val="0"/>
              </a:spcAft>
              <a:defRPr kumimoji="0" sz="1200" b="0" i="0">
                <a:solidFill>
                  <a:schemeClr val="bg1"/>
                </a:solidFill>
                <a:effectLst/>
                <a:latin typeface="+mn-lt"/>
                <a:cs typeface="+mn-cs"/>
              </a:defRPr>
            </a:lvl1pPr>
            <a:extLst/>
          </a:lstStyle>
          <a:p>
            <a:pPr>
              <a:defRPr/>
            </a:pPr>
            <a:fld id="{3015E1B2-351D-4A7D-BA20-60E4F7E89DC8}" type="slidenum">
              <a:rPr lang="en-US"/>
              <a:pPr>
                <a:defRPr/>
              </a:pPr>
              <a:t>‹#›</a:t>
            </a:fld>
            <a:endParaRPr lang="en-US"/>
          </a:p>
        </p:txBody>
      </p:sp>
      <p:sp>
        <p:nvSpPr>
          <p:cNvPr id="24" name="Date Placeholder 23"/>
          <p:cNvSpPr>
            <a:spLocks noGrp="1"/>
          </p:cNvSpPr>
          <p:nvPr>
            <p:ph type="dt" sz="half" idx="2"/>
          </p:nvPr>
        </p:nvSpPr>
        <p:spPr>
          <a:xfrm>
            <a:off x="2928938" y="6305550"/>
            <a:ext cx="2633662" cy="476250"/>
          </a:xfrm>
          <a:prstGeom prst="rect">
            <a:avLst/>
          </a:prstGeom>
        </p:spPr>
        <p:txBody>
          <a:bodyPr anchor="b"/>
          <a:lstStyle>
            <a:lvl1pPr algn="r" eaLnBrk="1" fontAlgn="auto" latinLnBrk="0" hangingPunct="1">
              <a:spcBef>
                <a:spcPts val="0"/>
              </a:spcBef>
              <a:spcAft>
                <a:spcPts val="0"/>
              </a:spcAft>
              <a:defRPr kumimoji="0" sz="1200" b="0" i="0">
                <a:solidFill>
                  <a:schemeClr val="bg1"/>
                </a:solidFill>
                <a:latin typeface="+mn-lt"/>
                <a:cs typeface="+mn-cs"/>
              </a:defRPr>
            </a:lvl1pPr>
            <a:extLst/>
          </a:lstStyle>
          <a:p>
            <a:pPr>
              <a:defRPr/>
            </a:pPr>
            <a:fld id="{C1A4B1AA-EF23-4EA4-99E1-46FE7C210060}" type="datetimeFigureOut">
              <a:rPr lang="en-US"/>
              <a:pPr>
                <a:defRPr/>
              </a:pPr>
              <a:t>5/2/2015</a:t>
            </a:fld>
            <a:endParaRPr lang="en-US"/>
          </a:p>
        </p:txBody>
      </p:sp>
      <p:grpSp>
        <p:nvGrpSpPr>
          <p:cNvPr id="1037" name="Group 1"/>
          <p:cNvGrpSpPr>
            <a:grpSpLocks/>
          </p:cNvGrpSpPr>
          <p:nvPr/>
        </p:nvGrpSpPr>
        <p:grpSpPr bwMode="auto">
          <a:xfrm>
            <a:off x="455613" y="1484784"/>
            <a:ext cx="300037" cy="431800"/>
            <a:chOff x="928662" y="1344613"/>
            <a:chExt cx="299355" cy="431901"/>
          </a:xfrm>
        </p:grpSpPr>
        <p:sp>
          <p:nvSpPr>
            <p:cNvPr id="17" name="Oval 8"/>
            <p:cNvSpPr/>
            <p:nvPr/>
          </p:nvSpPr>
          <p:spPr>
            <a:xfrm>
              <a:off x="1012117" y="13446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18" name="Oval 7"/>
            <p:cNvSpPr/>
            <p:nvPr/>
          </p:nvSpPr>
          <p:spPr>
            <a:xfrm>
              <a:off x="928662" y="1566202"/>
              <a:ext cx="210312" cy="21031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19" name="Oval 8"/>
            <p:cNvSpPr/>
            <p:nvPr/>
          </p:nvSpPr>
          <p:spPr>
            <a:xfrm>
              <a:off x="1164517" y="14970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grpSp>
      <p:pic>
        <p:nvPicPr>
          <p:cNvPr id="1038" name="Picture 24" descr="H:\Home\davidg\Nikhef\AdminFormalities\Logo2014\logo-final\Nikhef-200x8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250" y="6281738"/>
            <a:ext cx="104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35" r:id="rId2"/>
    <p:sldLayoutId id="2147483745" r:id="rId3"/>
    <p:sldLayoutId id="2147483736" r:id="rId4"/>
    <p:sldLayoutId id="2147483737" r:id="rId5"/>
    <p:sldLayoutId id="2147483738" r:id="rId6"/>
    <p:sldLayoutId id="2147483739" r:id="rId7"/>
    <p:sldLayoutId id="2147483740" r:id="rId8"/>
    <p:sldLayoutId id="2147483746" r:id="rId9"/>
    <p:sldLayoutId id="2147483741" r:id="rId10"/>
    <p:sldLayoutId id="2147483742" r:id="rId11"/>
    <p:sldLayoutId id="2147483743" r:id="rId12"/>
  </p:sldLayoutIdLst>
  <p:timing>
    <p:tnLst>
      <p:par>
        <p:cTn id="1" dur="indefinite" restart="never" nodeType="tmRoot"/>
      </p:par>
    </p:tnLst>
  </p:timing>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itchFamily="34" charset="0"/>
        </a:defRPr>
      </a:lvl2pPr>
      <a:lvl3pPr algn="l" rtl="0" eaLnBrk="1" fontAlgn="base" hangingPunct="1">
        <a:spcBef>
          <a:spcPct val="0"/>
        </a:spcBef>
        <a:spcAft>
          <a:spcPct val="0"/>
        </a:spcAft>
        <a:defRPr sz="4300">
          <a:solidFill>
            <a:srgbClr val="572314"/>
          </a:solidFill>
          <a:latin typeface="Gill Sans MT" pitchFamily="34" charset="0"/>
        </a:defRPr>
      </a:lvl3pPr>
      <a:lvl4pPr algn="l" rtl="0" eaLnBrk="1" fontAlgn="base" hangingPunct="1">
        <a:spcBef>
          <a:spcPct val="0"/>
        </a:spcBef>
        <a:spcAft>
          <a:spcPct val="0"/>
        </a:spcAft>
        <a:defRPr sz="4300">
          <a:solidFill>
            <a:srgbClr val="572314"/>
          </a:solidFill>
          <a:latin typeface="Gill Sans MT" pitchFamily="34" charset="0"/>
        </a:defRPr>
      </a:lvl4pPr>
      <a:lvl5pPr algn="l" rtl="0" eaLnBrk="1" fontAlgn="base" hangingPunct="1">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1" fontAlgn="base" hangingPunct="1">
        <a:spcBef>
          <a:spcPts val="600"/>
        </a:spcBef>
        <a:spcAft>
          <a:spcPct val="0"/>
        </a:spcAft>
        <a:buClr>
          <a:srgbClr val="FF0000"/>
        </a:buClr>
        <a:buSzPct val="80000"/>
        <a:buFont typeface="Wingdings 2" pitchFamily="18" charset="2"/>
        <a:buChar char=""/>
        <a:defRPr sz="28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0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iki.eugridpma.org/Main/IGTFLoAGeneralis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wmf"/><Relationship Id="rId4" Type="http://schemas.openxmlformats.org/officeDocument/2006/relationships/image" Target="../media/image13.png"/><Relationship Id="rId9" Type="http://schemas.openxmlformats.org/officeDocument/2006/relationships/image" Target="../media/image18.gif"/></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988518"/>
          </a:xfrm>
        </p:spPr>
        <p:txBody>
          <a:bodyPr>
            <a:normAutofit/>
          </a:bodyPr>
          <a:lstStyle/>
          <a:p>
            <a:pPr>
              <a:defRPr/>
            </a:pPr>
            <a:r>
              <a:rPr lang="en-US" sz="3600" dirty="0"/>
              <a:t>Evolving </a:t>
            </a:r>
            <a:r>
              <a:rPr lang="en-US" sz="3600" dirty="0" smtClean="0"/>
              <a:t>models </a:t>
            </a:r>
            <a:r>
              <a:rPr lang="en-US" sz="3600" dirty="0" smtClean="0"/>
              <a:t/>
            </a:r>
            <a:br>
              <a:rPr lang="en-US" sz="3600" dirty="0" smtClean="0"/>
            </a:br>
            <a:r>
              <a:rPr lang="en-US" sz="3600" dirty="0" smtClean="0"/>
              <a:t>of </a:t>
            </a:r>
            <a:r>
              <a:rPr lang="en-US" sz="3600" dirty="0" smtClean="0"/>
              <a:t>global </a:t>
            </a:r>
            <a:r>
              <a:rPr lang="en-US" sz="3600" dirty="0"/>
              <a:t>trust fabrics and </a:t>
            </a:r>
            <a:r>
              <a:rPr lang="en-US" sz="3600" dirty="0" smtClean="0"/>
              <a:t/>
            </a:r>
            <a:br>
              <a:rPr lang="en-US" sz="3600" dirty="0" smtClean="0"/>
            </a:br>
            <a:r>
              <a:rPr lang="en-US" sz="3600" dirty="0" smtClean="0"/>
              <a:t>of </a:t>
            </a:r>
            <a:r>
              <a:rPr lang="en-US" sz="3600" dirty="0" smtClean="0"/>
              <a:t>federation </a:t>
            </a:r>
            <a:r>
              <a:rPr lang="en-US" sz="3600" dirty="0" smtClean="0"/>
              <a:t>operations</a:t>
            </a:r>
            <a:endParaRPr lang="en-US" sz="3600" dirty="0"/>
          </a:p>
        </p:txBody>
      </p:sp>
      <p:sp>
        <p:nvSpPr>
          <p:cNvPr id="3" name="Subtitle 2"/>
          <p:cNvSpPr>
            <a:spLocks noGrp="1"/>
          </p:cNvSpPr>
          <p:nvPr>
            <p:ph type="subTitle" idx="1"/>
          </p:nvPr>
        </p:nvSpPr>
        <p:spPr>
          <a:xfrm>
            <a:off x="1403648" y="4149080"/>
            <a:ext cx="7407275" cy="1752600"/>
          </a:xfrm>
        </p:spPr>
        <p:txBody>
          <a:bodyPr/>
          <a:lstStyle/>
          <a:p>
            <a:pPr eaLnBrk="1" hangingPunct="1">
              <a:defRPr/>
            </a:pPr>
            <a:r>
              <a:rPr lang="en-US" i="1" dirty="0"/>
              <a:t>f</a:t>
            </a:r>
            <a:r>
              <a:rPr lang="en-US" i="1" dirty="0" smtClean="0"/>
              <a:t>or the </a:t>
            </a:r>
            <a:r>
              <a:rPr lang="en-US" i="1" dirty="0" err="1" smtClean="0"/>
              <a:t>NeIC</a:t>
            </a:r>
            <a:r>
              <a:rPr lang="en-US" i="1" dirty="0" smtClean="0"/>
              <a:t> AAI Workshop, May 5</a:t>
            </a:r>
            <a:r>
              <a:rPr lang="en-US" i="1" baseline="30000" dirty="0" smtClean="0"/>
              <a:t>th</a:t>
            </a:r>
            <a:r>
              <a:rPr lang="en-US" i="1" dirty="0" smtClean="0"/>
              <a:t>, 2015</a:t>
            </a:r>
          </a:p>
          <a:p>
            <a:pPr eaLnBrk="1" hangingPunct="1">
              <a:defRPr/>
            </a:pPr>
            <a:r>
              <a:rPr lang="en-US" i="1" dirty="0" smtClean="0"/>
              <a:t>David </a:t>
            </a:r>
            <a:r>
              <a:rPr lang="en-US" i="1" dirty="0" err="1" smtClean="0"/>
              <a:t>Groep</a:t>
            </a:r>
            <a:r>
              <a:rPr lang="en-US" i="1" dirty="0" smtClean="0"/>
              <a:t>, Nikhef</a:t>
            </a:r>
          </a:p>
        </p:txBody>
      </p:sp>
      <p:pic>
        <p:nvPicPr>
          <p:cNvPr id="5128" name="Picture 8" descr="H:\Home\davidg\Nikhef\AdminFormalities\Logo2014\logo-final\logo-nikhef-2015-compact.svg.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085184"/>
            <a:ext cx="2016224" cy="87732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bwMode="auto">
          <a:xfrm>
            <a:off x="1403648" y="2636912"/>
            <a:ext cx="740727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marL="27432" indent="0" algn="l" rtl="0" eaLnBrk="1" fontAlgn="base" hangingPunct="1">
              <a:spcBef>
                <a:spcPts val="600"/>
              </a:spcBef>
              <a:spcAft>
                <a:spcPct val="0"/>
              </a:spcAft>
              <a:buClr>
                <a:srgbClr val="FF0000"/>
              </a:buClr>
              <a:buSzPct val="80000"/>
              <a:buFont typeface="Wingdings 2" pitchFamily="18" charset="2"/>
              <a:buNone/>
              <a:defRPr sz="2600" kern="1200">
                <a:solidFill>
                  <a:schemeClr val="tx2">
                    <a:shade val="30000"/>
                    <a:satMod val="150000"/>
                  </a:schemeClr>
                </a:solidFill>
                <a:latin typeface="+mn-lt"/>
                <a:ea typeface="+mn-ea"/>
                <a:cs typeface="+mn-cs"/>
              </a:defRPr>
            </a:lvl1pPr>
            <a:lvl2pPr marL="457200" indent="0" algn="ctr" rtl="0" eaLnBrk="1" fontAlgn="base" hangingPunct="1">
              <a:spcBef>
                <a:spcPts val="550"/>
              </a:spcBef>
              <a:spcAft>
                <a:spcPct val="0"/>
              </a:spcAft>
              <a:buClr>
                <a:schemeClr val="accent1"/>
              </a:buClr>
              <a:buFont typeface="Verdana" pitchFamily="34" charset="0"/>
              <a:buNone/>
              <a:defRPr sz="2400" kern="1200">
                <a:solidFill>
                  <a:schemeClr val="tx1"/>
                </a:solidFill>
                <a:latin typeface="+mn-lt"/>
                <a:ea typeface="+mn-ea"/>
                <a:cs typeface="+mn-cs"/>
              </a:defRPr>
            </a:lvl2pPr>
            <a:lvl3pPr marL="914400" indent="0" algn="ctr" rtl="0" eaLnBrk="1" fontAlgn="base" hangingPunct="1">
              <a:spcBef>
                <a:spcPct val="20000"/>
              </a:spcBef>
              <a:spcAft>
                <a:spcPct val="0"/>
              </a:spcAft>
              <a:buClr>
                <a:schemeClr val="accent2"/>
              </a:buClr>
              <a:buFont typeface="Wingdings 2" pitchFamily="18" charset="2"/>
              <a:buNone/>
              <a:defRPr sz="2000"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C32D2E"/>
              </a:buClr>
              <a:buFont typeface="Wingdings 2" pitchFamily="18" charset="2"/>
              <a:buNone/>
              <a:defRPr kern="1200">
                <a:solidFill>
                  <a:schemeClr val="tx1"/>
                </a:solidFill>
                <a:latin typeface="+mn-lt"/>
                <a:ea typeface="+mn-ea"/>
                <a:cs typeface="+mn-cs"/>
              </a:defRPr>
            </a:lvl4pPr>
            <a:lvl5pPr marL="1828800" indent="0" algn="ctr" rtl="0" eaLnBrk="1" fontAlgn="base" hangingPunct="1">
              <a:spcBef>
                <a:spcPct val="20000"/>
              </a:spcBef>
              <a:spcAft>
                <a:spcPct val="0"/>
              </a:spcAft>
              <a:buClr>
                <a:srgbClr val="84AA33"/>
              </a:buClr>
              <a:buFont typeface="Wingdings 2" pitchFamily="18" charset="2"/>
              <a:buNone/>
              <a:defRPr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defRPr/>
            </a:pPr>
            <a:r>
              <a:rPr lang="en-US" i="1" dirty="0" smtClean="0"/>
              <a:t>with a slight bias towards global research communities</a:t>
            </a:r>
            <a:endParaRPr lang="en-US"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Home\davidg\EUGridPMA\Presentations\images\igtf-worldstatus-newlogo-20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76" y="1124744"/>
            <a:ext cx="8280920" cy="334687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71600" y="4005064"/>
            <a:ext cx="8013874" cy="2448272"/>
          </a:xfrm>
          <a:solidFill>
            <a:schemeClr val="bg1"/>
          </a:solidFill>
          <a:ln>
            <a:solidFill>
              <a:schemeClr val="accent1"/>
            </a:solidFill>
          </a:ln>
        </p:spPr>
        <p:txBody>
          <a:bodyPr/>
          <a:lstStyle/>
          <a:p>
            <a:pPr marL="82550" indent="0">
              <a:buNone/>
            </a:pPr>
            <a:r>
              <a:rPr lang="en-US" dirty="0" smtClean="0"/>
              <a:t>Interoperable Global Trust Federation IGTF</a:t>
            </a:r>
          </a:p>
          <a:p>
            <a:r>
              <a:rPr lang="en-US" sz="2000" dirty="0" smtClean="0"/>
              <a:t>Achievable assurance levels, </a:t>
            </a:r>
            <a:r>
              <a:rPr lang="en-US" sz="2000" dirty="0" smtClean="0"/>
              <a:t>co-defined by providers and </a:t>
            </a:r>
            <a:r>
              <a:rPr lang="en-US" sz="2000" dirty="0"/>
              <a:t>r</a:t>
            </a:r>
            <a:r>
              <a:rPr lang="en-US" sz="2000" dirty="0" smtClean="0"/>
              <a:t>elying parties</a:t>
            </a:r>
          </a:p>
          <a:p>
            <a:r>
              <a:rPr lang="en-US" sz="2000" dirty="0"/>
              <a:t>b</a:t>
            </a:r>
            <a:r>
              <a:rPr lang="en-US" sz="2000" dirty="0" smtClean="0"/>
              <a:t>ased on peer-reviewed distributed trust providers</a:t>
            </a:r>
          </a:p>
          <a:p>
            <a:r>
              <a:rPr lang="en-US" sz="2000" dirty="0"/>
              <a:t>p</a:t>
            </a:r>
            <a:r>
              <a:rPr lang="en-US" sz="2000" dirty="0" smtClean="0"/>
              <a:t>rovides long-term persistent, globally-unique IDs</a:t>
            </a:r>
          </a:p>
          <a:p>
            <a:r>
              <a:rPr lang="en-US" sz="2000" dirty="0" smtClean="0"/>
              <a:t>enables traceability and mitigation of last </a:t>
            </a:r>
            <a:r>
              <a:rPr lang="en-US" sz="2000" dirty="0" smtClean="0"/>
              <a:t>resort</a:t>
            </a:r>
          </a:p>
          <a:p>
            <a:pPr marL="82550" indent="0" algn="ctr">
              <a:buNone/>
            </a:pPr>
            <a:r>
              <a:rPr lang="en-US" sz="2400" i="1" dirty="0" smtClean="0"/>
              <a:t>… could get by with a single level for a long time …</a:t>
            </a:r>
            <a:endParaRPr lang="en-US" sz="2400" i="1" dirty="0"/>
          </a:p>
        </p:txBody>
      </p:sp>
      <p:sp>
        <p:nvSpPr>
          <p:cNvPr id="3" name="Title 2"/>
          <p:cNvSpPr>
            <a:spLocks noGrp="1"/>
          </p:cNvSpPr>
          <p:nvPr>
            <p:ph type="title"/>
          </p:nvPr>
        </p:nvSpPr>
        <p:spPr/>
        <p:txBody>
          <a:bodyPr>
            <a:normAutofit fontScale="90000"/>
          </a:bodyPr>
          <a:lstStyle/>
          <a:p>
            <a:r>
              <a:rPr lang="en-US" dirty="0" smtClean="0"/>
              <a:t>Trust is global – research certainly is …</a:t>
            </a:r>
            <a:endParaRPr lang="en-US" dirty="0"/>
          </a:p>
        </p:txBody>
      </p:sp>
      <p:pic>
        <p:nvPicPr>
          <p:cNvPr id="3076" name="Picture 4" descr="H:\Home\davidg\EUGridPMA\IGTF\IGTF-logos\IGTF_logo-interop.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798179"/>
            <a:ext cx="1944216" cy="89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87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smtClean="0">
                <a:latin typeface="Arial" charset="0"/>
                <a:cs typeface="Arial" charset="0"/>
              </a:rPr>
              <a:t>Distributing </a:t>
            </a:r>
            <a:r>
              <a:rPr lang="en-GB" altLang="en-US" dirty="0" smtClean="0">
                <a:latin typeface="Arial" charset="0"/>
                <a:cs typeface="Arial" charset="0"/>
              </a:rPr>
              <a:t>responsibilities</a:t>
            </a:r>
            <a:endParaRPr lang="en-GB" altLang="en-US" dirty="0" smtClean="0">
              <a:latin typeface="Arial" charset="0"/>
              <a:cs typeface="Arial" charset="0"/>
            </a:endParaRPr>
          </a:p>
        </p:txBody>
      </p:sp>
      <p:sp>
        <p:nvSpPr>
          <p:cNvPr id="8" name="TextBox 7"/>
          <p:cNvSpPr txBox="1"/>
          <p:nvPr/>
        </p:nvSpPr>
        <p:spPr>
          <a:xfrm>
            <a:off x="1115616" y="1502807"/>
            <a:ext cx="3743324" cy="3539430"/>
          </a:xfrm>
          <a:prstGeom prst="rect">
            <a:avLst/>
          </a:prstGeom>
          <a:noFill/>
          <a:ln>
            <a:solidFill>
              <a:schemeClr val="tx1"/>
            </a:solidFill>
          </a:ln>
        </p:spPr>
        <p:txBody>
          <a:bodyPr wrap="square">
            <a:spAutoFit/>
          </a:bodyPr>
          <a:lstStyle/>
          <a:p>
            <a:pPr>
              <a:defRPr/>
            </a:pPr>
            <a:r>
              <a:rPr lang="en-GB" sz="2400" b="1" dirty="0">
                <a:solidFill>
                  <a:srgbClr val="002060"/>
                </a:solidFill>
                <a:cs typeface="+mn-cs"/>
              </a:rPr>
              <a:t>Technical elements</a:t>
            </a:r>
          </a:p>
          <a:p>
            <a:pPr>
              <a:defRPr/>
            </a:pPr>
            <a:endParaRPr lang="en-GB" sz="2000" dirty="0">
              <a:cs typeface="+mn-cs"/>
            </a:endParaRPr>
          </a:p>
          <a:p>
            <a:pPr marL="176213" indent="-176213">
              <a:buFont typeface="Arial" pitchFamily="34" charset="0"/>
              <a:buChar char="•"/>
              <a:defRPr/>
            </a:pPr>
            <a:r>
              <a:rPr lang="en-GB" sz="2000" dirty="0">
                <a:cs typeface="+mn-cs"/>
              </a:rPr>
              <a:t>integrity of the roots of trust</a:t>
            </a:r>
          </a:p>
          <a:p>
            <a:pPr marL="176213" indent="-176213">
              <a:buFont typeface="Arial" pitchFamily="34" charset="0"/>
              <a:buChar char="•"/>
              <a:defRPr/>
            </a:pPr>
            <a:r>
              <a:rPr lang="en-GB" sz="2000" dirty="0">
                <a:cs typeface="+mn-cs"/>
              </a:rPr>
              <a:t>integrity of issuance process</a:t>
            </a:r>
          </a:p>
          <a:p>
            <a:pPr marL="176213" indent="-176213">
              <a:buFont typeface="Arial" pitchFamily="34" charset="0"/>
              <a:buChar char="•"/>
              <a:defRPr/>
            </a:pPr>
            <a:r>
              <a:rPr lang="en-GB" sz="2000" dirty="0">
                <a:cs typeface="+mn-cs"/>
              </a:rPr>
              <a:t>process incident response</a:t>
            </a:r>
          </a:p>
          <a:p>
            <a:pPr marL="176213" indent="-176213">
              <a:buFont typeface="Arial" pitchFamily="34" charset="0"/>
              <a:buChar char="•"/>
              <a:defRPr/>
            </a:pPr>
            <a:r>
              <a:rPr lang="en-GB" sz="2000" dirty="0">
                <a:cs typeface="+mn-cs"/>
              </a:rPr>
              <a:t>revocation capabilities</a:t>
            </a:r>
          </a:p>
          <a:p>
            <a:pPr marL="176213" indent="-176213">
              <a:buFont typeface="Arial" pitchFamily="34" charset="0"/>
              <a:buChar char="•"/>
              <a:defRPr/>
            </a:pPr>
            <a:endParaRPr lang="en-GB" sz="2000" dirty="0">
              <a:cs typeface="+mn-cs"/>
            </a:endParaRPr>
          </a:p>
          <a:p>
            <a:pPr marL="176213" indent="-176213">
              <a:buFont typeface="Arial" pitchFamily="34" charset="0"/>
              <a:buChar char="•"/>
              <a:defRPr/>
            </a:pPr>
            <a:r>
              <a:rPr lang="en-GB" sz="2000" dirty="0">
                <a:cs typeface="+mn-cs"/>
              </a:rPr>
              <a:t>key management</a:t>
            </a:r>
          </a:p>
          <a:p>
            <a:pPr marL="176213" indent="-176213">
              <a:buFont typeface="Arial" pitchFamily="34" charset="0"/>
              <a:buChar char="•"/>
              <a:defRPr/>
            </a:pPr>
            <a:r>
              <a:rPr lang="en-GB" sz="2000" dirty="0">
                <a:cs typeface="+mn-cs"/>
              </a:rPr>
              <a:t>credential management</a:t>
            </a:r>
          </a:p>
          <a:p>
            <a:pPr marL="176213" indent="-176213">
              <a:buFont typeface="Arial" pitchFamily="34" charset="0"/>
              <a:buChar char="•"/>
              <a:defRPr/>
            </a:pPr>
            <a:r>
              <a:rPr lang="en-GB" sz="2000" dirty="0">
                <a:cs typeface="+mn-cs"/>
              </a:rPr>
              <a:t>incident response</a:t>
            </a:r>
          </a:p>
          <a:p>
            <a:pPr marL="176213" indent="-176213">
              <a:buFont typeface="Arial" pitchFamily="34" charset="0"/>
              <a:buChar char="•"/>
              <a:defRPr/>
            </a:pPr>
            <a:endParaRPr lang="en-GB" sz="2000" dirty="0">
              <a:cs typeface="+mn-cs"/>
            </a:endParaRPr>
          </a:p>
        </p:txBody>
      </p:sp>
      <p:sp>
        <p:nvSpPr>
          <p:cNvPr id="10" name="TextBox 9"/>
          <p:cNvSpPr txBox="1"/>
          <p:nvPr/>
        </p:nvSpPr>
        <p:spPr>
          <a:xfrm>
            <a:off x="5293172" y="1490295"/>
            <a:ext cx="3743324" cy="3954929"/>
          </a:xfrm>
          <a:prstGeom prst="rect">
            <a:avLst/>
          </a:prstGeom>
          <a:noFill/>
          <a:ln>
            <a:solidFill>
              <a:schemeClr val="tx1"/>
            </a:solidFill>
          </a:ln>
        </p:spPr>
        <p:txBody>
          <a:bodyPr wrap="square">
            <a:spAutoFit/>
          </a:bodyPr>
          <a:lstStyle/>
          <a:p>
            <a:pPr>
              <a:defRPr/>
            </a:pPr>
            <a:r>
              <a:rPr lang="en-GB" sz="2400" b="1" dirty="0" smtClean="0">
                <a:solidFill>
                  <a:srgbClr val="002060"/>
                </a:solidFill>
                <a:cs typeface="+mn-cs"/>
              </a:rPr>
              <a:t>‘Identity’ </a:t>
            </a:r>
            <a:r>
              <a:rPr lang="en-GB" sz="2400" b="1" dirty="0">
                <a:solidFill>
                  <a:srgbClr val="002060"/>
                </a:solidFill>
                <a:cs typeface="+mn-cs"/>
              </a:rPr>
              <a:t>elements</a:t>
            </a:r>
          </a:p>
          <a:p>
            <a:pPr>
              <a:defRPr/>
            </a:pPr>
            <a:endParaRPr lang="en-GB" sz="2000" dirty="0">
              <a:cs typeface="+mn-cs"/>
            </a:endParaRPr>
          </a:p>
          <a:p>
            <a:pPr marL="176213" indent="-176213">
              <a:buFont typeface="Arial" pitchFamily="34" charset="0"/>
              <a:buChar char="•"/>
              <a:defRPr/>
            </a:pPr>
            <a:r>
              <a:rPr lang="en-GB" sz="2000" dirty="0">
                <a:cs typeface="+mn-cs"/>
              </a:rPr>
              <a:t>identifier management</a:t>
            </a:r>
          </a:p>
          <a:p>
            <a:pPr marL="176213" indent="-176213">
              <a:buFont typeface="Arial" pitchFamily="34" charset="0"/>
              <a:buChar char="•"/>
              <a:defRPr/>
            </a:pPr>
            <a:r>
              <a:rPr lang="en-GB" sz="2000" dirty="0">
                <a:cs typeface="+mn-cs"/>
              </a:rPr>
              <a:t>re-binding and revocation</a:t>
            </a:r>
          </a:p>
          <a:p>
            <a:pPr marL="176213" indent="-176213">
              <a:buFont typeface="Arial" pitchFamily="34" charset="0"/>
              <a:buChar char="•"/>
              <a:defRPr/>
            </a:pPr>
            <a:r>
              <a:rPr lang="en-GB" sz="2000" dirty="0">
                <a:cs typeface="+mn-cs"/>
              </a:rPr>
              <a:t>binding to entities</a:t>
            </a:r>
          </a:p>
          <a:p>
            <a:pPr marL="176213" indent="-176213">
              <a:buFont typeface="Arial" pitchFamily="34" charset="0"/>
              <a:buChar char="•"/>
              <a:defRPr/>
            </a:pPr>
            <a:r>
              <a:rPr lang="en-GB" sz="2000" dirty="0">
                <a:cs typeface="+mn-cs"/>
              </a:rPr>
              <a:t>traceability of entities</a:t>
            </a:r>
          </a:p>
          <a:p>
            <a:pPr marL="176213" indent="-176213">
              <a:buFont typeface="Arial" pitchFamily="34" charset="0"/>
              <a:buChar char="•"/>
              <a:defRPr/>
            </a:pPr>
            <a:r>
              <a:rPr lang="en-GB" sz="2000" dirty="0">
                <a:cs typeface="+mn-cs"/>
              </a:rPr>
              <a:t>emergency communications</a:t>
            </a:r>
          </a:p>
          <a:p>
            <a:pPr marL="176213" indent="-176213">
              <a:buFont typeface="Arial" pitchFamily="34" charset="0"/>
              <a:buChar char="•"/>
              <a:defRPr/>
            </a:pPr>
            <a:endParaRPr lang="en-GB" sz="900" dirty="0">
              <a:cs typeface="+mn-cs"/>
            </a:endParaRPr>
          </a:p>
          <a:p>
            <a:pPr marL="176213" indent="-176213">
              <a:buFont typeface="Arial" pitchFamily="34" charset="0"/>
              <a:buChar char="•"/>
              <a:defRPr/>
            </a:pPr>
            <a:endParaRPr lang="en-GB" sz="900" dirty="0">
              <a:cs typeface="+mn-cs"/>
            </a:endParaRPr>
          </a:p>
          <a:p>
            <a:pPr marL="176213" indent="-176213">
              <a:buFont typeface="Arial" pitchFamily="34" charset="0"/>
              <a:buChar char="•"/>
              <a:defRPr/>
            </a:pPr>
            <a:endParaRPr lang="en-GB" sz="900" dirty="0">
              <a:cs typeface="+mn-cs"/>
            </a:endParaRPr>
          </a:p>
          <a:p>
            <a:pPr marL="176213" indent="-176213">
              <a:buFont typeface="Arial" pitchFamily="34" charset="0"/>
              <a:buChar char="•"/>
              <a:defRPr/>
            </a:pPr>
            <a:r>
              <a:rPr lang="en-GB" sz="2000" dirty="0">
                <a:cs typeface="+mn-cs"/>
              </a:rPr>
              <a:t>regular communications</a:t>
            </a:r>
          </a:p>
          <a:p>
            <a:pPr marL="176213" indent="-176213">
              <a:buFont typeface="Arial" pitchFamily="34" charset="0"/>
              <a:buChar char="•"/>
              <a:defRPr/>
            </a:pPr>
            <a:r>
              <a:rPr lang="en-GB" sz="2000" dirty="0">
                <a:cs typeface="+mn-cs"/>
              </a:rPr>
              <a:t>‘rich’ attribute assertions</a:t>
            </a:r>
          </a:p>
          <a:p>
            <a:pPr marL="176213" indent="-176213">
              <a:buFont typeface="Arial" pitchFamily="34" charset="0"/>
              <a:buChar char="•"/>
              <a:defRPr/>
            </a:pPr>
            <a:r>
              <a:rPr lang="en-GB" sz="2000" dirty="0">
                <a:cs typeface="+mn-cs"/>
              </a:rPr>
              <a:t>correlating identifiers</a:t>
            </a:r>
          </a:p>
          <a:p>
            <a:pPr marL="176213" indent="-176213">
              <a:buFont typeface="Arial" pitchFamily="34" charset="0"/>
              <a:buChar char="•"/>
              <a:defRPr/>
            </a:pPr>
            <a:r>
              <a:rPr lang="en-GB" sz="2000" dirty="0">
                <a:cs typeface="+mn-cs"/>
              </a:rPr>
              <a:t>access control</a:t>
            </a:r>
          </a:p>
        </p:txBody>
      </p:sp>
      <p:sp>
        <p:nvSpPr>
          <p:cNvPr id="11271" name="TextBox 10"/>
          <p:cNvSpPr txBox="1">
            <a:spLocks noChangeArrowheads="1"/>
          </p:cNvSpPr>
          <p:nvPr/>
        </p:nvSpPr>
        <p:spPr bwMode="auto">
          <a:xfrm>
            <a:off x="1115616" y="5507593"/>
            <a:ext cx="792087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a:solidFill>
                  <a:srgbClr val="002060"/>
                </a:solidFill>
              </a:rPr>
              <a:t>Verifiability &amp; Response, mitigation, recovery</a:t>
            </a:r>
          </a:p>
        </p:txBody>
      </p:sp>
      <p:cxnSp>
        <p:nvCxnSpPr>
          <p:cNvPr id="13" name="Straight Connector 12"/>
          <p:cNvCxnSpPr/>
          <p:nvPr/>
        </p:nvCxnSpPr>
        <p:spPr>
          <a:xfrm>
            <a:off x="5293171" y="3933056"/>
            <a:ext cx="3743325"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5616" y="3649863"/>
            <a:ext cx="37449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274" name="TextBox 1"/>
          <p:cNvSpPr txBox="1">
            <a:spLocks noChangeArrowheads="1"/>
          </p:cNvSpPr>
          <p:nvPr/>
        </p:nvSpPr>
        <p:spPr bwMode="auto">
          <a:xfrm rot="-5400000">
            <a:off x="3904874" y="2348770"/>
            <a:ext cx="2395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b="1" dirty="0">
                <a:solidFill>
                  <a:srgbClr val="C00000"/>
                </a:solidFill>
              </a:rPr>
              <a:t>IGTF </a:t>
            </a:r>
            <a:r>
              <a:rPr lang="en-GB" altLang="en-US" sz="1400" b="1" dirty="0" smtClean="0">
                <a:solidFill>
                  <a:srgbClr val="C00000"/>
                </a:solidFill>
              </a:rPr>
              <a:t>Classic, MICS, SLCS</a:t>
            </a:r>
            <a:br>
              <a:rPr lang="en-GB" altLang="en-US" sz="1400" b="1" dirty="0" smtClean="0">
                <a:solidFill>
                  <a:srgbClr val="C00000"/>
                </a:solidFill>
              </a:rPr>
            </a:br>
            <a:r>
              <a:rPr lang="en-GB" altLang="en-US" sz="1400" b="1" dirty="0" smtClean="0">
                <a:solidFill>
                  <a:srgbClr val="C00000"/>
                </a:solidFill>
              </a:rPr>
              <a:t>elements</a:t>
            </a:r>
            <a:endParaRPr lang="en-GB" altLang="en-US" sz="1400" b="1" dirty="0">
              <a:solidFill>
                <a:srgbClr val="C00000"/>
              </a:solidFill>
            </a:endParaRPr>
          </a:p>
        </p:txBody>
      </p:sp>
      <p:sp>
        <p:nvSpPr>
          <p:cNvPr id="11275" name="TextBox 10"/>
          <p:cNvSpPr txBox="1">
            <a:spLocks noChangeArrowheads="1"/>
          </p:cNvSpPr>
          <p:nvPr/>
        </p:nvSpPr>
        <p:spPr bwMode="auto">
          <a:xfrm rot="-5400000">
            <a:off x="4351681" y="4474265"/>
            <a:ext cx="14968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b="1" dirty="0">
                <a:solidFill>
                  <a:srgbClr val="002060"/>
                </a:solidFill>
              </a:rPr>
              <a:t>RP, </a:t>
            </a:r>
            <a:r>
              <a:rPr lang="en-GB" altLang="en-US" sz="1400" b="1" dirty="0" smtClean="0">
                <a:solidFill>
                  <a:srgbClr val="002060"/>
                </a:solidFill>
              </a:rPr>
              <a:t>Community</a:t>
            </a:r>
            <a:endParaRPr lang="en-GB" altLang="en-US" sz="1400" b="1" dirty="0">
              <a:solidFill>
                <a:srgbClr val="002060"/>
              </a:solidFill>
            </a:endParaRPr>
          </a:p>
        </p:txBody>
      </p:sp>
      <p:sp>
        <p:nvSpPr>
          <p:cNvPr id="2" name="Up-Down Arrow 1"/>
          <p:cNvSpPr/>
          <p:nvPr/>
        </p:nvSpPr>
        <p:spPr>
          <a:xfrm>
            <a:off x="8739831" y="3272522"/>
            <a:ext cx="224656" cy="1236598"/>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595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268760"/>
            <a:ext cx="8244408" cy="4800600"/>
          </a:xfrm>
        </p:spPr>
        <p:txBody>
          <a:bodyPr/>
          <a:lstStyle/>
          <a:p>
            <a:r>
              <a:rPr lang="en-GB" sz="2400" dirty="0" smtClean="0">
                <a:solidFill>
                  <a:srgbClr val="002060"/>
                </a:solidFill>
              </a:rPr>
              <a:t>IGTF ‘levels’ useful assurance levels for distributed </a:t>
            </a:r>
            <a:br>
              <a:rPr lang="en-GB" sz="2400" dirty="0" smtClean="0">
                <a:solidFill>
                  <a:srgbClr val="002060"/>
                </a:solidFill>
              </a:rPr>
            </a:br>
            <a:r>
              <a:rPr lang="en-GB" sz="2400" dirty="0" smtClean="0">
                <a:solidFill>
                  <a:srgbClr val="002060"/>
                </a:solidFill>
              </a:rPr>
              <a:t>e-infrastructures as trust is technology agnostic</a:t>
            </a:r>
            <a:endParaRPr lang="en-GB" sz="2400" dirty="0" smtClean="0">
              <a:solidFill>
                <a:srgbClr val="002060"/>
              </a:solidFill>
              <a:hlinkClick r:id="rId2"/>
            </a:endParaRPr>
          </a:p>
          <a:p>
            <a:pPr marL="82550" indent="0">
              <a:buNone/>
            </a:pPr>
            <a:r>
              <a:rPr lang="en-GB" sz="2400" b="1" dirty="0" smtClean="0">
                <a:hlinkClick r:id="rId2"/>
              </a:rPr>
              <a:t>http://wiki.eugridpma.org/Main/IGTFLoAGeneralisation</a:t>
            </a:r>
            <a:r>
              <a:rPr lang="en-GB" sz="2400" b="1" dirty="0" smtClean="0"/>
              <a:t> </a:t>
            </a:r>
          </a:p>
          <a:p>
            <a:endParaRPr lang="en-GB" sz="1200" dirty="0" smtClean="0"/>
          </a:p>
          <a:p>
            <a:r>
              <a:rPr lang="en-GB" sz="2400" dirty="0" smtClean="0">
                <a:solidFill>
                  <a:srgbClr val="002060"/>
                </a:solidFill>
              </a:rPr>
              <a:t>Extract and emphasise generic global trust elements</a:t>
            </a:r>
          </a:p>
          <a:p>
            <a:pPr lvl="1"/>
            <a:r>
              <a:rPr lang="en-GB" dirty="0" smtClean="0"/>
              <a:t>2 identifiable </a:t>
            </a:r>
            <a:r>
              <a:rPr lang="en-GB" dirty="0" err="1" smtClean="0"/>
              <a:t>levels:reflecting</a:t>
            </a:r>
            <a:r>
              <a:rPr lang="en-GB" dirty="0" smtClean="0"/>
              <a:t> </a:t>
            </a:r>
            <a:r>
              <a:rPr lang="en-GB" b="1" dirty="0" smtClean="0"/>
              <a:t>distribution of assurance </a:t>
            </a:r>
            <a:r>
              <a:rPr lang="en-GB" dirty="0" smtClean="0"/>
              <a:t>between ‘</a:t>
            </a:r>
            <a:r>
              <a:rPr lang="en-GB" dirty="0" err="1" smtClean="0"/>
              <a:t>IdP</a:t>
            </a:r>
            <a:r>
              <a:rPr lang="en-GB" dirty="0" smtClean="0"/>
              <a:t>’ and additional trusted providers </a:t>
            </a:r>
            <a:br>
              <a:rPr lang="en-GB" dirty="0" smtClean="0"/>
            </a:br>
            <a:r>
              <a:rPr lang="en-GB" i="1" dirty="0" smtClean="0"/>
              <a:t>(like strong, long-lived communities like the LHC collaborations)</a:t>
            </a:r>
          </a:p>
          <a:p>
            <a:pPr lvl="1"/>
            <a:r>
              <a:rPr lang="en-GB" dirty="0" smtClean="0"/>
              <a:t>Reflects </a:t>
            </a:r>
            <a:r>
              <a:rPr lang="en-GB" dirty="0" err="1" smtClean="0"/>
              <a:t>trustlevel</a:t>
            </a:r>
            <a:r>
              <a:rPr lang="en-GB" dirty="0" smtClean="0"/>
              <a:t> </a:t>
            </a:r>
            <a:r>
              <a:rPr lang="en-GB" b="1" dirty="0" smtClean="0"/>
              <a:t>Classic</a:t>
            </a:r>
            <a:r>
              <a:rPr lang="en-GB" dirty="0" smtClean="0"/>
              <a:t>, </a:t>
            </a:r>
            <a:r>
              <a:rPr lang="en-GB" sz="1800" dirty="0" smtClean="0"/>
              <a:t>MICS</a:t>
            </a:r>
            <a:r>
              <a:rPr lang="en-GB" dirty="0" smtClean="0"/>
              <a:t>, </a:t>
            </a:r>
            <a:r>
              <a:rPr lang="en-GB" sz="1800" dirty="0" smtClean="0"/>
              <a:t>SLCS </a:t>
            </a:r>
            <a:r>
              <a:rPr lang="en-GB" dirty="0" smtClean="0"/>
              <a:t>vs. </a:t>
            </a:r>
            <a:r>
              <a:rPr lang="en-GB" b="1" dirty="0" smtClean="0"/>
              <a:t>IOTA </a:t>
            </a:r>
            <a:r>
              <a:rPr lang="en-GB" dirty="0" smtClean="0"/>
              <a:t>(‘</a:t>
            </a:r>
            <a:r>
              <a:rPr lang="en-GB" sz="1800" dirty="0" smtClean="0"/>
              <a:t>DOGWOOD’</a:t>
            </a:r>
            <a:r>
              <a:rPr lang="en-GB" dirty="0" smtClean="0"/>
              <a:t>)</a:t>
            </a:r>
            <a:endParaRPr lang="en-GB" b="1" dirty="0" smtClean="0"/>
          </a:p>
          <a:p>
            <a:pPr lvl="1"/>
            <a:r>
              <a:rPr lang="en-GB" dirty="0" smtClean="0"/>
              <a:t>Many R&amp;E federation IdPs are actually ‘good enough’</a:t>
            </a:r>
          </a:p>
          <a:p>
            <a:pPr marL="657225" lvl="2" indent="0">
              <a:buNone/>
            </a:pPr>
            <a:r>
              <a:rPr lang="en-GB" dirty="0" smtClean="0"/>
              <a:t>- for an identifiable subset of their users, or even for all</a:t>
            </a:r>
          </a:p>
          <a:p>
            <a:pPr marL="657225" lvl="2" indent="0">
              <a:buNone/>
            </a:pPr>
            <a:r>
              <a:rPr lang="en-GB" dirty="0" smtClean="0"/>
              <a:t>- but forget or are afraid to express their (usually quite good) practices</a:t>
            </a:r>
            <a:endParaRPr lang="en-GB" dirty="0"/>
          </a:p>
        </p:txBody>
      </p:sp>
      <p:sp>
        <p:nvSpPr>
          <p:cNvPr id="2" name="Title 1"/>
          <p:cNvSpPr>
            <a:spLocks noGrp="1"/>
          </p:cNvSpPr>
          <p:nvPr>
            <p:ph type="title"/>
          </p:nvPr>
        </p:nvSpPr>
        <p:spPr/>
        <p:txBody>
          <a:bodyPr/>
          <a:lstStyle/>
          <a:p>
            <a:r>
              <a:rPr lang="en-US" dirty="0" err="1" smtClean="0"/>
              <a:t>Generalised</a:t>
            </a:r>
            <a:r>
              <a:rPr lang="en-US" dirty="0" smtClean="0"/>
              <a:t> </a:t>
            </a:r>
            <a:r>
              <a:rPr lang="en-US" dirty="0" smtClean="0"/>
              <a:t>IGTF </a:t>
            </a:r>
            <a:r>
              <a:rPr lang="en-US" dirty="0" err="1" smtClean="0"/>
              <a:t>LoA</a:t>
            </a:r>
            <a:endParaRPr lang="en-US" dirty="0"/>
          </a:p>
        </p:txBody>
      </p:sp>
      <p:pic>
        <p:nvPicPr>
          <p:cNvPr id="4" name="Picture 4" descr="H:\Home\davidg\EUGridPMA\IGTF\IGTF-logos\IGTF_logo-interop.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63424"/>
            <a:ext cx="1584176" cy="73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7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124744"/>
            <a:ext cx="7890842" cy="2520280"/>
          </a:xfrm>
        </p:spPr>
        <p:txBody>
          <a:bodyPr/>
          <a:lstStyle/>
          <a:p>
            <a:pPr marL="82550" indent="0">
              <a:buNone/>
            </a:pPr>
            <a:r>
              <a:rPr lang="en-US" sz="2400" dirty="0" smtClean="0"/>
              <a:t>Having distributed the responsibilities, </a:t>
            </a:r>
            <a:r>
              <a:rPr lang="en-US" sz="2400" dirty="0" smtClean="0"/>
              <a:t/>
            </a:r>
            <a:br>
              <a:rPr lang="en-US" sz="2400" dirty="0" smtClean="0"/>
            </a:br>
            <a:r>
              <a:rPr lang="en-US" sz="2400" dirty="0" smtClean="0"/>
              <a:t>participants have </a:t>
            </a:r>
            <a:r>
              <a:rPr lang="en-US" sz="2400" dirty="0" smtClean="0"/>
              <a:t>to collaborate to </a:t>
            </a:r>
            <a:r>
              <a:rPr lang="en-US" sz="2400" dirty="0" smtClean="0"/>
              <a:t>jointly provide</a:t>
            </a:r>
            <a:endParaRPr lang="en-US" sz="2400" dirty="0" smtClean="0"/>
          </a:p>
          <a:p>
            <a:pPr lvl="1"/>
            <a:r>
              <a:rPr lang="en-US" sz="2000" dirty="0"/>
              <a:t>e</a:t>
            </a:r>
            <a:r>
              <a:rPr lang="en-US" sz="2000" dirty="0" smtClean="0"/>
              <a:t>nd-to-end </a:t>
            </a:r>
            <a:r>
              <a:rPr lang="en-US" sz="2000" dirty="0" err="1" smtClean="0"/>
              <a:t>tracabilty</a:t>
            </a:r>
            <a:r>
              <a:rPr lang="en-US" sz="2000" dirty="0" smtClean="0"/>
              <a:t> and assurance</a:t>
            </a:r>
          </a:p>
          <a:p>
            <a:pPr lvl="1"/>
            <a:r>
              <a:rPr lang="en-US" sz="2000" dirty="0"/>
              <a:t>c</a:t>
            </a:r>
            <a:r>
              <a:rPr lang="en-US" sz="2000" dirty="0" smtClean="0"/>
              <a:t>ollectively </a:t>
            </a:r>
            <a:r>
              <a:rPr lang="en-US" sz="2000" dirty="0" smtClean="0"/>
              <a:t>provide </a:t>
            </a:r>
            <a:r>
              <a:rPr lang="en-US" sz="2000" dirty="0" smtClean="0"/>
              <a:t>assurance </a:t>
            </a:r>
            <a:r>
              <a:rPr lang="en-US" sz="2000" dirty="0" smtClean="0"/>
              <a:t>and trust </a:t>
            </a:r>
            <a:r>
              <a:rPr lang="en-US" sz="2000" dirty="0" smtClean="0"/>
              <a:t>for manageable residual risk</a:t>
            </a:r>
            <a:endParaRPr lang="en-US" sz="2000" dirty="0" smtClean="0"/>
          </a:p>
          <a:p>
            <a:pPr lvl="1"/>
            <a:r>
              <a:rPr lang="en-US" sz="2000" dirty="0" smtClean="0"/>
              <a:t>the assurances must be acceptable to the party absorbing the residual </a:t>
            </a:r>
            <a:r>
              <a:rPr lang="en-US" sz="2000" dirty="0" smtClean="0"/>
              <a:t>risk … </a:t>
            </a:r>
            <a:r>
              <a:rPr lang="en-US" sz="2000" dirty="0" smtClean="0"/>
              <a:t>a</a:t>
            </a:r>
            <a:r>
              <a:rPr lang="en-US" sz="2000" dirty="0" smtClean="0"/>
              <a:t>nd </a:t>
            </a:r>
            <a:r>
              <a:rPr lang="en-US" sz="2000" dirty="0" smtClean="0"/>
              <a:t>that party is usually the RP/resource </a:t>
            </a:r>
            <a:r>
              <a:rPr lang="en-US" sz="2000" dirty="0" smtClean="0"/>
              <a:t>provider/SP</a:t>
            </a:r>
            <a:endParaRPr lang="en-US" sz="2000" dirty="0"/>
          </a:p>
        </p:txBody>
      </p:sp>
      <p:sp>
        <p:nvSpPr>
          <p:cNvPr id="3" name="Title 2"/>
          <p:cNvSpPr>
            <a:spLocks noGrp="1"/>
          </p:cNvSpPr>
          <p:nvPr>
            <p:ph type="title"/>
          </p:nvPr>
        </p:nvSpPr>
        <p:spPr/>
        <p:txBody>
          <a:bodyPr/>
          <a:lstStyle/>
          <a:p>
            <a:r>
              <a:rPr lang="en-US" dirty="0" smtClean="0"/>
              <a:t>Providing collective </a:t>
            </a:r>
            <a:r>
              <a:rPr lang="en-US" dirty="0" smtClean="0"/>
              <a:t>services together</a:t>
            </a:r>
            <a:endParaRPr lang="en-US" dirty="0"/>
          </a:p>
        </p:txBody>
      </p:sp>
      <p:pic>
        <p:nvPicPr>
          <p:cNvPr id="4" name="Picture 2" descr="H:\Home\davidg\Projects-misc\NRENGRIDS-TNC\common-identifier-VO-site.gif"/>
          <p:cNvPicPr>
            <a:picLocks noChangeAspect="1" noChangeArrowheads="1"/>
          </p:cNvPicPr>
          <p:nvPr/>
        </p:nvPicPr>
        <p:blipFill>
          <a:blip r:embed="rId2" cstate="print"/>
          <a:srcRect/>
          <a:stretch>
            <a:fillRect/>
          </a:stretch>
        </p:blipFill>
        <p:spPr bwMode="auto">
          <a:xfrm>
            <a:off x="179512" y="3406221"/>
            <a:ext cx="3816424" cy="2687075"/>
          </a:xfrm>
          <a:prstGeom prst="rect">
            <a:avLst/>
          </a:prstGeom>
          <a:noFill/>
        </p:spPr>
      </p:pic>
      <p:sp>
        <p:nvSpPr>
          <p:cNvPr id="7" name="Rectangle 6"/>
          <p:cNvSpPr/>
          <p:nvPr/>
        </p:nvSpPr>
        <p:spPr>
          <a:xfrm>
            <a:off x="3491880" y="3525103"/>
            <a:ext cx="5580112" cy="2908489"/>
          </a:xfrm>
          <a:prstGeom prst="rect">
            <a:avLst/>
          </a:prstGeom>
        </p:spPr>
        <p:txBody>
          <a:bodyPr wrap="square">
            <a:spAutoFit/>
          </a:bodyPr>
          <a:lstStyle/>
          <a:p>
            <a:pPr marL="82550" lvl="0">
              <a:spcBef>
                <a:spcPts val="600"/>
              </a:spcBef>
              <a:buClr>
                <a:srgbClr val="FF0000"/>
              </a:buClr>
              <a:buSzPct val="80000"/>
            </a:pPr>
            <a:r>
              <a:rPr lang="en-US" sz="2400" dirty="0">
                <a:solidFill>
                  <a:prstClr val="black"/>
                </a:solidFill>
                <a:latin typeface="Gill Sans MT"/>
                <a:cs typeface="+mn-cs"/>
              </a:rPr>
              <a:t>And work together to ‘anchor’ the relevant attributes</a:t>
            </a:r>
          </a:p>
          <a:p>
            <a:pPr marL="639763" lvl="1" indent="-236538">
              <a:spcBef>
                <a:spcPts val="550"/>
              </a:spcBef>
              <a:buClr>
                <a:srgbClr val="3891A7"/>
              </a:buClr>
              <a:buFont typeface="Verdana" pitchFamily="34" charset="0"/>
              <a:buChar char="◦"/>
            </a:pPr>
            <a:r>
              <a:rPr lang="en-US" sz="2000" dirty="0">
                <a:solidFill>
                  <a:prstClr val="black"/>
                </a:solidFill>
                <a:latin typeface="Gill Sans MT"/>
                <a:cs typeface="+mn-cs"/>
              </a:rPr>
              <a:t>Linkage across domains is essential for collaborative model to work</a:t>
            </a:r>
          </a:p>
          <a:p>
            <a:pPr marL="639763" lvl="1" indent="-236538">
              <a:spcBef>
                <a:spcPts val="550"/>
              </a:spcBef>
              <a:buClr>
                <a:srgbClr val="3891A7"/>
              </a:buClr>
              <a:buFont typeface="Verdana" pitchFamily="34" charset="0"/>
              <a:buChar char="◦"/>
            </a:pPr>
            <a:r>
              <a:rPr lang="en-US" sz="2000" dirty="0">
                <a:solidFill>
                  <a:prstClr val="black"/>
                </a:solidFill>
                <a:latin typeface="Gill Sans MT"/>
                <a:cs typeface="+mn-cs"/>
              </a:rPr>
              <a:t>Who (one or </a:t>
            </a:r>
            <a:r>
              <a:rPr lang="en-US" sz="2000" dirty="0" smtClean="0">
                <a:solidFill>
                  <a:prstClr val="black"/>
                </a:solidFill>
                <a:latin typeface="Gill Sans MT"/>
                <a:cs typeface="+mn-cs"/>
              </a:rPr>
              <a:t>many) </a:t>
            </a:r>
            <a:r>
              <a:rPr lang="en-US" sz="2000" dirty="0">
                <a:solidFill>
                  <a:prstClr val="black"/>
                </a:solidFill>
                <a:latin typeface="Gill Sans MT"/>
                <a:cs typeface="+mn-cs"/>
              </a:rPr>
              <a:t>will provide </a:t>
            </a:r>
            <a:r>
              <a:rPr lang="en-US" sz="2000" dirty="0" smtClean="0">
                <a:solidFill>
                  <a:prstClr val="black"/>
                </a:solidFill>
                <a:latin typeface="Gill Sans MT"/>
                <a:cs typeface="+mn-cs"/>
              </a:rPr>
              <a:t> </a:t>
            </a:r>
            <a:r>
              <a:rPr lang="en-US" sz="2000" dirty="0">
                <a:solidFill>
                  <a:prstClr val="black"/>
                </a:solidFill>
                <a:latin typeface="Gill Sans MT"/>
                <a:cs typeface="+mn-cs"/>
              </a:rPr>
              <a:t>long-term </a:t>
            </a:r>
            <a:r>
              <a:rPr lang="en-US" sz="2000" dirty="0" smtClean="0">
                <a:solidFill>
                  <a:prstClr val="black"/>
                </a:solidFill>
                <a:latin typeface="Gill Sans MT"/>
                <a:cs typeface="+mn-cs"/>
              </a:rPr>
              <a:t>non-reassigned ID, across multiple SPs?</a:t>
            </a:r>
            <a:endParaRPr lang="en-US" sz="2000" dirty="0">
              <a:solidFill>
                <a:prstClr val="black"/>
              </a:solidFill>
              <a:latin typeface="Gill Sans MT"/>
              <a:cs typeface="+mn-cs"/>
            </a:endParaRPr>
          </a:p>
          <a:p>
            <a:pPr marL="639763" lvl="1" indent="-236538">
              <a:spcBef>
                <a:spcPts val="550"/>
              </a:spcBef>
              <a:buClr>
                <a:srgbClr val="3891A7"/>
              </a:buClr>
              <a:buFont typeface="Verdana" pitchFamily="34" charset="0"/>
              <a:buChar char="◦"/>
            </a:pPr>
            <a:r>
              <a:rPr lang="en-US" sz="2000" dirty="0">
                <a:solidFill>
                  <a:prstClr val="black"/>
                </a:solidFill>
                <a:latin typeface="Gill Sans MT"/>
                <a:cs typeface="+mn-cs"/>
              </a:rPr>
              <a:t>SPs will (should) also have a ‘local ID’, but that is not enough</a:t>
            </a:r>
            <a:endParaRPr lang="en-US" sz="2000" dirty="0">
              <a:solidFill>
                <a:prstClr val="black"/>
              </a:solidFill>
              <a:latin typeface="Gill Sans MT"/>
              <a:cs typeface="+mn-cs"/>
            </a:endParaRPr>
          </a:p>
        </p:txBody>
      </p:sp>
      <p:sp>
        <p:nvSpPr>
          <p:cNvPr id="9" name="TextBox 8"/>
          <p:cNvSpPr txBox="1"/>
          <p:nvPr/>
        </p:nvSpPr>
        <p:spPr>
          <a:xfrm>
            <a:off x="1259632" y="6093296"/>
            <a:ext cx="2736304" cy="738664"/>
          </a:xfrm>
          <a:prstGeom prst="rect">
            <a:avLst/>
          </a:prstGeom>
          <a:solidFill>
            <a:srgbClr val="FFFFFF">
              <a:alpha val="50196"/>
            </a:srgbClr>
          </a:solidFill>
        </p:spPr>
        <p:txBody>
          <a:bodyPr wrap="square" rtlCol="0">
            <a:spAutoFit/>
          </a:bodyPr>
          <a:lstStyle/>
          <a:p>
            <a:r>
              <a:rPr lang="en-GB" sz="1400" dirty="0" smtClean="0"/>
              <a:t>‘Subject Distinguished Name’</a:t>
            </a:r>
          </a:p>
          <a:p>
            <a:r>
              <a:rPr lang="en-GB" sz="1400" dirty="0" smtClean="0"/>
              <a:t>‘(</a:t>
            </a:r>
            <a:r>
              <a:rPr lang="en-GB" sz="1400" dirty="0" err="1" smtClean="0"/>
              <a:t>eduPerson</a:t>
            </a:r>
            <a:r>
              <a:rPr lang="en-GB" sz="1400" dirty="0" smtClean="0"/>
              <a:t>)</a:t>
            </a:r>
            <a:r>
              <a:rPr lang="en-GB" sz="1400" dirty="0" err="1" smtClean="0"/>
              <a:t>PrincipalName</a:t>
            </a:r>
            <a:r>
              <a:rPr lang="en-GB" sz="1400" dirty="0" smtClean="0"/>
              <a:t>’</a:t>
            </a:r>
          </a:p>
          <a:p>
            <a:r>
              <a:rPr lang="en-GB" sz="1400" dirty="0" smtClean="0"/>
              <a:t>... at least </a:t>
            </a:r>
            <a:r>
              <a:rPr lang="en-GB" sz="1400" b="1" dirty="0" smtClean="0"/>
              <a:t>something</a:t>
            </a:r>
            <a:r>
              <a:rPr lang="en-GB" sz="1400" dirty="0" smtClean="0"/>
              <a:t> </a:t>
            </a:r>
            <a:r>
              <a:rPr lang="en-GB" sz="1400" b="1" i="1" dirty="0" smtClean="0"/>
              <a:t>common</a:t>
            </a:r>
            <a:endParaRPr lang="en-GB" sz="1400" b="1" dirty="0"/>
          </a:p>
        </p:txBody>
      </p:sp>
    </p:spTree>
    <p:extLst>
      <p:ext uri="{BB962C8B-B14F-4D97-AF65-F5344CB8AC3E}">
        <p14:creationId xmlns:p14="http://schemas.microsoft.com/office/powerpoint/2010/main" val="1658718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collaborative cases to work, attributes and (some personal) data must be shared</a:t>
            </a:r>
          </a:p>
          <a:p>
            <a:pPr lvl="1"/>
            <a:r>
              <a:rPr lang="en-US" dirty="0" smtClean="0"/>
              <a:t>Access control based on community roles/groups, identity, </a:t>
            </a:r>
            <a:r>
              <a:rPr lang="en-US" dirty="0" err="1" smtClean="0"/>
              <a:t>organisational</a:t>
            </a:r>
            <a:r>
              <a:rPr lang="en-US" dirty="0" smtClean="0"/>
              <a:t> </a:t>
            </a:r>
            <a:r>
              <a:rPr lang="en-US" dirty="0" smtClean="0"/>
              <a:t>roles, etc.</a:t>
            </a:r>
          </a:p>
          <a:p>
            <a:pPr lvl="1"/>
            <a:r>
              <a:rPr lang="en-US" dirty="0" smtClean="0"/>
              <a:t>For </a:t>
            </a:r>
            <a:r>
              <a:rPr lang="en-US" dirty="0" smtClean="0"/>
              <a:t>accounting, metering, </a:t>
            </a:r>
            <a:r>
              <a:rPr lang="en-US" dirty="0" smtClean="0"/>
              <a:t>and </a:t>
            </a:r>
            <a:r>
              <a:rPr lang="en-US" dirty="0" smtClean="0"/>
              <a:t>usage settlement – </a:t>
            </a:r>
            <a:br>
              <a:rPr lang="en-US" dirty="0" smtClean="0"/>
            </a:br>
            <a:r>
              <a:rPr lang="en-US" dirty="0" smtClean="0"/>
              <a:t>this </a:t>
            </a:r>
            <a:r>
              <a:rPr lang="en-US" dirty="0" smtClean="0"/>
              <a:t>is not </a:t>
            </a:r>
            <a:r>
              <a:rPr lang="en-US" dirty="0" smtClean="0"/>
              <a:t>‘optional’, </a:t>
            </a:r>
            <a:r>
              <a:rPr lang="en-US" dirty="0" smtClean="0"/>
              <a:t>and not a ‘free choice’ of the user …</a:t>
            </a:r>
          </a:p>
          <a:p>
            <a:r>
              <a:rPr lang="en-US" dirty="0" smtClean="0"/>
              <a:t>Who decides who gets or may use the attributes?</a:t>
            </a:r>
          </a:p>
          <a:p>
            <a:pPr lvl="1"/>
            <a:r>
              <a:rPr lang="en-US" dirty="0" smtClean="0"/>
              <a:t>‘R&amp;E Federation’ space: the </a:t>
            </a:r>
            <a:r>
              <a:rPr lang="en-US" dirty="0" err="1" smtClean="0"/>
              <a:t>IdP</a:t>
            </a:r>
            <a:r>
              <a:rPr lang="en-US" dirty="0" smtClean="0"/>
              <a:t> has subsumed this role</a:t>
            </a:r>
          </a:p>
          <a:p>
            <a:pPr lvl="1"/>
            <a:r>
              <a:rPr lang="en-US" dirty="0" smtClean="0"/>
              <a:t>most current e-</a:t>
            </a:r>
            <a:r>
              <a:rPr lang="en-US" dirty="0" err="1" smtClean="0"/>
              <a:t>Infra’s</a:t>
            </a:r>
            <a:r>
              <a:rPr lang="en-US" dirty="0" smtClean="0"/>
              <a:t>: managed by the end-user</a:t>
            </a:r>
          </a:p>
          <a:p>
            <a:pPr lvl="1"/>
            <a:r>
              <a:rPr lang="en-US" i="1" dirty="0" smtClean="0"/>
              <a:t>and who </a:t>
            </a:r>
            <a:r>
              <a:rPr lang="en-US" i="1" dirty="0" smtClean="0"/>
              <a:t>remembers MS </a:t>
            </a:r>
            <a:r>
              <a:rPr lang="en-US" i="1" dirty="0" err="1" smtClean="0"/>
              <a:t>InfoCard</a:t>
            </a:r>
            <a:r>
              <a:rPr lang="en-US" i="1" dirty="0" smtClean="0"/>
              <a:t>/CardSpace?</a:t>
            </a:r>
            <a:endParaRPr lang="en-US" i="1" dirty="0"/>
          </a:p>
        </p:txBody>
      </p:sp>
      <p:sp>
        <p:nvSpPr>
          <p:cNvPr id="3" name="Title 2"/>
          <p:cNvSpPr>
            <a:spLocks noGrp="1"/>
          </p:cNvSpPr>
          <p:nvPr>
            <p:ph type="title"/>
          </p:nvPr>
        </p:nvSpPr>
        <p:spPr/>
        <p:txBody>
          <a:bodyPr>
            <a:normAutofit/>
          </a:bodyPr>
          <a:lstStyle/>
          <a:p>
            <a:r>
              <a:rPr lang="en-US" dirty="0" smtClean="0"/>
              <a:t>Sharing attributes and identifiers</a:t>
            </a:r>
            <a:endParaRPr lang="en-US" dirty="0"/>
          </a:p>
        </p:txBody>
      </p:sp>
    </p:spTree>
    <p:extLst>
      <p:ext uri="{BB962C8B-B14F-4D97-AF65-F5344CB8AC3E}">
        <p14:creationId xmlns:p14="http://schemas.microsoft.com/office/powerpoint/2010/main" val="301347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lgn="ctr">
              <a:buNone/>
            </a:pPr>
            <a:r>
              <a:rPr lang="en-US" sz="2400" dirty="0" smtClean="0">
                <a:solidFill>
                  <a:srgbClr val="002060"/>
                </a:solidFill>
              </a:rPr>
              <a:t>“We’ve by now found all researchers </a:t>
            </a:r>
            <a:r>
              <a:rPr lang="en-US" sz="2400" dirty="0" smtClean="0">
                <a:solidFill>
                  <a:srgbClr val="002060"/>
                </a:solidFill>
              </a:rPr>
              <a:t>in the world that </a:t>
            </a:r>
            <a:br>
              <a:rPr lang="en-US" sz="2400" dirty="0" smtClean="0">
                <a:solidFill>
                  <a:srgbClr val="002060"/>
                </a:solidFill>
              </a:rPr>
            </a:br>
            <a:r>
              <a:rPr lang="en-US" sz="2400" dirty="0" smtClean="0">
                <a:solidFill>
                  <a:srgbClr val="002060"/>
                </a:solidFill>
              </a:rPr>
              <a:t>will ever </a:t>
            </a:r>
            <a:r>
              <a:rPr lang="en-US" sz="2400" dirty="0" smtClean="0">
                <a:solidFill>
                  <a:srgbClr val="002060"/>
                </a:solidFill>
              </a:rPr>
              <a:t>understand PKI – there are about 100 000 of them</a:t>
            </a:r>
            <a:r>
              <a:rPr lang="en-US" sz="2400" dirty="0" smtClean="0">
                <a:solidFill>
                  <a:srgbClr val="002060"/>
                </a:solidFill>
              </a:rPr>
              <a:t>”</a:t>
            </a:r>
          </a:p>
          <a:p>
            <a:pPr marL="82550" indent="0" algn="ctr">
              <a:buNone/>
            </a:pPr>
            <a:endParaRPr lang="en-US" sz="2000" dirty="0" smtClean="0"/>
          </a:p>
          <a:p>
            <a:r>
              <a:rPr lang="en-US" sz="2400" dirty="0" smtClean="0"/>
              <a:t>we </a:t>
            </a:r>
            <a:r>
              <a:rPr lang="en-US" sz="2400" dirty="0" smtClean="0"/>
              <a:t>cannot use end-user </a:t>
            </a:r>
            <a:r>
              <a:rPr lang="en-US" sz="2400" dirty="0"/>
              <a:t>P</a:t>
            </a:r>
            <a:r>
              <a:rPr lang="en-US" sz="2400" dirty="0" smtClean="0"/>
              <a:t>KI beyond these ‘few’ users</a:t>
            </a:r>
            <a:endParaRPr lang="en-US" sz="2000" dirty="0" smtClean="0"/>
          </a:p>
          <a:p>
            <a:r>
              <a:rPr lang="en-US" sz="2400" dirty="0" smtClean="0"/>
              <a:t>b</a:t>
            </a:r>
            <a:r>
              <a:rPr lang="en-US" sz="2400" dirty="0" smtClean="0"/>
              <a:t>ut IGTF end-user </a:t>
            </a:r>
            <a:r>
              <a:rPr lang="en-US" sz="2400" dirty="0" smtClean="0"/>
              <a:t>PKI </a:t>
            </a:r>
            <a:r>
              <a:rPr lang="en-US" sz="2400" dirty="0" smtClean="0"/>
              <a:t>has </a:t>
            </a:r>
            <a:r>
              <a:rPr lang="en-US" sz="2400" dirty="0" smtClean="0"/>
              <a:t>one unique advantage: </a:t>
            </a:r>
            <a:br>
              <a:rPr lang="en-US" sz="2400" dirty="0" smtClean="0"/>
            </a:br>
            <a:r>
              <a:rPr lang="en-US" sz="2400" dirty="0" smtClean="0"/>
              <a:t>it places the power in the hands of the end-user</a:t>
            </a:r>
          </a:p>
          <a:p>
            <a:pPr lvl="1"/>
            <a:r>
              <a:rPr lang="en-US" sz="2000" dirty="0" smtClean="0"/>
              <a:t>Each credential has an intrinsic unique ID (the </a:t>
            </a:r>
            <a:r>
              <a:rPr lang="en-US" sz="2000" dirty="0" err="1" smtClean="0"/>
              <a:t>subjectDN</a:t>
            </a:r>
            <a:r>
              <a:rPr lang="en-US" sz="2000" dirty="0" smtClean="0"/>
              <a:t>)</a:t>
            </a:r>
          </a:p>
          <a:p>
            <a:pPr lvl="1"/>
            <a:r>
              <a:rPr lang="en-US" sz="2000" dirty="0" smtClean="0"/>
              <a:t>end-user </a:t>
            </a:r>
            <a:r>
              <a:rPr lang="en-US" sz="2000" dirty="0" smtClean="0"/>
              <a:t>decides </a:t>
            </a:r>
            <a:r>
              <a:rPr lang="en-US" sz="2000" dirty="0" smtClean="0"/>
              <a:t>when and </a:t>
            </a:r>
            <a:r>
              <a:rPr lang="en-US" sz="2000" dirty="0" smtClean="0"/>
              <a:t>with whom to </a:t>
            </a:r>
            <a:r>
              <a:rPr lang="en-US" sz="2000" dirty="0" smtClean="0"/>
              <a:t>work &amp; release attributes</a:t>
            </a:r>
            <a:endParaRPr lang="en-US" sz="2000" dirty="0"/>
          </a:p>
          <a:p>
            <a:pPr lvl="1"/>
            <a:r>
              <a:rPr lang="en-US" sz="2000" dirty="0" smtClean="0"/>
              <a:t>can </a:t>
            </a:r>
            <a:r>
              <a:rPr lang="en-US" sz="2000" dirty="0" smtClean="0"/>
              <a:t>do that without being dependent in policy, or technically, on an </a:t>
            </a:r>
            <a:r>
              <a:rPr lang="en-US" sz="2000" dirty="0" err="1" smtClean="0"/>
              <a:t>IdP</a:t>
            </a:r>
            <a:r>
              <a:rPr lang="en-US" sz="2000" dirty="0" smtClean="0"/>
              <a:t> that at times may feel ‘possessive’ of its users: </a:t>
            </a:r>
            <a:br>
              <a:rPr lang="en-US" sz="2000" dirty="0" smtClean="0"/>
            </a:br>
            <a:r>
              <a:rPr lang="en-US" sz="2000" dirty="0" smtClean="0">
                <a:solidFill>
                  <a:schemeClr val="accent4">
                    <a:lumMod val="75000"/>
                  </a:schemeClr>
                </a:solidFill>
              </a:rPr>
              <a:t>	</a:t>
            </a:r>
            <a:r>
              <a:rPr lang="en-US" sz="2200" i="1" dirty="0" smtClean="0">
                <a:solidFill>
                  <a:schemeClr val="accent4">
                    <a:lumMod val="75000"/>
                  </a:schemeClr>
                </a:solidFill>
              </a:rPr>
              <a:t>‘</a:t>
            </a:r>
            <a:r>
              <a:rPr lang="en-US" sz="2200" i="1" dirty="0" smtClean="0">
                <a:solidFill>
                  <a:schemeClr val="accent4">
                    <a:lumMod val="75000"/>
                  </a:schemeClr>
                </a:solidFill>
              </a:rPr>
              <a:t>we </a:t>
            </a:r>
            <a:r>
              <a:rPr lang="en-US" sz="2200" i="1" dirty="0" smtClean="0">
                <a:solidFill>
                  <a:schemeClr val="accent4">
                    <a:lumMod val="75000"/>
                  </a:schemeClr>
                </a:solidFill>
              </a:rPr>
              <a:t>decide what is </a:t>
            </a:r>
            <a:r>
              <a:rPr lang="en-US" sz="2200" i="1" dirty="0" smtClean="0">
                <a:solidFill>
                  <a:schemeClr val="accent4">
                    <a:lumMod val="75000"/>
                  </a:schemeClr>
                </a:solidFill>
              </a:rPr>
              <a:t>good for you’</a:t>
            </a:r>
            <a:br>
              <a:rPr lang="en-US" sz="2200" i="1" dirty="0" smtClean="0">
                <a:solidFill>
                  <a:schemeClr val="accent4">
                    <a:lumMod val="75000"/>
                  </a:schemeClr>
                </a:solidFill>
              </a:rPr>
            </a:br>
            <a:r>
              <a:rPr lang="en-US" sz="2200" i="1" dirty="0" smtClean="0">
                <a:solidFill>
                  <a:schemeClr val="accent4">
                    <a:lumMod val="75000"/>
                  </a:schemeClr>
                </a:solidFill>
              </a:rPr>
              <a:t>	‘</a:t>
            </a:r>
            <a:r>
              <a:rPr lang="en-US" sz="2200" i="1" dirty="0" smtClean="0">
                <a:solidFill>
                  <a:schemeClr val="accent4">
                    <a:lumMod val="75000"/>
                  </a:schemeClr>
                </a:solidFill>
              </a:rPr>
              <a:t>your use case is </a:t>
            </a:r>
            <a:r>
              <a:rPr lang="en-US" sz="2200" i="1" dirty="0" smtClean="0">
                <a:solidFill>
                  <a:schemeClr val="accent4">
                    <a:lumMod val="75000"/>
                  </a:schemeClr>
                </a:solidFill>
              </a:rPr>
              <a:t>really, truly, very important </a:t>
            </a:r>
            <a:r>
              <a:rPr lang="en-US" sz="2200" i="1" dirty="0" smtClean="0">
                <a:solidFill>
                  <a:schemeClr val="accent4">
                    <a:lumMod val="75000"/>
                  </a:schemeClr>
                </a:solidFill>
              </a:rPr>
              <a:t>to us, </a:t>
            </a:r>
            <a:r>
              <a:rPr lang="en-US" sz="2200" i="1" dirty="0" smtClean="0">
                <a:solidFill>
                  <a:schemeClr val="accent4">
                    <a:lumMod val="75000"/>
                  </a:schemeClr>
                </a:solidFill>
              </a:rPr>
              <a:t>but </a:t>
            </a:r>
            <a:r>
              <a:rPr lang="en-US" sz="2200" i="1" dirty="0" smtClean="0">
                <a:solidFill>
                  <a:schemeClr val="accent4">
                    <a:lumMod val="75000"/>
                  </a:schemeClr>
                </a:solidFill>
              </a:rPr>
              <a:t>just hang </a:t>
            </a:r>
            <a:r>
              <a:rPr lang="en-US" sz="2200" i="1" dirty="0" smtClean="0">
                <a:solidFill>
                  <a:schemeClr val="accent4">
                    <a:lumMod val="75000"/>
                  </a:schemeClr>
                </a:solidFill>
              </a:rPr>
              <a:t/>
            </a:r>
            <a:br>
              <a:rPr lang="en-US" sz="2200" i="1" dirty="0" smtClean="0">
                <a:solidFill>
                  <a:schemeClr val="accent4">
                    <a:lumMod val="75000"/>
                  </a:schemeClr>
                </a:solidFill>
              </a:rPr>
            </a:br>
            <a:r>
              <a:rPr lang="en-US" sz="2200" i="1" dirty="0" smtClean="0">
                <a:solidFill>
                  <a:schemeClr val="accent4">
                    <a:lumMod val="75000"/>
                  </a:schemeClr>
                </a:solidFill>
              </a:rPr>
              <a:t>	in there</a:t>
            </a:r>
            <a:r>
              <a:rPr lang="en-US" sz="2200" i="1" dirty="0" smtClean="0">
                <a:solidFill>
                  <a:schemeClr val="accent4">
                    <a:lumMod val="75000"/>
                  </a:schemeClr>
                </a:solidFill>
              </a:rPr>
              <a:t>. We’ll get to you … in </a:t>
            </a:r>
            <a:r>
              <a:rPr lang="en-US" sz="2200" i="1" dirty="0" smtClean="0">
                <a:solidFill>
                  <a:schemeClr val="accent4">
                    <a:lumMod val="75000"/>
                  </a:schemeClr>
                </a:solidFill>
              </a:rPr>
              <a:t>a few years </a:t>
            </a:r>
            <a:r>
              <a:rPr lang="en-US" sz="2200" i="1" dirty="0" smtClean="0">
                <a:solidFill>
                  <a:schemeClr val="accent4">
                    <a:lumMod val="75000"/>
                  </a:schemeClr>
                </a:solidFill>
              </a:rPr>
              <a:t>or so</a:t>
            </a:r>
            <a:r>
              <a:rPr lang="en-US" sz="2200" i="1" dirty="0" smtClean="0">
                <a:solidFill>
                  <a:schemeClr val="accent4">
                    <a:lumMod val="75000"/>
                  </a:schemeClr>
                </a:solidFill>
              </a:rPr>
              <a:t>’  yeah… </a:t>
            </a:r>
            <a:endParaRPr lang="en-US" sz="2200" i="1" dirty="0" smtClean="0">
              <a:solidFill>
                <a:schemeClr val="accent4">
                  <a:lumMod val="75000"/>
                </a:schemeClr>
              </a:solidFill>
            </a:endParaRPr>
          </a:p>
        </p:txBody>
      </p:sp>
      <p:sp>
        <p:nvSpPr>
          <p:cNvPr id="3" name="Title 2"/>
          <p:cNvSpPr>
            <a:spLocks noGrp="1"/>
          </p:cNvSpPr>
          <p:nvPr>
            <p:ph type="title"/>
          </p:nvPr>
        </p:nvSpPr>
        <p:spPr>
          <a:xfrm>
            <a:off x="179512" y="274638"/>
            <a:ext cx="8856984" cy="1066130"/>
          </a:xfrm>
        </p:spPr>
        <p:txBody>
          <a:bodyPr>
            <a:normAutofit/>
          </a:bodyPr>
          <a:lstStyle/>
          <a:p>
            <a:r>
              <a:rPr lang="en-US" dirty="0" smtClean="0"/>
              <a:t>An unexpected advantage of </a:t>
            </a:r>
            <a:r>
              <a:rPr lang="en-US" dirty="0" smtClean="0"/>
              <a:t>‘</a:t>
            </a:r>
            <a:r>
              <a:rPr lang="en-US" dirty="0" smtClean="0"/>
              <a:t>User </a:t>
            </a:r>
            <a:r>
              <a:rPr lang="en-US" dirty="0" smtClean="0"/>
              <a:t>PKI’</a:t>
            </a:r>
            <a:endParaRPr lang="en-US" dirty="0"/>
          </a:p>
        </p:txBody>
      </p:sp>
    </p:spTree>
    <p:extLst>
      <p:ext uri="{BB962C8B-B14F-4D97-AF65-F5344CB8AC3E}">
        <p14:creationId xmlns:p14="http://schemas.microsoft.com/office/powerpoint/2010/main" val="146658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268760"/>
            <a:ext cx="8064896" cy="4835624"/>
          </a:xfrm>
        </p:spPr>
        <p:txBody>
          <a:bodyPr/>
          <a:lstStyle/>
          <a:p>
            <a:pPr marL="82550" indent="0">
              <a:buNone/>
            </a:pPr>
            <a:r>
              <a:rPr lang="en-US" sz="2400" dirty="0" smtClean="0">
                <a:solidFill>
                  <a:srgbClr val="002060"/>
                </a:solidFill>
              </a:rPr>
              <a:t>Should </a:t>
            </a:r>
            <a:r>
              <a:rPr lang="en-US" sz="2400" dirty="0" err="1" smtClean="0">
                <a:solidFill>
                  <a:srgbClr val="002060"/>
                </a:solidFill>
              </a:rPr>
              <a:t>IdP</a:t>
            </a:r>
            <a:r>
              <a:rPr lang="en-US" sz="2400" dirty="0" smtClean="0">
                <a:solidFill>
                  <a:srgbClr val="002060"/>
                </a:solidFill>
              </a:rPr>
              <a:t> &amp; federations not </a:t>
            </a:r>
            <a:r>
              <a:rPr lang="en-US" sz="2400" dirty="0" smtClean="0">
                <a:solidFill>
                  <a:srgbClr val="002060"/>
                </a:solidFill>
              </a:rPr>
              <a:t>be there to empower </a:t>
            </a:r>
            <a:r>
              <a:rPr lang="en-US" sz="2400" dirty="0" smtClean="0">
                <a:solidFill>
                  <a:srgbClr val="002060"/>
                </a:solidFill>
              </a:rPr>
              <a:t>the user?</a:t>
            </a:r>
          </a:p>
          <a:p>
            <a:r>
              <a:rPr lang="en-US" sz="2400" dirty="0" smtClean="0"/>
              <a:t>Compare </a:t>
            </a:r>
            <a:r>
              <a:rPr lang="en-US" sz="2400" dirty="0" smtClean="0"/>
              <a:t>to </a:t>
            </a:r>
            <a:r>
              <a:rPr lang="en-US" sz="2000" dirty="0" smtClean="0"/>
              <a:t>STORK</a:t>
            </a:r>
            <a:r>
              <a:rPr lang="en-US" sz="2400" dirty="0" smtClean="0"/>
              <a:t> </a:t>
            </a:r>
            <a:r>
              <a:rPr lang="en-US" sz="2400" dirty="0" smtClean="0"/>
              <a:t>(the system </a:t>
            </a:r>
            <a:r>
              <a:rPr lang="en-US" sz="2400" dirty="0" smtClean="0"/>
              <a:t>for </a:t>
            </a:r>
            <a:r>
              <a:rPr lang="en-US" sz="2400" dirty="0" smtClean="0"/>
              <a:t>government inter-</a:t>
            </a:r>
            <a:r>
              <a:rPr lang="en-US" sz="2400" dirty="0" err="1" smtClean="0"/>
              <a:t>eID</a:t>
            </a:r>
            <a:r>
              <a:rPr lang="en-US" sz="2400" dirty="0" smtClean="0"/>
              <a:t>) </a:t>
            </a:r>
          </a:p>
          <a:p>
            <a:pPr lvl="1"/>
            <a:r>
              <a:rPr lang="en-US" sz="2000" dirty="0" smtClean="0"/>
              <a:t>end-user designated as the responsible party</a:t>
            </a:r>
          </a:p>
          <a:p>
            <a:pPr lvl="1"/>
            <a:r>
              <a:rPr lang="en-US" sz="2000" dirty="0" smtClean="0"/>
              <a:t>leverages </a:t>
            </a:r>
            <a:r>
              <a:rPr lang="en-US" sz="2000" dirty="0" smtClean="0"/>
              <a:t>user consent </a:t>
            </a:r>
            <a:r>
              <a:rPr lang="en-US" sz="2000" dirty="0" smtClean="0"/>
              <a:t> (and to </a:t>
            </a:r>
            <a:r>
              <a:rPr lang="en-US" sz="2000" i="1" dirty="0" smtClean="0"/>
              <a:t>them</a:t>
            </a:r>
            <a:r>
              <a:rPr lang="en-US" sz="2000" dirty="0" smtClean="0"/>
              <a:t> DLA Piper said that was </a:t>
            </a:r>
            <a:r>
              <a:rPr lang="en-US" sz="2000" dirty="0" smtClean="0"/>
              <a:t>fine!)</a:t>
            </a:r>
            <a:endParaRPr lang="en-US" sz="1100" dirty="0" smtClean="0"/>
          </a:p>
          <a:p>
            <a:r>
              <a:rPr lang="en-US" sz="2400" dirty="0" smtClean="0"/>
              <a:t>Release more freely by differentiating ‘consent’ vs. ‘necessary’</a:t>
            </a:r>
            <a:br>
              <a:rPr lang="en-US" sz="2400" dirty="0" smtClean="0"/>
            </a:br>
            <a:r>
              <a:rPr lang="en-US" sz="2400" dirty="0" smtClean="0"/>
              <a:t>	</a:t>
            </a:r>
            <a:r>
              <a:rPr lang="en-US" sz="2000" dirty="0" smtClean="0"/>
              <a:t>(the model Nikhef now uses)</a:t>
            </a:r>
            <a:endParaRPr lang="en-US" sz="2400" dirty="0" smtClean="0"/>
          </a:p>
          <a:p>
            <a:pPr lvl="2"/>
            <a:r>
              <a:rPr lang="en-US" dirty="0" smtClean="0">
                <a:solidFill>
                  <a:srgbClr val="002060"/>
                </a:solidFill>
              </a:rPr>
              <a:t>Internal </a:t>
            </a:r>
            <a:r>
              <a:rPr lang="en-US" dirty="0">
                <a:solidFill>
                  <a:srgbClr val="002060"/>
                </a:solidFill>
              </a:rPr>
              <a:t>services </a:t>
            </a:r>
            <a:r>
              <a:rPr lang="en-US" dirty="0"/>
              <a:t>– release without asking</a:t>
            </a:r>
          </a:p>
          <a:p>
            <a:pPr lvl="2"/>
            <a:r>
              <a:rPr lang="en-US" dirty="0">
                <a:solidFill>
                  <a:srgbClr val="002060"/>
                </a:solidFill>
              </a:rPr>
              <a:t>Necessary </a:t>
            </a:r>
            <a:r>
              <a:rPr lang="en-US" dirty="0" smtClean="0">
                <a:solidFill>
                  <a:srgbClr val="002060"/>
                </a:solidFill>
              </a:rPr>
              <a:t>services </a:t>
            </a:r>
            <a:r>
              <a:rPr lang="en-US" dirty="0"/>
              <a:t>– </a:t>
            </a:r>
            <a:r>
              <a:rPr lang="en-US" dirty="0" smtClean="0"/>
              <a:t>minimal release, and not based on ‘consent’</a:t>
            </a:r>
            <a:endParaRPr lang="en-US" dirty="0"/>
          </a:p>
          <a:p>
            <a:pPr lvl="2"/>
            <a:r>
              <a:rPr lang="en-US" dirty="0">
                <a:solidFill>
                  <a:srgbClr val="002060"/>
                </a:solidFill>
              </a:rPr>
              <a:t>Optional external services </a:t>
            </a:r>
            <a:r>
              <a:rPr lang="en-US" dirty="0"/>
              <a:t>– based on consent + information about status of service </a:t>
            </a:r>
            <a:r>
              <a:rPr lang="en-US" dirty="0" smtClean="0"/>
              <a:t>(</a:t>
            </a:r>
            <a:r>
              <a:rPr lang="en-US" dirty="0" err="1" smtClean="0"/>
              <a:t>ToU’s</a:t>
            </a:r>
            <a:r>
              <a:rPr lang="en-US" dirty="0" smtClean="0"/>
              <a:t>, </a:t>
            </a:r>
            <a:r>
              <a:rPr lang="en-US" dirty="0" err="1" smtClean="0"/>
              <a:t>DPCoC</a:t>
            </a:r>
            <a:r>
              <a:rPr lang="en-US" dirty="0"/>
              <a:t>, trust marks, or even </a:t>
            </a:r>
            <a:r>
              <a:rPr lang="en-US" dirty="0" smtClean="0"/>
              <a:t>none at all)</a:t>
            </a:r>
            <a:endParaRPr lang="en-US" dirty="0" smtClean="0"/>
          </a:p>
          <a:p>
            <a:r>
              <a:rPr lang="en-US" sz="2400" dirty="0" smtClean="0"/>
              <a:t>Some IdPs are just cooperative, and/or </a:t>
            </a:r>
            <a:r>
              <a:rPr lang="en-US" sz="2400" dirty="0" err="1" smtClean="0"/>
              <a:t>honour</a:t>
            </a:r>
            <a:r>
              <a:rPr lang="en-US" sz="2400" dirty="0" smtClean="0"/>
              <a:t> R&amp;S/</a:t>
            </a:r>
            <a:r>
              <a:rPr lang="en-US" sz="2400" dirty="0" err="1" smtClean="0"/>
              <a:t>DPCoC</a:t>
            </a:r>
            <a:endParaRPr lang="en-US" sz="2400" dirty="0" smtClean="0"/>
          </a:p>
          <a:p>
            <a:r>
              <a:rPr lang="en-US" sz="2400" dirty="0" smtClean="0"/>
              <a:t>But many (</a:t>
            </a:r>
            <a:r>
              <a:rPr lang="en-US" sz="1800" dirty="0" smtClean="0"/>
              <a:t>DE</a:t>
            </a:r>
            <a:r>
              <a:rPr lang="en-US" sz="2400" dirty="0" smtClean="0"/>
              <a:t>,</a:t>
            </a:r>
            <a:r>
              <a:rPr lang="en-US" sz="1800" dirty="0" smtClean="0"/>
              <a:t>UK</a:t>
            </a:r>
            <a:r>
              <a:rPr lang="en-US" sz="2400" dirty="0" smtClean="0"/>
              <a:t>) are just afraid and don’t give anything </a:t>
            </a:r>
            <a:r>
              <a:rPr lang="en-US" sz="2400" dirty="0" smtClean="0">
                <a:sym typeface="Wingdings" panose="05000000000000000000" pitchFamily="2" charset="2"/>
              </a:rPr>
              <a:t></a:t>
            </a:r>
            <a:endParaRPr lang="en-US" dirty="0" smtClean="0"/>
          </a:p>
        </p:txBody>
      </p:sp>
      <p:sp>
        <p:nvSpPr>
          <p:cNvPr id="3" name="Title 2"/>
          <p:cNvSpPr>
            <a:spLocks noGrp="1"/>
          </p:cNvSpPr>
          <p:nvPr>
            <p:ph type="title"/>
          </p:nvPr>
        </p:nvSpPr>
        <p:spPr>
          <a:xfrm>
            <a:off x="179512" y="274638"/>
            <a:ext cx="8964488" cy="1066130"/>
          </a:xfrm>
        </p:spPr>
        <p:txBody>
          <a:bodyPr>
            <a:normAutofit fontScale="90000"/>
          </a:bodyPr>
          <a:lstStyle/>
          <a:p>
            <a:r>
              <a:rPr lang="en-US" dirty="0" smtClean="0"/>
              <a:t>Who is the </a:t>
            </a:r>
            <a:r>
              <a:rPr lang="en-US" dirty="0" smtClean="0"/>
              <a:t>‘owner’ of the user’s attributes?</a:t>
            </a:r>
            <a:endParaRPr lang="en-US" dirty="0"/>
          </a:p>
        </p:txBody>
      </p:sp>
    </p:spTree>
    <p:extLst>
      <p:ext uri="{BB962C8B-B14F-4D97-AF65-F5344CB8AC3E}">
        <p14:creationId xmlns:p14="http://schemas.microsoft.com/office/powerpoint/2010/main" val="881807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340768"/>
            <a:ext cx="7992888" cy="4835624"/>
          </a:xfrm>
        </p:spPr>
        <p:txBody>
          <a:bodyPr/>
          <a:lstStyle/>
          <a:p>
            <a:pPr marL="82550" indent="0">
              <a:buNone/>
            </a:pPr>
            <a:r>
              <a:rPr lang="en-US" sz="2400" dirty="0" smtClean="0"/>
              <a:t>Most of the work till now has been to </a:t>
            </a:r>
            <a:r>
              <a:rPr lang="en-US" sz="2400" dirty="0" smtClean="0"/>
              <a:t>get good-quality SPs</a:t>
            </a:r>
            <a:br>
              <a:rPr lang="en-US" sz="2400" dirty="0" smtClean="0"/>
            </a:br>
            <a:r>
              <a:rPr lang="en-US" sz="2400" dirty="0" smtClean="0"/>
              <a:t>and give </a:t>
            </a:r>
            <a:r>
              <a:rPr lang="en-US" sz="2400" dirty="0" smtClean="0"/>
              <a:t>IdPs </a:t>
            </a:r>
            <a:r>
              <a:rPr lang="en-US" sz="2400" dirty="0" smtClean="0"/>
              <a:t>sufficient trust </a:t>
            </a:r>
            <a:r>
              <a:rPr lang="en-US" sz="2400" dirty="0" smtClean="0"/>
              <a:t>in the service providers</a:t>
            </a:r>
          </a:p>
          <a:p>
            <a:pPr lvl="1"/>
            <a:r>
              <a:rPr lang="en-US" sz="2000" dirty="0" smtClean="0"/>
              <a:t>Data Protection Code of </a:t>
            </a:r>
            <a:r>
              <a:rPr lang="en-US" sz="2000" dirty="0" smtClean="0"/>
              <a:t>Conduct – </a:t>
            </a:r>
            <a:r>
              <a:rPr lang="en-US" sz="2000" i="1" dirty="0" smtClean="0">
                <a:solidFill>
                  <a:schemeClr val="accent6"/>
                </a:solidFill>
              </a:rPr>
              <a:t>see talk by Mikael later</a:t>
            </a:r>
            <a:endParaRPr lang="en-US" sz="2000" i="1" dirty="0" smtClean="0">
              <a:solidFill>
                <a:schemeClr val="accent6"/>
              </a:solidFill>
            </a:endParaRPr>
          </a:p>
          <a:p>
            <a:pPr lvl="1"/>
            <a:r>
              <a:rPr lang="en-US" sz="2000" dirty="0" smtClean="0"/>
              <a:t>SPs </a:t>
            </a:r>
            <a:r>
              <a:rPr lang="en-US" sz="2000" dirty="0" smtClean="0"/>
              <a:t>having a developed </a:t>
            </a:r>
            <a:r>
              <a:rPr lang="en-US" sz="2000" dirty="0" smtClean="0"/>
              <a:t>Privacy Policy</a:t>
            </a:r>
          </a:p>
          <a:p>
            <a:pPr lvl="1"/>
            <a:r>
              <a:rPr lang="en-US" sz="2000" dirty="0" smtClean="0"/>
              <a:t>And justification </a:t>
            </a:r>
            <a:r>
              <a:rPr lang="en-US" sz="2000" dirty="0" smtClean="0"/>
              <a:t>for </a:t>
            </a:r>
            <a:r>
              <a:rPr lang="en-US" sz="2000" dirty="0" smtClean="0"/>
              <a:t>the attribute(s) </a:t>
            </a:r>
            <a:r>
              <a:rPr lang="en-US" sz="2000" dirty="0" smtClean="0"/>
              <a:t>requested</a:t>
            </a:r>
            <a:endParaRPr lang="en-US" sz="2000" dirty="0"/>
          </a:p>
          <a:p>
            <a:pPr marL="403225" lvl="1" indent="0">
              <a:buNone/>
            </a:pPr>
            <a:r>
              <a:rPr lang="en-US" dirty="0" smtClean="0"/>
              <a:t>https://wiki.edugain.org/Recipe_for_a_Service_Provider</a:t>
            </a:r>
          </a:p>
          <a:p>
            <a:pPr marL="128587" indent="0">
              <a:buNone/>
            </a:pPr>
            <a:endParaRPr lang="en-US" sz="200" dirty="0" smtClean="0"/>
          </a:p>
          <a:p>
            <a:pPr marL="128587" indent="0">
              <a:buNone/>
            </a:pPr>
            <a:r>
              <a:rPr lang="en-US" sz="2400" dirty="0" smtClean="0"/>
              <a:t>For SPs ‘reciprocal’ mechanisms will also be needed</a:t>
            </a:r>
            <a:r>
              <a:rPr lang="en-US" sz="2400" dirty="0" smtClean="0"/>
              <a:t>, </a:t>
            </a:r>
            <a:r>
              <a:rPr lang="en-US" sz="2400" dirty="0" smtClean="0"/>
              <a:t/>
            </a:r>
            <a:br>
              <a:rPr lang="en-US" sz="2400" dirty="0" smtClean="0"/>
            </a:br>
            <a:r>
              <a:rPr lang="en-US" sz="2400" dirty="0" smtClean="0"/>
              <a:t>and guidance to IdPs </a:t>
            </a:r>
            <a:r>
              <a:rPr lang="en-US" sz="2400" dirty="0" smtClean="0"/>
              <a:t>on what constitutes ‘useful’ interaction</a:t>
            </a:r>
          </a:p>
          <a:p>
            <a:pPr lvl="1"/>
            <a:r>
              <a:rPr lang="en-US" sz="2000" dirty="0" smtClean="0"/>
              <a:t>release at least some identifiers that are ‘useful’ and ‘true’</a:t>
            </a:r>
          </a:p>
          <a:p>
            <a:pPr lvl="1"/>
            <a:r>
              <a:rPr lang="en-US" sz="2000" dirty="0" smtClean="0"/>
              <a:t>given </a:t>
            </a:r>
            <a:r>
              <a:rPr lang="en-US" sz="2000" dirty="0" smtClean="0"/>
              <a:t>that many IdPs are run as a business </a:t>
            </a:r>
            <a:r>
              <a:rPr lang="en-US" sz="2000" dirty="0" smtClean="0"/>
              <a:t>case,</a:t>
            </a:r>
            <a:br>
              <a:rPr lang="en-US" sz="2000" dirty="0" smtClean="0"/>
            </a:br>
            <a:r>
              <a:rPr lang="en-US" sz="2000" dirty="0" smtClean="0"/>
              <a:t>this will need a </a:t>
            </a:r>
            <a:r>
              <a:rPr lang="en-US" sz="2000" dirty="0" smtClean="0"/>
              <a:t>sustainable logic behind it (“show the benefits</a:t>
            </a:r>
            <a:r>
              <a:rPr lang="en-US" sz="2000" dirty="0" smtClean="0"/>
              <a:t>”)</a:t>
            </a:r>
          </a:p>
          <a:p>
            <a:pPr lvl="1"/>
            <a:r>
              <a:rPr lang="en-US" sz="2000" dirty="0" smtClean="0"/>
              <a:t>what IdPs can’t provide must come from elsewhere: the community</a:t>
            </a:r>
            <a:endParaRPr lang="en-US" sz="2000" dirty="0" smtClean="0"/>
          </a:p>
        </p:txBody>
      </p:sp>
      <p:sp>
        <p:nvSpPr>
          <p:cNvPr id="3" name="Title 2"/>
          <p:cNvSpPr>
            <a:spLocks noGrp="1"/>
          </p:cNvSpPr>
          <p:nvPr>
            <p:ph type="title"/>
          </p:nvPr>
        </p:nvSpPr>
        <p:spPr/>
        <p:txBody>
          <a:bodyPr/>
          <a:lstStyle/>
          <a:p>
            <a:r>
              <a:rPr lang="en-US" dirty="0" smtClean="0"/>
              <a:t>Assurance in R&amp;E federations</a:t>
            </a:r>
            <a:endParaRPr lang="en-US" dirty="0"/>
          </a:p>
        </p:txBody>
      </p:sp>
      <p:pic>
        <p:nvPicPr>
          <p:cNvPr id="2050" name="Picture 2" descr="https://wiki.edugain.org/bluespice-skin/edugain/eduGAIN-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75842"/>
            <a:ext cx="1224136" cy="30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69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12776"/>
            <a:ext cx="7992888" cy="4835624"/>
          </a:xfrm>
        </p:spPr>
        <p:txBody>
          <a:bodyPr/>
          <a:lstStyle/>
          <a:p>
            <a:pPr marL="82550" indent="0">
              <a:buNone/>
            </a:pPr>
            <a:r>
              <a:rPr lang="en-US" sz="2400" dirty="0" smtClean="0">
                <a:solidFill>
                  <a:srgbClr val="002060"/>
                </a:solidFill>
              </a:rPr>
              <a:t>So </a:t>
            </a:r>
            <a:r>
              <a:rPr lang="en-US" sz="2400" dirty="0" smtClean="0">
                <a:solidFill>
                  <a:srgbClr val="002060"/>
                </a:solidFill>
              </a:rPr>
              <a:t>can SPs trust what is </a:t>
            </a:r>
            <a:r>
              <a:rPr lang="en-US" sz="2400" dirty="0" smtClean="0">
                <a:solidFill>
                  <a:srgbClr val="002060"/>
                </a:solidFill>
              </a:rPr>
              <a:t>sent by the </a:t>
            </a:r>
            <a:r>
              <a:rPr lang="en-US" sz="2400" dirty="0" err="1" smtClean="0">
                <a:solidFill>
                  <a:srgbClr val="002060"/>
                </a:solidFill>
              </a:rPr>
              <a:t>IdP</a:t>
            </a:r>
            <a:r>
              <a:rPr lang="en-US" sz="2400" dirty="0" smtClean="0">
                <a:solidFill>
                  <a:srgbClr val="002060"/>
                </a:solidFill>
              </a:rPr>
              <a:t>, </a:t>
            </a:r>
            <a:r>
              <a:rPr lang="en-US" sz="2400" dirty="0" smtClean="0">
                <a:solidFill>
                  <a:srgbClr val="002060"/>
                </a:solidFill>
              </a:rPr>
              <a:t>and: can </a:t>
            </a:r>
            <a:r>
              <a:rPr lang="en-US" sz="2400" dirty="0" smtClean="0">
                <a:solidFill>
                  <a:srgbClr val="002060"/>
                </a:solidFill>
              </a:rPr>
              <a:t>we expect </a:t>
            </a:r>
            <a:r>
              <a:rPr lang="en-US" sz="2400" dirty="0" err="1" smtClean="0">
                <a:solidFill>
                  <a:srgbClr val="002060"/>
                </a:solidFill>
              </a:rPr>
              <a:t>IdP</a:t>
            </a:r>
            <a:r>
              <a:rPr lang="en-US" sz="2400" dirty="0" smtClean="0">
                <a:solidFill>
                  <a:srgbClr val="002060"/>
                </a:solidFill>
              </a:rPr>
              <a:t> </a:t>
            </a:r>
            <a:r>
              <a:rPr lang="en-US" sz="2400" i="1" dirty="0" smtClean="0">
                <a:solidFill>
                  <a:srgbClr val="002060"/>
                </a:solidFill>
              </a:rPr>
              <a:t>and community attribute providers </a:t>
            </a:r>
            <a:r>
              <a:rPr lang="en-US" sz="2400" dirty="0" smtClean="0">
                <a:solidFill>
                  <a:srgbClr val="002060"/>
                </a:solidFill>
              </a:rPr>
              <a:t>to </a:t>
            </a:r>
            <a:r>
              <a:rPr lang="en-US" sz="2400" dirty="0" smtClean="0">
                <a:solidFill>
                  <a:srgbClr val="002060"/>
                </a:solidFill>
              </a:rPr>
              <a:t>‘do the right thing’?</a:t>
            </a:r>
          </a:p>
          <a:p>
            <a:r>
              <a:rPr lang="en-US" sz="2400" dirty="0" smtClean="0"/>
              <a:t>some SP typical concerns</a:t>
            </a:r>
            <a:endParaRPr lang="en-US" sz="2400" dirty="0" smtClean="0"/>
          </a:p>
          <a:p>
            <a:pPr lvl="1"/>
            <a:r>
              <a:rPr lang="en-US" sz="2000" dirty="0" smtClean="0"/>
              <a:t>Incident response, </a:t>
            </a:r>
            <a:r>
              <a:rPr lang="en-US" sz="2000" dirty="0" smtClean="0"/>
              <a:t>t</a:t>
            </a:r>
            <a:r>
              <a:rPr lang="en-US" sz="2000" dirty="0" smtClean="0"/>
              <a:t>raceability</a:t>
            </a:r>
            <a:r>
              <a:rPr lang="en-US" sz="2000" dirty="0" smtClean="0"/>
              <a:t>, </a:t>
            </a:r>
            <a:r>
              <a:rPr lang="en-US" sz="2000" dirty="0" smtClean="0"/>
              <a:t>emergency </a:t>
            </a:r>
            <a:r>
              <a:rPr lang="en-US" sz="2000" dirty="0" smtClean="0"/>
              <a:t>suspension</a:t>
            </a:r>
          </a:p>
          <a:p>
            <a:pPr lvl="1"/>
            <a:r>
              <a:rPr lang="en-US" sz="2000" dirty="0" smtClean="0"/>
              <a:t>collaboration, sharing, follow-up: current-ness </a:t>
            </a:r>
            <a:r>
              <a:rPr lang="en-US" sz="2000" dirty="0" smtClean="0"/>
              <a:t>of </a:t>
            </a:r>
            <a:r>
              <a:rPr lang="en-US" sz="2000" dirty="0" smtClean="0"/>
              <a:t>all registered info</a:t>
            </a:r>
          </a:p>
          <a:p>
            <a:pPr marL="649287" lvl="2" indent="0">
              <a:buNone/>
            </a:pPr>
            <a:r>
              <a:rPr lang="en-US" i="1" dirty="0" smtClean="0"/>
              <a:t>but traceability and incident response are not ‘primary goals’ of community attribute providers – and they may even have wrong short-term ‘incentives’!</a:t>
            </a:r>
            <a:endParaRPr lang="en-US" i="1" dirty="0"/>
          </a:p>
          <a:p>
            <a:r>
              <a:rPr lang="en-US" sz="2400" dirty="0" smtClean="0"/>
              <a:t>and even federations </a:t>
            </a:r>
            <a:r>
              <a:rPr lang="en-US" sz="2400" dirty="0" smtClean="0"/>
              <a:t>are not </a:t>
            </a:r>
            <a:r>
              <a:rPr lang="en-US" sz="2400" dirty="0" smtClean="0"/>
              <a:t>all ‘operational</a:t>
            </a:r>
            <a:r>
              <a:rPr lang="en-US" sz="2400" dirty="0" smtClean="0"/>
              <a:t>’ entities </a:t>
            </a:r>
            <a:r>
              <a:rPr lang="en-US" sz="2400" dirty="0" smtClean="0"/>
              <a:t>… </a:t>
            </a:r>
            <a:r>
              <a:rPr lang="en-US" sz="2400" i="1" dirty="0" smtClean="0"/>
              <a:t>yet</a:t>
            </a:r>
            <a:endParaRPr lang="en-US" sz="2400" i="1" dirty="0" smtClean="0"/>
          </a:p>
          <a:p>
            <a:pPr lvl="1"/>
            <a:r>
              <a:rPr lang="en-US" sz="2000" dirty="0"/>
              <a:t>m</a:t>
            </a:r>
            <a:r>
              <a:rPr lang="en-US" sz="2000" dirty="0" smtClean="0"/>
              <a:t>eta-data </a:t>
            </a:r>
            <a:r>
              <a:rPr lang="en-US" sz="2000" dirty="0" smtClean="0"/>
              <a:t>in e.g. eduGAIN may be stale, missing, </a:t>
            </a:r>
            <a:r>
              <a:rPr lang="en-US" sz="2000" dirty="0" smtClean="0"/>
              <a:t>out-of-spec, </a:t>
            </a:r>
            <a:br>
              <a:rPr lang="en-US" sz="2000" dirty="0" smtClean="0"/>
            </a:br>
            <a:r>
              <a:rPr lang="en-US" sz="2000" dirty="0" smtClean="0"/>
              <a:t>or </a:t>
            </a:r>
            <a:r>
              <a:rPr lang="en-US" sz="2000" dirty="0" smtClean="0"/>
              <a:t>simply not defined – depends on country again </a:t>
            </a:r>
            <a:r>
              <a:rPr lang="en-US" sz="2000" dirty="0" smtClean="0">
                <a:sym typeface="Wingdings" panose="05000000000000000000" pitchFamily="2" charset="2"/>
              </a:rPr>
              <a:t></a:t>
            </a:r>
            <a:endParaRPr lang="en-US" sz="2000" dirty="0" smtClean="0"/>
          </a:p>
          <a:p>
            <a:pPr lvl="1"/>
            <a:r>
              <a:rPr lang="en-US" sz="2000" dirty="0" smtClean="0"/>
              <a:t>there is n</a:t>
            </a:r>
            <a:r>
              <a:rPr lang="en-US" sz="2000" dirty="0" smtClean="0"/>
              <a:t>o </a:t>
            </a:r>
            <a:r>
              <a:rPr lang="en-US" sz="2000" dirty="0" smtClean="0"/>
              <a:t>good place to get ‘all IdPs’ for transnational services</a:t>
            </a:r>
          </a:p>
          <a:p>
            <a:pPr lvl="1"/>
            <a:r>
              <a:rPr lang="en-US" sz="2000" dirty="0"/>
              <a:t>n</a:t>
            </a:r>
            <a:r>
              <a:rPr lang="en-US" sz="2000" dirty="0" smtClean="0"/>
              <a:t>ot always well-connected to national or NREN CSIRTs</a:t>
            </a:r>
            <a:endParaRPr lang="en-US" sz="2000" dirty="0" smtClean="0"/>
          </a:p>
        </p:txBody>
      </p:sp>
      <p:sp>
        <p:nvSpPr>
          <p:cNvPr id="3" name="Title 2"/>
          <p:cNvSpPr>
            <a:spLocks noGrp="1"/>
          </p:cNvSpPr>
          <p:nvPr>
            <p:ph type="title"/>
          </p:nvPr>
        </p:nvSpPr>
        <p:spPr>
          <a:xfrm>
            <a:off x="179512" y="274638"/>
            <a:ext cx="8928992" cy="1066130"/>
          </a:xfrm>
        </p:spPr>
        <p:txBody>
          <a:bodyPr>
            <a:noAutofit/>
          </a:bodyPr>
          <a:lstStyle/>
          <a:p>
            <a:r>
              <a:rPr lang="en-US" sz="3600" dirty="0" smtClean="0"/>
              <a:t>Collaboration to reduce </a:t>
            </a:r>
            <a:r>
              <a:rPr lang="en-US" sz="3600" dirty="0" smtClean="0"/>
              <a:t>our joint residual </a:t>
            </a:r>
            <a:r>
              <a:rPr lang="en-US" sz="3600" dirty="0" smtClean="0"/>
              <a:t>risk</a:t>
            </a:r>
            <a:endParaRPr lang="en-US" sz="3600" dirty="0"/>
          </a:p>
        </p:txBody>
      </p:sp>
      <p:sp>
        <p:nvSpPr>
          <p:cNvPr id="4" name="TextBox 3"/>
          <p:cNvSpPr txBox="1"/>
          <p:nvPr/>
        </p:nvSpPr>
        <p:spPr>
          <a:xfrm rot="20700000">
            <a:off x="431547" y="3496997"/>
            <a:ext cx="8424936" cy="830997"/>
          </a:xfrm>
          <a:prstGeom prst="rect">
            <a:avLst/>
          </a:prstGeom>
          <a:solidFill>
            <a:schemeClr val="bg1"/>
          </a:solidFill>
          <a:effectLst>
            <a:glow rad="228600">
              <a:schemeClr val="accent5">
                <a:satMod val="175000"/>
                <a:alpha val="40000"/>
              </a:schemeClr>
            </a:glow>
          </a:effectLst>
        </p:spPr>
        <p:txBody>
          <a:bodyPr wrap="square" rtlCol="0">
            <a:spAutoFit/>
          </a:bodyPr>
          <a:lstStyle/>
          <a:p>
            <a:r>
              <a:rPr lang="en-US" sz="2400" dirty="0" smtClean="0">
                <a:latin typeface="+mj-lt"/>
              </a:rPr>
              <a:t>Unfortunately, solving this in one or a few countries doesn’t help</a:t>
            </a:r>
          </a:p>
          <a:p>
            <a:r>
              <a:rPr lang="en-US" sz="2400" dirty="0" smtClean="0">
                <a:latin typeface="+mj-lt"/>
              </a:rPr>
              <a:t>For collaboration, things need to work </a:t>
            </a:r>
            <a:r>
              <a:rPr lang="en-US" sz="2400" i="1" dirty="0" smtClean="0">
                <a:latin typeface="+mj-lt"/>
              </a:rPr>
              <a:t>everywhere </a:t>
            </a:r>
            <a:r>
              <a:rPr lang="en-US" sz="2400" dirty="0" smtClean="0">
                <a:latin typeface="+mj-lt"/>
              </a:rPr>
              <a:t>and </a:t>
            </a:r>
            <a:r>
              <a:rPr lang="en-US" sz="2400" i="1" dirty="0" smtClean="0">
                <a:latin typeface="+mj-lt"/>
              </a:rPr>
              <a:t>consistently</a:t>
            </a:r>
            <a:endParaRPr lang="en-US" sz="2400" i="1" dirty="0">
              <a:latin typeface="+mj-lt"/>
            </a:endParaRPr>
          </a:p>
        </p:txBody>
      </p:sp>
    </p:spTree>
    <p:extLst>
      <p:ext uri="{BB962C8B-B14F-4D97-AF65-F5344CB8AC3E}">
        <p14:creationId xmlns:p14="http://schemas.microsoft.com/office/powerpoint/2010/main" val="39297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01688"/>
            <a:ext cx="8100392" cy="4835624"/>
          </a:xfrm>
        </p:spPr>
        <p:txBody>
          <a:bodyPr/>
          <a:lstStyle/>
          <a:p>
            <a:r>
              <a:rPr lang="en-US" sz="2000" dirty="0" smtClean="0"/>
              <a:t>Public </a:t>
            </a:r>
            <a:r>
              <a:rPr lang="en-US" sz="2000" dirty="0" smtClean="0"/>
              <a:t>statements by some federations </a:t>
            </a:r>
            <a:r>
              <a:rPr lang="en-US" sz="2000" dirty="0" smtClean="0"/>
              <a:t>had long </a:t>
            </a:r>
            <a:r>
              <a:rPr lang="en-US" sz="2000" dirty="0" smtClean="0"/>
              <a:t>been: </a:t>
            </a:r>
            <a:r>
              <a:rPr lang="en-US" sz="2000" dirty="0" smtClean="0"/>
              <a:t/>
            </a:r>
            <a:br>
              <a:rPr lang="en-US" sz="2000" dirty="0" smtClean="0"/>
            </a:br>
            <a:r>
              <a:rPr lang="en-US" sz="2000" dirty="0" smtClean="0"/>
              <a:t>	</a:t>
            </a:r>
            <a:r>
              <a:rPr lang="en-US" sz="2000" dirty="0" smtClean="0">
                <a:solidFill>
                  <a:srgbClr val="800000"/>
                </a:solidFill>
              </a:rPr>
              <a:t>‘</a:t>
            </a:r>
            <a:r>
              <a:rPr lang="en-US" sz="2000" dirty="0" smtClean="0">
                <a:solidFill>
                  <a:srgbClr val="800000"/>
                </a:solidFill>
              </a:rPr>
              <a:t>take our IdPs as is: we cannot change any of their practices. </a:t>
            </a:r>
            <a:r>
              <a:rPr lang="en-US" sz="2000" dirty="0" smtClean="0">
                <a:solidFill>
                  <a:srgbClr val="800000"/>
                </a:solidFill>
              </a:rPr>
              <a:t/>
            </a:r>
            <a:br>
              <a:rPr lang="en-US" sz="2000" dirty="0" smtClean="0">
                <a:solidFill>
                  <a:srgbClr val="800000"/>
                </a:solidFill>
              </a:rPr>
            </a:br>
            <a:r>
              <a:rPr lang="en-US" sz="2000" dirty="0" smtClean="0">
                <a:solidFill>
                  <a:srgbClr val="800000"/>
                </a:solidFill>
              </a:rPr>
              <a:t>	They </a:t>
            </a:r>
            <a:r>
              <a:rPr lang="en-US" sz="2000" dirty="0" smtClean="0">
                <a:solidFill>
                  <a:srgbClr val="800000"/>
                </a:solidFill>
              </a:rPr>
              <a:t>ought to be good enough for you, so stop bothering us’</a:t>
            </a:r>
          </a:p>
          <a:p>
            <a:r>
              <a:rPr lang="en-US" sz="2000" dirty="0" smtClean="0"/>
              <a:t>but others </a:t>
            </a:r>
            <a:r>
              <a:rPr lang="en-US" sz="2000" dirty="0" smtClean="0"/>
              <a:t>have really good IdPs </a:t>
            </a:r>
            <a:r>
              <a:rPr lang="en-US" sz="2000" dirty="0" smtClean="0"/>
              <a:t>(e.g. ‘</a:t>
            </a:r>
            <a:r>
              <a:rPr lang="en-US" sz="2000" dirty="0" err="1" smtClean="0"/>
              <a:t>Kantara</a:t>
            </a:r>
            <a:r>
              <a:rPr lang="en-US" sz="2000" dirty="0" smtClean="0"/>
              <a:t> </a:t>
            </a:r>
            <a:r>
              <a:rPr lang="en-US" sz="2000" dirty="0" err="1" smtClean="0"/>
              <a:t>LoA</a:t>
            </a:r>
            <a:r>
              <a:rPr lang="en-US" sz="2000" dirty="0" smtClean="0"/>
              <a:t> 2’ for all </a:t>
            </a:r>
            <a:r>
              <a:rPr lang="en-US" sz="2000" dirty="0" smtClean="0"/>
              <a:t>students)</a:t>
            </a:r>
          </a:p>
          <a:p>
            <a:pPr marL="82550" indent="0">
              <a:buNone/>
            </a:pPr>
            <a:r>
              <a:rPr lang="en-US" sz="2400" dirty="0">
                <a:solidFill>
                  <a:srgbClr val="002060"/>
                </a:solidFill>
              </a:rPr>
              <a:t>Depends also on how federation was </a:t>
            </a:r>
            <a:r>
              <a:rPr lang="en-US" sz="2400" dirty="0" smtClean="0">
                <a:solidFill>
                  <a:srgbClr val="002060"/>
                </a:solidFill>
              </a:rPr>
              <a:t>‘sold’ to the institutions</a:t>
            </a:r>
            <a:endParaRPr lang="en-US" sz="2400" dirty="0">
              <a:solidFill>
                <a:srgbClr val="002060"/>
              </a:solidFill>
            </a:endParaRPr>
          </a:p>
          <a:p>
            <a:pPr lvl="1"/>
            <a:r>
              <a:rPr lang="en-US" sz="2000" dirty="0" smtClean="0"/>
              <a:t>as ‘</a:t>
            </a:r>
            <a:r>
              <a:rPr lang="en-US" sz="2000" dirty="0"/>
              <a:t>cost </a:t>
            </a:r>
            <a:r>
              <a:rPr lang="en-US" sz="2000" dirty="0" smtClean="0"/>
              <a:t>savings’: end </a:t>
            </a:r>
            <a:r>
              <a:rPr lang="en-US" sz="2000" dirty="0"/>
              <a:t>up with IdPs that … want to save </a:t>
            </a:r>
            <a:r>
              <a:rPr lang="en-US" sz="2000" dirty="0" smtClean="0"/>
              <a:t>cost</a:t>
            </a:r>
            <a:endParaRPr lang="en-US" sz="2000" dirty="0"/>
          </a:p>
          <a:p>
            <a:pPr lvl="1"/>
            <a:r>
              <a:rPr lang="en-US" sz="2000" dirty="0" smtClean="0"/>
              <a:t>as </a:t>
            </a:r>
            <a:r>
              <a:rPr lang="en-US" sz="2000" dirty="0"/>
              <a:t>‘enabling </a:t>
            </a:r>
            <a:r>
              <a:rPr lang="en-US" sz="2000" dirty="0" smtClean="0"/>
              <a:t>technology’: get </a:t>
            </a:r>
            <a:r>
              <a:rPr lang="en-US" sz="2000" dirty="0"/>
              <a:t>IdPs that … want to enable things (obviously at reasonable cost</a:t>
            </a:r>
            <a:r>
              <a:rPr lang="en-US" sz="2000" dirty="0" smtClean="0"/>
              <a:t>!)</a:t>
            </a:r>
            <a:endParaRPr lang="en-US" sz="1200" dirty="0" smtClean="0"/>
          </a:p>
          <a:p>
            <a:pPr marL="82550" indent="0">
              <a:buNone/>
            </a:pPr>
            <a:r>
              <a:rPr lang="en-US" sz="2400" dirty="0" smtClean="0">
                <a:solidFill>
                  <a:srgbClr val="002060"/>
                </a:solidFill>
              </a:rPr>
              <a:t>But collaborations </a:t>
            </a:r>
            <a:r>
              <a:rPr lang="en-US" sz="2400" dirty="0" smtClean="0">
                <a:solidFill>
                  <a:srgbClr val="002060"/>
                </a:solidFill>
              </a:rPr>
              <a:t>are </a:t>
            </a:r>
            <a:r>
              <a:rPr lang="en-US" sz="2400" dirty="0" smtClean="0">
                <a:solidFill>
                  <a:srgbClr val="002060"/>
                </a:solidFill>
              </a:rPr>
              <a:t>global: national differences </a:t>
            </a:r>
            <a:r>
              <a:rPr lang="en-US" sz="2400" dirty="0" smtClean="0">
                <a:solidFill>
                  <a:srgbClr val="002060"/>
                </a:solidFill>
              </a:rPr>
              <a:t>kill </a:t>
            </a:r>
            <a:r>
              <a:rPr lang="en-US" sz="2400" dirty="0" smtClean="0">
                <a:solidFill>
                  <a:srgbClr val="002060"/>
                </a:solidFill>
              </a:rPr>
              <a:t>use cases!</a:t>
            </a:r>
            <a:endParaRPr lang="en-US" sz="2400" dirty="0" smtClean="0">
              <a:solidFill>
                <a:srgbClr val="002060"/>
              </a:solidFill>
            </a:endParaRPr>
          </a:p>
          <a:p>
            <a:r>
              <a:rPr lang="en-US" sz="2000" i="1" dirty="0" smtClean="0"/>
              <a:t>fortunately campus </a:t>
            </a:r>
            <a:r>
              <a:rPr lang="en-US" sz="2000" i="1" dirty="0" smtClean="0"/>
              <a:t>practices </a:t>
            </a:r>
            <a:r>
              <a:rPr lang="en-US" sz="2000" i="1" dirty="0" smtClean="0"/>
              <a:t>often better than federation dared </a:t>
            </a:r>
            <a:r>
              <a:rPr lang="en-US" sz="2000" i="1" dirty="0" smtClean="0"/>
              <a:t>to express </a:t>
            </a:r>
            <a:r>
              <a:rPr lang="en-US" sz="2000" i="1" dirty="0" smtClean="0"/>
              <a:t>;-)</a:t>
            </a:r>
          </a:p>
          <a:p>
            <a:r>
              <a:rPr lang="en-US" sz="2000" i="1" dirty="0" smtClean="0"/>
              <a:t>and also the latter is now changing … for the good!</a:t>
            </a:r>
          </a:p>
          <a:p>
            <a:r>
              <a:rPr lang="en-US" sz="2000" i="1" dirty="0" smtClean="0"/>
              <a:t>and campus SCIRT people are more pro-active than registrars, HR, or ‘traditional’ library contacts that usually took care of the </a:t>
            </a:r>
            <a:r>
              <a:rPr lang="en-US" sz="2000" i="1" dirty="0" err="1" smtClean="0"/>
              <a:t>IdP</a:t>
            </a:r>
            <a:endParaRPr lang="en-US" sz="2000" i="1" dirty="0"/>
          </a:p>
        </p:txBody>
      </p:sp>
      <p:sp>
        <p:nvSpPr>
          <p:cNvPr id="3" name="Title 2"/>
          <p:cNvSpPr>
            <a:spLocks noGrp="1"/>
          </p:cNvSpPr>
          <p:nvPr>
            <p:ph type="title"/>
          </p:nvPr>
        </p:nvSpPr>
        <p:spPr/>
        <p:txBody>
          <a:bodyPr>
            <a:normAutofit fontScale="90000"/>
          </a:bodyPr>
          <a:lstStyle/>
          <a:p>
            <a:r>
              <a:rPr lang="en-US" dirty="0" err="1" smtClean="0"/>
              <a:t>IdP</a:t>
            </a:r>
            <a:r>
              <a:rPr lang="en-US" dirty="0" smtClean="0"/>
              <a:t> quality – </a:t>
            </a:r>
            <a:r>
              <a:rPr lang="en-US" dirty="0" smtClean="0"/>
              <a:t>no-one is the same, </a:t>
            </a:r>
            <a:br>
              <a:rPr lang="en-US" dirty="0" smtClean="0"/>
            </a:br>
            <a:r>
              <a:rPr lang="en-US" dirty="0" smtClean="0"/>
              <a:t>and many are better than advertised!</a:t>
            </a:r>
            <a:endParaRPr lang="en-US" dirty="0"/>
          </a:p>
        </p:txBody>
      </p:sp>
    </p:spTree>
    <p:extLst>
      <p:ext uri="{BB962C8B-B14F-4D97-AF65-F5344CB8AC3E}">
        <p14:creationId xmlns:p14="http://schemas.microsoft.com/office/powerpoint/2010/main" val="3084918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srcRect/>
          <a:stretch>
            <a:fillRect/>
          </a:stretch>
        </p:blipFill>
        <p:spPr bwMode="auto">
          <a:xfrm>
            <a:off x="1691680" y="1124744"/>
            <a:ext cx="4474553" cy="3420988"/>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Anyone remember these days?</a:t>
            </a:r>
            <a:endParaRPr lang="en-GB" dirty="0"/>
          </a:p>
        </p:txBody>
      </p:sp>
      <p:pic>
        <p:nvPicPr>
          <p:cNvPr id="8" name="Picture 5"/>
          <p:cNvPicPr>
            <a:picLocks noChangeAspect="1" noChangeArrowheads="1"/>
          </p:cNvPicPr>
          <p:nvPr/>
        </p:nvPicPr>
        <p:blipFill>
          <a:blip r:embed="rId2" cstate="print"/>
          <a:srcRect/>
          <a:stretch>
            <a:fillRect/>
          </a:stretch>
        </p:blipFill>
        <p:spPr bwMode="auto">
          <a:xfrm>
            <a:off x="1691680" y="1196752"/>
            <a:ext cx="4474553" cy="3420988"/>
          </a:xfrm>
          <a:prstGeom prst="rect">
            <a:avLst/>
          </a:prstGeom>
          <a:noFill/>
          <a:ln w="9525">
            <a:noFill/>
            <a:miter lim="800000"/>
            <a:headEnd/>
            <a:tailEnd/>
          </a:ln>
          <a:effectLst>
            <a:glow rad="101600">
              <a:schemeClr val="tx1">
                <a:alpha val="60000"/>
              </a:schemeClr>
            </a:glow>
          </a:effectLst>
        </p:spPr>
      </p:pic>
      <p:pic>
        <p:nvPicPr>
          <p:cNvPr id="9" name="Picture 4"/>
          <p:cNvPicPr>
            <a:picLocks noChangeAspect="1" noChangeArrowheads="1"/>
          </p:cNvPicPr>
          <p:nvPr/>
        </p:nvPicPr>
        <p:blipFill>
          <a:blip r:embed="rId3" cstate="print"/>
          <a:srcRect/>
          <a:stretch>
            <a:fillRect/>
          </a:stretch>
        </p:blipFill>
        <p:spPr bwMode="auto">
          <a:xfrm>
            <a:off x="1331640" y="2636912"/>
            <a:ext cx="4896544" cy="3342371"/>
          </a:xfrm>
          <a:prstGeom prst="rect">
            <a:avLst/>
          </a:prstGeom>
          <a:noFill/>
          <a:ln w="9525">
            <a:noFill/>
            <a:miter lim="800000"/>
            <a:headEnd/>
            <a:tailEnd/>
          </a:ln>
          <a:effectLst>
            <a:glow rad="101600">
              <a:schemeClr val="tx1">
                <a:alpha val="60000"/>
              </a:schemeClr>
            </a:glow>
          </a:effectLst>
        </p:spPr>
      </p:pic>
      <p:pic>
        <p:nvPicPr>
          <p:cNvPr id="14338" name="Picture 2"/>
          <p:cNvPicPr>
            <a:picLocks noChangeAspect="1" noChangeArrowheads="1"/>
          </p:cNvPicPr>
          <p:nvPr/>
        </p:nvPicPr>
        <p:blipFill>
          <a:blip r:embed="rId4" cstate="print"/>
          <a:srcRect/>
          <a:stretch>
            <a:fillRect/>
          </a:stretch>
        </p:blipFill>
        <p:spPr bwMode="auto">
          <a:xfrm>
            <a:off x="6876256" y="4797152"/>
            <a:ext cx="1905000" cy="1257300"/>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3987104" y="1700808"/>
            <a:ext cx="5156896" cy="3088954"/>
          </a:xfrm>
          <a:prstGeom prst="rect">
            <a:avLst/>
          </a:prstGeom>
          <a:noFill/>
          <a:ln w="9525">
            <a:noFill/>
            <a:miter lim="800000"/>
            <a:headEnd/>
            <a:tailEnd/>
          </a:ln>
          <a:effectLst>
            <a:glow rad="101600">
              <a:schemeClr val="tx1">
                <a:alpha val="60000"/>
              </a:schemeClr>
            </a:glow>
          </a:effectLst>
        </p:spPr>
      </p:pic>
    </p:spTree>
    <p:extLst>
      <p:ext uri="{BB962C8B-B14F-4D97-AF65-F5344CB8AC3E}">
        <p14:creationId xmlns:p14="http://schemas.microsoft.com/office/powerpoint/2010/main" val="1624044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sz="2400" dirty="0" smtClean="0"/>
              <a:t>‘enable </a:t>
            </a:r>
            <a:r>
              <a:rPr lang="en-US" sz="2400" dirty="0"/>
              <a:t>a coordinated response to a security incident in a federated context that does not depend on a </a:t>
            </a:r>
            <a:r>
              <a:rPr lang="en-US" sz="2400" dirty="0" err="1"/>
              <a:t>centralised</a:t>
            </a:r>
            <a:r>
              <a:rPr lang="en-US" sz="2400" dirty="0"/>
              <a:t> authority or governance structure to assign </a:t>
            </a:r>
            <a:r>
              <a:rPr lang="en-US" sz="2400" dirty="0" smtClean="0"/>
              <a:t>roles and </a:t>
            </a:r>
            <a:r>
              <a:rPr lang="en-US" sz="2400" dirty="0"/>
              <a:t>responsibilities for doing </a:t>
            </a:r>
            <a:r>
              <a:rPr lang="en-US" sz="2400" dirty="0" smtClean="0"/>
              <a:t>so’.  … </a:t>
            </a:r>
            <a:r>
              <a:rPr lang="en-US" sz="2400" i="1" dirty="0" smtClean="0"/>
              <a:t>example (self-asserted )items:</a:t>
            </a:r>
            <a:endParaRPr lang="en-US" sz="2400" dirty="0"/>
          </a:p>
          <a:p>
            <a:r>
              <a:rPr lang="en-US" sz="2000" dirty="0" smtClean="0"/>
              <a:t>provide </a:t>
            </a:r>
            <a:r>
              <a:rPr lang="en-US" sz="2000" dirty="0"/>
              <a:t>security incident response contact information </a:t>
            </a:r>
            <a:endParaRPr lang="en-US" sz="2000" dirty="0" smtClean="0"/>
          </a:p>
          <a:p>
            <a:r>
              <a:rPr lang="en-US" sz="2000" dirty="0" smtClean="0"/>
              <a:t>able </a:t>
            </a:r>
            <a:r>
              <a:rPr lang="en-US" sz="2000" dirty="0"/>
              <a:t>and willing to collaborate in the management of a security incident with affected </a:t>
            </a:r>
            <a:r>
              <a:rPr lang="en-US" sz="2000" dirty="0" err="1"/>
              <a:t>organisations</a:t>
            </a:r>
            <a:r>
              <a:rPr lang="en-US" sz="2000" dirty="0"/>
              <a:t> that participate in the </a:t>
            </a:r>
            <a:r>
              <a:rPr lang="en-US" sz="2000" dirty="0" err="1"/>
              <a:t>Sirtfi</a:t>
            </a:r>
            <a:r>
              <a:rPr lang="en-US" sz="2000" dirty="0"/>
              <a:t> trust </a:t>
            </a:r>
            <a:r>
              <a:rPr lang="en-US" sz="2000" dirty="0" smtClean="0"/>
              <a:t>framework</a:t>
            </a:r>
            <a:endParaRPr lang="en-US" sz="2000" dirty="0"/>
          </a:p>
          <a:p>
            <a:r>
              <a:rPr lang="en-US" sz="2000" dirty="0"/>
              <a:t>Mechanisms are deployed to detect possible </a:t>
            </a:r>
            <a:r>
              <a:rPr lang="en-US" sz="2000" dirty="0" smtClean="0"/>
              <a:t>intrusions</a:t>
            </a:r>
            <a:endParaRPr lang="en-US" sz="2000" dirty="0"/>
          </a:p>
          <a:p>
            <a:r>
              <a:rPr lang="en-US" sz="2000" dirty="0"/>
              <a:t>Users and Service Owners </a:t>
            </a:r>
            <a:r>
              <a:rPr lang="en-US" sz="2000" dirty="0" smtClean="0"/>
              <a:t>within </a:t>
            </a:r>
            <a:r>
              <a:rPr lang="en-US" sz="2000" dirty="0"/>
              <a:t>the </a:t>
            </a:r>
            <a:r>
              <a:rPr lang="en-US" sz="2000" dirty="0" err="1"/>
              <a:t>organisation</a:t>
            </a:r>
            <a:r>
              <a:rPr lang="en-US" sz="2000" dirty="0"/>
              <a:t> can be </a:t>
            </a:r>
            <a:r>
              <a:rPr lang="en-US" sz="2000" dirty="0" smtClean="0"/>
              <a:t>contacted</a:t>
            </a:r>
            <a:endParaRPr lang="en-US" sz="2000" dirty="0"/>
          </a:p>
          <a:p>
            <a:r>
              <a:rPr lang="en-US" sz="2000" dirty="0"/>
              <a:t>security incident response capability exists within the </a:t>
            </a:r>
            <a:r>
              <a:rPr lang="en-US" sz="2000" dirty="0" err="1"/>
              <a:t>organisation</a:t>
            </a:r>
            <a:r>
              <a:rPr lang="en-US" sz="2000" dirty="0"/>
              <a:t> with sufficient </a:t>
            </a:r>
            <a:r>
              <a:rPr lang="en-US" sz="2000" dirty="0" smtClean="0"/>
              <a:t>authority, </a:t>
            </a:r>
          </a:p>
          <a:p>
            <a:pPr marL="82550" indent="0">
              <a:buNone/>
            </a:pPr>
            <a:r>
              <a:rPr lang="en-US" sz="2000" i="1" dirty="0" smtClean="0"/>
              <a:t>But </a:t>
            </a:r>
            <a:r>
              <a:rPr lang="en-US" sz="2000" i="1" dirty="0" err="1" smtClean="0"/>
              <a:t>realise</a:t>
            </a:r>
            <a:r>
              <a:rPr lang="en-US" sz="2000" i="1" dirty="0" smtClean="0"/>
              <a:t>: SAML meta-data does not even </a:t>
            </a:r>
            <a:r>
              <a:rPr lang="en-US" sz="2000" b="1" i="1" dirty="0" smtClean="0"/>
              <a:t>have</a:t>
            </a:r>
            <a:r>
              <a:rPr lang="en-US" sz="2000" i="1" dirty="0" smtClean="0"/>
              <a:t> a field for a security contact</a:t>
            </a:r>
            <a:r>
              <a:rPr lang="en-US" sz="2000" i="1" dirty="0" smtClean="0"/>
              <a:t>!</a:t>
            </a:r>
            <a:br>
              <a:rPr lang="en-US" sz="2000" i="1" dirty="0" smtClean="0"/>
            </a:br>
            <a:endParaRPr lang="en-US" sz="2400" dirty="0" smtClean="0"/>
          </a:p>
        </p:txBody>
      </p:sp>
      <p:sp>
        <p:nvSpPr>
          <p:cNvPr id="3" name="Title 2"/>
          <p:cNvSpPr>
            <a:spLocks noGrp="1"/>
          </p:cNvSpPr>
          <p:nvPr>
            <p:ph type="title"/>
          </p:nvPr>
        </p:nvSpPr>
        <p:spPr/>
        <p:txBody>
          <a:bodyPr>
            <a:normAutofit fontScale="90000"/>
          </a:bodyPr>
          <a:lstStyle/>
          <a:p>
            <a:r>
              <a:rPr lang="en-US" dirty="0" err="1" smtClean="0"/>
              <a:t>SirTFi</a:t>
            </a:r>
            <a:r>
              <a:rPr lang="en-US" dirty="0" smtClean="0"/>
              <a:t> – incident response coordination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021288"/>
            <a:ext cx="1244092" cy="755281"/>
          </a:xfrm>
          <a:prstGeom prst="rect">
            <a:avLst/>
          </a:prstGeom>
          <a:noFill/>
          <a:ln>
            <a:noFill/>
          </a:ln>
          <a:effectLst>
            <a:glow rad="127000">
              <a:schemeClr val="bg1">
                <a:lumMod val="50000"/>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07846" y="6488668"/>
            <a:ext cx="7326560" cy="369332"/>
          </a:xfrm>
          <a:prstGeom prst="rect">
            <a:avLst/>
          </a:prstGeom>
        </p:spPr>
        <p:txBody>
          <a:bodyPr wrap="square">
            <a:spAutoFit/>
          </a:bodyPr>
          <a:lstStyle/>
          <a:p>
            <a:pPr algn="ctr"/>
            <a:r>
              <a:rPr lang="en-US" b="1" dirty="0" smtClean="0">
                <a:solidFill>
                  <a:schemeClr val="bg1"/>
                </a:solidFill>
              </a:rPr>
              <a:t>https</a:t>
            </a:r>
            <a:r>
              <a:rPr lang="en-US" b="1" dirty="0">
                <a:solidFill>
                  <a:schemeClr val="bg1"/>
                </a:solidFill>
              </a:rPr>
              <a:t>://</a:t>
            </a:r>
            <a:r>
              <a:rPr lang="en-US" b="1" dirty="0" smtClean="0">
                <a:solidFill>
                  <a:schemeClr val="bg1"/>
                </a:solidFill>
              </a:rPr>
              <a:t>wiki.refeds.org/display/GROUPS/SIRTFI</a:t>
            </a:r>
            <a:endParaRPr lang="en-US" b="1" dirty="0">
              <a:solidFill>
                <a:schemeClr val="bg1"/>
              </a:solidFill>
            </a:endParaRPr>
          </a:p>
        </p:txBody>
      </p:sp>
    </p:spTree>
    <p:extLst>
      <p:ext uri="{BB962C8B-B14F-4D97-AF65-F5344CB8AC3E}">
        <p14:creationId xmlns:p14="http://schemas.microsoft.com/office/powerpoint/2010/main" val="2285142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22175" y="1466888"/>
            <a:ext cx="1726224" cy="818291"/>
            <a:chOff x="5580112" y="1698822"/>
            <a:chExt cx="3475985" cy="1740305"/>
          </a:xfrm>
        </p:grpSpPr>
        <p:pic>
          <p:nvPicPr>
            <p:cNvPr id="1028" name="Picture 4" descr="http://upload.wikimedia.org/wikipedia/en/0/09/Tuvsud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916832"/>
              <a:ext cx="147528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Home\davidg\EUGridPMA\IGTF\IGTF-logos\IGTF-verified-rgb.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844824"/>
              <a:ext cx="1138238" cy="72548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702987"/>
              <a:ext cx="8953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077" y="1698822"/>
              <a:ext cx="8096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descr="http://core0.staticworld.net/images/idge/imported/article/nww/2012/04/041912-nortontrust-100272248-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3597" y="2275905"/>
              <a:ext cx="952500" cy="54768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tarmacbuildingproducts.co.uk/images/ce%20logo%20-%20357x251p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4871" y="2823593"/>
              <a:ext cx="875481" cy="61553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1043608" y="1412776"/>
            <a:ext cx="8100392" cy="4835624"/>
          </a:xfrm>
        </p:spPr>
        <p:txBody>
          <a:bodyPr/>
          <a:lstStyle/>
          <a:p>
            <a:pPr marL="82550" indent="0">
              <a:buNone/>
            </a:pPr>
            <a:r>
              <a:rPr lang="en-US" sz="2400" dirty="0" smtClean="0">
                <a:solidFill>
                  <a:srgbClr val="002060"/>
                </a:solidFill>
              </a:rPr>
              <a:t>Moving towards a world of ‘trust marks’?</a:t>
            </a:r>
          </a:p>
          <a:p>
            <a:r>
              <a:rPr lang="en-US" sz="2400" dirty="0" smtClean="0"/>
              <a:t>Well known in </a:t>
            </a:r>
            <a:r>
              <a:rPr lang="en-US" sz="2400" dirty="0" err="1" smtClean="0"/>
              <a:t>meatspace</a:t>
            </a:r>
            <a:endParaRPr lang="en-US" sz="2400" dirty="0" smtClean="0"/>
          </a:p>
          <a:p>
            <a:r>
              <a:rPr lang="en-US" sz="2400" dirty="0" smtClean="0"/>
              <a:t>Convey both </a:t>
            </a:r>
            <a:r>
              <a:rPr lang="en-US" sz="2400" dirty="0" smtClean="0"/>
              <a:t>‘trust</a:t>
            </a:r>
            <a:r>
              <a:rPr lang="en-US" sz="2400" dirty="0" smtClean="0"/>
              <a:t>’, ‘</a:t>
            </a:r>
            <a:r>
              <a:rPr lang="en-US" sz="2400" dirty="0" smtClean="0"/>
              <a:t>qualities</a:t>
            </a:r>
            <a:r>
              <a:rPr lang="en-US" sz="2400" dirty="0" smtClean="0"/>
              <a:t>’ &amp; some review process</a:t>
            </a:r>
          </a:p>
          <a:p>
            <a:endParaRPr lang="en-US" sz="200" dirty="0" smtClean="0"/>
          </a:p>
          <a:p>
            <a:pPr marL="82550" indent="0">
              <a:buNone/>
            </a:pPr>
            <a:r>
              <a:rPr lang="en-US" sz="2400" dirty="0" smtClean="0">
                <a:solidFill>
                  <a:srgbClr val="002060"/>
                </a:solidFill>
              </a:rPr>
              <a:t>Emerging in federations for </a:t>
            </a:r>
            <a:r>
              <a:rPr lang="en-US" sz="2400" dirty="0" smtClean="0">
                <a:solidFill>
                  <a:srgbClr val="002060"/>
                </a:solidFill>
              </a:rPr>
              <a:t>SPs as ‘entity categories’</a:t>
            </a:r>
            <a:endParaRPr lang="en-US" sz="2400" dirty="0" smtClean="0">
              <a:solidFill>
                <a:srgbClr val="002060"/>
              </a:solidFill>
            </a:endParaRPr>
          </a:p>
          <a:p>
            <a:r>
              <a:rPr lang="en-US" sz="2400" dirty="0" smtClean="0"/>
              <a:t>GEANT Data Protection Code of Conduct</a:t>
            </a:r>
          </a:p>
          <a:p>
            <a:r>
              <a:rPr lang="en-US" sz="2400" dirty="0" smtClean="0"/>
              <a:t>Research &amp; Scholarship Entity </a:t>
            </a:r>
            <a:r>
              <a:rPr lang="en-US" sz="2400" dirty="0" smtClean="0"/>
              <a:t>Category, …</a:t>
            </a:r>
            <a:endParaRPr lang="en-US" sz="2400" dirty="0" smtClean="0"/>
          </a:p>
          <a:p>
            <a:pPr marL="82550" indent="0">
              <a:buNone/>
            </a:pPr>
            <a:endParaRPr lang="en-US" sz="200" dirty="0" smtClean="0">
              <a:solidFill>
                <a:srgbClr val="002060"/>
              </a:solidFill>
            </a:endParaRPr>
          </a:p>
          <a:p>
            <a:pPr marL="82550" indent="0">
              <a:buNone/>
            </a:pPr>
            <a:r>
              <a:rPr lang="en-US" sz="2400" dirty="0" smtClean="0">
                <a:solidFill>
                  <a:srgbClr val="002060"/>
                </a:solidFill>
              </a:rPr>
              <a:t>And </a:t>
            </a:r>
            <a:r>
              <a:rPr lang="en-US" sz="2400" dirty="0" smtClean="0">
                <a:solidFill>
                  <a:srgbClr val="002060"/>
                </a:solidFill>
              </a:rPr>
              <a:t>we should have one </a:t>
            </a:r>
            <a:r>
              <a:rPr lang="en-US" sz="2400" b="1" dirty="0" smtClean="0">
                <a:solidFill>
                  <a:srgbClr val="002060"/>
                </a:solidFill>
              </a:rPr>
              <a:t>for IdPs as well</a:t>
            </a:r>
          </a:p>
          <a:p>
            <a:r>
              <a:rPr lang="en-US" sz="2400" i="1" dirty="0" smtClean="0"/>
              <a:t>‘</a:t>
            </a:r>
            <a:r>
              <a:rPr lang="en-US" sz="2400" i="1" dirty="0" err="1" smtClean="0"/>
              <a:t>SirTFi</a:t>
            </a:r>
            <a:r>
              <a:rPr lang="en-US" sz="2400" i="1" dirty="0" smtClean="0"/>
              <a:t> compatible</a:t>
            </a:r>
            <a:r>
              <a:rPr lang="en-US" sz="2400" i="1" dirty="0" smtClean="0"/>
              <a:t>’? </a:t>
            </a:r>
            <a:r>
              <a:rPr lang="en-US" sz="2400" i="1" dirty="0"/>
              <a:t/>
            </a:r>
            <a:br>
              <a:rPr lang="en-US" sz="2400" i="1" dirty="0"/>
            </a:br>
            <a:r>
              <a:rPr lang="en-US" sz="1400" i="1" dirty="0" smtClean="0">
                <a:solidFill>
                  <a:schemeClr val="bg1">
                    <a:lumMod val="65000"/>
                  </a:schemeClr>
                </a:solidFill>
              </a:rPr>
              <a:t>(as an </a:t>
            </a:r>
            <a:r>
              <a:rPr lang="en-US" sz="1400" i="1" dirty="0" err="1" smtClean="0">
                <a:solidFill>
                  <a:schemeClr val="bg1">
                    <a:lumMod val="65000"/>
                  </a:schemeClr>
                </a:solidFill>
              </a:rPr>
              <a:t>EntCat</a:t>
            </a:r>
            <a:r>
              <a:rPr lang="en-US" sz="1400" i="1" dirty="0" smtClean="0">
                <a:solidFill>
                  <a:schemeClr val="bg1">
                    <a:lumMod val="65000"/>
                  </a:schemeClr>
                </a:solidFill>
              </a:rPr>
              <a:t>, or convey </a:t>
            </a:r>
            <a:r>
              <a:rPr lang="en-US" sz="1400" i="1" dirty="0" err="1" smtClean="0">
                <a:solidFill>
                  <a:schemeClr val="bg1">
                    <a:lumMod val="65000"/>
                  </a:schemeClr>
                </a:solidFill>
              </a:rPr>
              <a:t>SirTFi</a:t>
            </a:r>
            <a:r>
              <a:rPr lang="en-US" sz="1400" i="1" dirty="0" smtClean="0">
                <a:solidFill>
                  <a:schemeClr val="bg1">
                    <a:lumMod val="65000"/>
                  </a:schemeClr>
                </a:solidFill>
              </a:rPr>
              <a:t>-ready even </a:t>
            </a:r>
            <a:r>
              <a:rPr lang="en-US" sz="1400" i="1" dirty="0">
                <a:solidFill>
                  <a:schemeClr val="bg1">
                    <a:lumMod val="65000"/>
                  </a:schemeClr>
                </a:solidFill>
              </a:rPr>
              <a:t>per </a:t>
            </a:r>
            <a:r>
              <a:rPr lang="en-US" sz="1400" i="1" dirty="0" smtClean="0">
                <a:solidFill>
                  <a:schemeClr val="bg1">
                    <a:lumMod val="65000"/>
                  </a:schemeClr>
                </a:solidFill>
              </a:rPr>
              <a:t>user using </a:t>
            </a:r>
            <a:r>
              <a:rPr lang="en-US" sz="1400" i="1" dirty="0" err="1" smtClean="0">
                <a:solidFill>
                  <a:schemeClr val="bg1">
                    <a:lumMod val="65000"/>
                  </a:schemeClr>
                </a:solidFill>
              </a:rPr>
              <a:t>ePAssurance</a:t>
            </a:r>
            <a:r>
              <a:rPr lang="en-US" sz="1400" i="1" dirty="0" smtClean="0">
                <a:solidFill>
                  <a:schemeClr val="bg1">
                    <a:lumMod val="65000"/>
                  </a:schemeClr>
                </a:solidFill>
              </a:rPr>
              <a:t> </a:t>
            </a:r>
            <a:r>
              <a:rPr lang="en-US" sz="1400" i="1" dirty="0">
                <a:solidFill>
                  <a:schemeClr val="bg1">
                    <a:lumMod val="65000"/>
                  </a:schemeClr>
                </a:solidFill>
              </a:rPr>
              <a:t>or </a:t>
            </a:r>
            <a:r>
              <a:rPr lang="en-US" sz="1400" i="1" dirty="0" smtClean="0">
                <a:solidFill>
                  <a:schemeClr val="bg1">
                    <a:lumMod val="65000"/>
                  </a:schemeClr>
                </a:solidFill>
              </a:rPr>
              <a:t>a </a:t>
            </a:r>
            <a:r>
              <a:rPr lang="en-US" sz="1400" i="1" dirty="0" err="1" smtClean="0">
                <a:solidFill>
                  <a:schemeClr val="bg1">
                    <a:lumMod val="65000"/>
                  </a:schemeClr>
                </a:solidFill>
              </a:rPr>
              <a:t>SAMLAuthenticatonContextClassRef</a:t>
            </a:r>
            <a:r>
              <a:rPr lang="en-US" sz="1400" i="1" dirty="0" smtClean="0">
                <a:solidFill>
                  <a:schemeClr val="bg1">
                    <a:lumMod val="65000"/>
                  </a:schemeClr>
                </a:solidFill>
              </a:rPr>
              <a:t>)</a:t>
            </a:r>
            <a:endParaRPr lang="en-US" sz="1400" i="1" dirty="0" smtClean="0">
              <a:solidFill>
                <a:schemeClr val="bg1">
                  <a:lumMod val="65000"/>
                </a:schemeClr>
              </a:solidFill>
            </a:endParaRPr>
          </a:p>
          <a:p>
            <a:pPr marL="82550" indent="0">
              <a:buNone/>
            </a:pPr>
            <a:r>
              <a:rPr lang="en-US" sz="2400" i="1" dirty="0" smtClean="0">
                <a:solidFill>
                  <a:srgbClr val="002060"/>
                </a:solidFill>
              </a:rPr>
              <a:t>and </a:t>
            </a:r>
            <a:r>
              <a:rPr lang="en-US" sz="2400" i="1" dirty="0" smtClean="0">
                <a:solidFill>
                  <a:srgbClr val="002060"/>
                </a:solidFill>
              </a:rPr>
              <a:t>for attribute providers</a:t>
            </a:r>
            <a:r>
              <a:rPr lang="en-US" sz="2400" i="1" dirty="0">
                <a:solidFill>
                  <a:srgbClr val="002060"/>
                </a:solidFill>
              </a:rPr>
              <a:t> </a:t>
            </a:r>
            <a:r>
              <a:rPr lang="en-US" sz="2400" i="1" dirty="0" smtClean="0">
                <a:solidFill>
                  <a:srgbClr val="002060"/>
                </a:solidFill>
              </a:rPr>
              <a:t>use e.g. IGTF </a:t>
            </a:r>
            <a:r>
              <a:rPr lang="en-US" sz="2400" i="1" dirty="0" smtClean="0">
                <a:solidFill>
                  <a:srgbClr val="002060"/>
                </a:solidFill>
              </a:rPr>
              <a:t>AA Operations </a:t>
            </a:r>
            <a:r>
              <a:rPr lang="en-US" sz="2400" i="1" dirty="0" smtClean="0">
                <a:solidFill>
                  <a:srgbClr val="002060"/>
                </a:solidFill>
              </a:rPr>
              <a:t>Guidelines</a:t>
            </a:r>
            <a:br>
              <a:rPr lang="en-US" sz="2400" i="1" dirty="0" smtClean="0">
                <a:solidFill>
                  <a:srgbClr val="002060"/>
                </a:solidFill>
              </a:rPr>
            </a:br>
            <a:r>
              <a:rPr lang="en-US" sz="2400" b="1" i="1" dirty="0" smtClean="0">
                <a:solidFill>
                  <a:srgbClr val="002060"/>
                </a:solidFill>
              </a:rPr>
              <a:t>plus </a:t>
            </a:r>
            <a:r>
              <a:rPr lang="en-US" sz="2400" i="1" dirty="0" smtClean="0">
                <a:solidFill>
                  <a:srgbClr val="002060"/>
                </a:solidFill>
              </a:rPr>
              <a:t>a defined membership enrolment </a:t>
            </a:r>
            <a:r>
              <a:rPr lang="en-US" sz="2400" b="1" i="1" dirty="0" smtClean="0">
                <a:solidFill>
                  <a:srgbClr val="002060"/>
                </a:solidFill>
              </a:rPr>
              <a:t>and</a:t>
            </a:r>
            <a:r>
              <a:rPr lang="en-US" sz="2400" i="1" dirty="0" smtClean="0">
                <a:solidFill>
                  <a:srgbClr val="002060"/>
                </a:solidFill>
              </a:rPr>
              <a:t> de-provisioning process?</a:t>
            </a:r>
            <a:endParaRPr lang="en-US" sz="2400" i="1" dirty="0" smtClean="0">
              <a:solidFill>
                <a:srgbClr val="002060"/>
              </a:solidFill>
            </a:endParaRPr>
          </a:p>
        </p:txBody>
      </p:sp>
      <p:sp>
        <p:nvSpPr>
          <p:cNvPr id="3" name="Title 2"/>
          <p:cNvSpPr>
            <a:spLocks noGrp="1"/>
          </p:cNvSpPr>
          <p:nvPr>
            <p:ph type="title"/>
          </p:nvPr>
        </p:nvSpPr>
        <p:spPr/>
        <p:txBody>
          <a:bodyPr/>
          <a:lstStyle/>
          <a:p>
            <a:r>
              <a:rPr lang="en-US" dirty="0" smtClean="0"/>
              <a:t>Trust in the SP, </a:t>
            </a:r>
            <a:r>
              <a:rPr lang="en-US" dirty="0" err="1" smtClean="0"/>
              <a:t>IdP</a:t>
            </a:r>
            <a:r>
              <a:rPr lang="en-US" dirty="0" smtClean="0"/>
              <a:t>, and in the ‘broker’</a:t>
            </a:r>
            <a:endParaRPr lang="en-US" dirty="0"/>
          </a:p>
        </p:txBody>
      </p:sp>
    </p:spTree>
    <p:extLst>
      <p:ext uri="{BB962C8B-B14F-4D97-AF65-F5344CB8AC3E}">
        <p14:creationId xmlns:p14="http://schemas.microsoft.com/office/powerpoint/2010/main" val="2539116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is there no ‘security contact’ for (</a:t>
            </a:r>
            <a:r>
              <a:rPr lang="en-US" dirty="0" err="1" smtClean="0"/>
              <a:t>confidental</a:t>
            </a:r>
            <a:r>
              <a:rPr lang="en-US" dirty="0" smtClean="0"/>
              <a:t>) information requests defined in SAML metadata?</a:t>
            </a:r>
          </a:p>
          <a:p>
            <a:r>
              <a:rPr lang="en-US" dirty="0" smtClean="0"/>
              <a:t>Does the registering federation check </a:t>
            </a:r>
            <a:r>
              <a:rPr lang="en-US" dirty="0" smtClean="0"/>
              <a:t>correctness </a:t>
            </a:r>
            <a:r>
              <a:rPr lang="en-US" dirty="0" smtClean="0"/>
              <a:t>of data periodically? </a:t>
            </a:r>
            <a:r>
              <a:rPr lang="en-US" dirty="0" smtClean="0"/>
              <a:t>Are there ‘challenges’ done?</a:t>
            </a:r>
            <a:endParaRPr lang="en-US" dirty="0" smtClean="0"/>
          </a:p>
          <a:p>
            <a:endParaRPr lang="en-US" sz="1200" dirty="0"/>
          </a:p>
          <a:p>
            <a:pPr marL="82550" indent="0">
              <a:buNone/>
            </a:pPr>
            <a:r>
              <a:rPr lang="en-US" dirty="0" smtClean="0">
                <a:solidFill>
                  <a:srgbClr val="002060"/>
                </a:solidFill>
              </a:rPr>
              <a:t>Nice of a single federation does it, but it must hold </a:t>
            </a:r>
          </a:p>
          <a:p>
            <a:pPr marL="596900" indent="-514350">
              <a:buFont typeface="+mj-lt"/>
              <a:buAutoNum type="arabicPeriod"/>
            </a:pPr>
            <a:r>
              <a:rPr lang="en-US" i="1" dirty="0" smtClean="0"/>
              <a:t>either</a:t>
            </a:r>
            <a:r>
              <a:rPr lang="en-US" dirty="0" smtClean="0"/>
              <a:t> </a:t>
            </a:r>
            <a:r>
              <a:rPr lang="en-US" dirty="0" smtClean="0"/>
              <a:t>for all entities and federations</a:t>
            </a:r>
          </a:p>
          <a:p>
            <a:pPr marL="596900" indent="-514350">
              <a:buFont typeface="+mj-lt"/>
              <a:buAutoNum type="arabicPeriod"/>
            </a:pPr>
            <a:r>
              <a:rPr lang="en-US" i="1" dirty="0" smtClean="0"/>
              <a:t>or </a:t>
            </a:r>
            <a:r>
              <a:rPr lang="en-US" dirty="0" smtClean="0"/>
              <a:t>IdPs/federation should be </a:t>
            </a:r>
            <a:r>
              <a:rPr lang="en-US" dirty="0" smtClean="0"/>
              <a:t>trust-marked (</a:t>
            </a:r>
            <a:r>
              <a:rPr lang="en-US" dirty="0" smtClean="0"/>
              <a:t>and </a:t>
            </a:r>
            <a:r>
              <a:rPr lang="en-US" dirty="0" smtClean="0"/>
              <a:t>that </a:t>
            </a:r>
            <a:r>
              <a:rPr lang="en-US" dirty="0" smtClean="0"/>
              <a:t>trust mark </a:t>
            </a:r>
            <a:r>
              <a:rPr lang="en-US" dirty="0" smtClean="0"/>
              <a:t>must be </a:t>
            </a:r>
            <a:r>
              <a:rPr lang="en-US" dirty="0" smtClean="0"/>
              <a:t>protected and exclusive) so that the SP/relying party can filter on these</a:t>
            </a:r>
            <a:endParaRPr lang="en-US" dirty="0"/>
          </a:p>
        </p:txBody>
      </p:sp>
      <p:sp>
        <p:nvSpPr>
          <p:cNvPr id="3" name="Title 2"/>
          <p:cNvSpPr>
            <a:spLocks noGrp="1"/>
          </p:cNvSpPr>
          <p:nvPr>
            <p:ph type="title"/>
          </p:nvPr>
        </p:nvSpPr>
        <p:spPr/>
        <p:txBody>
          <a:bodyPr/>
          <a:lstStyle/>
          <a:p>
            <a:r>
              <a:rPr lang="en-US" dirty="0" smtClean="0"/>
              <a:t>Federation statements in meta-data</a:t>
            </a:r>
            <a:endParaRPr lang="en-US" dirty="0"/>
          </a:p>
        </p:txBody>
      </p:sp>
    </p:spTree>
    <p:extLst>
      <p:ext uri="{BB962C8B-B14F-4D97-AF65-F5344CB8AC3E}">
        <p14:creationId xmlns:p14="http://schemas.microsoft.com/office/powerpoint/2010/main" val="3739867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Collecting attributes</a:t>
            </a:r>
          </a:p>
          <a:p>
            <a:r>
              <a:rPr lang="en-US" dirty="0" smtClean="0"/>
              <a:t>Augmenting IdPs</a:t>
            </a:r>
          </a:p>
          <a:p>
            <a:r>
              <a:rPr lang="en-US" dirty="0" smtClean="0"/>
              <a:t>Adding assurances and traceability</a:t>
            </a:r>
          </a:p>
          <a:p>
            <a:r>
              <a:rPr lang="en-US" dirty="0" smtClean="0"/>
              <a:t>Beyond the Web</a:t>
            </a:r>
            <a:endParaRPr lang="en-US" dirty="0"/>
          </a:p>
        </p:txBody>
      </p:sp>
      <p:sp>
        <p:nvSpPr>
          <p:cNvPr id="4" name="Title 3"/>
          <p:cNvSpPr>
            <a:spLocks noGrp="1"/>
          </p:cNvSpPr>
          <p:nvPr>
            <p:ph type="title"/>
          </p:nvPr>
        </p:nvSpPr>
        <p:spPr/>
        <p:txBody>
          <a:bodyPr/>
          <a:lstStyle/>
          <a:p>
            <a:r>
              <a:rPr lang="en-US" dirty="0" smtClean="0"/>
              <a:t>Adding technical glue</a:t>
            </a:r>
            <a:endParaRPr lang="en-US" dirty="0"/>
          </a:p>
        </p:txBody>
      </p:sp>
    </p:spTree>
    <p:extLst>
      <p:ext uri="{BB962C8B-B14F-4D97-AF65-F5344CB8AC3E}">
        <p14:creationId xmlns:p14="http://schemas.microsoft.com/office/powerpoint/2010/main" val="2404959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resource (SP) ‘should’ be prepared to handle multiple credentials for their users</a:t>
            </a:r>
          </a:p>
          <a:p>
            <a:pPr lvl="1"/>
            <a:r>
              <a:rPr lang="en-US" dirty="0" smtClean="0"/>
              <a:t>Or you’ll have created the inverse of vendor lock-in: customer lock-in to the one source of your (SP’s) identifier providers / AA server</a:t>
            </a:r>
          </a:p>
          <a:p>
            <a:endParaRPr lang="en-US" dirty="0"/>
          </a:p>
          <a:p>
            <a:r>
              <a:rPr lang="en-US" dirty="0" smtClean="0"/>
              <a:t>But some aggregation and some standards would </a:t>
            </a:r>
            <a:br>
              <a:rPr lang="en-US" dirty="0" smtClean="0"/>
            </a:br>
            <a:r>
              <a:rPr lang="en-US" dirty="0" smtClean="0"/>
              <a:t>be welcome</a:t>
            </a:r>
            <a:r>
              <a:rPr lang="en-US" dirty="0"/>
              <a:t>:</a:t>
            </a:r>
            <a:endParaRPr lang="en-US" dirty="0" smtClean="0"/>
          </a:p>
          <a:p>
            <a:pPr lvl="1"/>
            <a:r>
              <a:rPr lang="en-US" dirty="0" smtClean="0"/>
              <a:t>HEXAA, REMS, PERUN, VOMS, Co-manage, </a:t>
            </a:r>
            <a:r>
              <a:rPr lang="en-US" dirty="0" err="1" smtClean="0"/>
              <a:t>OpenConext</a:t>
            </a:r>
            <a:r>
              <a:rPr lang="en-US" dirty="0" smtClean="0"/>
              <a:t> Teams, … and plain old LDAP, …</a:t>
            </a:r>
          </a:p>
          <a:p>
            <a:pPr lvl="1"/>
            <a:endParaRPr lang="en-US" dirty="0" smtClean="0"/>
          </a:p>
        </p:txBody>
      </p:sp>
      <p:sp>
        <p:nvSpPr>
          <p:cNvPr id="3" name="Title 2"/>
          <p:cNvSpPr>
            <a:spLocks noGrp="1"/>
          </p:cNvSpPr>
          <p:nvPr>
            <p:ph type="title"/>
          </p:nvPr>
        </p:nvSpPr>
        <p:spPr/>
        <p:txBody>
          <a:bodyPr/>
          <a:lstStyle/>
          <a:p>
            <a:r>
              <a:rPr lang="en-US" dirty="0" smtClean="0"/>
              <a:t>Collecting attributes</a:t>
            </a:r>
            <a:endParaRPr lang="en-US" dirty="0"/>
          </a:p>
        </p:txBody>
      </p:sp>
    </p:spTree>
    <p:extLst>
      <p:ext uri="{BB962C8B-B14F-4D97-AF65-F5344CB8AC3E}">
        <p14:creationId xmlns:p14="http://schemas.microsoft.com/office/powerpoint/2010/main" val="3883792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26 at 12.14.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128" y="1248005"/>
            <a:ext cx="7088288" cy="4845291"/>
          </a:xfrm>
          <a:prstGeom prst="rect">
            <a:avLst/>
          </a:prstGeom>
        </p:spPr>
      </p:pic>
      <p:sp>
        <p:nvSpPr>
          <p:cNvPr id="2" name="TextBox 1"/>
          <p:cNvSpPr txBox="1"/>
          <p:nvPr/>
        </p:nvSpPr>
        <p:spPr>
          <a:xfrm>
            <a:off x="4712671" y="6449888"/>
            <a:ext cx="4368504" cy="338554"/>
          </a:xfrm>
          <a:prstGeom prst="rect">
            <a:avLst/>
          </a:prstGeom>
          <a:noFill/>
        </p:spPr>
        <p:txBody>
          <a:bodyPr wrap="none" rtlCol="0">
            <a:spAutoFit/>
          </a:bodyPr>
          <a:lstStyle/>
          <a:p>
            <a:r>
              <a:rPr lang="en-US" sz="1600" dirty="0" smtClean="0">
                <a:solidFill>
                  <a:schemeClr val="bg1">
                    <a:lumMod val="85000"/>
                  </a:schemeClr>
                </a:solidFill>
              </a:rPr>
              <a:t>Graphic sourced from Paul van </a:t>
            </a:r>
            <a:r>
              <a:rPr lang="en-US" sz="1600" dirty="0" err="1" smtClean="0">
                <a:solidFill>
                  <a:schemeClr val="bg1">
                    <a:lumMod val="85000"/>
                  </a:schemeClr>
                </a:solidFill>
              </a:rPr>
              <a:t>Dijk</a:t>
            </a:r>
            <a:r>
              <a:rPr lang="en-US" sz="1600" dirty="0" smtClean="0">
                <a:solidFill>
                  <a:schemeClr val="bg1">
                    <a:lumMod val="85000"/>
                  </a:schemeClr>
                </a:solidFill>
              </a:rPr>
              <a:t>, </a:t>
            </a:r>
            <a:r>
              <a:rPr lang="en-US" sz="1600" dirty="0" err="1" smtClean="0">
                <a:solidFill>
                  <a:schemeClr val="bg1">
                    <a:lumMod val="85000"/>
                  </a:schemeClr>
                </a:solidFill>
              </a:rPr>
              <a:t>SURFnet</a:t>
            </a:r>
            <a:endParaRPr lang="en-US" sz="1600" dirty="0">
              <a:solidFill>
                <a:schemeClr val="bg1">
                  <a:lumMod val="85000"/>
                </a:schemeClr>
              </a:solidFill>
            </a:endParaRPr>
          </a:p>
        </p:txBody>
      </p:sp>
      <p:sp>
        <p:nvSpPr>
          <p:cNvPr id="5" name="Rectangle 4"/>
          <p:cNvSpPr/>
          <p:nvPr/>
        </p:nvSpPr>
        <p:spPr>
          <a:xfrm>
            <a:off x="7049850" y="1844824"/>
            <a:ext cx="2031325" cy="369332"/>
          </a:xfrm>
          <a:prstGeom prst="rect">
            <a:avLst/>
          </a:prstGeom>
          <a:solidFill>
            <a:schemeClr val="bg1"/>
          </a:solidFill>
          <a:effectLst>
            <a:glow rad="101600">
              <a:schemeClr val="accent6">
                <a:satMod val="175000"/>
                <a:alpha val="40000"/>
              </a:schemeClr>
            </a:glow>
          </a:effectLst>
        </p:spPr>
        <p:txBody>
          <a:bodyPr wrap="none">
            <a:spAutoFit/>
          </a:bodyPr>
          <a:lstStyle/>
          <a:p>
            <a:r>
              <a:rPr lang="nl-NL" dirty="0"/>
              <a:t>Elixir Setup (draft)</a:t>
            </a:r>
            <a:endParaRPr lang="en-US" dirty="0"/>
          </a:p>
        </p:txBody>
      </p:sp>
      <p:sp>
        <p:nvSpPr>
          <p:cNvPr id="6" name="Title 5"/>
          <p:cNvSpPr>
            <a:spLocks noGrp="1"/>
          </p:cNvSpPr>
          <p:nvPr>
            <p:ph type="title"/>
          </p:nvPr>
        </p:nvSpPr>
        <p:spPr/>
        <p:txBody>
          <a:bodyPr>
            <a:normAutofit/>
          </a:bodyPr>
          <a:lstStyle/>
          <a:p>
            <a:r>
              <a:rPr lang="en-GB" sz="3600" dirty="0"/>
              <a:t>Working ‘around’ the limitations: </a:t>
            </a:r>
            <a:r>
              <a:rPr lang="en-GB" sz="3600" dirty="0" err="1"/>
              <a:t>proxying</a:t>
            </a:r>
            <a:r>
              <a:rPr lang="en-GB" sz="3600" dirty="0"/>
              <a:t>!</a:t>
            </a:r>
            <a:endParaRPr lang="en-US" sz="3600" dirty="0"/>
          </a:p>
        </p:txBody>
      </p:sp>
    </p:spTree>
    <p:extLst>
      <p:ext uri="{BB962C8B-B14F-4D97-AF65-F5344CB8AC3E}">
        <p14:creationId xmlns:p14="http://schemas.microsoft.com/office/powerpoint/2010/main" val="335421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dirty="0" smtClean="0"/>
              <a:t>Most currently deployed services are web-only, but:</a:t>
            </a:r>
          </a:p>
          <a:p>
            <a:r>
              <a:rPr lang="en-US" dirty="0" smtClean="0"/>
              <a:t>many research and e-Infra cases are </a:t>
            </a:r>
            <a:r>
              <a:rPr lang="en-US" i="1" dirty="0" smtClean="0"/>
              <a:t>non</a:t>
            </a:r>
            <a:r>
              <a:rPr lang="en-US" dirty="0" smtClean="0"/>
              <a:t>-web</a:t>
            </a:r>
          </a:p>
          <a:p>
            <a:r>
              <a:rPr lang="en-US" dirty="0" smtClean="0"/>
              <a:t>(collective) services need to perform certain tasks </a:t>
            </a:r>
            <a:r>
              <a:rPr lang="en-US" i="1" dirty="0" smtClean="0"/>
              <a:t>on behalf of </a:t>
            </a:r>
            <a:r>
              <a:rPr lang="en-US" dirty="0" smtClean="0"/>
              <a:t>the </a:t>
            </a:r>
            <a:r>
              <a:rPr lang="en-US" dirty="0" smtClean="0"/>
              <a:t>user (delegation)</a:t>
            </a:r>
            <a:endParaRPr lang="en-US" dirty="0" smtClean="0"/>
          </a:p>
          <a:p>
            <a:r>
              <a:rPr lang="en-US" dirty="0" smtClean="0"/>
              <a:t>credential token must be renewal (for long-running jobs) without the user being present</a:t>
            </a:r>
          </a:p>
          <a:p>
            <a:pPr lvl="1"/>
            <a:r>
              <a:rPr lang="en-US" dirty="0" smtClean="0"/>
              <a:t>since revocation in a distributed system is too complex</a:t>
            </a:r>
          </a:p>
          <a:p>
            <a:pPr lvl="1"/>
            <a:r>
              <a:rPr lang="en-US" dirty="0" smtClean="0"/>
              <a:t>For instance: in the grid today the only effective control on run-away jobs is by the </a:t>
            </a:r>
            <a:r>
              <a:rPr lang="en-US" dirty="0" smtClean="0"/>
              <a:t>identity-credential source </a:t>
            </a:r>
            <a:r>
              <a:rPr lang="en-US" dirty="0" smtClean="0"/>
              <a:t>(</a:t>
            </a:r>
            <a:r>
              <a:rPr lang="en-US" dirty="0" smtClean="0"/>
              <a:t>CA) revoking </a:t>
            </a:r>
            <a:r>
              <a:rPr lang="en-US" dirty="0" smtClean="0"/>
              <a:t>the entire identity </a:t>
            </a: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lstStyle/>
          <a:p>
            <a:r>
              <a:rPr lang="en-US" dirty="0" smtClean="0"/>
              <a:t>Beyond the Web</a:t>
            </a:r>
            <a:endParaRPr lang="en-US" dirty="0"/>
          </a:p>
        </p:txBody>
      </p:sp>
    </p:spTree>
    <p:extLst>
      <p:ext uri="{BB962C8B-B14F-4D97-AF65-F5344CB8AC3E}">
        <p14:creationId xmlns:p14="http://schemas.microsoft.com/office/powerpoint/2010/main" val="2020789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t>
            </a:r>
            <a:r>
              <a:rPr lang="en-US" sz="2400" dirty="0" err="1" smtClean="0"/>
              <a:t>CILogin</a:t>
            </a:r>
            <a:r>
              <a:rPr lang="en-US" sz="2400" dirty="0" smtClean="0"/>
              <a:t>’ – </a:t>
            </a:r>
            <a:r>
              <a:rPr lang="en-US" sz="2400" dirty="0" err="1" smtClean="0"/>
              <a:t>MyProxy</a:t>
            </a:r>
            <a:r>
              <a:rPr lang="en-US" sz="2400" dirty="0" smtClean="0"/>
              <a:t> + </a:t>
            </a:r>
            <a:r>
              <a:rPr lang="en-US" sz="2400" dirty="0" err="1" smtClean="0"/>
              <a:t>OpenID</a:t>
            </a:r>
            <a:r>
              <a:rPr lang="en-US" sz="2400" dirty="0" smtClean="0"/>
              <a:t> + SAML</a:t>
            </a:r>
          </a:p>
          <a:p>
            <a:pPr lvl="1"/>
            <a:r>
              <a:rPr lang="en-US" sz="2000" dirty="0" smtClean="0"/>
              <a:t>A credential management suite using short-lived tokens and PKI</a:t>
            </a:r>
          </a:p>
          <a:p>
            <a:r>
              <a:rPr lang="en-US" sz="2400" dirty="0" smtClean="0"/>
              <a:t>Direct PKI service, e.g. via </a:t>
            </a:r>
            <a:r>
              <a:rPr lang="en-US" sz="2400" dirty="0" smtClean="0"/>
              <a:t>TCS* bridging to all R&amp;E IdPs</a:t>
            </a:r>
            <a:endParaRPr lang="en-US" sz="2400" dirty="0" smtClean="0"/>
          </a:p>
          <a:p>
            <a:pPr lvl="1"/>
            <a:r>
              <a:rPr lang="en-US" sz="2000" dirty="0" smtClean="0"/>
              <a:t>Both web and </a:t>
            </a:r>
            <a:r>
              <a:rPr lang="en-US" sz="2000" dirty="0" smtClean="0"/>
              <a:t>non-web, delegation &amp; long-running </a:t>
            </a:r>
            <a:r>
              <a:rPr lang="en-US" sz="2000" dirty="0" smtClean="0"/>
              <a:t>workflow support</a:t>
            </a:r>
          </a:p>
          <a:p>
            <a:pPr lvl="1"/>
            <a:r>
              <a:rPr lang="en-US" sz="2000" dirty="0" smtClean="0"/>
              <a:t>works really great, </a:t>
            </a:r>
            <a:r>
              <a:rPr lang="en-US" sz="2000" dirty="0" smtClean="0"/>
              <a:t>also for delegation, if only the users </a:t>
            </a:r>
            <a:r>
              <a:rPr lang="en-US" sz="2000" dirty="0" smtClean="0"/>
              <a:t>would </a:t>
            </a:r>
            <a:r>
              <a:rPr lang="en-US" sz="2000" dirty="0" smtClean="0"/>
              <a:t>understand it  - and </a:t>
            </a:r>
            <a:r>
              <a:rPr lang="en-US" sz="2000" dirty="0" smtClean="0"/>
              <a:t>be able to securely manage a key </a:t>
            </a:r>
            <a:r>
              <a:rPr lang="en-US" sz="2000" dirty="0" smtClean="0"/>
              <a:t>pair</a:t>
            </a:r>
            <a:endParaRPr lang="en-US" sz="2000" dirty="0" smtClean="0"/>
          </a:p>
          <a:p>
            <a:r>
              <a:rPr lang="en-US" sz="2400" dirty="0" smtClean="0"/>
              <a:t>SAML ECP – seems to just never get there …</a:t>
            </a:r>
          </a:p>
          <a:p>
            <a:r>
              <a:rPr lang="en-US" sz="2400" dirty="0" smtClean="0"/>
              <a:t>STS – SAML&lt;&gt;PKI on demand any </a:t>
            </a:r>
            <a:r>
              <a:rPr lang="en-US" sz="2400" dirty="0" smtClean="0"/>
              <a:t>time</a:t>
            </a:r>
          </a:p>
          <a:p>
            <a:r>
              <a:rPr lang="en-US" sz="2400" dirty="0" err="1" smtClean="0"/>
              <a:t>OpenID</a:t>
            </a:r>
            <a:r>
              <a:rPr lang="en-US" sz="2400" dirty="0" smtClean="0"/>
              <a:t> Connect, FACIUS, Unity-</a:t>
            </a:r>
            <a:r>
              <a:rPr lang="en-US" sz="2400" dirty="0" err="1" smtClean="0"/>
              <a:t>IdM</a:t>
            </a:r>
            <a:r>
              <a:rPr lang="en-US" sz="2400" dirty="0" smtClean="0"/>
              <a:t>, X-realm KRB, GSI</a:t>
            </a:r>
            <a:endParaRPr lang="en-US" sz="2400" dirty="0" smtClean="0"/>
          </a:p>
          <a:p>
            <a:r>
              <a:rPr lang="en-US" sz="2400" dirty="0" smtClean="0"/>
              <a:t>Moonshot?</a:t>
            </a:r>
          </a:p>
          <a:p>
            <a:pPr lvl="1"/>
            <a:r>
              <a:rPr lang="en-US" sz="2000" dirty="0" err="1" smtClean="0"/>
              <a:t>AuthN</a:t>
            </a:r>
            <a:r>
              <a:rPr lang="en-US" sz="2000" dirty="0" smtClean="0"/>
              <a:t> </a:t>
            </a:r>
            <a:r>
              <a:rPr lang="en-US" sz="2000" dirty="0" smtClean="0"/>
              <a:t>only (!), </a:t>
            </a:r>
            <a:r>
              <a:rPr lang="en-US" sz="2000" dirty="0" smtClean="0"/>
              <a:t>but </a:t>
            </a:r>
            <a:r>
              <a:rPr lang="en-US" sz="2000" i="1" dirty="0" smtClean="0"/>
              <a:t>can</a:t>
            </a:r>
            <a:r>
              <a:rPr lang="en-US" sz="2000" dirty="0" smtClean="0"/>
              <a:t> (only) do non-web</a:t>
            </a:r>
          </a:p>
          <a:p>
            <a:pPr lvl="1"/>
            <a:r>
              <a:rPr lang="en-US" sz="2000" dirty="0" smtClean="0"/>
              <a:t>requires </a:t>
            </a:r>
            <a:r>
              <a:rPr lang="en-US" sz="2000" dirty="0" smtClean="0"/>
              <a:t>a parallel non-trivial infrastructure</a:t>
            </a:r>
          </a:p>
          <a:p>
            <a:endParaRPr lang="en-US" sz="2400" dirty="0"/>
          </a:p>
        </p:txBody>
      </p:sp>
      <p:sp>
        <p:nvSpPr>
          <p:cNvPr id="3" name="Title 2"/>
          <p:cNvSpPr>
            <a:spLocks noGrp="1"/>
          </p:cNvSpPr>
          <p:nvPr>
            <p:ph type="title"/>
          </p:nvPr>
        </p:nvSpPr>
        <p:spPr/>
        <p:txBody>
          <a:bodyPr>
            <a:normAutofit fontScale="90000"/>
          </a:bodyPr>
          <a:lstStyle/>
          <a:p>
            <a:r>
              <a:rPr lang="en-US" dirty="0" smtClean="0"/>
              <a:t>Many technologies for </a:t>
            </a:r>
            <a:r>
              <a:rPr lang="en-US" dirty="0" smtClean="0"/>
              <a:t>plain non-web </a:t>
            </a:r>
            <a:r>
              <a:rPr lang="en-US" dirty="0" err="1" smtClean="0"/>
              <a:t>AuthN</a:t>
            </a:r>
            <a:r>
              <a:rPr lang="en-US" dirty="0"/>
              <a:t> </a:t>
            </a:r>
            <a:r>
              <a:rPr lang="en-US" dirty="0" smtClean="0"/>
              <a:t>… </a:t>
            </a:r>
            <a:r>
              <a:rPr lang="en-US" i="1" dirty="0" smtClean="0"/>
              <a:t>maybe </a:t>
            </a:r>
            <a:r>
              <a:rPr lang="en-US" i="1" dirty="0" smtClean="0"/>
              <a:t>just too many …</a:t>
            </a:r>
            <a:endParaRPr lang="en-US" dirty="0"/>
          </a:p>
        </p:txBody>
      </p:sp>
      <p:sp>
        <p:nvSpPr>
          <p:cNvPr id="4" name="TextBox 3"/>
          <p:cNvSpPr txBox="1"/>
          <p:nvPr/>
        </p:nvSpPr>
        <p:spPr>
          <a:xfrm>
            <a:off x="2540233" y="6525344"/>
            <a:ext cx="6640279" cy="369332"/>
          </a:xfrm>
          <a:prstGeom prst="rect">
            <a:avLst/>
          </a:prstGeom>
          <a:noFill/>
        </p:spPr>
        <p:txBody>
          <a:bodyPr wrap="none" rtlCol="0">
            <a:spAutoFit/>
          </a:bodyPr>
          <a:lstStyle/>
          <a:p>
            <a:r>
              <a:rPr lang="en-US" i="1" dirty="0" smtClean="0">
                <a:solidFill>
                  <a:schemeClr val="bg1">
                    <a:lumMod val="65000"/>
                  </a:schemeClr>
                </a:solidFill>
                <a:latin typeface="+mj-lt"/>
              </a:rPr>
              <a:t>*or TCS equivalents, like the </a:t>
            </a:r>
            <a:r>
              <a:rPr lang="en-US" i="1" dirty="0" err="1" smtClean="0">
                <a:solidFill>
                  <a:schemeClr val="bg1">
                    <a:lumMod val="65000"/>
                  </a:schemeClr>
                </a:solidFill>
                <a:latin typeface="+mj-lt"/>
              </a:rPr>
              <a:t>InCommon</a:t>
            </a:r>
            <a:r>
              <a:rPr lang="en-US" i="1" dirty="0" smtClean="0">
                <a:solidFill>
                  <a:schemeClr val="bg1">
                    <a:lumMod val="65000"/>
                  </a:schemeClr>
                </a:solidFill>
                <a:latin typeface="+mj-lt"/>
              </a:rPr>
              <a:t> Silver CA, </a:t>
            </a:r>
            <a:r>
              <a:rPr lang="en-US" i="1" dirty="0" err="1" smtClean="0">
                <a:solidFill>
                  <a:schemeClr val="bg1">
                    <a:lumMod val="65000"/>
                  </a:schemeClr>
                </a:solidFill>
                <a:latin typeface="+mj-lt"/>
              </a:rPr>
              <a:t>AusCERT</a:t>
            </a:r>
            <a:r>
              <a:rPr lang="en-US" i="1" dirty="0" smtClean="0">
                <a:solidFill>
                  <a:schemeClr val="bg1">
                    <a:lumMod val="65000"/>
                  </a:schemeClr>
                </a:solidFill>
                <a:latin typeface="+mj-lt"/>
              </a:rPr>
              <a:t>,  DFN SLCS, …</a:t>
            </a:r>
            <a:endParaRPr lang="en-US" i="1" dirty="0">
              <a:solidFill>
                <a:schemeClr val="bg1">
                  <a:lumMod val="65000"/>
                </a:schemeClr>
              </a:solidFill>
              <a:latin typeface="+mj-lt"/>
            </a:endParaRPr>
          </a:p>
        </p:txBody>
      </p:sp>
    </p:spTree>
    <p:extLst>
      <p:ext uri="{BB962C8B-B14F-4D97-AF65-F5344CB8AC3E}">
        <p14:creationId xmlns:p14="http://schemas.microsoft.com/office/powerpoint/2010/main" val="92980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dirty="0" err="1" smtClean="0"/>
              <a:t>CILogon</a:t>
            </a:r>
            <a:r>
              <a:rPr lang="en-US" dirty="0"/>
              <a:t>/</a:t>
            </a:r>
            <a:r>
              <a:rPr lang="en-US" dirty="0" err="1" smtClean="0"/>
              <a:t>MyProxy</a:t>
            </a:r>
            <a:r>
              <a:rPr lang="en-US" dirty="0" smtClean="0"/>
              <a:t> could act as a ‘credential hub’, </a:t>
            </a:r>
          </a:p>
          <a:p>
            <a:pPr marL="82550" indent="0">
              <a:buNone/>
            </a:pPr>
            <a:r>
              <a:rPr lang="en-US" dirty="0" smtClean="0"/>
              <a:t>as well as the many ‘community proxy’ solutions</a:t>
            </a:r>
            <a:endParaRPr lang="en-US" dirty="0" smtClean="0"/>
          </a:p>
          <a:p>
            <a:r>
              <a:rPr lang="en-US" sz="2400" dirty="0" smtClean="0"/>
              <a:t>SAML, </a:t>
            </a:r>
            <a:r>
              <a:rPr lang="en-US" sz="2400" dirty="0" err="1" smtClean="0"/>
              <a:t>OpenID</a:t>
            </a:r>
            <a:r>
              <a:rPr lang="en-US" sz="2400" dirty="0" smtClean="0"/>
              <a:t> Connect, &amp;PKI in and out</a:t>
            </a:r>
          </a:p>
          <a:p>
            <a:pPr lvl="1"/>
            <a:r>
              <a:rPr lang="en-US" dirty="0" smtClean="0"/>
              <a:t>TCS </a:t>
            </a:r>
            <a:r>
              <a:rPr lang="en-US" dirty="0" smtClean="0"/>
              <a:t>backing a credential store?! </a:t>
            </a:r>
            <a:r>
              <a:rPr lang="en-US" dirty="0" smtClean="0"/>
              <a:t/>
            </a:r>
            <a:br>
              <a:rPr lang="en-US" dirty="0" smtClean="0"/>
            </a:br>
            <a:r>
              <a:rPr lang="en-US" dirty="0" smtClean="0"/>
              <a:t>Yes</a:t>
            </a:r>
            <a:r>
              <a:rPr lang="en-US" dirty="0" smtClean="0"/>
              <a:t>, it’s allowed …</a:t>
            </a:r>
          </a:p>
          <a:p>
            <a:pPr lvl="1"/>
            <a:r>
              <a:rPr lang="en-US" dirty="0"/>
              <a:t>TCS G3 “Grid </a:t>
            </a:r>
            <a:r>
              <a:rPr lang="en-US" dirty="0" smtClean="0"/>
              <a:t>Client”</a:t>
            </a:r>
            <a:r>
              <a:rPr lang="en-US" dirty="0"/>
              <a:t> </a:t>
            </a:r>
            <a:r>
              <a:rPr lang="en-US" dirty="0" smtClean="0"/>
              <a:t>governed </a:t>
            </a:r>
            <a:r>
              <a:rPr lang="en-US" dirty="0"/>
              <a:t>by </a:t>
            </a:r>
            <a:r>
              <a:rPr lang="en-US" dirty="0" smtClean="0"/>
              <a:t/>
            </a:r>
            <a:br>
              <a:rPr lang="en-US" dirty="0" smtClean="0"/>
            </a:br>
            <a:r>
              <a:rPr lang="en-US" dirty="0" smtClean="0"/>
              <a:t>IGTF </a:t>
            </a:r>
            <a:r>
              <a:rPr lang="en-US" dirty="0"/>
              <a:t>Private Key </a:t>
            </a:r>
            <a:r>
              <a:rPr lang="en-US" dirty="0" smtClean="0"/>
              <a:t>Protection </a:t>
            </a:r>
            <a:br>
              <a:rPr lang="en-US" dirty="0" smtClean="0"/>
            </a:br>
            <a:r>
              <a:rPr lang="en-US" dirty="0" smtClean="0"/>
              <a:t>supporting credential stores</a:t>
            </a:r>
            <a:endParaRPr lang="en-US" dirty="0" smtClean="0"/>
          </a:p>
          <a:p>
            <a:r>
              <a:rPr lang="en-US" sz="2400" dirty="0" smtClean="0"/>
              <a:t>A trusted </a:t>
            </a:r>
            <a:r>
              <a:rPr lang="en-US" sz="2400" dirty="0" smtClean="0"/>
              <a:t>‘credential manager’ for </a:t>
            </a:r>
            <a:r>
              <a:rPr lang="en-US" sz="2400" dirty="0" smtClean="0"/>
              <a:t>user e-Infra </a:t>
            </a:r>
            <a:r>
              <a:rPr lang="en-US" sz="2400" dirty="0" smtClean="0"/>
              <a:t>credentials? </a:t>
            </a:r>
          </a:p>
          <a:p>
            <a:pPr lvl="1"/>
            <a:r>
              <a:rPr lang="en-US" dirty="0" smtClean="0"/>
              <a:t>That takes </a:t>
            </a:r>
            <a:r>
              <a:rPr lang="en-US" dirty="0" smtClean="0"/>
              <a:t>care of </a:t>
            </a:r>
            <a:r>
              <a:rPr lang="en-US" dirty="0" smtClean="0"/>
              <a:t>automatic </a:t>
            </a:r>
            <a:r>
              <a:rPr lang="en-US" dirty="0" smtClean="0"/>
              <a:t>refresh for long-running workflows? And of revocation</a:t>
            </a:r>
            <a:r>
              <a:rPr lang="en-US" dirty="0" smtClean="0"/>
              <a:t>?</a:t>
            </a:r>
            <a:r>
              <a:rPr lang="en-US" dirty="0"/>
              <a:t> </a:t>
            </a:r>
            <a:r>
              <a:rPr lang="en-US" dirty="0" smtClean="0"/>
              <a:t>And RFC3820 delegation?</a:t>
            </a:r>
            <a:endParaRPr lang="en-US" dirty="0" smtClean="0"/>
          </a:p>
        </p:txBody>
      </p:sp>
      <p:sp>
        <p:nvSpPr>
          <p:cNvPr id="3" name="Title 2"/>
          <p:cNvSpPr>
            <a:spLocks noGrp="1"/>
          </p:cNvSpPr>
          <p:nvPr>
            <p:ph type="title"/>
          </p:nvPr>
        </p:nvSpPr>
        <p:spPr>
          <a:xfrm>
            <a:off x="107504" y="274638"/>
            <a:ext cx="9036496" cy="1066130"/>
          </a:xfrm>
        </p:spPr>
        <p:txBody>
          <a:bodyPr>
            <a:noAutofit/>
          </a:bodyPr>
          <a:lstStyle/>
          <a:p>
            <a:r>
              <a:rPr lang="en-US" sz="3400" dirty="0" err="1" smtClean="0"/>
              <a:t>Proxying</a:t>
            </a:r>
            <a:r>
              <a:rPr lang="en-US" sz="3400" dirty="0" smtClean="0"/>
              <a:t>, credential stores, and user management</a:t>
            </a:r>
            <a:endParaRPr lang="en-US" sz="3400" dirty="0"/>
          </a:p>
        </p:txBody>
      </p:sp>
      <p:pic>
        <p:nvPicPr>
          <p:cNvPr id="4" name="Picture 4" descr="https://cilogon.org/images/cilogon-logo-64x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1340768"/>
            <a:ext cx="473295" cy="47329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632" y="2492896"/>
            <a:ext cx="2092856" cy="2304256"/>
          </a:xfrm>
          <a:prstGeom prst="rect">
            <a:avLst/>
          </a:prstGeom>
          <a:noFill/>
          <a:ln w="9525">
            <a:solidFill>
              <a:schemeClr val="tx1"/>
            </a:solidFill>
            <a:miter lim="800000"/>
            <a:headEnd/>
            <a:tailEnd/>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5959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708920"/>
            <a:ext cx="4248472" cy="3312368"/>
          </a:xfrm>
        </p:spPr>
        <p:txBody>
          <a:bodyPr/>
          <a:lstStyle/>
          <a:p>
            <a:r>
              <a:rPr lang="en-US" sz="2200" dirty="0" smtClean="0"/>
              <a:t>Initially </a:t>
            </a:r>
            <a:r>
              <a:rPr lang="en-US" sz="2200" dirty="0" smtClean="0"/>
              <a:t>available ‘as usual’ </a:t>
            </a:r>
            <a:r>
              <a:rPr lang="en-US" sz="2200" dirty="0" smtClean="0"/>
              <a:t/>
            </a:r>
            <a:br>
              <a:rPr lang="en-US" sz="2200" dirty="0" smtClean="0"/>
            </a:br>
            <a:r>
              <a:rPr lang="en-US" sz="2200" dirty="0" smtClean="0"/>
              <a:t>via a </a:t>
            </a:r>
            <a:r>
              <a:rPr lang="en-US" sz="2200" dirty="0" smtClean="0"/>
              <a:t>user-initiated request</a:t>
            </a:r>
          </a:p>
          <a:p>
            <a:r>
              <a:rPr lang="en-US" sz="2200" dirty="0" smtClean="0"/>
              <a:t>Increased availability – since </a:t>
            </a:r>
            <a:r>
              <a:rPr lang="en-US" sz="2200" dirty="0" smtClean="0"/>
              <a:t/>
            </a:r>
            <a:br>
              <a:rPr lang="en-US" sz="2200" dirty="0" smtClean="0"/>
            </a:br>
            <a:r>
              <a:rPr lang="en-US" sz="2200" dirty="0" smtClean="0"/>
              <a:t>‘e-science’ and ‘regular personal’ </a:t>
            </a:r>
            <a:r>
              <a:rPr lang="en-US" sz="2200" dirty="0" smtClean="0"/>
              <a:t>are </a:t>
            </a:r>
            <a:r>
              <a:rPr lang="en-US" sz="2200" dirty="0" smtClean="0"/>
              <a:t>now the same entitlement</a:t>
            </a:r>
            <a:endParaRPr lang="en-US" sz="2200" dirty="0" smtClean="0"/>
          </a:p>
          <a:p>
            <a:r>
              <a:rPr lang="en-US" sz="2200" dirty="0" smtClean="0"/>
              <a:t>Has a API, accessible to subscribers, to that credential stores can </a:t>
            </a:r>
            <a:r>
              <a:rPr lang="en-US" sz="2200" dirty="0" smtClean="0"/>
              <a:t>more </a:t>
            </a:r>
            <a:r>
              <a:rPr lang="en-US" sz="2200" dirty="0" smtClean="0"/>
              <a:t>easily talk to it</a:t>
            </a:r>
            <a:endParaRPr lang="en-US" sz="2200" dirty="0"/>
          </a:p>
        </p:txBody>
      </p:sp>
      <p:sp>
        <p:nvSpPr>
          <p:cNvPr id="3" name="Title 2"/>
          <p:cNvSpPr>
            <a:spLocks noGrp="1"/>
          </p:cNvSpPr>
          <p:nvPr>
            <p:ph type="title"/>
          </p:nvPr>
        </p:nvSpPr>
        <p:spPr/>
        <p:txBody>
          <a:bodyPr>
            <a:normAutofit fontScale="90000"/>
          </a:bodyPr>
          <a:lstStyle/>
          <a:p>
            <a:r>
              <a:rPr lang="en-US" dirty="0" smtClean="0"/>
              <a:t>3</a:t>
            </a:r>
            <a:r>
              <a:rPr lang="en-US" baseline="30000" dirty="0" smtClean="0"/>
              <a:t>rd</a:t>
            </a:r>
            <a:r>
              <a:rPr lang="en-US" dirty="0" smtClean="0"/>
              <a:t> gen TCS Trusted Certificate Service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99210"/>
            <a:ext cx="3600399" cy="3894086"/>
          </a:xfrm>
          <a:prstGeom prst="rect">
            <a:avLst/>
          </a:prstGeom>
          <a:noFill/>
          <a:ln>
            <a:noFill/>
          </a:ln>
          <a:effectLst>
            <a:glow rad="635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Home\davidg\Projects-misc\Terena\geant-org-logo-notex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625" y="1268760"/>
            <a:ext cx="1368149" cy="63671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bluesky.co.uk/wp-content/uploads/2014/08/digicert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792" y="1268759"/>
            <a:ext cx="1533703" cy="538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4360" y="1305312"/>
            <a:ext cx="4756943" cy="1200329"/>
          </a:xfrm>
          <a:prstGeom prst="rect">
            <a:avLst/>
          </a:prstGeom>
          <a:noFill/>
        </p:spPr>
        <p:txBody>
          <a:bodyPr wrap="none" rtlCol="0">
            <a:spAutoFit/>
          </a:bodyPr>
          <a:lstStyle/>
          <a:p>
            <a:r>
              <a:rPr lang="en-US" sz="2400" dirty="0" smtClean="0">
                <a:solidFill>
                  <a:srgbClr val="002060"/>
                </a:solidFill>
                <a:latin typeface="+mj-lt"/>
              </a:rPr>
              <a:t>Thus full-blown TCS can be used </a:t>
            </a:r>
            <a:br>
              <a:rPr lang="en-US" sz="2400" dirty="0" smtClean="0">
                <a:solidFill>
                  <a:srgbClr val="002060"/>
                </a:solidFill>
                <a:latin typeface="+mj-lt"/>
              </a:rPr>
            </a:br>
            <a:r>
              <a:rPr lang="en-US" sz="2400" dirty="0" smtClean="0">
                <a:solidFill>
                  <a:srgbClr val="002060"/>
                </a:solidFill>
                <a:latin typeface="+mj-lt"/>
              </a:rPr>
              <a:t>in the back of a credential store and </a:t>
            </a:r>
          </a:p>
          <a:p>
            <a:r>
              <a:rPr lang="en-US" sz="2400" dirty="0" smtClean="0">
                <a:solidFill>
                  <a:srgbClr val="002060"/>
                </a:solidFill>
                <a:latin typeface="+mj-lt"/>
              </a:rPr>
              <a:t>thus gain instant global recognition</a:t>
            </a:r>
            <a:endParaRPr lang="en-US" sz="2400" dirty="0">
              <a:solidFill>
                <a:srgbClr val="002060"/>
              </a:solidFill>
              <a:latin typeface="+mj-lt"/>
            </a:endParaRPr>
          </a:p>
        </p:txBody>
      </p:sp>
    </p:spTree>
    <p:extLst>
      <p:ext uri="{BB962C8B-B14F-4D97-AF65-F5344CB8AC3E}">
        <p14:creationId xmlns:p14="http://schemas.microsoft.com/office/powerpoint/2010/main" val="128343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2777"/>
            <a:ext cx="552726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79512" y="274638"/>
            <a:ext cx="8754938" cy="1143000"/>
          </a:xfrm>
        </p:spPr>
        <p:txBody>
          <a:bodyPr>
            <a:normAutofit/>
          </a:bodyPr>
          <a:lstStyle/>
          <a:p>
            <a:pPr algn="r"/>
            <a:r>
              <a:rPr lang="en-US" dirty="0" smtClean="0"/>
              <a:t>And now we have this!</a:t>
            </a:r>
            <a:endParaRPr lang="en-US" dirty="0"/>
          </a:p>
        </p:txBody>
      </p:sp>
      <p:grpSp>
        <p:nvGrpSpPr>
          <p:cNvPr id="4" name="Group 3"/>
          <p:cNvGrpSpPr/>
          <p:nvPr/>
        </p:nvGrpSpPr>
        <p:grpSpPr>
          <a:xfrm>
            <a:off x="2843808" y="3987157"/>
            <a:ext cx="2034903" cy="1514898"/>
            <a:chOff x="251520" y="1247923"/>
            <a:chExt cx="8229600" cy="5631925"/>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47923"/>
              <a:ext cx="6459364" cy="56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16210"/>
              <a:ext cx="8229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2541117" y="2079597"/>
            <a:ext cx="2592288" cy="1217884"/>
            <a:chOff x="4148493" y="1828358"/>
            <a:chExt cx="4633160" cy="2176706"/>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828358"/>
              <a:ext cx="3057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8493" y="2371283"/>
              <a:ext cx="4578129" cy="163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50" name="Picture 6" descr="https://educonf-directory.geant.net/pic/EduGAIN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8051" y="1552013"/>
            <a:ext cx="1476164" cy="3159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9336" y="6550223"/>
            <a:ext cx="7904664" cy="307777"/>
          </a:xfrm>
          <a:prstGeom prst="rect">
            <a:avLst/>
          </a:prstGeom>
          <a:noFill/>
        </p:spPr>
        <p:txBody>
          <a:bodyPr wrap="none" rtlCol="0">
            <a:spAutoFit/>
          </a:bodyPr>
          <a:lstStyle/>
          <a:p>
            <a:r>
              <a:rPr lang="en-US" sz="1400" dirty="0" smtClean="0"/>
              <a:t>background: eduGAIN connected federations as of November 2014 – Brooke Schofield, TERENA</a:t>
            </a:r>
            <a:endParaRPr lang="en-US" sz="1400" dirty="0"/>
          </a:p>
        </p:txBody>
      </p:sp>
      <p:pic>
        <p:nvPicPr>
          <p:cNvPr id="615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53" y="4149080"/>
            <a:ext cx="2552531" cy="19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5253" y="3779748"/>
            <a:ext cx="2193229" cy="369332"/>
          </a:xfrm>
          <a:prstGeom prst="rect">
            <a:avLst/>
          </a:prstGeom>
          <a:noFill/>
        </p:spPr>
        <p:txBody>
          <a:bodyPr wrap="none" rtlCol="0">
            <a:spAutoFit/>
          </a:bodyPr>
          <a:lstStyle/>
          <a:p>
            <a:r>
              <a:rPr lang="en-US" b="1" dirty="0" smtClean="0">
                <a:latin typeface="+mj-lt"/>
              </a:rPr>
              <a:t>wLCG FIM4R pilot</a:t>
            </a:r>
            <a:endParaRPr lang="en-US" b="1" dirty="0">
              <a:latin typeface="+mj-lt"/>
            </a:endParaRPr>
          </a:p>
        </p:txBody>
      </p:sp>
      <p:pic>
        <p:nvPicPr>
          <p:cNvPr id="1026" name="Picture 2" descr="H:\Home\davidg\EUGridPMA\Presentations\images\igtf-worldstatus-newlogo-2014.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6" y="3421516"/>
            <a:ext cx="6858894" cy="27721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Home\davidg\EUGridPMA\IGTF\IGTF-logos\IGTF_logo-interop.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9842" y="5540322"/>
            <a:ext cx="2022748" cy="9363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Home\davidg\Template\Logos\cilogon-service-head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3405" y="2780178"/>
            <a:ext cx="3992708" cy="55793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2199" y="1218370"/>
            <a:ext cx="2753913" cy="158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88162"/>
            <a:ext cx="2147414" cy="303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0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Moonshot</a:t>
            </a:r>
            <a:endParaRPr lang="en-US" dirty="0"/>
          </a:p>
        </p:txBody>
      </p:sp>
      <p:sp>
        <p:nvSpPr>
          <p:cNvPr id="4" name="TextBox 3"/>
          <p:cNvSpPr txBox="1"/>
          <p:nvPr/>
        </p:nvSpPr>
        <p:spPr>
          <a:xfrm>
            <a:off x="1403648" y="6525344"/>
            <a:ext cx="7716151" cy="369332"/>
          </a:xfrm>
          <a:prstGeom prst="rect">
            <a:avLst/>
          </a:prstGeom>
          <a:noFill/>
        </p:spPr>
        <p:txBody>
          <a:bodyPr wrap="none" rtlCol="0">
            <a:spAutoFit/>
          </a:bodyPr>
          <a:lstStyle/>
          <a:p>
            <a:r>
              <a:rPr lang="en-US" i="1" dirty="0" smtClean="0">
                <a:solidFill>
                  <a:schemeClr val="bg1">
                    <a:lumMod val="85000"/>
                  </a:schemeClr>
                </a:solidFill>
                <a:latin typeface="+mj-lt"/>
              </a:rPr>
              <a:t>liberally took some graphics from Janet at the last </a:t>
            </a:r>
            <a:r>
              <a:rPr lang="en-US" i="1" dirty="0">
                <a:solidFill>
                  <a:schemeClr val="bg1">
                    <a:lumMod val="85000"/>
                  </a:schemeClr>
                </a:solidFill>
                <a:latin typeface="+mj-lt"/>
              </a:rPr>
              <a:t>moment … see </a:t>
            </a:r>
            <a:r>
              <a:rPr lang="en-US" i="1" dirty="0" smtClean="0">
                <a:solidFill>
                  <a:schemeClr val="bg1">
                    <a:lumMod val="85000"/>
                  </a:schemeClr>
                </a:solidFill>
                <a:latin typeface="+mj-lt"/>
              </a:rPr>
              <a:t>wiki.moonshot.ja.net!</a:t>
            </a:r>
            <a:endParaRPr lang="en-US" i="1" dirty="0">
              <a:solidFill>
                <a:schemeClr val="bg1">
                  <a:lumMod val="85000"/>
                </a:schemeClr>
              </a:solidFill>
              <a:latin typeface="+mj-lt"/>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490" y="260648"/>
            <a:ext cx="6054006" cy="47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758354" y="5232102"/>
            <a:ext cx="7350150" cy="1077218"/>
          </a:xfrm>
          <a:prstGeom prst="rect">
            <a:avLst/>
          </a:prstGeom>
        </p:spPr>
        <p:txBody>
          <a:bodyPr wrap="square">
            <a:spAutoFit/>
          </a:bodyPr>
          <a:lstStyle/>
          <a:p>
            <a:pPr eaLnBrk="1" hangingPunct="1"/>
            <a:r>
              <a:rPr lang="en-US" altLang="en-US" sz="1600" dirty="0">
                <a:latin typeface="Gill Sans MT" pitchFamily="34" charset="0"/>
                <a:sym typeface="Gill Sans MT" pitchFamily="34" charset="0"/>
              </a:rPr>
              <a:t>The trust router instead acts as an introduction service - once a trusted path </a:t>
            </a:r>
            <a:r>
              <a:rPr lang="en-US" altLang="en-US" sz="1600" dirty="0" smtClean="0">
                <a:latin typeface="Gill Sans MT" pitchFamily="34" charset="0"/>
                <a:sym typeface="Gill Sans MT" pitchFamily="34" charset="0"/>
              </a:rPr>
              <a:t>is </a:t>
            </a:r>
            <a:r>
              <a:rPr lang="en-US" altLang="en-US" sz="1600" dirty="0">
                <a:latin typeface="Gill Sans MT" pitchFamily="34" charset="0"/>
                <a:sym typeface="Gill Sans MT" pitchFamily="34" charset="0"/>
              </a:rPr>
              <a:t>found, it provides the end client and server with a temporary credential.</a:t>
            </a:r>
          </a:p>
          <a:p>
            <a:pPr eaLnBrk="1" hangingPunct="1"/>
            <a:r>
              <a:rPr lang="en-US" altLang="en-US" sz="1600" dirty="0">
                <a:latin typeface="Gill Sans MT" pitchFamily="34" charset="0"/>
                <a:sym typeface="Gill Sans MT" pitchFamily="34" charset="0"/>
              </a:rPr>
              <a:t>This temporary credential is used to create a </a:t>
            </a:r>
            <a:r>
              <a:rPr lang="en-US" altLang="en-US" sz="1600" dirty="0" err="1">
                <a:latin typeface="Gill Sans MT" pitchFamily="34" charset="0"/>
                <a:sym typeface="Gill Sans MT" pitchFamily="34" charset="0"/>
              </a:rPr>
              <a:t>RadSec</a:t>
            </a:r>
            <a:r>
              <a:rPr lang="en-US" altLang="en-US" sz="1600" dirty="0">
                <a:latin typeface="Gill Sans MT" pitchFamily="34" charset="0"/>
                <a:sym typeface="Gill Sans MT" pitchFamily="34" charset="0"/>
              </a:rPr>
              <a:t> connection directly between the client and server.</a:t>
            </a:r>
          </a:p>
        </p:txBody>
      </p:sp>
      <p:sp>
        <p:nvSpPr>
          <p:cNvPr id="10" name="TextBox 9"/>
          <p:cNvSpPr txBox="1"/>
          <p:nvPr/>
        </p:nvSpPr>
        <p:spPr>
          <a:xfrm>
            <a:off x="272686" y="1412776"/>
            <a:ext cx="2664296" cy="3416320"/>
          </a:xfrm>
          <a:prstGeom prst="rect">
            <a:avLst/>
          </a:prstGeom>
          <a:solidFill>
            <a:srgbClr val="FFFFFF"/>
          </a:solidFill>
          <a:ln>
            <a:solidFill>
              <a:srgbClr val="800000"/>
            </a:solidFill>
          </a:ln>
        </p:spPr>
        <p:txBody>
          <a:bodyPr wrap="square" rtlCol="0">
            <a:spAutoFit/>
          </a:bodyPr>
          <a:lstStyle/>
          <a:p>
            <a:r>
              <a:rPr lang="en-US" dirty="0" smtClean="0">
                <a:latin typeface="+mj-lt"/>
              </a:rPr>
              <a:t>‘inspired by RADIUS and </a:t>
            </a:r>
            <a:r>
              <a:rPr lang="en-US" dirty="0" err="1" smtClean="0">
                <a:latin typeface="+mj-lt"/>
              </a:rPr>
              <a:t>eduroam</a:t>
            </a:r>
            <a:r>
              <a:rPr lang="en-US" dirty="0" smtClean="0">
                <a:latin typeface="+mj-lt"/>
              </a:rPr>
              <a:t>’</a:t>
            </a:r>
          </a:p>
          <a:p>
            <a:pPr marL="285750" indent="-285750">
              <a:buFont typeface="Arial" panose="020B0604020202020204" pitchFamily="34" charset="0"/>
              <a:buChar char="•"/>
            </a:pPr>
            <a:r>
              <a:rPr lang="en-US" dirty="0" err="1" smtClean="0">
                <a:latin typeface="+mj-lt"/>
              </a:rPr>
              <a:t>authN</a:t>
            </a:r>
            <a:r>
              <a:rPr lang="en-US" dirty="0" smtClean="0">
                <a:latin typeface="+mj-lt"/>
              </a:rPr>
              <a:t> over an inner tunnel, and the resulting attributes travel on the ‘outside’ back to the client</a:t>
            </a:r>
          </a:p>
          <a:p>
            <a:pPr marL="285750" indent="-285750">
              <a:buFont typeface="Arial" panose="020B0604020202020204" pitchFamily="34" charset="0"/>
              <a:buChar char="•"/>
            </a:pPr>
            <a:r>
              <a:rPr lang="en-US" dirty="0" smtClean="0">
                <a:latin typeface="+mj-lt"/>
              </a:rPr>
              <a:t>TR is a relying party like any other: it mediates trust (and does that through a quasi-DH key exchange</a:t>
            </a:r>
            <a:endParaRPr lang="en-US" dirty="0">
              <a:latin typeface="+mj-lt"/>
            </a:endParaRPr>
          </a:p>
        </p:txBody>
      </p:sp>
    </p:spTree>
    <p:extLst>
      <p:ext uri="{BB962C8B-B14F-4D97-AF65-F5344CB8AC3E}">
        <p14:creationId xmlns:p14="http://schemas.microsoft.com/office/powerpoint/2010/main" val="3414064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Moonshot infrastructure relations</a:t>
            </a:r>
            <a:endParaRPr lang="en-US" dirty="0"/>
          </a:p>
        </p:txBody>
      </p:sp>
      <p:pic>
        <p:nvPicPr>
          <p:cNvPr id="4" name="Picture 3"/>
          <p:cNvPicPr>
            <a:picLocks noChangeAspect="1"/>
          </p:cNvPicPr>
          <p:nvPr/>
        </p:nvPicPr>
        <p:blipFill>
          <a:blip r:embed="rId3"/>
          <a:stretch>
            <a:fillRect/>
          </a:stretch>
        </p:blipFill>
        <p:spPr>
          <a:xfrm>
            <a:off x="1862354" y="3485523"/>
            <a:ext cx="525423" cy="676068"/>
          </a:xfrm>
          <a:prstGeom prst="rect">
            <a:avLst/>
          </a:prstGeom>
        </p:spPr>
      </p:pic>
      <p:pic>
        <p:nvPicPr>
          <p:cNvPr id="5" name="Picture 4"/>
          <p:cNvPicPr>
            <a:picLocks noChangeAspect="1"/>
          </p:cNvPicPr>
          <p:nvPr/>
        </p:nvPicPr>
        <p:blipFill>
          <a:blip r:embed="rId3"/>
          <a:stretch>
            <a:fillRect/>
          </a:stretch>
        </p:blipFill>
        <p:spPr>
          <a:xfrm>
            <a:off x="1881823" y="5613326"/>
            <a:ext cx="525423" cy="676068"/>
          </a:xfrm>
          <a:prstGeom prst="rect">
            <a:avLst/>
          </a:prstGeom>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770" y="4499625"/>
            <a:ext cx="840011" cy="7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a:picLocks noChangeAspect="1"/>
          </p:cNvPicPr>
          <p:nvPr/>
        </p:nvPicPr>
        <p:blipFill>
          <a:blip r:embed="rId3">
            <a:duotone>
              <a:prstClr val="black"/>
              <a:schemeClr val="accent5">
                <a:tint val="45000"/>
                <a:satMod val="400000"/>
              </a:schemeClr>
            </a:duotone>
          </a:blip>
          <a:stretch>
            <a:fillRect/>
          </a:stretch>
        </p:blipFill>
        <p:spPr>
          <a:xfrm>
            <a:off x="1356401" y="5275293"/>
            <a:ext cx="525423" cy="676068"/>
          </a:xfrm>
          <a:prstGeom prst="rect">
            <a:avLst/>
          </a:prstGeom>
        </p:spPr>
      </p:pic>
      <p:pic>
        <p:nvPicPr>
          <p:cNvPr id="8" name="Picture 7"/>
          <p:cNvPicPr>
            <a:picLocks noChangeAspect="1"/>
          </p:cNvPicPr>
          <p:nvPr/>
        </p:nvPicPr>
        <p:blipFill>
          <a:blip r:embed="rId3"/>
          <a:stretch>
            <a:fillRect/>
          </a:stretch>
        </p:blipFill>
        <p:spPr>
          <a:xfrm>
            <a:off x="1356401" y="4003677"/>
            <a:ext cx="525423" cy="676068"/>
          </a:xfrm>
          <a:prstGeom prst="rect">
            <a:avLst/>
          </a:prstGeom>
        </p:spPr>
      </p:pic>
      <p:pic>
        <p:nvPicPr>
          <p:cNvPr id="9" name="Picture 8"/>
          <p:cNvPicPr>
            <a:picLocks noChangeAspect="1"/>
          </p:cNvPicPr>
          <p:nvPr/>
        </p:nvPicPr>
        <p:blipFill>
          <a:blip r:embed="rId3">
            <a:duotone>
              <a:prstClr val="black"/>
              <a:schemeClr val="accent5">
                <a:tint val="45000"/>
                <a:satMod val="400000"/>
              </a:schemeClr>
            </a:duotone>
          </a:blip>
          <a:stretch>
            <a:fillRect/>
          </a:stretch>
        </p:blipFill>
        <p:spPr>
          <a:xfrm>
            <a:off x="2856236" y="3485523"/>
            <a:ext cx="525423" cy="676068"/>
          </a:xfrm>
          <a:prstGeom prst="rect">
            <a:avLst/>
          </a:prstGeom>
        </p:spPr>
      </p:pic>
      <p:pic>
        <p:nvPicPr>
          <p:cNvPr id="10" name="Picture 9"/>
          <p:cNvPicPr>
            <a:picLocks noChangeAspect="1"/>
          </p:cNvPicPr>
          <p:nvPr/>
        </p:nvPicPr>
        <p:blipFill>
          <a:blip r:embed="rId3">
            <a:duotone>
              <a:prstClr val="black"/>
              <a:schemeClr val="accent5">
                <a:tint val="45000"/>
                <a:satMod val="400000"/>
              </a:schemeClr>
            </a:duotone>
          </a:blip>
          <a:stretch>
            <a:fillRect/>
          </a:stretch>
        </p:blipFill>
        <p:spPr>
          <a:xfrm>
            <a:off x="3260524" y="3989208"/>
            <a:ext cx="525423" cy="676068"/>
          </a:xfrm>
          <a:prstGeom prst="rect">
            <a:avLst/>
          </a:prstGeom>
        </p:spPr>
      </p:pic>
      <p:pic>
        <p:nvPicPr>
          <p:cNvPr id="11" name="Picture 10"/>
          <p:cNvPicPr>
            <a:picLocks noChangeAspect="1"/>
          </p:cNvPicPr>
          <p:nvPr/>
        </p:nvPicPr>
        <p:blipFill>
          <a:blip r:embed="rId3">
            <a:duotone>
              <a:prstClr val="black"/>
              <a:schemeClr val="accent5">
                <a:tint val="45000"/>
                <a:satMod val="400000"/>
              </a:schemeClr>
            </a:duotone>
          </a:blip>
          <a:stretch>
            <a:fillRect/>
          </a:stretch>
        </p:blipFill>
        <p:spPr>
          <a:xfrm>
            <a:off x="2856236" y="5587704"/>
            <a:ext cx="525423" cy="676068"/>
          </a:xfrm>
          <a:prstGeom prst="rect">
            <a:avLst/>
          </a:prstGeom>
        </p:spPr>
      </p:pic>
      <p:pic>
        <p:nvPicPr>
          <p:cNvPr id="12" name="Picture 11"/>
          <p:cNvPicPr>
            <a:picLocks noChangeAspect="1"/>
          </p:cNvPicPr>
          <p:nvPr/>
        </p:nvPicPr>
        <p:blipFill>
          <a:blip r:embed="rId3"/>
          <a:stretch>
            <a:fillRect/>
          </a:stretch>
        </p:blipFill>
        <p:spPr>
          <a:xfrm>
            <a:off x="3346199" y="5249670"/>
            <a:ext cx="525423" cy="676068"/>
          </a:xfrm>
          <a:prstGeom prst="rect">
            <a:avLst/>
          </a:prstGeom>
        </p:spPr>
      </p:pic>
      <p:cxnSp>
        <p:nvCxnSpPr>
          <p:cNvPr id="13" name="Straight Arrow Connector 12"/>
          <p:cNvCxnSpPr/>
          <p:nvPr/>
        </p:nvCxnSpPr>
        <p:spPr>
          <a:xfrm>
            <a:off x="2205118" y="4071986"/>
            <a:ext cx="134402" cy="554459"/>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881823" y="4499625"/>
            <a:ext cx="457696" cy="165651"/>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p:nvPr/>
        </p:nvCxnSpPr>
        <p:spPr>
          <a:xfrm flipV="1">
            <a:off x="1862354" y="5030731"/>
            <a:ext cx="342763" cy="419452"/>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a:stCxn id="5" idx="0"/>
          </p:cNvCxnSpPr>
          <p:nvPr/>
        </p:nvCxnSpPr>
        <p:spPr>
          <a:xfrm flipV="1">
            <a:off x="2144535" y="5030731"/>
            <a:ext cx="194985" cy="582595"/>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a:stCxn id="11" idx="0"/>
          </p:cNvCxnSpPr>
          <p:nvPr/>
        </p:nvCxnSpPr>
        <p:spPr>
          <a:xfrm flipH="1" flipV="1">
            <a:off x="2856236" y="5030731"/>
            <a:ext cx="262711" cy="556973"/>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18" name="Straight Arrow Connector 17"/>
          <p:cNvCxnSpPr/>
          <p:nvPr/>
        </p:nvCxnSpPr>
        <p:spPr>
          <a:xfrm flipH="1" flipV="1">
            <a:off x="2856236" y="5030731"/>
            <a:ext cx="489963" cy="419453"/>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19" name="Straight Arrow Connector 18"/>
          <p:cNvCxnSpPr/>
          <p:nvPr/>
        </p:nvCxnSpPr>
        <p:spPr>
          <a:xfrm flipH="1">
            <a:off x="2856236" y="4499625"/>
            <a:ext cx="404288" cy="126820"/>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20" name="Straight Arrow Connector 19"/>
          <p:cNvCxnSpPr/>
          <p:nvPr/>
        </p:nvCxnSpPr>
        <p:spPr>
          <a:xfrm flipH="1">
            <a:off x="2713149" y="4161591"/>
            <a:ext cx="265632" cy="464854"/>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pic>
        <p:nvPicPr>
          <p:cNvPr id="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349" y="2071744"/>
            <a:ext cx="840011" cy="7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812" y="2408169"/>
            <a:ext cx="840011" cy="7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848" y="4457045"/>
            <a:ext cx="840011" cy="7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 name="Picture 23"/>
          <p:cNvPicPr>
            <a:picLocks noChangeAspect="1"/>
          </p:cNvPicPr>
          <p:nvPr/>
        </p:nvPicPr>
        <p:blipFill>
          <a:blip r:embed="rId3">
            <a:duotone>
              <a:prstClr val="black"/>
              <a:schemeClr val="accent5">
                <a:tint val="45000"/>
                <a:satMod val="400000"/>
              </a:schemeClr>
            </a:duotone>
          </a:blip>
          <a:stretch>
            <a:fillRect/>
          </a:stretch>
        </p:blipFill>
        <p:spPr>
          <a:xfrm>
            <a:off x="1192314" y="2128414"/>
            <a:ext cx="525423" cy="676068"/>
          </a:xfrm>
          <a:prstGeom prst="rect">
            <a:avLst/>
          </a:prstGeom>
        </p:spPr>
      </p:pic>
      <p:pic>
        <p:nvPicPr>
          <p:cNvPr id="25" name="Picture 24"/>
          <p:cNvPicPr>
            <a:picLocks noChangeAspect="1"/>
          </p:cNvPicPr>
          <p:nvPr/>
        </p:nvPicPr>
        <p:blipFill>
          <a:blip r:embed="rId3">
            <a:duotone>
              <a:prstClr val="black"/>
              <a:schemeClr val="accent5">
                <a:tint val="45000"/>
                <a:satMod val="400000"/>
              </a:schemeClr>
            </a:duotone>
          </a:blip>
          <a:stretch>
            <a:fillRect/>
          </a:stretch>
        </p:blipFill>
        <p:spPr>
          <a:xfrm>
            <a:off x="1577440" y="2634177"/>
            <a:ext cx="525423" cy="676068"/>
          </a:xfrm>
          <a:prstGeom prst="rect">
            <a:avLst/>
          </a:prstGeom>
        </p:spPr>
      </p:pic>
      <p:pic>
        <p:nvPicPr>
          <p:cNvPr id="26" name="Picture 25"/>
          <p:cNvPicPr>
            <a:picLocks noChangeAspect="1"/>
          </p:cNvPicPr>
          <p:nvPr/>
        </p:nvPicPr>
        <p:blipFill>
          <a:blip r:embed="rId3">
            <a:duotone>
              <a:prstClr val="black"/>
              <a:schemeClr val="accent5">
                <a:tint val="45000"/>
                <a:satMod val="400000"/>
              </a:schemeClr>
            </a:duotone>
          </a:blip>
          <a:stretch>
            <a:fillRect/>
          </a:stretch>
        </p:blipFill>
        <p:spPr>
          <a:xfrm>
            <a:off x="1588182" y="1555588"/>
            <a:ext cx="525423" cy="676068"/>
          </a:xfrm>
          <a:prstGeom prst="rect">
            <a:avLst/>
          </a:prstGeom>
        </p:spPr>
      </p:pic>
      <p:cxnSp>
        <p:nvCxnSpPr>
          <p:cNvPr id="27" name="Straight Arrow Connector 26"/>
          <p:cNvCxnSpPr/>
          <p:nvPr/>
        </p:nvCxnSpPr>
        <p:spPr>
          <a:xfrm>
            <a:off x="2014126" y="2128414"/>
            <a:ext cx="190992" cy="206155"/>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28" name="Straight Arrow Connector 27"/>
          <p:cNvCxnSpPr>
            <a:stCxn id="24" idx="3"/>
            <a:endCxn id="21" idx="1"/>
          </p:cNvCxnSpPr>
          <p:nvPr/>
        </p:nvCxnSpPr>
        <p:spPr>
          <a:xfrm>
            <a:off x="1717737" y="2466448"/>
            <a:ext cx="419612" cy="1608"/>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29" name="Straight Arrow Connector 28"/>
          <p:cNvCxnSpPr/>
          <p:nvPr/>
        </p:nvCxnSpPr>
        <p:spPr>
          <a:xfrm flipV="1">
            <a:off x="2102863" y="2634177"/>
            <a:ext cx="190992" cy="230192"/>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pic>
        <p:nvPicPr>
          <p:cNvPr id="30" name="Picture 29"/>
          <p:cNvPicPr>
            <a:picLocks noChangeAspect="1"/>
          </p:cNvPicPr>
          <p:nvPr/>
        </p:nvPicPr>
        <p:blipFill>
          <a:blip r:embed="rId3"/>
          <a:stretch>
            <a:fillRect/>
          </a:stretch>
        </p:blipFill>
        <p:spPr>
          <a:xfrm>
            <a:off x="5316254" y="3912261"/>
            <a:ext cx="525423" cy="676068"/>
          </a:xfrm>
          <a:prstGeom prst="rect">
            <a:avLst/>
          </a:prstGeom>
        </p:spPr>
      </p:pic>
      <p:pic>
        <p:nvPicPr>
          <p:cNvPr id="31" name="Picture 30"/>
          <p:cNvPicPr>
            <a:picLocks noChangeAspect="1"/>
          </p:cNvPicPr>
          <p:nvPr/>
        </p:nvPicPr>
        <p:blipFill>
          <a:blip r:embed="rId3">
            <a:duotone>
              <a:prstClr val="black"/>
              <a:schemeClr val="accent5">
                <a:tint val="45000"/>
                <a:satMod val="400000"/>
              </a:schemeClr>
            </a:duotone>
          </a:blip>
          <a:stretch>
            <a:fillRect/>
          </a:stretch>
        </p:blipFill>
        <p:spPr>
          <a:xfrm>
            <a:off x="5955110" y="5292250"/>
            <a:ext cx="525423" cy="676068"/>
          </a:xfrm>
          <a:prstGeom prst="rect">
            <a:avLst/>
          </a:prstGeom>
        </p:spPr>
      </p:pic>
      <p:pic>
        <p:nvPicPr>
          <p:cNvPr id="32" name="Picture 31"/>
          <p:cNvPicPr>
            <a:picLocks noChangeAspect="1"/>
          </p:cNvPicPr>
          <p:nvPr/>
        </p:nvPicPr>
        <p:blipFill>
          <a:blip r:embed="rId3">
            <a:duotone>
              <a:prstClr val="black"/>
              <a:schemeClr val="accent5">
                <a:tint val="45000"/>
                <a:satMod val="400000"/>
              </a:schemeClr>
            </a:duotone>
          </a:blip>
          <a:stretch>
            <a:fillRect/>
          </a:stretch>
        </p:blipFill>
        <p:spPr>
          <a:xfrm>
            <a:off x="5239175" y="4937374"/>
            <a:ext cx="525423" cy="676068"/>
          </a:xfrm>
          <a:prstGeom prst="rect">
            <a:avLst/>
          </a:prstGeom>
        </p:spPr>
      </p:pic>
      <p:pic>
        <p:nvPicPr>
          <p:cNvPr id="33" name="Picture 32"/>
          <p:cNvPicPr>
            <a:picLocks noChangeAspect="1"/>
          </p:cNvPicPr>
          <p:nvPr/>
        </p:nvPicPr>
        <p:blipFill>
          <a:blip r:embed="rId3"/>
          <a:stretch>
            <a:fillRect/>
          </a:stretch>
        </p:blipFill>
        <p:spPr>
          <a:xfrm>
            <a:off x="6798045" y="5150884"/>
            <a:ext cx="525423" cy="676068"/>
          </a:xfrm>
          <a:prstGeom prst="rect">
            <a:avLst/>
          </a:prstGeom>
        </p:spPr>
      </p:pic>
      <p:pic>
        <p:nvPicPr>
          <p:cNvPr id="34" name="Picture 33"/>
          <p:cNvPicPr>
            <a:picLocks noChangeAspect="1"/>
          </p:cNvPicPr>
          <p:nvPr/>
        </p:nvPicPr>
        <p:blipFill>
          <a:blip r:embed="rId3"/>
          <a:stretch>
            <a:fillRect/>
          </a:stretch>
        </p:blipFill>
        <p:spPr>
          <a:xfrm>
            <a:off x="6987418" y="4354663"/>
            <a:ext cx="525423" cy="676068"/>
          </a:xfrm>
          <a:prstGeom prst="rect">
            <a:avLst/>
          </a:prstGeom>
        </p:spPr>
      </p:pic>
      <p:cxnSp>
        <p:nvCxnSpPr>
          <p:cNvPr id="35" name="Straight Arrow Connector 34"/>
          <p:cNvCxnSpPr/>
          <p:nvPr/>
        </p:nvCxnSpPr>
        <p:spPr>
          <a:xfrm flipH="1">
            <a:off x="5749953" y="5030731"/>
            <a:ext cx="268661" cy="120153"/>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36" name="Straight Arrow Connector 35"/>
          <p:cNvCxnSpPr/>
          <p:nvPr/>
        </p:nvCxnSpPr>
        <p:spPr>
          <a:xfrm flipH="1" flipV="1">
            <a:off x="5764598" y="4457045"/>
            <a:ext cx="386973" cy="131284"/>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37" name="Straight Arrow Connector 36"/>
          <p:cNvCxnSpPr>
            <a:endCxn id="31" idx="0"/>
          </p:cNvCxnSpPr>
          <p:nvPr/>
        </p:nvCxnSpPr>
        <p:spPr>
          <a:xfrm>
            <a:off x="6151571" y="5030731"/>
            <a:ext cx="66250" cy="261519"/>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38" name="Straight Arrow Connector 37"/>
          <p:cNvCxnSpPr>
            <a:endCxn id="34" idx="1"/>
          </p:cNvCxnSpPr>
          <p:nvPr/>
        </p:nvCxnSpPr>
        <p:spPr>
          <a:xfrm>
            <a:off x="6590149" y="4679745"/>
            <a:ext cx="397268" cy="12952"/>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39" name="Straight Arrow Connector 38"/>
          <p:cNvCxnSpPr/>
          <p:nvPr/>
        </p:nvCxnSpPr>
        <p:spPr>
          <a:xfrm>
            <a:off x="6653653" y="5026165"/>
            <a:ext cx="283330" cy="244562"/>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pic>
        <p:nvPicPr>
          <p:cNvPr id="40" name="Picture 39"/>
          <p:cNvPicPr>
            <a:picLocks noChangeAspect="1"/>
          </p:cNvPicPr>
          <p:nvPr/>
        </p:nvPicPr>
        <p:blipFill>
          <a:blip r:embed="rId3"/>
          <a:stretch>
            <a:fillRect/>
          </a:stretch>
        </p:blipFill>
        <p:spPr>
          <a:xfrm>
            <a:off x="6869373" y="1615510"/>
            <a:ext cx="525423" cy="676068"/>
          </a:xfrm>
          <a:prstGeom prst="rect">
            <a:avLst/>
          </a:prstGeom>
        </p:spPr>
      </p:pic>
      <p:pic>
        <p:nvPicPr>
          <p:cNvPr id="41" name="Picture 40"/>
          <p:cNvPicPr>
            <a:picLocks noChangeAspect="1"/>
          </p:cNvPicPr>
          <p:nvPr/>
        </p:nvPicPr>
        <p:blipFill>
          <a:blip r:embed="rId3">
            <a:duotone>
              <a:prstClr val="black"/>
              <a:schemeClr val="accent5">
                <a:tint val="45000"/>
                <a:satMod val="400000"/>
              </a:schemeClr>
            </a:duotone>
          </a:blip>
          <a:stretch>
            <a:fillRect/>
          </a:stretch>
        </p:blipFill>
        <p:spPr>
          <a:xfrm>
            <a:off x="7525317" y="1472810"/>
            <a:ext cx="525423" cy="676068"/>
          </a:xfrm>
          <a:prstGeom prst="rect">
            <a:avLst/>
          </a:prstGeom>
        </p:spPr>
      </p:pic>
      <p:pic>
        <p:nvPicPr>
          <p:cNvPr id="42" name="Picture 41"/>
          <p:cNvPicPr>
            <a:picLocks noChangeAspect="1"/>
          </p:cNvPicPr>
          <p:nvPr/>
        </p:nvPicPr>
        <p:blipFill>
          <a:blip r:embed="rId3"/>
          <a:stretch>
            <a:fillRect/>
          </a:stretch>
        </p:blipFill>
        <p:spPr>
          <a:xfrm>
            <a:off x="8114244" y="1645105"/>
            <a:ext cx="525423" cy="676068"/>
          </a:xfrm>
          <a:prstGeom prst="rect">
            <a:avLst/>
          </a:prstGeom>
        </p:spPr>
      </p:pic>
      <p:pic>
        <p:nvPicPr>
          <p:cNvPr id="43" name="Picture 42"/>
          <p:cNvPicPr>
            <a:picLocks noChangeAspect="1"/>
          </p:cNvPicPr>
          <p:nvPr/>
        </p:nvPicPr>
        <p:blipFill>
          <a:blip r:embed="rId3"/>
          <a:stretch>
            <a:fillRect/>
          </a:stretch>
        </p:blipFill>
        <p:spPr>
          <a:xfrm>
            <a:off x="8376955" y="2334569"/>
            <a:ext cx="525423" cy="676068"/>
          </a:xfrm>
          <a:prstGeom prst="rect">
            <a:avLst/>
          </a:prstGeom>
        </p:spPr>
      </p:pic>
      <p:pic>
        <p:nvPicPr>
          <p:cNvPr id="44" name="Picture 43"/>
          <p:cNvPicPr>
            <a:picLocks noChangeAspect="1"/>
          </p:cNvPicPr>
          <p:nvPr/>
        </p:nvPicPr>
        <p:blipFill>
          <a:blip r:embed="rId3">
            <a:duotone>
              <a:prstClr val="black"/>
              <a:schemeClr val="accent5">
                <a:tint val="45000"/>
                <a:satMod val="400000"/>
              </a:schemeClr>
            </a:duotone>
          </a:blip>
          <a:stretch>
            <a:fillRect/>
          </a:stretch>
        </p:blipFill>
        <p:spPr>
          <a:xfrm>
            <a:off x="8130781" y="3156541"/>
            <a:ext cx="525423" cy="676068"/>
          </a:xfrm>
          <a:prstGeom prst="rect">
            <a:avLst/>
          </a:prstGeom>
        </p:spPr>
      </p:pic>
      <p:cxnSp>
        <p:nvCxnSpPr>
          <p:cNvPr id="45" name="Straight Arrow Connector 44"/>
          <p:cNvCxnSpPr/>
          <p:nvPr/>
        </p:nvCxnSpPr>
        <p:spPr>
          <a:xfrm>
            <a:off x="7323468" y="2148878"/>
            <a:ext cx="201850" cy="425378"/>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46" name="Straight Arrow Connector 45"/>
          <p:cNvCxnSpPr/>
          <p:nvPr/>
        </p:nvCxnSpPr>
        <p:spPr>
          <a:xfrm>
            <a:off x="7760644" y="2128414"/>
            <a:ext cx="0" cy="418844"/>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47" name="Straight Arrow Connector 46"/>
          <p:cNvCxnSpPr/>
          <p:nvPr/>
        </p:nvCxnSpPr>
        <p:spPr>
          <a:xfrm flipH="1">
            <a:off x="7987236" y="2231656"/>
            <a:ext cx="143545" cy="342599"/>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48" name="Straight Arrow Connector 47"/>
          <p:cNvCxnSpPr/>
          <p:nvPr/>
        </p:nvCxnSpPr>
        <p:spPr>
          <a:xfrm flipH="1">
            <a:off x="8042045" y="2672603"/>
            <a:ext cx="389719" cy="0"/>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44" idx="0"/>
          </p:cNvCxnSpPr>
          <p:nvPr/>
        </p:nvCxnSpPr>
        <p:spPr>
          <a:xfrm flipH="1" flipV="1">
            <a:off x="8105548" y="2956887"/>
            <a:ext cx="287944" cy="199654"/>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pic>
        <p:nvPicPr>
          <p:cNvPr id="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527" y="1879978"/>
            <a:ext cx="840011" cy="7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 name="Picture 50"/>
          <p:cNvPicPr>
            <a:picLocks noChangeAspect="1"/>
          </p:cNvPicPr>
          <p:nvPr/>
        </p:nvPicPr>
        <p:blipFill>
          <a:blip r:embed="rId3"/>
          <a:stretch>
            <a:fillRect/>
          </a:stretch>
        </p:blipFill>
        <p:spPr>
          <a:xfrm>
            <a:off x="3900869" y="1472810"/>
            <a:ext cx="525423" cy="676068"/>
          </a:xfrm>
          <a:prstGeom prst="rect">
            <a:avLst/>
          </a:prstGeom>
        </p:spPr>
      </p:pic>
      <p:pic>
        <p:nvPicPr>
          <p:cNvPr id="52" name="Picture 51"/>
          <p:cNvPicPr>
            <a:picLocks noChangeAspect="1"/>
          </p:cNvPicPr>
          <p:nvPr/>
        </p:nvPicPr>
        <p:blipFill>
          <a:blip r:embed="rId3">
            <a:duotone>
              <a:prstClr val="black"/>
              <a:schemeClr val="accent5">
                <a:tint val="45000"/>
                <a:satMod val="400000"/>
              </a:schemeClr>
            </a:duotone>
          </a:blip>
          <a:stretch>
            <a:fillRect/>
          </a:stretch>
        </p:blipFill>
        <p:spPr>
          <a:xfrm>
            <a:off x="5764598" y="1480551"/>
            <a:ext cx="525423" cy="676068"/>
          </a:xfrm>
          <a:prstGeom prst="rect">
            <a:avLst/>
          </a:prstGeom>
        </p:spPr>
      </p:pic>
      <p:cxnSp>
        <p:nvCxnSpPr>
          <p:cNvPr id="53" name="Straight Arrow Connector 52"/>
          <p:cNvCxnSpPr/>
          <p:nvPr/>
        </p:nvCxnSpPr>
        <p:spPr>
          <a:xfrm>
            <a:off x="4426292" y="1806278"/>
            <a:ext cx="322243" cy="265466"/>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54" name="Straight Arrow Connector 53"/>
          <p:cNvCxnSpPr/>
          <p:nvPr/>
        </p:nvCxnSpPr>
        <p:spPr>
          <a:xfrm flipH="1">
            <a:off x="5320070" y="1933098"/>
            <a:ext cx="429883" cy="195316"/>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55" name="Straight Arrow Connector 54"/>
          <p:cNvCxnSpPr>
            <a:stCxn id="6" idx="3"/>
            <a:endCxn id="23" idx="1"/>
          </p:cNvCxnSpPr>
          <p:nvPr/>
        </p:nvCxnSpPr>
        <p:spPr>
          <a:xfrm flipV="1">
            <a:off x="2978781" y="4853358"/>
            <a:ext cx="2901067" cy="0"/>
          </a:xfrm>
          <a:prstGeom prst="straightConnector1">
            <a:avLst/>
          </a:prstGeom>
          <a:ln w="38100" cmpd="sng">
            <a:headEnd type="arrow"/>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p:nvPr/>
        </p:nvCxnSpPr>
        <p:spPr>
          <a:xfrm flipH="1">
            <a:off x="6480533" y="2956887"/>
            <a:ext cx="1044785" cy="1631442"/>
          </a:xfrm>
          <a:prstGeom prst="straightConnector1">
            <a:avLst/>
          </a:prstGeom>
          <a:ln w="38100" cmpd="sng">
            <a:headEnd type="arrow"/>
            <a:tailEnd type="arrow"/>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a:endCxn id="50" idx="1"/>
          </p:cNvCxnSpPr>
          <p:nvPr/>
        </p:nvCxnSpPr>
        <p:spPr>
          <a:xfrm flipV="1">
            <a:off x="2866410" y="2276291"/>
            <a:ext cx="1755118" cy="201650"/>
          </a:xfrm>
          <a:prstGeom prst="straightConnector1">
            <a:avLst/>
          </a:prstGeom>
          <a:ln w="38100" cmpd="sng">
            <a:headEnd type="arrow"/>
            <a:tailEnd type="arrow"/>
          </a:ln>
        </p:spPr>
        <p:style>
          <a:lnRef idx="2">
            <a:schemeClr val="accent4"/>
          </a:lnRef>
          <a:fillRef idx="0">
            <a:schemeClr val="accent4"/>
          </a:fillRef>
          <a:effectRef idx="1">
            <a:schemeClr val="accent4"/>
          </a:effectRef>
          <a:fontRef idx="minor">
            <a:schemeClr val="tx1"/>
          </a:fontRef>
        </p:style>
      </p:cxnSp>
      <p:cxnSp>
        <p:nvCxnSpPr>
          <p:cNvPr id="61" name="Straight Arrow Connector 60"/>
          <p:cNvCxnSpPr/>
          <p:nvPr/>
        </p:nvCxnSpPr>
        <p:spPr>
          <a:xfrm flipV="1">
            <a:off x="1651075" y="4791045"/>
            <a:ext cx="967029" cy="796660"/>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2590296" y="4831243"/>
            <a:ext cx="3699725" cy="0"/>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6290021" y="2747118"/>
            <a:ext cx="1541215" cy="2084124"/>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6217821" y="2772965"/>
            <a:ext cx="1610442" cy="2132892"/>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525897" y="4853358"/>
            <a:ext cx="3764124" cy="1"/>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1651075" y="4838823"/>
            <a:ext cx="831326" cy="756462"/>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1367470" y="1114551"/>
            <a:ext cx="5890127" cy="3473778"/>
            <a:chOff x="1367470" y="1114551"/>
            <a:chExt cx="5890127" cy="3473778"/>
          </a:xfrm>
        </p:grpSpPr>
        <p:cxnSp>
          <p:nvCxnSpPr>
            <p:cNvPr id="58" name="Straight Arrow Connector 57"/>
            <p:cNvCxnSpPr/>
            <p:nvPr/>
          </p:nvCxnSpPr>
          <p:spPr>
            <a:xfrm>
              <a:off x="5149673" y="2434059"/>
              <a:ext cx="1140348" cy="2154270"/>
            </a:xfrm>
            <a:prstGeom prst="straightConnector1">
              <a:avLst/>
            </a:prstGeom>
            <a:ln w="38100" cmpd="sng">
              <a:headEnd type="arrow"/>
              <a:tailEnd type="arrow"/>
            </a:ln>
          </p:spPr>
          <p:style>
            <a:lnRef idx="2">
              <a:schemeClr val="accent4"/>
            </a:lnRef>
            <a:fillRef idx="0">
              <a:schemeClr val="accent4"/>
            </a:fillRef>
            <a:effectRef idx="1">
              <a:schemeClr val="accent4"/>
            </a:effectRef>
            <a:fontRef idx="minor">
              <a:schemeClr val="tx1"/>
            </a:fontRef>
          </p:style>
        </p:cxnSp>
        <p:sp>
          <p:nvSpPr>
            <p:cNvPr id="59" name="Rounded Rectangular Callout 58"/>
            <p:cNvSpPr/>
            <p:nvPr/>
          </p:nvSpPr>
          <p:spPr>
            <a:xfrm>
              <a:off x="1446136" y="2759757"/>
              <a:ext cx="1940130" cy="882074"/>
            </a:xfrm>
            <a:prstGeom prst="wedgeRoundRectCallout">
              <a:avLst>
                <a:gd name="adj1" fmla="val -25529"/>
                <a:gd name="adj2" fmla="val 24153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Hey TR1, do you know </a:t>
              </a:r>
              <a:r>
                <a:rPr lang="en-US" sz="1600" dirty="0" err="1" smtClean="0"/>
                <a:t>bob.com</a:t>
              </a:r>
              <a:r>
                <a:rPr lang="en-US" sz="1600" dirty="0" smtClean="0"/>
                <a:t>?</a:t>
              </a:r>
              <a:endParaRPr lang="en-US" sz="1600" dirty="0"/>
            </a:p>
          </p:txBody>
        </p:sp>
        <p:sp>
          <p:nvSpPr>
            <p:cNvPr id="60" name="Rounded Rectangular Callout 59"/>
            <p:cNvSpPr/>
            <p:nvPr/>
          </p:nvSpPr>
          <p:spPr>
            <a:xfrm>
              <a:off x="4748535" y="1114551"/>
              <a:ext cx="2095630" cy="882074"/>
            </a:xfrm>
            <a:prstGeom prst="wedgeRoundRectCallout">
              <a:avLst>
                <a:gd name="adj1" fmla="val 95048"/>
                <a:gd name="adj2" fmla="val 13419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Yeah, he’s over there!</a:t>
              </a:r>
            </a:p>
            <a:p>
              <a:pPr algn="ctr"/>
              <a:r>
                <a:rPr lang="en-US" sz="1600" dirty="0" smtClean="0"/>
                <a:t>P.S. I’ve done some DH magic.</a:t>
              </a:r>
              <a:endParaRPr lang="en-US" sz="1600" dirty="0"/>
            </a:p>
          </p:txBody>
        </p:sp>
        <p:sp>
          <p:nvSpPr>
            <p:cNvPr id="62" name="Rounded Rectangular Callout 61"/>
            <p:cNvSpPr/>
            <p:nvPr/>
          </p:nvSpPr>
          <p:spPr>
            <a:xfrm>
              <a:off x="3260524" y="1716645"/>
              <a:ext cx="1940130" cy="882074"/>
            </a:xfrm>
            <a:prstGeom prst="wedgeRoundRectCallout">
              <a:avLst>
                <a:gd name="adj1" fmla="val -84497"/>
                <a:gd name="adj2" fmla="val 30079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Hmm, I don’t. TR2 is my default peer, I’ll ask it… </a:t>
              </a:r>
              <a:endParaRPr lang="en-US" sz="1600" dirty="0"/>
            </a:p>
          </p:txBody>
        </p:sp>
        <p:sp>
          <p:nvSpPr>
            <p:cNvPr id="64" name="Rounded Rectangular Callout 63"/>
            <p:cNvSpPr/>
            <p:nvPr/>
          </p:nvSpPr>
          <p:spPr>
            <a:xfrm>
              <a:off x="3408372" y="2808963"/>
              <a:ext cx="2079551" cy="882074"/>
            </a:xfrm>
            <a:prstGeom prst="wedgeRoundRectCallout">
              <a:avLst>
                <a:gd name="adj1" fmla="val -60261"/>
                <a:gd name="adj2" fmla="val 17743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Hey TR2, do you know </a:t>
              </a:r>
              <a:r>
                <a:rPr lang="en-US" sz="1600" dirty="0" err="1" smtClean="0"/>
                <a:t>bob.com</a:t>
              </a:r>
              <a:r>
                <a:rPr lang="en-US" sz="1600" dirty="0" smtClean="0"/>
                <a:t>?</a:t>
              </a:r>
              <a:endParaRPr lang="en-US" sz="1600" dirty="0"/>
            </a:p>
          </p:txBody>
        </p:sp>
        <p:sp>
          <p:nvSpPr>
            <p:cNvPr id="65" name="Rounded Rectangular Callout 64"/>
            <p:cNvSpPr/>
            <p:nvPr/>
          </p:nvSpPr>
          <p:spPr>
            <a:xfrm>
              <a:off x="4491473" y="2231566"/>
              <a:ext cx="1940130" cy="882074"/>
            </a:xfrm>
            <a:prstGeom prst="wedgeRoundRectCallout">
              <a:avLst>
                <a:gd name="adj1" fmla="val 43371"/>
                <a:gd name="adj2" fmla="val 24411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Hmm, I don’t. TR3 is my default peer, I’ll ask it… </a:t>
              </a:r>
              <a:endParaRPr lang="en-US" sz="1600" dirty="0"/>
            </a:p>
          </p:txBody>
        </p:sp>
        <p:sp>
          <p:nvSpPr>
            <p:cNvPr id="67" name="Rounded Rectangular Callout 66"/>
            <p:cNvSpPr/>
            <p:nvPr/>
          </p:nvSpPr>
          <p:spPr>
            <a:xfrm>
              <a:off x="5178046" y="2442011"/>
              <a:ext cx="2079551" cy="882074"/>
            </a:xfrm>
            <a:prstGeom prst="wedgeRoundRectCallout">
              <a:avLst>
                <a:gd name="adj1" fmla="val 33498"/>
                <a:gd name="adj2" fmla="val 11990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Hey TR3, do you know </a:t>
              </a:r>
              <a:r>
                <a:rPr lang="en-US" sz="1600" dirty="0" err="1" smtClean="0"/>
                <a:t>bob.com</a:t>
              </a:r>
              <a:r>
                <a:rPr lang="en-US" sz="1600" dirty="0" smtClean="0"/>
                <a:t>?</a:t>
              </a:r>
              <a:endParaRPr lang="en-US" sz="1600" dirty="0"/>
            </a:p>
          </p:txBody>
        </p:sp>
        <p:sp>
          <p:nvSpPr>
            <p:cNvPr id="69" name="Rounded Rectangular Callout 68"/>
            <p:cNvSpPr/>
            <p:nvPr/>
          </p:nvSpPr>
          <p:spPr>
            <a:xfrm>
              <a:off x="4891822" y="2316933"/>
              <a:ext cx="2079551" cy="882074"/>
            </a:xfrm>
            <a:prstGeom prst="wedgeRoundRectCallout">
              <a:avLst>
                <a:gd name="adj1" fmla="val 61602"/>
                <a:gd name="adj2" fmla="val 9309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He’s over there. P.S. DH magic.</a:t>
              </a:r>
              <a:endParaRPr lang="en-US" sz="1600" dirty="0"/>
            </a:p>
          </p:txBody>
        </p:sp>
        <p:sp>
          <p:nvSpPr>
            <p:cNvPr id="71" name="Rounded Rectangular Callout 70"/>
            <p:cNvSpPr/>
            <p:nvPr/>
          </p:nvSpPr>
          <p:spPr>
            <a:xfrm>
              <a:off x="3260524" y="2973339"/>
              <a:ext cx="2079551" cy="882074"/>
            </a:xfrm>
            <a:prstGeom prst="wedgeRoundRectCallout">
              <a:avLst>
                <a:gd name="adj1" fmla="val 28865"/>
                <a:gd name="adj2" fmla="val 15855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He’s over there. P.S. DH magic.</a:t>
              </a:r>
              <a:endParaRPr lang="en-US" sz="1600" dirty="0"/>
            </a:p>
          </p:txBody>
        </p:sp>
        <p:sp>
          <p:nvSpPr>
            <p:cNvPr id="73" name="Rounded Rectangular Callout 72"/>
            <p:cNvSpPr/>
            <p:nvPr/>
          </p:nvSpPr>
          <p:spPr>
            <a:xfrm>
              <a:off x="1367470" y="2715504"/>
              <a:ext cx="2079551" cy="882074"/>
            </a:xfrm>
            <a:prstGeom prst="wedgeRoundRectCallout">
              <a:avLst>
                <a:gd name="adj1" fmla="val -13409"/>
                <a:gd name="adj2" fmla="val 2294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He’s over there. P.S. DH magic.</a:t>
              </a:r>
              <a:endParaRPr lang="en-US" sz="1600" dirty="0"/>
            </a:p>
          </p:txBody>
        </p:sp>
      </p:grpSp>
      <p:sp>
        <p:nvSpPr>
          <p:cNvPr id="75" name="TextBox 74"/>
          <p:cNvSpPr txBox="1"/>
          <p:nvPr/>
        </p:nvSpPr>
        <p:spPr>
          <a:xfrm>
            <a:off x="1547664" y="6525344"/>
            <a:ext cx="7472302" cy="369332"/>
          </a:xfrm>
          <a:prstGeom prst="rect">
            <a:avLst/>
          </a:prstGeom>
          <a:noFill/>
        </p:spPr>
        <p:txBody>
          <a:bodyPr wrap="none" rtlCol="0">
            <a:spAutoFit/>
          </a:bodyPr>
          <a:lstStyle/>
          <a:p>
            <a:r>
              <a:rPr lang="en-US" i="1" dirty="0" smtClean="0">
                <a:solidFill>
                  <a:schemeClr val="bg1">
                    <a:lumMod val="85000"/>
                  </a:schemeClr>
                </a:solidFill>
                <a:latin typeface="+mj-lt"/>
              </a:rPr>
              <a:t>liberally took some slides from Janet at the last </a:t>
            </a:r>
            <a:r>
              <a:rPr lang="en-US" i="1" dirty="0">
                <a:solidFill>
                  <a:schemeClr val="bg1">
                    <a:lumMod val="85000"/>
                  </a:schemeClr>
                </a:solidFill>
                <a:latin typeface="+mj-lt"/>
              </a:rPr>
              <a:t>moment … see </a:t>
            </a:r>
            <a:r>
              <a:rPr lang="en-US" i="1" dirty="0" smtClean="0">
                <a:solidFill>
                  <a:schemeClr val="bg1">
                    <a:lumMod val="85000"/>
                  </a:schemeClr>
                </a:solidFill>
                <a:latin typeface="+mj-lt"/>
              </a:rPr>
              <a:t>wiki.moonshot.ja.net!</a:t>
            </a:r>
            <a:endParaRPr lang="en-US" i="1" dirty="0">
              <a:solidFill>
                <a:schemeClr val="bg1">
                  <a:lumMod val="85000"/>
                </a:schemeClr>
              </a:solidFill>
              <a:latin typeface="+mj-lt"/>
            </a:endParaRPr>
          </a:p>
        </p:txBody>
      </p:sp>
      <p:sp>
        <p:nvSpPr>
          <p:cNvPr id="76" name="Rectangle 75"/>
          <p:cNvSpPr/>
          <p:nvPr/>
        </p:nvSpPr>
        <p:spPr>
          <a:xfrm>
            <a:off x="2497362" y="5888755"/>
            <a:ext cx="6534472" cy="646331"/>
          </a:xfrm>
          <a:prstGeom prst="rect">
            <a:avLst/>
          </a:prstGeom>
          <a:solidFill>
            <a:srgbClr val="FFFFFF"/>
          </a:solidFill>
          <a:ln>
            <a:solidFill>
              <a:srgbClr val="002060"/>
            </a:solidFill>
          </a:ln>
        </p:spPr>
        <p:txBody>
          <a:bodyPr wrap="square">
            <a:spAutoFit/>
          </a:bodyPr>
          <a:lstStyle/>
          <a:p>
            <a:pPr marL="285750" indent="-285750">
              <a:buFont typeface="Arial" panose="020B0604020202020204" pitchFamily="34" charset="0"/>
              <a:buChar char="•"/>
            </a:pPr>
            <a:r>
              <a:rPr lang="en-US" dirty="0">
                <a:latin typeface="+mj-lt"/>
              </a:rPr>
              <a:t>Eventually will have routing tables across the whole network</a:t>
            </a:r>
          </a:p>
          <a:p>
            <a:pPr marL="285750" indent="-285750">
              <a:buFont typeface="Arial" panose="020B0604020202020204" pitchFamily="34" charset="0"/>
              <a:buChar char="•"/>
            </a:pPr>
            <a:r>
              <a:rPr lang="en-US" dirty="0">
                <a:latin typeface="+mj-lt"/>
              </a:rPr>
              <a:t>For now, default peers can be configured.</a:t>
            </a:r>
            <a:endParaRPr lang="en-US" dirty="0">
              <a:latin typeface="+mj-lt"/>
            </a:endParaRPr>
          </a:p>
        </p:txBody>
      </p:sp>
    </p:spTree>
    <p:extLst>
      <p:ext uri="{BB962C8B-B14F-4D97-AF65-F5344CB8AC3E}">
        <p14:creationId xmlns:p14="http://schemas.microsoft.com/office/powerpoint/2010/main" val="314478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Moonshot application communities: </a:t>
            </a:r>
            <a:br>
              <a:rPr lang="en-US" dirty="0" smtClean="0"/>
            </a:br>
            <a:r>
              <a:rPr lang="en-US" dirty="0" smtClean="0"/>
              <a:t>a mesh of trust routers and policy groups</a:t>
            </a:r>
            <a:endParaRPr lang="en-US" dirty="0"/>
          </a:p>
        </p:txBody>
      </p:sp>
      <p:grpSp>
        <p:nvGrpSpPr>
          <p:cNvPr id="10" name="Group 9"/>
          <p:cNvGrpSpPr/>
          <p:nvPr/>
        </p:nvGrpSpPr>
        <p:grpSpPr>
          <a:xfrm>
            <a:off x="899592" y="1700808"/>
            <a:ext cx="7991859" cy="3600400"/>
            <a:chOff x="395536" y="1196752"/>
            <a:chExt cx="8567923" cy="4104456"/>
          </a:xfrm>
        </p:grpSpPr>
        <p:sp>
          <p:nvSpPr>
            <p:cNvPr id="4" name="Rounded Rectangle 3"/>
            <p:cNvSpPr/>
            <p:nvPr/>
          </p:nvSpPr>
          <p:spPr>
            <a:xfrm>
              <a:off x="395536" y="4149080"/>
              <a:ext cx="5709816" cy="11521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Authentication Policy Community /</a:t>
              </a:r>
            </a:p>
            <a:p>
              <a:pPr algn="ctr"/>
              <a:r>
                <a:rPr lang="en-US" b="1" dirty="0" smtClean="0"/>
                <a:t>(Community of Registration)</a:t>
              </a:r>
              <a:endParaRPr lang="en-US" b="1" dirty="0"/>
            </a:p>
          </p:txBody>
        </p:sp>
        <p:sp>
          <p:nvSpPr>
            <p:cNvPr id="5" name="Rounded Rectangle 4"/>
            <p:cNvSpPr/>
            <p:nvPr/>
          </p:nvSpPr>
          <p:spPr>
            <a:xfrm>
              <a:off x="395536" y="1196752"/>
              <a:ext cx="1800200"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Community A</a:t>
              </a:r>
              <a:endParaRPr lang="en-US" dirty="0"/>
            </a:p>
          </p:txBody>
        </p:sp>
        <p:sp>
          <p:nvSpPr>
            <p:cNvPr id="6" name="Rounded Rectangle 5"/>
            <p:cNvSpPr/>
            <p:nvPr/>
          </p:nvSpPr>
          <p:spPr>
            <a:xfrm>
              <a:off x="2348136" y="1196752"/>
              <a:ext cx="1800200"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Community B</a:t>
              </a:r>
              <a:endParaRPr lang="en-US" dirty="0"/>
            </a:p>
          </p:txBody>
        </p:sp>
        <p:sp>
          <p:nvSpPr>
            <p:cNvPr id="7" name="Rounded Rectangle 6"/>
            <p:cNvSpPr/>
            <p:nvPr/>
          </p:nvSpPr>
          <p:spPr>
            <a:xfrm>
              <a:off x="4305152" y="1196752"/>
              <a:ext cx="1800200"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Community C</a:t>
              </a:r>
              <a:endParaRPr lang="en-US" dirty="0"/>
            </a:p>
          </p:txBody>
        </p:sp>
        <p:sp>
          <p:nvSpPr>
            <p:cNvPr id="8" name="TextBox 7"/>
            <p:cNvSpPr txBox="1"/>
            <p:nvPr/>
          </p:nvSpPr>
          <p:spPr>
            <a:xfrm>
              <a:off x="6228184" y="4437112"/>
              <a:ext cx="2406829" cy="584776"/>
            </a:xfrm>
            <a:prstGeom prst="rect">
              <a:avLst/>
            </a:prstGeom>
            <a:noFill/>
          </p:spPr>
          <p:txBody>
            <a:bodyPr wrap="none" rtlCol="0">
              <a:spAutoFit/>
            </a:bodyPr>
            <a:lstStyle/>
            <a:p>
              <a:r>
                <a:rPr lang="en-US" sz="1600" dirty="0" err="1" smtClean="0"/>
                <a:t>Organisation</a:t>
              </a:r>
              <a:r>
                <a:rPr lang="en-US" sz="1600" dirty="0" smtClean="0"/>
                <a:t> validation</a:t>
              </a:r>
            </a:p>
            <a:p>
              <a:r>
                <a:rPr lang="en-US" sz="1600" dirty="0" smtClean="0"/>
                <a:t>to APC’s defined standards</a:t>
              </a:r>
              <a:endParaRPr lang="en-US" sz="1600" dirty="0"/>
            </a:p>
          </p:txBody>
        </p:sp>
        <p:sp>
          <p:nvSpPr>
            <p:cNvPr id="9" name="TextBox 8"/>
            <p:cNvSpPr txBox="1"/>
            <p:nvPr/>
          </p:nvSpPr>
          <p:spPr>
            <a:xfrm>
              <a:off x="6201164" y="1412776"/>
              <a:ext cx="2762295" cy="2308324"/>
            </a:xfrm>
            <a:prstGeom prst="rect">
              <a:avLst/>
            </a:prstGeom>
            <a:noFill/>
          </p:spPr>
          <p:txBody>
            <a:bodyPr wrap="none" rtlCol="0">
              <a:spAutoFit/>
            </a:bodyPr>
            <a:lstStyle/>
            <a:p>
              <a:r>
                <a:rPr lang="en-US" sz="1600" dirty="0" smtClean="0"/>
                <a:t>Policy coming from community</a:t>
              </a:r>
              <a:endParaRPr lang="en-US" sz="1600" dirty="0"/>
            </a:p>
            <a:p>
              <a:r>
                <a:rPr lang="en-US" sz="1600" dirty="0" smtClean="0"/>
                <a:t>requirements. Could include:</a:t>
              </a:r>
            </a:p>
            <a:p>
              <a:pPr marL="285750" indent="-285750">
                <a:buFont typeface="Arial"/>
                <a:buChar char="•"/>
              </a:pPr>
              <a:r>
                <a:rPr lang="en-US" sz="1600" dirty="0" smtClean="0"/>
                <a:t>Registration </a:t>
              </a:r>
              <a:r>
                <a:rPr lang="en-US" sz="1600" dirty="0" err="1" smtClean="0"/>
                <a:t>LoA</a:t>
              </a:r>
              <a:endParaRPr lang="en-US" sz="1600" dirty="0" smtClean="0"/>
            </a:p>
            <a:p>
              <a:pPr marL="285750" indent="-285750">
                <a:buFont typeface="Arial"/>
                <a:buChar char="•"/>
              </a:pPr>
              <a:r>
                <a:rPr lang="en-US" sz="1600" dirty="0" err="1" smtClean="0"/>
                <a:t>AuthN</a:t>
              </a:r>
              <a:r>
                <a:rPr lang="en-US" sz="1600" dirty="0" smtClean="0"/>
                <a:t> </a:t>
              </a:r>
              <a:r>
                <a:rPr lang="en-US" sz="1600" dirty="0" err="1" smtClean="0"/>
                <a:t>LoA</a:t>
              </a:r>
              <a:endParaRPr lang="en-US" sz="1600" dirty="0" smtClean="0"/>
            </a:p>
            <a:p>
              <a:pPr marL="285750" indent="-285750">
                <a:buFont typeface="Arial"/>
                <a:buChar char="•"/>
              </a:pPr>
              <a:r>
                <a:rPr lang="en-US" sz="1600" dirty="0" smtClean="0"/>
                <a:t>Operational Practices</a:t>
              </a:r>
            </a:p>
            <a:p>
              <a:pPr marL="285750" indent="-285750">
                <a:buFont typeface="Arial"/>
                <a:buChar char="•"/>
              </a:pPr>
              <a:r>
                <a:rPr lang="en-US" sz="1600" dirty="0" smtClean="0"/>
                <a:t>User </a:t>
              </a:r>
              <a:r>
                <a:rPr lang="en-US" sz="1600" dirty="0" err="1" smtClean="0"/>
                <a:t>behaviour</a:t>
              </a:r>
              <a:endParaRPr lang="en-US" sz="1600" dirty="0" smtClean="0"/>
            </a:p>
            <a:p>
              <a:pPr marL="285750" indent="-285750">
                <a:buFont typeface="Arial"/>
                <a:buChar char="•"/>
              </a:pPr>
              <a:r>
                <a:rPr lang="en-US" sz="1600" dirty="0" smtClean="0"/>
                <a:t>Attribute release (RADIUS</a:t>
              </a:r>
              <a:br>
                <a:rPr lang="en-US" sz="1600" dirty="0" smtClean="0"/>
              </a:br>
              <a:r>
                <a:rPr lang="en-US" sz="1600" dirty="0" smtClean="0"/>
                <a:t>&amp; SAML)</a:t>
              </a:r>
            </a:p>
            <a:p>
              <a:pPr marL="285750" indent="-285750">
                <a:buFont typeface="Arial"/>
                <a:buChar char="•"/>
              </a:pPr>
              <a:r>
                <a:rPr lang="en-US" sz="1600" dirty="0" smtClean="0"/>
                <a:t>Etc.</a:t>
              </a:r>
              <a:endParaRPr lang="en-US" sz="1600" dirty="0"/>
            </a:p>
          </p:txBody>
        </p:sp>
      </p:grpSp>
      <p:sp>
        <p:nvSpPr>
          <p:cNvPr id="11" name="TextBox 10"/>
          <p:cNvSpPr txBox="1"/>
          <p:nvPr/>
        </p:nvSpPr>
        <p:spPr>
          <a:xfrm>
            <a:off x="3272932" y="6525344"/>
            <a:ext cx="5835572" cy="369332"/>
          </a:xfrm>
          <a:prstGeom prst="rect">
            <a:avLst/>
          </a:prstGeom>
          <a:noFill/>
        </p:spPr>
        <p:txBody>
          <a:bodyPr wrap="none" rtlCol="0">
            <a:spAutoFit/>
          </a:bodyPr>
          <a:lstStyle/>
          <a:p>
            <a:r>
              <a:rPr lang="en-US" i="1" dirty="0" smtClean="0">
                <a:solidFill>
                  <a:schemeClr val="bg1">
                    <a:lumMod val="85000"/>
                  </a:schemeClr>
                </a:solidFill>
                <a:latin typeface="+mj-lt"/>
              </a:rPr>
              <a:t>graphic taken from slides from Janet … </a:t>
            </a:r>
            <a:r>
              <a:rPr lang="en-US" i="1" dirty="0">
                <a:solidFill>
                  <a:schemeClr val="bg1">
                    <a:lumMod val="85000"/>
                  </a:schemeClr>
                </a:solidFill>
                <a:latin typeface="+mj-lt"/>
              </a:rPr>
              <a:t>see </a:t>
            </a:r>
            <a:r>
              <a:rPr lang="en-US" i="1" dirty="0" smtClean="0">
                <a:solidFill>
                  <a:schemeClr val="bg1">
                    <a:lumMod val="85000"/>
                  </a:schemeClr>
                </a:solidFill>
                <a:latin typeface="+mj-lt"/>
              </a:rPr>
              <a:t>wiki.moonshot.ja.net!</a:t>
            </a:r>
            <a:endParaRPr lang="en-US" i="1" dirty="0">
              <a:solidFill>
                <a:schemeClr val="bg1">
                  <a:lumMod val="85000"/>
                </a:schemeClr>
              </a:solidFill>
              <a:latin typeface="+mj-lt"/>
            </a:endParaRPr>
          </a:p>
        </p:txBody>
      </p:sp>
    </p:spTree>
    <p:extLst>
      <p:ext uri="{BB962C8B-B14F-4D97-AF65-F5344CB8AC3E}">
        <p14:creationId xmlns:p14="http://schemas.microsoft.com/office/powerpoint/2010/main" val="3992443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dirty="0" smtClean="0"/>
              <a:t>Basically, anything that does GSSAPI/SASL – provided it has been generically coded and is not ‘</a:t>
            </a:r>
            <a:r>
              <a:rPr lang="en-US" dirty="0" err="1" smtClean="0"/>
              <a:t>krb-ish</a:t>
            </a:r>
            <a:r>
              <a:rPr lang="en-US" dirty="0" smtClean="0"/>
              <a:t>’:</a:t>
            </a:r>
          </a:p>
          <a:p>
            <a:pPr marL="82550" indent="0">
              <a:buNone/>
            </a:pPr>
            <a:endParaRPr lang="en-US" sz="1200" dirty="0" smtClean="0"/>
          </a:p>
          <a:p>
            <a:r>
              <a:rPr lang="en-US" sz="2400" dirty="0" smtClean="0"/>
              <a:t>including again Firefox GSS to Apache </a:t>
            </a:r>
            <a:r>
              <a:rPr lang="en-US" sz="2400" dirty="0" err="1" smtClean="0"/>
              <a:t>httpd</a:t>
            </a:r>
            <a:r>
              <a:rPr lang="en-US" sz="2400" dirty="0" smtClean="0"/>
              <a:t> </a:t>
            </a:r>
            <a:r>
              <a:rPr lang="en-US" sz="2400" dirty="0" smtClean="0">
                <a:sym typeface="Wingdings" panose="05000000000000000000" pitchFamily="2" charset="2"/>
              </a:rPr>
              <a:t></a:t>
            </a:r>
            <a:endParaRPr lang="en-US" sz="2400" dirty="0" smtClean="0"/>
          </a:p>
          <a:p>
            <a:r>
              <a:rPr lang="en-US" sz="2400" dirty="0" err="1" smtClean="0"/>
              <a:t>ssh</a:t>
            </a:r>
            <a:r>
              <a:rPr lang="en-US" sz="2400" dirty="0" smtClean="0"/>
              <a:t> (but beware of lack of </a:t>
            </a:r>
            <a:r>
              <a:rPr lang="en-US" sz="2400" dirty="0" err="1" smtClean="0"/>
              <a:t>authZ</a:t>
            </a:r>
            <a:r>
              <a:rPr lang="en-US" sz="2400" dirty="0"/>
              <a:t> </a:t>
            </a:r>
            <a:r>
              <a:rPr lang="en-US" sz="2400" dirty="0" smtClean="0"/>
              <a:t>&amp; provisioning support)</a:t>
            </a:r>
          </a:p>
          <a:p>
            <a:r>
              <a:rPr lang="en-US" sz="2400" dirty="0" smtClean="0"/>
              <a:t>also NFSv4 shows to work (again with some tweaks, since the Linux kernel things the GSS world is only </a:t>
            </a:r>
            <a:r>
              <a:rPr lang="en-US" sz="2400" dirty="0" err="1" smtClean="0"/>
              <a:t>Krb</a:t>
            </a:r>
            <a:r>
              <a:rPr lang="en-US" sz="2400" dirty="0" smtClean="0"/>
              <a:t> </a:t>
            </a:r>
            <a:r>
              <a:rPr lang="en-US" sz="2400" dirty="0" smtClean="0">
                <a:sym typeface="Wingdings" panose="05000000000000000000" pitchFamily="2" charset="2"/>
              </a:rPr>
              <a:t>)</a:t>
            </a:r>
          </a:p>
          <a:p>
            <a:r>
              <a:rPr lang="en-US" sz="2400" dirty="0" err="1" smtClean="0">
                <a:sym typeface="Wingdings" panose="05000000000000000000" pitchFamily="2" charset="2"/>
              </a:rPr>
              <a:t>MyProxy</a:t>
            </a:r>
            <a:r>
              <a:rPr lang="en-US" sz="2400" dirty="0" smtClean="0">
                <a:sym typeface="Wingdings" panose="05000000000000000000" pitchFamily="2" charset="2"/>
              </a:rPr>
              <a:t>, for proxies and in PKI CA mode</a:t>
            </a:r>
          </a:p>
          <a:p>
            <a:pPr marL="82550" indent="0">
              <a:buNone/>
            </a:pPr>
            <a:endParaRPr lang="en-US" sz="1200" dirty="0" smtClean="0">
              <a:sym typeface="Wingdings" panose="05000000000000000000" pitchFamily="2" charset="2"/>
            </a:endParaRPr>
          </a:p>
          <a:p>
            <a:pPr marL="82550" indent="0">
              <a:buNone/>
            </a:pPr>
            <a:r>
              <a:rPr lang="en-US" sz="2400" dirty="0" smtClean="0">
                <a:sym typeface="Wingdings" panose="05000000000000000000" pitchFamily="2" charset="2"/>
              </a:rPr>
              <a:t>and more demos, like </a:t>
            </a:r>
            <a:r>
              <a:rPr lang="en-US" sz="2400" dirty="0" err="1" smtClean="0">
                <a:sym typeface="Wingdings" panose="05000000000000000000" pitchFamily="2" charset="2"/>
              </a:rPr>
              <a:t>iRODS</a:t>
            </a:r>
            <a:r>
              <a:rPr lang="en-US" sz="2400" dirty="0" smtClean="0">
                <a:sym typeface="Wingdings" panose="05000000000000000000" pitchFamily="2" charset="2"/>
              </a:rPr>
              <a:t>, CIFS, </a:t>
            </a:r>
            <a:r>
              <a:rPr lang="en-US" sz="2400" dirty="0" err="1" smtClean="0">
                <a:sym typeface="Wingdings" panose="05000000000000000000" pitchFamily="2" charset="2"/>
              </a:rPr>
              <a:t>OpenLDAP</a:t>
            </a:r>
            <a:r>
              <a:rPr lang="en-US" sz="2400" dirty="0" smtClean="0">
                <a:sym typeface="Wingdings" panose="05000000000000000000" pitchFamily="2" charset="2"/>
              </a:rPr>
              <a:t>, </a:t>
            </a:r>
            <a:r>
              <a:rPr lang="en-US" sz="2400" dirty="0" err="1" smtClean="0">
                <a:sym typeface="Wingdings" panose="05000000000000000000" pitchFamily="2" charset="2"/>
              </a:rPr>
              <a:t>OpenLDAP</a:t>
            </a:r>
            <a:r>
              <a:rPr lang="en-US" sz="2400" dirty="0" smtClean="0">
                <a:sym typeface="Wingdings" panose="05000000000000000000" pitchFamily="2" charset="2"/>
              </a:rPr>
              <a:t>-to-</a:t>
            </a:r>
            <a:r>
              <a:rPr lang="en-US" sz="2400" dirty="0" err="1" smtClean="0">
                <a:sym typeface="Wingdings" panose="05000000000000000000" pitchFamily="2" charset="2"/>
              </a:rPr>
              <a:t>ActiveDirectory</a:t>
            </a:r>
            <a:r>
              <a:rPr lang="en-US" sz="2400" dirty="0" smtClean="0">
                <a:sym typeface="Wingdings" panose="05000000000000000000" pitchFamily="2" charset="2"/>
              </a:rPr>
              <a:t>/SSPI, IIS+SSPI, </a:t>
            </a:r>
            <a:r>
              <a:rPr lang="en-US" sz="2400" dirty="0" err="1" smtClean="0">
                <a:sym typeface="Wingdings" panose="05000000000000000000" pitchFamily="2" charset="2"/>
              </a:rPr>
              <a:t>Jabberd</a:t>
            </a:r>
            <a:r>
              <a:rPr lang="en-US" sz="2400" dirty="0" smtClean="0">
                <a:sym typeface="Wingdings" panose="05000000000000000000" pitchFamily="2" charset="2"/>
              </a:rPr>
              <a:t>, console login</a:t>
            </a:r>
          </a:p>
          <a:p>
            <a:endParaRPr lang="en-US" sz="2400" dirty="0"/>
          </a:p>
        </p:txBody>
      </p:sp>
      <p:sp>
        <p:nvSpPr>
          <p:cNvPr id="3" name="Title 2"/>
          <p:cNvSpPr>
            <a:spLocks noGrp="1"/>
          </p:cNvSpPr>
          <p:nvPr>
            <p:ph type="title"/>
          </p:nvPr>
        </p:nvSpPr>
        <p:spPr/>
        <p:txBody>
          <a:bodyPr/>
          <a:lstStyle/>
          <a:p>
            <a:r>
              <a:rPr lang="en-US" dirty="0" smtClean="0"/>
              <a:t>Moonshot applications</a:t>
            </a:r>
            <a:endParaRPr lang="en-US" dirty="0"/>
          </a:p>
        </p:txBody>
      </p:sp>
    </p:spTree>
    <p:extLst>
      <p:ext uri="{BB962C8B-B14F-4D97-AF65-F5344CB8AC3E}">
        <p14:creationId xmlns:p14="http://schemas.microsoft.com/office/powerpoint/2010/main" val="283821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X509 delegation is needed to let </a:t>
            </a:r>
            <a:r>
              <a:rPr lang="en-US" dirty="0" err="1"/>
              <a:t>WebFTS</a:t>
            </a:r>
            <a:r>
              <a:rPr lang="en-US" dirty="0"/>
              <a:t> access the grid on users behalf</a:t>
            </a:r>
          </a:p>
          <a:p>
            <a:r>
              <a:rPr lang="en-US" dirty="0"/>
              <a:t>Users make private key available to browser</a:t>
            </a:r>
          </a:p>
          <a:p>
            <a:r>
              <a:rPr lang="en-US" dirty="0"/>
              <a:t>Not available via browser API</a:t>
            </a:r>
          </a:p>
          <a:p>
            <a:r>
              <a:rPr lang="en-US" dirty="0"/>
              <a:t>We are trying to replace user certificate delegation with transparent access via Identity Federation (pilot project for WLCG)</a:t>
            </a:r>
          </a:p>
          <a:p>
            <a:r>
              <a:rPr lang="en-US" dirty="0"/>
              <a:t>The same technology may be used for other types of services, e.g. job submission.</a:t>
            </a:r>
          </a:p>
          <a:p>
            <a:endParaRPr lang="en-US" dirty="0"/>
          </a:p>
        </p:txBody>
      </p:sp>
      <p:sp>
        <p:nvSpPr>
          <p:cNvPr id="3" name="Title 2"/>
          <p:cNvSpPr>
            <a:spLocks noGrp="1"/>
          </p:cNvSpPr>
          <p:nvPr>
            <p:ph type="title"/>
          </p:nvPr>
        </p:nvSpPr>
        <p:spPr/>
        <p:txBody>
          <a:bodyPr>
            <a:normAutofit fontScale="90000"/>
          </a:bodyPr>
          <a:lstStyle/>
          <a:p>
            <a:r>
              <a:rPr lang="en-US" dirty="0" smtClean="0"/>
              <a:t>WebFTS3 –wLCG FIM4R pilot and STS</a:t>
            </a:r>
            <a:endParaRPr lang="en-US" dirty="0"/>
          </a:p>
        </p:txBody>
      </p:sp>
      <p:sp>
        <p:nvSpPr>
          <p:cNvPr id="4" name="TextBox 3"/>
          <p:cNvSpPr txBox="1"/>
          <p:nvPr/>
        </p:nvSpPr>
        <p:spPr>
          <a:xfrm>
            <a:off x="3112248" y="6525344"/>
            <a:ext cx="6068264" cy="369332"/>
          </a:xfrm>
          <a:prstGeom prst="rect">
            <a:avLst/>
          </a:prstGeom>
          <a:noFill/>
        </p:spPr>
        <p:txBody>
          <a:bodyPr wrap="none" rtlCol="0">
            <a:spAutoFit/>
          </a:bodyPr>
          <a:lstStyle/>
          <a:p>
            <a:r>
              <a:rPr lang="en-US" i="1" dirty="0" smtClean="0">
                <a:solidFill>
                  <a:schemeClr val="bg1">
                    <a:lumMod val="85000"/>
                  </a:schemeClr>
                </a:solidFill>
                <a:latin typeface="+mj-lt"/>
              </a:rPr>
              <a:t>Slides content from </a:t>
            </a:r>
            <a:r>
              <a:rPr lang="en-US" i="1" dirty="0" err="1" smtClean="0">
                <a:solidFill>
                  <a:schemeClr val="bg1">
                    <a:lumMod val="85000"/>
                  </a:schemeClr>
                </a:solidFill>
                <a:latin typeface="+mj-lt"/>
              </a:rPr>
              <a:t>Romain</a:t>
            </a:r>
            <a:r>
              <a:rPr lang="en-US" i="1" dirty="0" smtClean="0">
                <a:solidFill>
                  <a:schemeClr val="bg1">
                    <a:lumMod val="85000"/>
                  </a:schemeClr>
                </a:solidFill>
                <a:latin typeface="+mj-lt"/>
              </a:rPr>
              <a:t> </a:t>
            </a:r>
            <a:r>
              <a:rPr lang="en-US" i="1" dirty="0" err="1" smtClean="0">
                <a:solidFill>
                  <a:schemeClr val="bg1">
                    <a:lumMod val="85000"/>
                  </a:schemeClr>
                </a:solidFill>
                <a:latin typeface="+mj-lt"/>
              </a:rPr>
              <a:t>Wartel</a:t>
            </a:r>
            <a:r>
              <a:rPr lang="en-US" i="1" dirty="0" smtClean="0">
                <a:solidFill>
                  <a:schemeClr val="bg1">
                    <a:lumMod val="85000"/>
                  </a:schemeClr>
                </a:solidFill>
                <a:latin typeface="+mj-lt"/>
              </a:rPr>
              <a:t>, CERN and wLCG security officer</a:t>
            </a:r>
            <a:endParaRPr lang="en-US" i="1" dirty="0">
              <a:solidFill>
                <a:schemeClr val="bg1">
                  <a:lumMod val="85000"/>
                </a:schemeClr>
              </a:solidFill>
              <a:latin typeface="+mj-lt"/>
            </a:endParaRPr>
          </a:p>
        </p:txBody>
      </p:sp>
    </p:spTree>
    <p:extLst>
      <p:ext uri="{BB962C8B-B14F-4D97-AF65-F5344CB8AC3E}">
        <p14:creationId xmlns:p14="http://schemas.microsoft.com/office/powerpoint/2010/main" val="2671293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Token Service ‘EMI STS’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5864895" cy="374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3648" y="4653136"/>
            <a:ext cx="6454844"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mj-lt"/>
              </a:rPr>
              <a:t>WS-Trust compliant translation from any-to-any</a:t>
            </a:r>
          </a:p>
          <a:p>
            <a:pPr marL="285750" indent="-285750">
              <a:buFont typeface="Arial" panose="020B0604020202020204" pitchFamily="34" charset="0"/>
              <a:buChar char="•"/>
            </a:pPr>
            <a:r>
              <a:rPr lang="en-US" sz="2400" dirty="0" smtClean="0">
                <a:latin typeface="+mj-lt"/>
              </a:rPr>
              <a:t>Including hooks to attach attribute authorities</a:t>
            </a:r>
          </a:p>
          <a:p>
            <a:pPr marL="285750" indent="-285750">
              <a:buFont typeface="Arial" panose="020B0604020202020204" pitchFamily="34" charset="0"/>
              <a:buChar char="•"/>
            </a:pPr>
            <a:r>
              <a:rPr lang="en-US" sz="2400" dirty="0" smtClean="0">
                <a:latin typeface="+mj-lt"/>
              </a:rPr>
              <a:t>With access control to the service, so it can </a:t>
            </a:r>
            <a:br>
              <a:rPr lang="en-US" sz="2400" dirty="0" smtClean="0">
                <a:latin typeface="+mj-lt"/>
              </a:rPr>
            </a:br>
            <a:r>
              <a:rPr lang="en-US" sz="2400" dirty="0" smtClean="0">
                <a:latin typeface="+mj-lt"/>
              </a:rPr>
              <a:t>implement distributed controls</a:t>
            </a:r>
            <a:endParaRPr lang="en-US" sz="2400" dirty="0">
              <a:latin typeface="+mj-lt"/>
            </a:endParaRPr>
          </a:p>
        </p:txBody>
      </p:sp>
      <p:sp>
        <p:nvSpPr>
          <p:cNvPr id="5" name="Rectangle 4"/>
          <p:cNvSpPr/>
          <p:nvPr/>
        </p:nvSpPr>
        <p:spPr>
          <a:xfrm>
            <a:off x="1475656" y="6165304"/>
            <a:ext cx="7056784" cy="584775"/>
          </a:xfrm>
          <a:prstGeom prst="rect">
            <a:avLst/>
          </a:prstGeom>
          <a:solidFill>
            <a:schemeClr val="bg1">
              <a:lumMod val="95000"/>
            </a:schemeClr>
          </a:solidFill>
          <a:ln>
            <a:solidFill>
              <a:srgbClr val="002060"/>
            </a:solidFill>
          </a:ln>
        </p:spPr>
        <p:txBody>
          <a:bodyPr wrap="square">
            <a:spAutoFit/>
          </a:bodyPr>
          <a:lstStyle/>
          <a:p>
            <a:r>
              <a:rPr lang="en-US" sz="1600" dirty="0"/>
              <a:t>support &amp; info </a:t>
            </a:r>
            <a:r>
              <a:rPr lang="en-US" sz="1600" b="1" dirty="0" smtClean="0"/>
              <a:t>henri.mikkonen@nimbleidm.com</a:t>
            </a:r>
            <a:r>
              <a:rPr lang="en-US" sz="1600" dirty="0"/>
              <a:t/>
            </a:r>
            <a:br>
              <a:rPr lang="en-US" sz="1600" dirty="0"/>
            </a:br>
            <a:r>
              <a:rPr lang="en-US" sz="1600" dirty="0"/>
              <a:t>see </a:t>
            </a:r>
            <a:r>
              <a:rPr lang="en-US" sz="1600" dirty="0" smtClean="0"/>
              <a:t>also </a:t>
            </a:r>
            <a:r>
              <a:rPr lang="en-US" sz="1600" b="1" dirty="0" smtClean="0"/>
              <a:t>https</a:t>
            </a:r>
            <a:r>
              <a:rPr lang="en-US" sz="1600" b="1" dirty="0"/>
              <a:t>://twiki.cern.ch/twiki/bin/view/EMI/EMISTSDocumentation</a:t>
            </a:r>
            <a:endParaRPr lang="en-US" sz="1600" b="1" dirty="0"/>
          </a:p>
        </p:txBody>
      </p:sp>
    </p:spTree>
    <p:extLst>
      <p:ext uri="{BB962C8B-B14F-4D97-AF65-F5344CB8AC3E}">
        <p14:creationId xmlns:p14="http://schemas.microsoft.com/office/powerpoint/2010/main" val="2062039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6178271"/>
            <a:ext cx="7440820" cy="646331"/>
          </a:xfrm>
          <a:prstGeom prst="rect">
            <a:avLst/>
          </a:prstGeom>
          <a:solidFill>
            <a:srgbClr val="FFFFFF">
              <a:alpha val="50196"/>
            </a:srgbClr>
          </a:solidFill>
        </p:spPr>
        <p:txBody>
          <a:bodyPr wrap="none" rtlCol="0">
            <a:spAutoFit/>
          </a:bodyPr>
          <a:lstStyle/>
          <a:p>
            <a:r>
              <a:rPr lang="en-US" dirty="0" smtClean="0">
                <a:latin typeface="+mj-lt"/>
              </a:rPr>
              <a:t>STS Security </a:t>
            </a:r>
            <a:r>
              <a:rPr lang="en-US" dirty="0">
                <a:latin typeface="+mj-lt"/>
              </a:rPr>
              <a:t>Token Service </a:t>
            </a:r>
            <a:r>
              <a:rPr lang="en-US" dirty="0" smtClean="0">
                <a:latin typeface="+mj-lt"/>
              </a:rPr>
              <a:t>supported by Henri </a:t>
            </a:r>
            <a:r>
              <a:rPr lang="en-US" dirty="0" err="1" smtClean="0">
                <a:latin typeface="+mj-lt"/>
              </a:rPr>
              <a:t>Mikkonen</a:t>
            </a:r>
            <a:r>
              <a:rPr lang="en-US" dirty="0" smtClean="0">
                <a:latin typeface="+mj-lt"/>
              </a:rPr>
              <a:t> of NimbleIDM.com</a:t>
            </a:r>
            <a:r>
              <a:rPr lang="en-US" b="1" dirty="0" smtClean="0">
                <a:latin typeface="+mj-lt"/>
              </a:rPr>
              <a:t/>
            </a:r>
            <a:br>
              <a:rPr lang="en-US" b="1" dirty="0" smtClean="0">
                <a:latin typeface="+mj-lt"/>
              </a:rPr>
            </a:br>
            <a:r>
              <a:rPr lang="en-US" dirty="0" smtClean="0">
                <a:latin typeface="+mj-lt"/>
              </a:rPr>
              <a:t>For wLCG FIM4R pilot romain.wartel@cern.ch</a:t>
            </a:r>
            <a:endParaRPr lang="en-US" b="1" dirty="0">
              <a:latin typeface="+mj-lt"/>
            </a:endParaRPr>
          </a:p>
        </p:txBody>
      </p:sp>
    </p:spTree>
    <p:extLst>
      <p:ext uri="{BB962C8B-B14F-4D97-AF65-F5344CB8AC3E}">
        <p14:creationId xmlns:p14="http://schemas.microsoft.com/office/powerpoint/2010/main" val="1718084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thinking beyond just </a:t>
            </a:r>
            <a:r>
              <a:rPr lang="en-US" dirty="0" err="1" smtClean="0"/>
              <a:t>WebFTS</a:t>
            </a:r>
            <a:r>
              <a:rPr lang="en-US" dirty="0" smtClean="0"/>
              <a:t> …</a:t>
            </a:r>
            <a:br>
              <a:rPr lang="en-US" dirty="0" smtClean="0"/>
            </a:br>
            <a:endParaRPr lang="en-US" dirty="0"/>
          </a:p>
        </p:txBody>
      </p:sp>
      <p:pic>
        <p:nvPicPr>
          <p:cNvPr id="5" name="droppe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32" y="1001613"/>
            <a:ext cx="16954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Picture 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 y="715863"/>
            <a:ext cx="3152775" cy="2947987"/>
          </a:xfrm>
          <a:prstGeom prst="rect">
            <a:avLst/>
          </a:prstGeom>
          <a:noFill/>
          <a:ln>
            <a:noFill/>
          </a:ln>
          <a:extLst>
            <a:ext uri="{909E8E84-426E-40DD-AFC4-6F175D3DCCD1}">
              <a14:hiddenFill xmlns:a14="http://schemas.microsoft.com/office/drawing/2010/main">
                <a:solidFill>
                  <a:srgbClr val="FFFFFF">
                    <a:alpha val="36078"/>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ropped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4" y="4725888"/>
            <a:ext cx="1946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2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294" y="715863"/>
            <a:ext cx="5037138" cy="2955925"/>
          </a:xfrm>
          <a:prstGeom prst="rect">
            <a:avLst/>
          </a:prstGeom>
          <a:noFill/>
          <a:ln>
            <a:noFill/>
          </a:ln>
          <a:extLst>
            <a:ext uri="{909E8E84-426E-40DD-AFC4-6F175D3DCCD1}">
              <a14:hiddenFill xmlns:a14="http://schemas.microsoft.com/office/drawing/2010/main">
                <a:solidFill>
                  <a:srgbClr val="FFFFFF">
                    <a:alpha val="9411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creen Shot 2014-03-25 at 1.22.57 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0019" y="1271488"/>
            <a:ext cx="10525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Screen Shot 2014-03-25 at 2.19.43 P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7" y="1565175"/>
            <a:ext cx="17684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233"/>
          <p:cNvSpPr>
            <a:spLocks noChangeArrowheads="1"/>
          </p:cNvSpPr>
          <p:nvPr/>
        </p:nvSpPr>
        <p:spPr bwMode="auto">
          <a:xfrm>
            <a:off x="4950469" y="3957538"/>
            <a:ext cx="1500188" cy="1581150"/>
          </a:xfrm>
          <a:prstGeom prst="roundRect">
            <a:avLst>
              <a:gd name="adj" fmla="val 8931"/>
            </a:avLst>
          </a:prstGeom>
          <a:solidFill>
            <a:srgbClr val="009193"/>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lang="en-US" sz="1700" dirty="0" err="1" smtClean="0">
                <a:uFillTx/>
                <a:latin typeface="Arial" charset="0"/>
                <a:ea typeface="ＭＳ Ｐゴシック" charset="0"/>
                <a:cs typeface="ＭＳ Ｐゴシック" charset="0"/>
              </a:rPr>
              <a:t>WebFTS</a:t>
            </a:r>
            <a:endParaRPr sz="1700" dirty="0">
              <a:uFillTx/>
              <a:latin typeface="Arial" charset="0"/>
              <a:ea typeface="ＭＳ Ｐゴシック" charset="0"/>
              <a:cs typeface="ＭＳ Ｐゴシック" charset="0"/>
            </a:endParaRPr>
          </a:p>
        </p:txBody>
      </p:sp>
      <p:sp>
        <p:nvSpPr>
          <p:cNvPr id="12" name="Shape 234"/>
          <p:cNvSpPr>
            <a:spLocks noChangeShapeType="1"/>
          </p:cNvSpPr>
          <p:nvPr/>
        </p:nvSpPr>
        <p:spPr bwMode="auto">
          <a:xfrm flipH="1" flipV="1">
            <a:off x="1945332" y="5114825"/>
            <a:ext cx="3008312" cy="3175"/>
          </a:xfrm>
          <a:prstGeom prst="line">
            <a:avLst/>
          </a:prstGeom>
          <a:noFill/>
          <a:ln w="38100">
            <a:solidFill>
              <a:srgbClr val="000000"/>
            </a:solidFill>
            <a:miter lim="400000"/>
            <a:headEnd type="stealth"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 name="Shape 235"/>
          <p:cNvSpPr>
            <a:spLocks noChangeArrowheads="1"/>
          </p:cNvSpPr>
          <p:nvPr/>
        </p:nvSpPr>
        <p:spPr bwMode="auto">
          <a:xfrm>
            <a:off x="3851919" y="2555775"/>
            <a:ext cx="1169988" cy="598488"/>
          </a:xfrm>
          <a:prstGeom prst="roundRect">
            <a:avLst>
              <a:gd name="adj" fmla="val 22389"/>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CERN SSO</a:t>
            </a:r>
          </a:p>
        </p:txBody>
      </p:sp>
      <p:sp>
        <p:nvSpPr>
          <p:cNvPr id="14" name="Shape 236"/>
          <p:cNvSpPr>
            <a:spLocks noChangeShapeType="1"/>
          </p:cNvSpPr>
          <p:nvPr/>
        </p:nvSpPr>
        <p:spPr bwMode="auto">
          <a:xfrm flipH="1">
            <a:off x="4478982" y="3209825"/>
            <a:ext cx="3175" cy="1203325"/>
          </a:xfrm>
          <a:prstGeom prst="line">
            <a:avLst/>
          </a:prstGeom>
          <a:noFill/>
          <a:ln w="38100">
            <a:solidFill>
              <a:srgbClr val="000000"/>
            </a:solidFill>
            <a:miter lim="400000"/>
            <a:headEnd type="stealth"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5" name="Shape 237"/>
          <p:cNvSpPr>
            <a:spLocks noChangeArrowheads="1"/>
          </p:cNvSpPr>
          <p:nvPr/>
        </p:nvSpPr>
        <p:spPr bwMode="auto">
          <a:xfrm>
            <a:off x="1388119" y="2511325"/>
            <a:ext cx="1044575" cy="633413"/>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sp>
        <p:nvSpPr>
          <p:cNvPr id="16" name="Shape 239"/>
          <p:cNvSpPr>
            <a:spLocks noChangeShapeType="1"/>
          </p:cNvSpPr>
          <p:nvPr/>
        </p:nvSpPr>
        <p:spPr bwMode="auto">
          <a:xfrm>
            <a:off x="1926282" y="3189188"/>
            <a:ext cx="4762" cy="1766887"/>
          </a:xfrm>
          <a:prstGeom prst="line">
            <a:avLst/>
          </a:prstGeom>
          <a:noFill/>
          <a:ln w="38100">
            <a:solidFill>
              <a:srgbClr val="000000"/>
            </a:solidFill>
            <a:miter lim="400000"/>
            <a:headEnd type="stealth" w="med" len="med"/>
            <a:tailEnd type="stealth"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7" name="Shape 240"/>
          <p:cNvSpPr>
            <a:spLocks noChangeArrowheads="1"/>
          </p:cNvSpPr>
          <p:nvPr/>
        </p:nvSpPr>
        <p:spPr bwMode="auto">
          <a:xfrm rot="16183614">
            <a:off x="1335731" y="3733701"/>
            <a:ext cx="1152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a:uFill>
                  <a:solidFill/>
                </a:uFill>
                <a:latin typeface="Arial" charset="0"/>
                <a:ea typeface="ＭＳ Ｐゴシック" charset="0"/>
                <a:cs typeface="ＭＳ Ｐゴシック" charset="0"/>
              </a:rPr>
              <a:t>Credentials</a:t>
            </a: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Attributes</a:t>
            </a:r>
          </a:p>
        </p:txBody>
      </p:sp>
      <p:sp>
        <p:nvSpPr>
          <p:cNvPr id="18" name="Shape 241"/>
          <p:cNvSpPr>
            <a:spLocks noChangeArrowheads="1"/>
          </p:cNvSpPr>
          <p:nvPr/>
        </p:nvSpPr>
        <p:spPr bwMode="auto">
          <a:xfrm>
            <a:off x="3280419" y="4832250"/>
            <a:ext cx="4635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6788" tIns="26788" rIns="26788" bIns="26788">
            <a:spAutoFit/>
          </a:bodyPr>
          <a:lstStyle/>
          <a:p>
            <a:pPr defTabSz="910796">
              <a:buClr>
                <a:srgbClr val="000000"/>
              </a:buClr>
              <a:buFont typeface="Helvetica"/>
              <a:buNone/>
              <a:defRPr sz="1800"/>
            </a:pPr>
            <a:endParaRPr sz="1700">
              <a:uFill>
                <a:solidFill/>
              </a:uFill>
              <a:latin typeface="Arial" charset="0"/>
              <a:ea typeface="ＭＳ Ｐゴシック" charset="0"/>
              <a:cs typeface="ＭＳ Ｐゴシック" charset="0"/>
            </a:endParaRP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Web</a:t>
            </a:r>
          </a:p>
        </p:txBody>
      </p:sp>
      <p:sp>
        <p:nvSpPr>
          <p:cNvPr id="19" name="Shape 242"/>
          <p:cNvSpPr>
            <a:spLocks noChangeShapeType="1"/>
          </p:cNvSpPr>
          <p:nvPr/>
        </p:nvSpPr>
        <p:spPr bwMode="auto">
          <a:xfrm flipV="1">
            <a:off x="4494857" y="4402038"/>
            <a:ext cx="479425" cy="6350"/>
          </a:xfrm>
          <a:prstGeom prst="line">
            <a:avLst/>
          </a:prstGeom>
          <a:noFill/>
          <a:ln w="38100">
            <a:solidFill>
              <a:srgbClr val="000000"/>
            </a:solidFill>
            <a:miter lim="400000"/>
            <a:headEn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0" name="Shape 243"/>
          <p:cNvSpPr>
            <a:spLocks noChangeArrowheads="1"/>
          </p:cNvSpPr>
          <p:nvPr/>
        </p:nvSpPr>
        <p:spPr bwMode="auto">
          <a:xfrm rot="16183614">
            <a:off x="3913038" y="3336031"/>
            <a:ext cx="1152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a:uFill>
                  <a:solidFill/>
                </a:uFill>
                <a:latin typeface="Arial" charset="0"/>
                <a:ea typeface="ＭＳ Ｐゴシック" charset="0"/>
                <a:cs typeface="ＭＳ Ｐゴシック" charset="0"/>
              </a:rPr>
              <a:t>Redirect</a:t>
            </a: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WAYF</a:t>
            </a:r>
          </a:p>
        </p:txBody>
      </p:sp>
      <p:sp>
        <p:nvSpPr>
          <p:cNvPr id="21" name="Shape 244"/>
          <p:cNvSpPr>
            <a:spLocks noChangeShapeType="1"/>
          </p:cNvSpPr>
          <p:nvPr/>
        </p:nvSpPr>
        <p:spPr bwMode="auto">
          <a:xfrm flipV="1">
            <a:off x="2450157" y="2981225"/>
            <a:ext cx="1389062" cy="1588"/>
          </a:xfrm>
          <a:prstGeom prst="line">
            <a:avLst/>
          </a:prstGeom>
          <a:noFill/>
          <a:ln w="38100">
            <a:solidFill>
              <a:srgbClr val="000000"/>
            </a:solidFill>
            <a:miter lim="400000"/>
            <a:headEnd type="triangle"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2" name="Shape 245"/>
          <p:cNvSpPr>
            <a:spLocks noChangeShapeType="1"/>
          </p:cNvSpPr>
          <p:nvPr/>
        </p:nvSpPr>
        <p:spPr bwMode="auto">
          <a:xfrm flipV="1">
            <a:off x="2450157" y="2716113"/>
            <a:ext cx="1389062" cy="3175"/>
          </a:xfrm>
          <a:prstGeom prst="line">
            <a:avLst/>
          </a:prstGeom>
          <a:noFill/>
          <a:ln w="38100">
            <a:solidFill>
              <a:srgbClr val="000000"/>
            </a:solidFill>
            <a:miter lim="400000"/>
            <a:headEn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3" name="Shape 246"/>
          <p:cNvSpPr>
            <a:spLocks noChangeShapeType="1"/>
          </p:cNvSpPr>
          <p:nvPr/>
        </p:nvSpPr>
        <p:spPr bwMode="auto">
          <a:xfrm>
            <a:off x="5020319" y="2866925"/>
            <a:ext cx="369888" cy="4763"/>
          </a:xfrm>
          <a:prstGeom prst="line">
            <a:avLst/>
          </a:prstGeom>
          <a:noFill/>
          <a:ln w="38100">
            <a:solidFill>
              <a:srgbClr val="000000"/>
            </a:solidFill>
            <a:miter lim="400000"/>
            <a:headEn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4" name="Shape 247"/>
          <p:cNvSpPr>
            <a:spLocks noChangeShapeType="1"/>
          </p:cNvSpPr>
          <p:nvPr/>
        </p:nvSpPr>
        <p:spPr bwMode="auto">
          <a:xfrm>
            <a:off x="5369569" y="2860575"/>
            <a:ext cx="0" cy="1074738"/>
          </a:xfrm>
          <a:prstGeom prst="line">
            <a:avLst/>
          </a:prstGeom>
          <a:noFill/>
          <a:ln w="38100">
            <a:solidFill>
              <a:srgbClr val="000000"/>
            </a:solidFill>
            <a:miter lim="400000"/>
            <a:headEn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5" name="Shape 248"/>
          <p:cNvSpPr>
            <a:spLocks noChangeArrowheads="1"/>
          </p:cNvSpPr>
          <p:nvPr/>
        </p:nvSpPr>
        <p:spPr bwMode="auto">
          <a:xfrm rot="16183614">
            <a:off x="4860775" y="3258244"/>
            <a:ext cx="7858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lvl1pPr defTabSz="1295400" eaLnBrk="0" hangingPunct="0">
              <a:defRPr sz="2400">
                <a:solidFill>
                  <a:schemeClr val="tx1"/>
                </a:solidFill>
                <a:latin typeface="Arial" pitchFamily="34" charset="0"/>
                <a:ea typeface="MS PGothic" pitchFamily="34" charset="-128"/>
              </a:defRPr>
            </a:lvl1pPr>
            <a:lvl2pPr marL="742950" indent="-285750" defTabSz="1295400" eaLnBrk="0" hangingPunct="0">
              <a:defRPr sz="2400">
                <a:solidFill>
                  <a:schemeClr val="tx1"/>
                </a:solidFill>
                <a:latin typeface="Arial" pitchFamily="34" charset="0"/>
                <a:ea typeface="MS PGothic" pitchFamily="34" charset="-128"/>
              </a:defRPr>
            </a:lvl2pPr>
            <a:lvl3pPr marL="1143000" indent="-228600" defTabSz="1295400" eaLnBrk="0" hangingPunct="0">
              <a:defRPr sz="2400">
                <a:solidFill>
                  <a:schemeClr val="tx1"/>
                </a:solidFill>
                <a:latin typeface="Arial" pitchFamily="34" charset="0"/>
                <a:ea typeface="MS PGothic" pitchFamily="34" charset="-128"/>
              </a:defRPr>
            </a:lvl3pPr>
            <a:lvl4pPr marL="1600200" indent="-228600" defTabSz="1295400" eaLnBrk="0" hangingPunct="0">
              <a:defRPr sz="2400">
                <a:solidFill>
                  <a:schemeClr val="tx1"/>
                </a:solidFill>
                <a:latin typeface="Arial" pitchFamily="34" charset="0"/>
                <a:ea typeface="MS PGothic" pitchFamily="34" charset="-128"/>
              </a:defRPr>
            </a:lvl4pPr>
            <a:lvl5pPr marL="2057400" indent="-228600" defTabSz="1295400" eaLnBrk="0" hangingPunct="0">
              <a:defRPr sz="2400">
                <a:solidFill>
                  <a:schemeClr val="tx1"/>
                </a:solidFill>
                <a:latin typeface="Arial" pitchFamily="34" charset="0"/>
                <a:ea typeface="MS PGothic" pitchFamily="34" charset="-128"/>
              </a:defRPr>
            </a:lvl5pPr>
            <a:lvl6pPr marL="25146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000000"/>
              </a:buClr>
              <a:buFont typeface="Helvetica" charset="0"/>
              <a:buNone/>
            </a:pPr>
            <a:r>
              <a:rPr lang="en-US" altLang="en-US" sz="1700"/>
              <a:t>SAML</a:t>
            </a:r>
          </a:p>
        </p:txBody>
      </p:sp>
      <p:sp>
        <p:nvSpPr>
          <p:cNvPr id="26" name="Shape 249"/>
          <p:cNvSpPr>
            <a:spLocks noChangeArrowheads="1"/>
          </p:cNvSpPr>
          <p:nvPr/>
        </p:nvSpPr>
        <p:spPr bwMode="auto">
          <a:xfrm>
            <a:off x="7014219" y="2600225"/>
            <a:ext cx="1044575" cy="633413"/>
          </a:xfrm>
          <a:prstGeom prst="roundRect">
            <a:avLst>
              <a:gd name="adj" fmla="val 21125"/>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VOMS</a:t>
            </a:r>
          </a:p>
        </p:txBody>
      </p:sp>
      <p:pic>
        <p:nvPicPr>
          <p:cNvPr id="27" name="droppedIm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1519" y="4413150"/>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 name="Shape 251"/>
          <p:cNvSpPr>
            <a:spLocks noChangeArrowheads="1"/>
          </p:cNvSpPr>
          <p:nvPr/>
        </p:nvSpPr>
        <p:spPr bwMode="auto">
          <a:xfrm>
            <a:off x="1289694" y="2395438"/>
            <a:ext cx="1044575" cy="633412"/>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sp>
        <p:nvSpPr>
          <p:cNvPr id="29" name="Shape 252"/>
          <p:cNvSpPr>
            <a:spLocks noChangeArrowheads="1"/>
          </p:cNvSpPr>
          <p:nvPr/>
        </p:nvSpPr>
        <p:spPr bwMode="auto">
          <a:xfrm>
            <a:off x="1191269" y="2270025"/>
            <a:ext cx="1044575" cy="633413"/>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sp>
        <p:nvSpPr>
          <p:cNvPr id="30" name="Shape 253"/>
          <p:cNvSpPr>
            <a:spLocks noChangeArrowheads="1"/>
          </p:cNvSpPr>
          <p:nvPr/>
        </p:nvSpPr>
        <p:spPr bwMode="auto">
          <a:xfrm>
            <a:off x="1048394" y="2163663"/>
            <a:ext cx="1044575" cy="633412"/>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pic>
        <p:nvPicPr>
          <p:cNvPr id="31" name="droppedIm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0319" y="912713"/>
            <a:ext cx="6873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2" name="Shape 255"/>
          <p:cNvSpPr>
            <a:spLocks noChangeArrowheads="1"/>
          </p:cNvSpPr>
          <p:nvPr/>
        </p:nvSpPr>
        <p:spPr bwMode="auto">
          <a:xfrm>
            <a:off x="7477769" y="3913088"/>
            <a:ext cx="965200" cy="1581150"/>
          </a:xfrm>
          <a:prstGeom prst="roundRect">
            <a:avLst>
              <a:gd name="adj" fmla="val 13889"/>
            </a:avLst>
          </a:prstGeom>
          <a:solidFill>
            <a:srgbClr val="717171"/>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lang="en-US" sz="1700" dirty="0" smtClean="0">
                <a:uFillTx/>
                <a:latin typeface="Arial" charset="0"/>
                <a:ea typeface="ＭＳ Ｐゴシック" charset="0"/>
                <a:cs typeface="ＭＳ Ｐゴシック" charset="0"/>
              </a:rPr>
              <a:t>Grid</a:t>
            </a:r>
          </a:p>
          <a:p>
            <a:pPr>
              <a:defRPr sz="1800">
                <a:uFillTx/>
              </a:defRPr>
            </a:pPr>
            <a:r>
              <a:rPr lang="en-US" sz="1700" dirty="0" smtClean="0">
                <a:uFillTx/>
                <a:latin typeface="Arial" charset="0"/>
                <a:ea typeface="ＭＳ Ｐゴシック" charset="0"/>
                <a:cs typeface="ＭＳ Ｐゴシック" charset="0"/>
              </a:rPr>
              <a:t>Storage</a:t>
            </a:r>
          </a:p>
          <a:p>
            <a:pPr>
              <a:defRPr sz="1800">
                <a:uFillTx/>
              </a:defRPr>
            </a:pPr>
            <a:r>
              <a:rPr lang="en-US" sz="1700" dirty="0" smtClean="0">
                <a:uFillTx/>
                <a:latin typeface="Arial" charset="0"/>
                <a:ea typeface="ＭＳ Ｐゴシック" charset="0"/>
                <a:cs typeface="ＭＳ Ｐゴシック" charset="0"/>
              </a:rPr>
              <a:t>Element</a:t>
            </a:r>
            <a:endParaRPr sz="1700" dirty="0">
              <a:uFillTx/>
              <a:latin typeface="Arial" charset="0"/>
              <a:ea typeface="ＭＳ Ｐゴシック" charset="0"/>
              <a:cs typeface="ＭＳ Ｐゴシック" charset="0"/>
            </a:endParaRPr>
          </a:p>
        </p:txBody>
      </p:sp>
      <p:sp>
        <p:nvSpPr>
          <p:cNvPr id="33" name="Shape 256"/>
          <p:cNvSpPr>
            <a:spLocks noChangeShapeType="1"/>
          </p:cNvSpPr>
          <p:nvPr/>
        </p:nvSpPr>
        <p:spPr bwMode="auto">
          <a:xfrm flipH="1" flipV="1">
            <a:off x="6450657" y="4716363"/>
            <a:ext cx="1016000" cy="9525"/>
          </a:xfrm>
          <a:prstGeom prst="line">
            <a:avLst/>
          </a:prstGeom>
          <a:noFill/>
          <a:ln w="38100">
            <a:solidFill>
              <a:srgbClr val="000000"/>
            </a:solidFill>
            <a:miter lim="400000"/>
            <a:headEnd type="stealth"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34" name="Shape 257"/>
          <p:cNvSpPr>
            <a:spLocks noChangeArrowheads="1"/>
          </p:cNvSpPr>
          <p:nvPr/>
        </p:nvSpPr>
        <p:spPr bwMode="auto">
          <a:xfrm>
            <a:off x="6542732" y="4422675"/>
            <a:ext cx="923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dirty="0">
                <a:uFill>
                  <a:solidFill/>
                </a:uFill>
                <a:latin typeface="Arial" charset="0"/>
                <a:ea typeface="ＭＳ Ｐゴシック" charset="0"/>
                <a:cs typeface="ＭＳ Ｐゴシック" charset="0"/>
              </a:rPr>
              <a:t>X.509</a:t>
            </a:r>
          </a:p>
          <a:p>
            <a:pPr defTabSz="910796">
              <a:buClr>
                <a:srgbClr val="000000"/>
              </a:buClr>
              <a:buFont typeface="Helvetica"/>
              <a:buNone/>
              <a:defRPr sz="1800"/>
            </a:pPr>
            <a:r>
              <a:rPr sz="1700" dirty="0">
                <a:uFill>
                  <a:solidFill/>
                </a:uFill>
                <a:latin typeface="Arial" charset="0"/>
                <a:ea typeface="ＭＳ Ｐゴシック" charset="0"/>
                <a:cs typeface="ＭＳ Ｐゴシック" charset="0"/>
              </a:rPr>
              <a:t>VOMS</a:t>
            </a:r>
          </a:p>
        </p:txBody>
      </p:sp>
      <p:sp>
        <p:nvSpPr>
          <p:cNvPr id="35" name="Shape 258"/>
          <p:cNvSpPr>
            <a:spLocks noChangeArrowheads="1"/>
          </p:cNvSpPr>
          <p:nvPr/>
        </p:nvSpPr>
        <p:spPr bwMode="auto">
          <a:xfrm>
            <a:off x="5664844" y="1841400"/>
            <a:ext cx="874713" cy="598488"/>
          </a:xfrm>
          <a:prstGeom prst="roundRect">
            <a:avLst>
              <a:gd name="adj" fmla="val 22389"/>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STS</a:t>
            </a:r>
          </a:p>
        </p:txBody>
      </p:sp>
      <p:sp>
        <p:nvSpPr>
          <p:cNvPr id="36" name="Shape 259"/>
          <p:cNvSpPr>
            <a:spLocks noChangeArrowheads="1"/>
          </p:cNvSpPr>
          <p:nvPr/>
        </p:nvSpPr>
        <p:spPr bwMode="auto">
          <a:xfrm>
            <a:off x="7014219" y="1109563"/>
            <a:ext cx="1044575" cy="598487"/>
          </a:xfrm>
          <a:prstGeom prst="roundRect">
            <a:avLst>
              <a:gd name="adj" fmla="val 22389"/>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p>
            <a:pPr algn="ctr" defTabSz="910796">
              <a:buClr>
                <a:srgbClr val="000000"/>
              </a:buClr>
              <a:buFont typeface="Helvetica"/>
              <a:buNone/>
              <a:defRPr sz="1800"/>
            </a:pPr>
            <a:r>
              <a:rPr sz="1700" dirty="0">
                <a:uFill>
                  <a:solidFill/>
                </a:uFill>
                <a:latin typeface="Arial" charset="0"/>
                <a:ea typeface="ＭＳ Ｐゴシック" charset="0"/>
                <a:cs typeface="ＭＳ Ｐゴシック" charset="0"/>
              </a:rPr>
              <a:t>IOTA</a:t>
            </a:r>
          </a:p>
          <a:p>
            <a:pPr algn="ctr" defTabSz="910796">
              <a:buClr>
                <a:srgbClr val="000000"/>
              </a:buClr>
              <a:buFont typeface="Helvetica"/>
              <a:buNone/>
              <a:defRPr sz="1800"/>
            </a:pPr>
            <a:r>
              <a:rPr sz="1700" dirty="0">
                <a:uFill>
                  <a:solidFill/>
                </a:uFill>
                <a:latin typeface="Arial" charset="0"/>
                <a:ea typeface="ＭＳ Ｐゴシック" charset="0"/>
                <a:cs typeface="ＭＳ Ｐゴシック" charset="0"/>
              </a:rPr>
              <a:t>CA</a:t>
            </a:r>
          </a:p>
        </p:txBody>
      </p:sp>
      <p:sp>
        <p:nvSpPr>
          <p:cNvPr id="37" name="Shape 260"/>
          <p:cNvSpPr>
            <a:spLocks noChangeShapeType="1"/>
          </p:cNvSpPr>
          <p:nvPr/>
        </p:nvSpPr>
        <p:spPr bwMode="auto">
          <a:xfrm flipH="1">
            <a:off x="5906144" y="2477988"/>
            <a:ext cx="11113" cy="1489075"/>
          </a:xfrm>
          <a:prstGeom prst="line">
            <a:avLst/>
          </a:prstGeom>
          <a:noFill/>
          <a:ln w="38100">
            <a:solidFill>
              <a:srgbClr val="000000"/>
            </a:solidFill>
            <a:miter lim="400000"/>
            <a:headEnd type="triangle"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38" name="Shape 261"/>
          <p:cNvSpPr>
            <a:spLocks noChangeArrowheads="1"/>
          </p:cNvSpPr>
          <p:nvPr/>
        </p:nvSpPr>
        <p:spPr bwMode="auto">
          <a:xfrm rot="16183614">
            <a:off x="5421163" y="3261419"/>
            <a:ext cx="7413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lvl1pPr defTabSz="1295400" eaLnBrk="0" hangingPunct="0">
              <a:defRPr sz="2400">
                <a:solidFill>
                  <a:schemeClr val="tx1"/>
                </a:solidFill>
                <a:latin typeface="Arial" pitchFamily="34" charset="0"/>
                <a:ea typeface="MS PGothic" pitchFamily="34" charset="-128"/>
              </a:defRPr>
            </a:lvl1pPr>
            <a:lvl2pPr marL="742950" indent="-285750" defTabSz="1295400" eaLnBrk="0" hangingPunct="0">
              <a:defRPr sz="2400">
                <a:solidFill>
                  <a:schemeClr val="tx1"/>
                </a:solidFill>
                <a:latin typeface="Arial" pitchFamily="34" charset="0"/>
                <a:ea typeface="MS PGothic" pitchFamily="34" charset="-128"/>
              </a:defRPr>
            </a:lvl2pPr>
            <a:lvl3pPr marL="1143000" indent="-228600" defTabSz="1295400" eaLnBrk="0" hangingPunct="0">
              <a:defRPr sz="2400">
                <a:solidFill>
                  <a:schemeClr val="tx1"/>
                </a:solidFill>
                <a:latin typeface="Arial" pitchFamily="34" charset="0"/>
                <a:ea typeface="MS PGothic" pitchFamily="34" charset="-128"/>
              </a:defRPr>
            </a:lvl3pPr>
            <a:lvl4pPr marL="1600200" indent="-228600" defTabSz="1295400" eaLnBrk="0" hangingPunct="0">
              <a:defRPr sz="2400">
                <a:solidFill>
                  <a:schemeClr val="tx1"/>
                </a:solidFill>
                <a:latin typeface="Arial" pitchFamily="34" charset="0"/>
                <a:ea typeface="MS PGothic" pitchFamily="34" charset="-128"/>
              </a:defRPr>
            </a:lvl4pPr>
            <a:lvl5pPr marL="2057400" indent="-228600" defTabSz="1295400" eaLnBrk="0" hangingPunct="0">
              <a:defRPr sz="2400">
                <a:solidFill>
                  <a:schemeClr val="tx1"/>
                </a:solidFill>
                <a:latin typeface="Arial" pitchFamily="34" charset="0"/>
                <a:ea typeface="MS PGothic" pitchFamily="34" charset="-128"/>
              </a:defRPr>
            </a:lvl5pPr>
            <a:lvl6pPr marL="25146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000000"/>
              </a:buClr>
              <a:buFont typeface="Helvetica" charset="0"/>
              <a:buNone/>
            </a:pPr>
            <a:r>
              <a:rPr lang="en-US" altLang="en-US" sz="1700"/>
              <a:t>SAML</a:t>
            </a:r>
          </a:p>
        </p:txBody>
      </p:sp>
      <p:sp>
        <p:nvSpPr>
          <p:cNvPr id="39" name="Shape 262"/>
          <p:cNvSpPr>
            <a:spLocks noChangeShapeType="1"/>
          </p:cNvSpPr>
          <p:nvPr/>
        </p:nvSpPr>
        <p:spPr bwMode="auto">
          <a:xfrm flipH="1">
            <a:off x="6352232" y="2443063"/>
            <a:ext cx="1587" cy="1500187"/>
          </a:xfrm>
          <a:prstGeom prst="line">
            <a:avLst/>
          </a:prstGeom>
          <a:noFill/>
          <a:ln w="38100">
            <a:solidFill>
              <a:srgbClr val="000000"/>
            </a:solidFill>
            <a:miter lim="400000"/>
            <a:headEn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40" name="Shape 263"/>
          <p:cNvSpPr>
            <a:spLocks noChangeArrowheads="1"/>
          </p:cNvSpPr>
          <p:nvPr/>
        </p:nvSpPr>
        <p:spPr bwMode="auto">
          <a:xfrm rot="16183614">
            <a:off x="6022032" y="3174900"/>
            <a:ext cx="6873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a:uFill>
                  <a:solidFill/>
                </a:uFill>
                <a:latin typeface="Arial" charset="0"/>
                <a:ea typeface="ＭＳ Ｐゴシック" charset="0"/>
                <a:cs typeface="ＭＳ Ｐゴシック" charset="0"/>
              </a:rPr>
              <a:t>X.509</a:t>
            </a: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VOMS</a:t>
            </a:r>
          </a:p>
        </p:txBody>
      </p:sp>
      <p:sp>
        <p:nvSpPr>
          <p:cNvPr id="41" name="Shape 265"/>
          <p:cNvSpPr>
            <a:spLocks noChangeShapeType="1"/>
          </p:cNvSpPr>
          <p:nvPr/>
        </p:nvSpPr>
        <p:spPr bwMode="auto">
          <a:xfrm>
            <a:off x="6534794" y="2433538"/>
            <a:ext cx="454025" cy="482600"/>
          </a:xfrm>
          <a:prstGeom prst="line">
            <a:avLst/>
          </a:prstGeom>
          <a:noFill/>
          <a:ln w="38100">
            <a:solidFill>
              <a:srgbClr val="000000"/>
            </a:solidFill>
            <a:miter lim="400000"/>
            <a:headEnd type="triangle" w="med" len="me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42" name="Shape 268"/>
          <p:cNvSpPr>
            <a:spLocks noChangeShapeType="1"/>
          </p:cNvSpPr>
          <p:nvPr/>
        </p:nvSpPr>
        <p:spPr bwMode="auto">
          <a:xfrm flipV="1">
            <a:off x="6528444" y="1538188"/>
            <a:ext cx="471488" cy="430212"/>
          </a:xfrm>
          <a:prstGeom prst="line">
            <a:avLst/>
          </a:prstGeom>
          <a:noFill/>
          <a:ln w="38100">
            <a:solidFill>
              <a:srgbClr val="000000"/>
            </a:solidFill>
            <a:miter lim="400000"/>
            <a:headEnd type="triangle" w="med" len="me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47" name="TextBox 46"/>
          <p:cNvSpPr txBox="1"/>
          <p:nvPr/>
        </p:nvSpPr>
        <p:spPr>
          <a:xfrm>
            <a:off x="6958656" y="1179129"/>
            <a:ext cx="1933823" cy="369332"/>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Add TCSG3?</a:t>
            </a:r>
            <a:endParaRPr lang="en-US" b="1" dirty="0">
              <a:latin typeface="+mj-lt"/>
            </a:endParaRPr>
          </a:p>
        </p:txBody>
      </p:sp>
      <p:sp>
        <p:nvSpPr>
          <p:cNvPr id="48" name="TextBox 47"/>
          <p:cNvSpPr txBox="1"/>
          <p:nvPr/>
        </p:nvSpPr>
        <p:spPr>
          <a:xfrm>
            <a:off x="4829819" y="4173259"/>
            <a:ext cx="1741488" cy="1200329"/>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National or Community Credential Management?</a:t>
            </a:r>
          </a:p>
        </p:txBody>
      </p:sp>
      <p:sp>
        <p:nvSpPr>
          <p:cNvPr id="49" name="TextBox 48"/>
          <p:cNvSpPr txBox="1"/>
          <p:nvPr/>
        </p:nvSpPr>
        <p:spPr>
          <a:xfrm>
            <a:off x="4829819" y="5410100"/>
            <a:ext cx="1741488" cy="707886"/>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sz="2000" b="1" dirty="0" smtClean="0">
                <a:latin typeface="+mj-lt"/>
              </a:rPr>
              <a:t>A </a:t>
            </a:r>
            <a:r>
              <a:rPr lang="en-US" sz="2000" b="1" dirty="0" err="1" smtClean="0">
                <a:latin typeface="+mj-lt"/>
              </a:rPr>
              <a:t>CILogon</a:t>
            </a:r>
            <a:r>
              <a:rPr lang="en-US" sz="2000" b="1" dirty="0" smtClean="0">
                <a:latin typeface="+mj-lt"/>
              </a:rPr>
              <a:t> clone here?</a:t>
            </a:r>
            <a:endParaRPr lang="en-US" sz="2000" b="1" dirty="0">
              <a:latin typeface="+mj-lt"/>
            </a:endParaRPr>
          </a:p>
        </p:txBody>
      </p:sp>
      <p:sp>
        <p:nvSpPr>
          <p:cNvPr id="50" name="TextBox 49"/>
          <p:cNvSpPr txBox="1"/>
          <p:nvPr/>
        </p:nvSpPr>
        <p:spPr>
          <a:xfrm>
            <a:off x="6956733" y="2521662"/>
            <a:ext cx="1781423"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Other community AA services?</a:t>
            </a:r>
            <a:endParaRPr lang="en-US" b="1" dirty="0">
              <a:latin typeface="+mj-lt"/>
            </a:endParaRPr>
          </a:p>
        </p:txBody>
      </p:sp>
      <p:cxnSp>
        <p:nvCxnSpPr>
          <p:cNvPr id="53" name="Straight Arrow Connector 52"/>
          <p:cNvCxnSpPr/>
          <p:nvPr/>
        </p:nvCxnSpPr>
        <p:spPr>
          <a:xfrm flipV="1">
            <a:off x="6365725" y="1700861"/>
            <a:ext cx="745331" cy="2472398"/>
          </a:xfrm>
          <a:prstGeom prst="straightConnector1">
            <a:avLst/>
          </a:prstGeom>
          <a:ln w="762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796974" y="2410023"/>
            <a:ext cx="910929"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Trust </a:t>
            </a:r>
            <a:br>
              <a:rPr lang="en-US" b="1" dirty="0" smtClean="0">
                <a:latin typeface="+mj-lt"/>
              </a:rPr>
            </a:br>
            <a:r>
              <a:rPr lang="en-US" b="1" dirty="0" smtClean="0">
                <a:latin typeface="+mj-lt"/>
              </a:rPr>
              <a:t>Mark </a:t>
            </a:r>
            <a:br>
              <a:rPr lang="en-US" b="1" dirty="0" smtClean="0">
                <a:latin typeface="+mj-lt"/>
              </a:rPr>
            </a:br>
            <a:r>
              <a:rPr lang="en-US" b="1" dirty="0" smtClean="0">
                <a:latin typeface="+mj-lt"/>
              </a:rPr>
              <a:t>Filter?</a:t>
            </a:r>
            <a:endParaRPr lang="en-US" b="1" dirty="0">
              <a:latin typeface="+mj-lt"/>
            </a:endParaRPr>
          </a:p>
        </p:txBody>
      </p:sp>
      <p:sp>
        <p:nvSpPr>
          <p:cNvPr id="56" name="TextBox 55"/>
          <p:cNvSpPr txBox="1"/>
          <p:nvPr/>
        </p:nvSpPr>
        <p:spPr>
          <a:xfrm>
            <a:off x="3827139" y="2531853"/>
            <a:ext cx="1468844" cy="646331"/>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Community WAYF?</a:t>
            </a:r>
            <a:endParaRPr lang="en-US" b="1" dirty="0">
              <a:latin typeface="+mj-lt"/>
            </a:endParaRPr>
          </a:p>
        </p:txBody>
      </p:sp>
      <p:sp>
        <p:nvSpPr>
          <p:cNvPr id="57" name="TextBox 56"/>
          <p:cNvSpPr txBox="1"/>
          <p:nvPr/>
        </p:nvSpPr>
        <p:spPr>
          <a:xfrm>
            <a:off x="441562" y="2521662"/>
            <a:ext cx="1468844"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a:t>
            </a:r>
            <a:r>
              <a:rPr lang="en-US" b="1" dirty="0" err="1" smtClean="0">
                <a:latin typeface="+mj-lt"/>
              </a:rPr>
              <a:t>Govt</a:t>
            </a:r>
            <a:r>
              <a:rPr lang="en-US" b="1" dirty="0" smtClean="0">
                <a:latin typeface="+mj-lt"/>
              </a:rPr>
              <a:t> </a:t>
            </a:r>
            <a:r>
              <a:rPr lang="en-US" b="1" dirty="0" err="1" smtClean="0">
                <a:latin typeface="+mj-lt"/>
              </a:rPr>
              <a:t>eID</a:t>
            </a:r>
            <a:r>
              <a:rPr lang="en-US" b="1" dirty="0" smtClean="0">
                <a:latin typeface="+mj-lt"/>
              </a:rPr>
              <a:t/>
            </a:r>
            <a:br>
              <a:rPr lang="en-US" b="1" dirty="0" smtClean="0">
                <a:latin typeface="+mj-lt"/>
              </a:rPr>
            </a:br>
            <a:r>
              <a:rPr lang="en-US" b="1" dirty="0" smtClean="0">
                <a:latin typeface="+mj-lt"/>
              </a:rPr>
              <a:t>+</a:t>
            </a:r>
            <a:r>
              <a:rPr lang="en-US" b="1" dirty="0" err="1" smtClean="0">
                <a:latin typeface="+mj-lt"/>
              </a:rPr>
              <a:t>DiffLoA</a:t>
            </a:r>
            <a:r>
              <a:rPr lang="en-US" b="1" dirty="0" smtClean="0">
                <a:latin typeface="+mj-lt"/>
              </a:rPr>
              <a:t> Guest </a:t>
            </a:r>
            <a:r>
              <a:rPr lang="en-US" b="1" dirty="0" err="1" smtClean="0">
                <a:latin typeface="+mj-lt"/>
              </a:rPr>
              <a:t>IdP</a:t>
            </a:r>
            <a:r>
              <a:rPr lang="en-US" b="1" dirty="0" smtClean="0">
                <a:latin typeface="+mj-lt"/>
              </a:rPr>
              <a:t>?</a:t>
            </a:r>
            <a:endParaRPr lang="en-US" b="1" dirty="0">
              <a:latin typeface="+mj-lt"/>
            </a:endParaRPr>
          </a:p>
        </p:txBody>
      </p:sp>
      <p:sp>
        <p:nvSpPr>
          <p:cNvPr id="58" name="TextBox 57"/>
          <p:cNvSpPr txBox="1"/>
          <p:nvPr/>
        </p:nvSpPr>
        <p:spPr>
          <a:xfrm>
            <a:off x="90663" y="855963"/>
            <a:ext cx="3162973" cy="646331"/>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Wider accessibility &amp; public use status of eduGAIN?</a:t>
            </a:r>
            <a:endParaRPr lang="en-US" b="1" dirty="0">
              <a:latin typeface="+mj-lt"/>
            </a:endParaRPr>
          </a:p>
        </p:txBody>
      </p:sp>
      <p:sp>
        <p:nvSpPr>
          <p:cNvPr id="59" name="TextBox 58"/>
          <p:cNvSpPr txBox="1"/>
          <p:nvPr/>
        </p:nvSpPr>
        <p:spPr>
          <a:xfrm>
            <a:off x="149616" y="6340678"/>
            <a:ext cx="8823890" cy="369332"/>
          </a:xfrm>
          <a:prstGeom prst="rect">
            <a:avLst/>
          </a:prstGeom>
          <a:solidFill>
            <a:schemeClr val="bg1"/>
          </a:solidFill>
          <a:ln>
            <a:solidFill>
              <a:srgbClr val="002060"/>
            </a:solidFill>
          </a:ln>
        </p:spPr>
        <p:txBody>
          <a:bodyPr wrap="none" rtlCol="0">
            <a:spAutoFit/>
          </a:bodyPr>
          <a:lstStyle/>
          <a:p>
            <a:r>
              <a:rPr lang="en-US" dirty="0" smtClean="0"/>
              <a:t>Just some random thoughts – let’s discuss where this could all go in the next 2 years!</a:t>
            </a:r>
            <a:endParaRPr lang="en-US" dirty="0"/>
          </a:p>
        </p:txBody>
      </p:sp>
      <p:sp>
        <p:nvSpPr>
          <p:cNvPr id="60" name="TextBox 59"/>
          <p:cNvSpPr txBox="1"/>
          <p:nvPr/>
        </p:nvSpPr>
        <p:spPr>
          <a:xfrm>
            <a:off x="7477769" y="3977571"/>
            <a:ext cx="1558727" cy="1754326"/>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Web</a:t>
            </a:r>
          </a:p>
          <a:p>
            <a:r>
              <a:rPr lang="en-US" b="1" dirty="0" smtClean="0">
                <a:latin typeface="+mj-lt"/>
              </a:rPr>
              <a:t>GSI/PKI</a:t>
            </a:r>
          </a:p>
          <a:p>
            <a:r>
              <a:rPr lang="en-US" b="1" dirty="0" smtClean="0">
                <a:latin typeface="+mj-lt"/>
              </a:rPr>
              <a:t>SASL</a:t>
            </a:r>
          </a:p>
          <a:p>
            <a:r>
              <a:rPr lang="en-US" b="1" dirty="0" smtClean="0">
                <a:latin typeface="+mj-lt"/>
              </a:rPr>
              <a:t>IMAP/SMTP</a:t>
            </a:r>
          </a:p>
          <a:p>
            <a:r>
              <a:rPr lang="en-US" b="1" dirty="0" smtClean="0">
                <a:latin typeface="+mj-lt"/>
              </a:rPr>
              <a:t>SSH</a:t>
            </a:r>
          </a:p>
          <a:p>
            <a:r>
              <a:rPr lang="en-US" b="1" dirty="0" smtClean="0">
                <a:latin typeface="+mj-lt"/>
              </a:rPr>
              <a:t>…</a:t>
            </a:r>
            <a:endParaRPr lang="en-US" b="1" dirty="0">
              <a:latin typeface="+mj-lt"/>
            </a:endParaRPr>
          </a:p>
        </p:txBody>
      </p:sp>
      <p:cxnSp>
        <p:nvCxnSpPr>
          <p:cNvPr id="62" name="Straight Arrow Connector 61"/>
          <p:cNvCxnSpPr/>
          <p:nvPr/>
        </p:nvCxnSpPr>
        <p:spPr>
          <a:xfrm>
            <a:off x="1945332" y="5445224"/>
            <a:ext cx="5521325" cy="0"/>
          </a:xfrm>
          <a:prstGeom prst="straightConnector1">
            <a:avLst/>
          </a:prstGeom>
          <a:ln w="762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339752" y="5518973"/>
            <a:ext cx="2273300" cy="646331"/>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a:latin typeface="+mj-lt"/>
              </a:rPr>
              <a:t>+ </a:t>
            </a:r>
            <a:r>
              <a:rPr lang="en-US" b="1" dirty="0" smtClean="0">
                <a:latin typeface="+mj-lt"/>
              </a:rPr>
              <a:t>direct credential provisioning client?</a:t>
            </a:r>
            <a:endParaRPr lang="en-US" b="1" dirty="0">
              <a:latin typeface="+mj-lt"/>
            </a:endParaRPr>
          </a:p>
        </p:txBody>
      </p:sp>
    </p:spTree>
    <p:extLst>
      <p:ext uri="{BB962C8B-B14F-4D97-AF65-F5344CB8AC3E}">
        <p14:creationId xmlns:p14="http://schemas.microsoft.com/office/powerpoint/2010/main" val="3121377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608" y="1340768"/>
            <a:ext cx="8100392" cy="4835624"/>
          </a:xfrm>
        </p:spPr>
        <p:txBody>
          <a:bodyPr/>
          <a:lstStyle/>
          <a:p>
            <a:pPr marL="82550" indent="0" algn="ctr">
              <a:buNone/>
            </a:pPr>
            <a:r>
              <a:rPr lang="en-US" dirty="0" smtClean="0">
                <a:solidFill>
                  <a:srgbClr val="002060"/>
                </a:solidFill>
              </a:rPr>
              <a:t>“We have plenty of elements, just little glue”</a:t>
            </a:r>
            <a:br>
              <a:rPr lang="en-US" dirty="0" smtClean="0">
                <a:solidFill>
                  <a:srgbClr val="002060"/>
                </a:solidFill>
              </a:rPr>
            </a:br>
            <a:endParaRPr lang="en-US" sz="1050" dirty="0">
              <a:solidFill>
                <a:srgbClr val="002060"/>
              </a:solidFill>
            </a:endParaRPr>
          </a:p>
          <a:p>
            <a:r>
              <a:rPr lang="en-US" sz="2400" dirty="0" smtClean="0"/>
              <a:t>Trust fabric are evolving and converging rapidly, for </a:t>
            </a:r>
            <a:br>
              <a:rPr lang="en-US" sz="2400" dirty="0" smtClean="0"/>
            </a:br>
            <a:r>
              <a:rPr lang="en-US" sz="2400" dirty="0" smtClean="0"/>
              <a:t>both e-Infrastructures and ‘traditional R&amp;E’ federations</a:t>
            </a:r>
          </a:p>
          <a:p>
            <a:r>
              <a:rPr lang="en-US" sz="2400" dirty="0" smtClean="0"/>
              <a:t>Focus must now be on </a:t>
            </a:r>
            <a:r>
              <a:rPr lang="en-US" sz="2400" i="1" dirty="0" smtClean="0"/>
              <a:t>enabling</a:t>
            </a:r>
            <a:r>
              <a:rPr lang="en-US" sz="2400" dirty="0" smtClean="0"/>
              <a:t> use, not be overly legalistic</a:t>
            </a:r>
            <a:r>
              <a:rPr lang="en-US" sz="2400" dirty="0"/>
              <a:t/>
            </a:r>
            <a:br>
              <a:rPr lang="en-US" sz="2400" dirty="0"/>
            </a:br>
            <a:r>
              <a:rPr lang="en-US" sz="2400" i="1" dirty="0" smtClean="0"/>
              <a:t>or we will be by-passed by the closed-silo commercials </a:t>
            </a:r>
            <a:br>
              <a:rPr lang="en-US" sz="2400" i="1" dirty="0" smtClean="0"/>
            </a:br>
            <a:r>
              <a:rPr lang="en-US" sz="2400" i="1" dirty="0" smtClean="0"/>
              <a:t>that are just less scrupulous than R&amp;E IdPs have been...</a:t>
            </a:r>
          </a:p>
          <a:p>
            <a:r>
              <a:rPr lang="en-US" sz="2400" dirty="0" smtClean="0"/>
              <a:t>The </a:t>
            </a:r>
            <a:r>
              <a:rPr lang="en-US" sz="2400" dirty="0"/>
              <a:t>only solution will be a global </a:t>
            </a:r>
            <a:r>
              <a:rPr lang="en-US" sz="2400" dirty="0" smtClean="0"/>
              <a:t>one</a:t>
            </a:r>
            <a:endParaRPr lang="en-US" sz="2400" i="1" dirty="0" smtClean="0"/>
          </a:p>
          <a:p>
            <a:r>
              <a:rPr lang="en-US" sz="2400" dirty="0" smtClean="0"/>
              <a:t>Federation </a:t>
            </a:r>
            <a:r>
              <a:rPr lang="en-US" sz="2400" i="1" dirty="0" smtClean="0"/>
              <a:t>enables </a:t>
            </a:r>
            <a:r>
              <a:rPr lang="en-US" sz="2400" dirty="0" smtClean="0"/>
              <a:t>research, the </a:t>
            </a:r>
            <a:r>
              <a:rPr lang="en-US" sz="1800" dirty="0" smtClean="0"/>
              <a:t>ERA</a:t>
            </a:r>
            <a:r>
              <a:rPr lang="en-US" sz="2400" dirty="0" smtClean="0"/>
              <a:t>, and much more, </a:t>
            </a:r>
            <a:br>
              <a:rPr lang="en-US" sz="2400" dirty="0" smtClean="0"/>
            </a:br>
            <a:r>
              <a:rPr lang="en-US" sz="2400" dirty="0" smtClean="0"/>
              <a:t>so should not be primarily seen as a cost, but as opportunity</a:t>
            </a:r>
          </a:p>
          <a:p>
            <a:pPr lvl="1"/>
            <a:r>
              <a:rPr lang="en-US" sz="2000" dirty="0" smtClean="0"/>
              <a:t>which presumes that actual costs are shared responsibly between </a:t>
            </a:r>
            <a:br>
              <a:rPr lang="en-US" sz="2000" dirty="0" smtClean="0"/>
            </a:br>
            <a:r>
              <a:rPr lang="en-US" sz="2000" dirty="0" smtClean="0"/>
              <a:t>all parties that will benefit: research groups, faculties, universities, collaborations, infrastructures, and funding agencies</a:t>
            </a:r>
            <a:endParaRPr lang="en-US" sz="2000" dirty="0" smtClean="0"/>
          </a:p>
        </p:txBody>
      </p:sp>
      <p:sp>
        <p:nvSpPr>
          <p:cNvPr id="4" name="Title 3"/>
          <p:cNvSpPr>
            <a:spLocks noGrp="1"/>
          </p:cNvSpPr>
          <p:nvPr>
            <p:ph type="title"/>
          </p:nvPr>
        </p:nvSpPr>
        <p:spPr/>
        <p:txBody>
          <a:bodyPr/>
          <a:lstStyle/>
          <a:p>
            <a:r>
              <a:rPr lang="en-US" dirty="0" smtClean="0"/>
              <a:t>A selective </a:t>
            </a:r>
            <a:r>
              <a:rPr lang="en-US" dirty="0" smtClean="0"/>
              <a:t>summary</a:t>
            </a:r>
            <a:endParaRPr lang="en-US" dirty="0"/>
          </a:p>
        </p:txBody>
      </p:sp>
    </p:spTree>
    <p:extLst>
      <p:ext uri="{BB962C8B-B14F-4D97-AF65-F5344CB8AC3E}">
        <p14:creationId xmlns:p14="http://schemas.microsoft.com/office/powerpoint/2010/main" val="2682700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H:\Home\davidg\Projects-misc\Terena\AARC\PR\AAR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80728"/>
            <a:ext cx="5112568"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927" y="686724"/>
            <a:ext cx="1909497" cy="584775"/>
          </a:xfrm>
          <a:prstGeom prst="rect">
            <a:avLst/>
          </a:prstGeom>
          <a:noFill/>
        </p:spPr>
        <p:txBody>
          <a:bodyPr wrap="none" rtlCol="0">
            <a:spAutoFit/>
          </a:bodyPr>
          <a:lstStyle/>
          <a:p>
            <a:pPr algn="ctr"/>
            <a:r>
              <a:rPr lang="en-US" sz="3200" i="1" dirty="0" smtClean="0">
                <a:latin typeface="+mj-lt"/>
              </a:rPr>
              <a:t>up later …</a:t>
            </a:r>
            <a:endParaRPr lang="en-US" sz="3200" i="1" dirty="0">
              <a:latin typeface="+mj-lt"/>
            </a:endParaRPr>
          </a:p>
        </p:txBody>
      </p:sp>
      <p:sp>
        <p:nvSpPr>
          <p:cNvPr id="5" name="TextBox 4"/>
          <p:cNvSpPr txBox="1"/>
          <p:nvPr/>
        </p:nvSpPr>
        <p:spPr>
          <a:xfrm>
            <a:off x="1728134" y="5620598"/>
            <a:ext cx="6301084" cy="369332"/>
          </a:xfrm>
          <a:prstGeom prst="rect">
            <a:avLst/>
          </a:prstGeom>
          <a:noFill/>
        </p:spPr>
        <p:txBody>
          <a:bodyPr wrap="none" rtlCol="0">
            <a:spAutoFit/>
          </a:bodyPr>
          <a:lstStyle/>
          <a:p>
            <a:r>
              <a:rPr lang="en-US" dirty="0" smtClean="0">
                <a:latin typeface="+mj-lt"/>
              </a:rPr>
              <a:t>Authentication and Authorization for Research and Collaboration</a:t>
            </a:r>
            <a:endParaRPr lang="en-US" dirty="0">
              <a:latin typeface="+mj-lt"/>
            </a:endParaRPr>
          </a:p>
        </p:txBody>
      </p:sp>
    </p:spTree>
    <p:extLst>
      <p:ext uri="{BB962C8B-B14F-4D97-AF65-F5344CB8AC3E}">
        <p14:creationId xmlns:p14="http://schemas.microsoft.com/office/powerpoint/2010/main" val="135356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59632" y="2708920"/>
            <a:ext cx="7632848" cy="1509712"/>
          </a:xfrm>
        </p:spPr>
        <p:txBody>
          <a:bodyPr/>
          <a:lstStyle/>
          <a:p>
            <a:r>
              <a:rPr lang="en-GB" dirty="0"/>
              <a:t>r</a:t>
            </a:r>
            <a:r>
              <a:rPr lang="en-GB" dirty="0" smtClean="0"/>
              <a:t>esearch: a global collaborative endeavour</a:t>
            </a:r>
          </a:p>
          <a:p>
            <a:r>
              <a:rPr lang="en-GB" dirty="0"/>
              <a:t>a</a:t>
            </a:r>
            <a:r>
              <a:rPr lang="en-GB" dirty="0" smtClean="0"/>
              <a:t> connected world: distributing responsibility</a:t>
            </a:r>
          </a:p>
          <a:p>
            <a:r>
              <a:rPr lang="en-GB" dirty="0" smtClean="0"/>
              <a:t>common fabric, common policies - shared assurances, shared attributes</a:t>
            </a:r>
          </a:p>
          <a:p>
            <a:endParaRPr lang="en-GB" dirty="0" smtClean="0"/>
          </a:p>
          <a:p>
            <a:r>
              <a:rPr lang="en-GB" dirty="0" smtClean="0"/>
              <a:t>… and some technical glue</a:t>
            </a:r>
            <a:endParaRPr lang="en-GB" dirty="0"/>
          </a:p>
        </p:txBody>
      </p:sp>
      <p:sp>
        <p:nvSpPr>
          <p:cNvPr id="4" name="Title 3"/>
          <p:cNvSpPr>
            <a:spLocks noGrp="1"/>
          </p:cNvSpPr>
          <p:nvPr>
            <p:ph type="title"/>
          </p:nvPr>
        </p:nvSpPr>
        <p:spPr/>
        <p:txBody>
          <a:bodyPr>
            <a:normAutofit fontScale="90000"/>
          </a:bodyPr>
          <a:lstStyle/>
          <a:p>
            <a:r>
              <a:rPr lang="en-US" dirty="0" smtClean="0"/>
              <a:t>Something happened in the last 15 years!</a:t>
            </a:r>
            <a:endParaRPr lang="en-US" dirty="0"/>
          </a:p>
        </p:txBody>
      </p:sp>
    </p:spTree>
    <p:extLst>
      <p:ext uri="{BB962C8B-B14F-4D97-AF65-F5344CB8AC3E}">
        <p14:creationId xmlns:p14="http://schemas.microsoft.com/office/powerpoint/2010/main" val="798939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Supplementary viewgraphs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5558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Today, there </a:t>
            </a:r>
            <a:r>
              <a:rPr lang="en-US" sz="2400" dirty="0" smtClean="0"/>
              <a:t>is anyway </a:t>
            </a:r>
            <a:r>
              <a:rPr lang="en-US" sz="2400" dirty="0" smtClean="0"/>
              <a:t/>
            </a:r>
            <a:br>
              <a:rPr lang="en-US" sz="2400" dirty="0" smtClean="0"/>
            </a:br>
            <a:r>
              <a:rPr lang="en-US" sz="2400" dirty="0" smtClean="0"/>
              <a:t>no </a:t>
            </a:r>
            <a:r>
              <a:rPr lang="en-US" sz="2400" dirty="0" smtClean="0"/>
              <a:t>consistent guarantee you get </a:t>
            </a:r>
            <a:r>
              <a:rPr lang="en-US" sz="2400" i="1" dirty="0" smtClean="0"/>
              <a:t>anything </a:t>
            </a:r>
            <a:r>
              <a:rPr lang="en-US" sz="2400" dirty="0" smtClean="0"/>
              <a:t>out of the </a:t>
            </a:r>
            <a:r>
              <a:rPr lang="en-US" sz="2400" dirty="0" err="1" smtClean="0"/>
              <a:t>IdP</a:t>
            </a:r>
            <a:endParaRPr lang="en-US" sz="2400" dirty="0" smtClean="0"/>
          </a:p>
          <a:p>
            <a:pPr lvl="1"/>
            <a:r>
              <a:rPr lang="en-US" sz="2000" dirty="0" smtClean="0"/>
              <a:t>many countries still lack a federation, IdPs, or not the </a:t>
            </a:r>
            <a:r>
              <a:rPr lang="en-US" sz="2000" i="1" dirty="0" smtClean="0"/>
              <a:t>right IdPs </a:t>
            </a:r>
            <a:r>
              <a:rPr lang="en-US" sz="2000" dirty="0" smtClean="0"/>
              <a:t>are signed up (in particular we lack ways to get industrial R&amp;D in)</a:t>
            </a:r>
          </a:p>
          <a:p>
            <a:pPr lvl="1"/>
            <a:r>
              <a:rPr lang="en-US" sz="2000" dirty="0" smtClean="0"/>
              <a:t>in </a:t>
            </a:r>
            <a:r>
              <a:rPr lang="en-US" sz="2000" dirty="0" smtClean="0"/>
              <a:t>many cases not even an persistent ID, let alone a </a:t>
            </a:r>
            <a:r>
              <a:rPr lang="en-US" sz="2000" dirty="0" smtClean="0"/>
              <a:t>name is given</a:t>
            </a:r>
            <a:endParaRPr lang="en-US" sz="2000" dirty="0" smtClean="0"/>
          </a:p>
          <a:p>
            <a:pPr lvl="1"/>
            <a:r>
              <a:rPr lang="en-US" sz="2000" dirty="0" smtClean="0"/>
              <a:t>in some countries </a:t>
            </a:r>
            <a:r>
              <a:rPr lang="en-US" sz="2000" dirty="0" smtClean="0"/>
              <a:t>you get a </a:t>
            </a:r>
            <a:r>
              <a:rPr lang="en-US" sz="2000" dirty="0" smtClean="0"/>
              <a:t>constantly varying ID – where </a:t>
            </a:r>
            <a:r>
              <a:rPr lang="en-US" sz="2000" dirty="0" smtClean="0"/>
              <a:t/>
            </a:r>
            <a:br>
              <a:rPr lang="en-US" sz="2000" dirty="0" smtClean="0"/>
            </a:br>
            <a:r>
              <a:rPr lang="en-US" sz="2000" dirty="0" smtClean="0"/>
              <a:t>the </a:t>
            </a:r>
            <a:r>
              <a:rPr lang="en-US" sz="2000" dirty="0" smtClean="0"/>
              <a:t>variation is between the ‘consumers’ of this ID – </a:t>
            </a:r>
            <a:r>
              <a:rPr lang="en-US" sz="2000" dirty="0" smtClean="0"/>
              <a:t/>
            </a:r>
            <a:br>
              <a:rPr lang="en-US" sz="2000" dirty="0" smtClean="0"/>
            </a:br>
            <a:r>
              <a:rPr lang="en-US" sz="2000" dirty="0" smtClean="0"/>
              <a:t>killing collective </a:t>
            </a:r>
            <a:r>
              <a:rPr lang="en-US" sz="2000" dirty="0" smtClean="0"/>
              <a:t>and collaborative services</a:t>
            </a:r>
            <a:endParaRPr lang="en-US" sz="2000" dirty="0"/>
          </a:p>
          <a:p>
            <a:pPr lvl="1"/>
            <a:r>
              <a:rPr lang="en-US" sz="2000" dirty="0" smtClean="0"/>
              <a:t>So why use the </a:t>
            </a:r>
            <a:r>
              <a:rPr lang="en-US" sz="2000" dirty="0" err="1" smtClean="0"/>
              <a:t>IdP</a:t>
            </a:r>
            <a:r>
              <a:rPr lang="en-US" sz="2000" dirty="0" smtClean="0"/>
              <a:t> for anything but an </a:t>
            </a:r>
            <a:r>
              <a:rPr lang="en-US" sz="2000" dirty="0" smtClean="0"/>
              <a:t>authenticator at all?</a:t>
            </a:r>
            <a:endParaRPr lang="en-US" sz="2000" dirty="0" smtClean="0"/>
          </a:p>
          <a:p>
            <a:r>
              <a:rPr lang="en-US" sz="2400" dirty="0" smtClean="0"/>
              <a:t>But then: </a:t>
            </a:r>
            <a:r>
              <a:rPr lang="en-US" sz="2400" dirty="0" smtClean="0"/>
              <a:t>where </a:t>
            </a:r>
            <a:r>
              <a:rPr lang="en-US" sz="2400" i="1" dirty="0" smtClean="0"/>
              <a:t>do </a:t>
            </a:r>
            <a:r>
              <a:rPr lang="en-US" sz="2400" dirty="0" smtClean="0"/>
              <a:t>we get a persistent identifier?</a:t>
            </a:r>
          </a:p>
          <a:p>
            <a:pPr lvl="1"/>
            <a:r>
              <a:rPr lang="en-US" sz="2000" dirty="0" smtClean="0"/>
              <a:t>ORCID maybe?  Our own single big SP/</a:t>
            </a:r>
            <a:r>
              <a:rPr lang="en-US" sz="2000" dirty="0" err="1" smtClean="0"/>
              <a:t>IdP</a:t>
            </a:r>
            <a:r>
              <a:rPr lang="en-US" sz="2000" dirty="0" smtClean="0"/>
              <a:t> proxy? </a:t>
            </a:r>
            <a:br>
              <a:rPr lang="en-US" sz="2000" dirty="0" smtClean="0"/>
            </a:br>
            <a:r>
              <a:rPr lang="en-US" sz="2000" dirty="0" smtClean="0"/>
              <a:t>One such proxy per e-Infrastructure? </a:t>
            </a:r>
          </a:p>
          <a:p>
            <a:pPr lvl="1"/>
            <a:r>
              <a:rPr lang="en-US" sz="2000" dirty="0" smtClean="0"/>
              <a:t>We’ll have to see, but </a:t>
            </a:r>
            <a:r>
              <a:rPr lang="en-US" sz="2000" dirty="0" err="1" smtClean="0"/>
              <a:t>ePTID</a:t>
            </a:r>
            <a:r>
              <a:rPr lang="en-US" sz="2000" dirty="0" smtClean="0"/>
              <a:t> is quite useless</a:t>
            </a:r>
            <a:endParaRPr lang="en-US" sz="2000" dirty="0"/>
          </a:p>
        </p:txBody>
      </p:sp>
      <p:sp>
        <p:nvSpPr>
          <p:cNvPr id="3" name="Title 2"/>
          <p:cNvSpPr>
            <a:spLocks noGrp="1"/>
          </p:cNvSpPr>
          <p:nvPr>
            <p:ph type="title"/>
          </p:nvPr>
        </p:nvSpPr>
        <p:spPr/>
        <p:txBody>
          <a:bodyPr>
            <a:noAutofit/>
          </a:bodyPr>
          <a:lstStyle/>
          <a:p>
            <a:r>
              <a:rPr lang="en-US" sz="3600" dirty="0" smtClean="0"/>
              <a:t>A provocative thought</a:t>
            </a:r>
            <a:r>
              <a:rPr lang="en-US" sz="3600" dirty="0"/>
              <a:t>?</a:t>
            </a:r>
            <a:br>
              <a:rPr lang="en-US" sz="3600" dirty="0"/>
            </a:br>
            <a:r>
              <a:rPr lang="en-US" sz="3600" dirty="0"/>
              <a:t>“</a:t>
            </a:r>
            <a:r>
              <a:rPr lang="en-US" sz="3600" dirty="0" err="1"/>
              <a:t>AuthN</a:t>
            </a:r>
            <a:r>
              <a:rPr lang="en-US" sz="3600" dirty="0"/>
              <a:t> ‘Home’ </a:t>
            </a:r>
            <a:r>
              <a:rPr lang="en-US" sz="3600" dirty="0" err="1"/>
              <a:t>IdP</a:t>
            </a:r>
            <a:r>
              <a:rPr lang="en-US" sz="3600" dirty="0"/>
              <a:t> is peripheral to the issue</a:t>
            </a:r>
            <a:r>
              <a:rPr lang="en-US" sz="3600" dirty="0" smtClean="0"/>
              <a:t>”</a:t>
            </a:r>
            <a:endParaRPr lang="en-US" sz="3600" dirty="0"/>
          </a:p>
        </p:txBody>
      </p:sp>
      <p:sp>
        <p:nvSpPr>
          <p:cNvPr id="4" name="TextBox 3"/>
          <p:cNvSpPr txBox="1"/>
          <p:nvPr/>
        </p:nvSpPr>
        <p:spPr>
          <a:xfrm rot="20700000">
            <a:off x="575561" y="3280973"/>
            <a:ext cx="8424936" cy="830997"/>
          </a:xfrm>
          <a:prstGeom prst="rect">
            <a:avLst/>
          </a:prstGeom>
          <a:solidFill>
            <a:schemeClr val="bg1"/>
          </a:solidFill>
          <a:effectLst>
            <a:glow rad="228600">
              <a:schemeClr val="accent5">
                <a:satMod val="175000"/>
                <a:alpha val="40000"/>
              </a:schemeClr>
            </a:glow>
          </a:effectLst>
        </p:spPr>
        <p:txBody>
          <a:bodyPr wrap="square" rtlCol="0">
            <a:spAutoFit/>
          </a:bodyPr>
          <a:lstStyle/>
          <a:p>
            <a:r>
              <a:rPr lang="en-US" sz="2400" dirty="0" smtClean="0">
                <a:latin typeface="+mj-lt"/>
              </a:rPr>
              <a:t>Unfortunately, solving this in one or a few countries doesn’t help</a:t>
            </a:r>
          </a:p>
          <a:p>
            <a:r>
              <a:rPr lang="en-US" sz="2400" dirty="0" smtClean="0">
                <a:latin typeface="+mj-lt"/>
              </a:rPr>
              <a:t>For collaboration, things need to work </a:t>
            </a:r>
            <a:r>
              <a:rPr lang="en-US" sz="2400" i="1" dirty="0" smtClean="0">
                <a:latin typeface="+mj-lt"/>
              </a:rPr>
              <a:t>everywhere </a:t>
            </a:r>
            <a:r>
              <a:rPr lang="en-US" sz="2400" dirty="0" smtClean="0">
                <a:latin typeface="+mj-lt"/>
              </a:rPr>
              <a:t>and </a:t>
            </a:r>
            <a:r>
              <a:rPr lang="en-US" sz="2400" i="1" dirty="0" smtClean="0">
                <a:latin typeface="+mj-lt"/>
              </a:rPr>
              <a:t>consistently</a:t>
            </a:r>
            <a:endParaRPr lang="en-US" sz="2400" i="1" dirty="0">
              <a:latin typeface="+mj-lt"/>
            </a:endParaRPr>
          </a:p>
        </p:txBody>
      </p:sp>
    </p:spTree>
    <p:extLst>
      <p:ext uri="{BB962C8B-B14F-4D97-AF65-F5344CB8AC3E}">
        <p14:creationId xmlns:p14="http://schemas.microsoft.com/office/powerpoint/2010/main" val="1707499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sz="2400" dirty="0" smtClean="0"/>
              <a:t>We used to separate ‘</a:t>
            </a:r>
            <a:r>
              <a:rPr lang="en-US" sz="2400" dirty="0" err="1" smtClean="0"/>
              <a:t>AuthN</a:t>
            </a:r>
            <a:r>
              <a:rPr lang="en-US" sz="2400" dirty="0" smtClean="0"/>
              <a:t>’ and ‘</a:t>
            </a:r>
            <a:r>
              <a:rPr lang="en-US" sz="2400" dirty="0" err="1" smtClean="0"/>
              <a:t>AuthZ</a:t>
            </a:r>
            <a:r>
              <a:rPr lang="en-US" sz="2400" dirty="0" smtClean="0"/>
              <a:t>’, but …</a:t>
            </a:r>
            <a:br>
              <a:rPr lang="en-US" sz="2400" dirty="0" smtClean="0"/>
            </a:br>
            <a:r>
              <a:rPr lang="en-US" sz="2400" dirty="0" smtClean="0"/>
              <a:t>for </a:t>
            </a:r>
            <a:r>
              <a:rPr lang="en-US" sz="2400" dirty="0" smtClean="0"/>
              <a:t>collaboration we may </a:t>
            </a:r>
            <a:r>
              <a:rPr lang="en-US" sz="2400" dirty="0" smtClean="0"/>
              <a:t>need </a:t>
            </a:r>
            <a:r>
              <a:rPr lang="en-US" sz="2400" dirty="0" smtClean="0"/>
              <a:t>to go </a:t>
            </a:r>
            <a:r>
              <a:rPr lang="en-US" sz="2400" dirty="0" smtClean="0"/>
              <a:t>further, </a:t>
            </a:r>
            <a:r>
              <a:rPr lang="en-US" sz="2400" dirty="0" smtClean="0"/>
              <a:t>and </a:t>
            </a:r>
            <a:r>
              <a:rPr lang="en-US" sz="2400" dirty="0" smtClean="0"/>
              <a:t>separate</a:t>
            </a:r>
            <a:endParaRPr lang="en-US" sz="2400" dirty="0" smtClean="0"/>
          </a:p>
          <a:p>
            <a:pPr lvl="1"/>
            <a:r>
              <a:rPr lang="en-US" dirty="0" smtClean="0"/>
              <a:t>provisioning of a (long-term) persistent non-reassigned IDs as ‘anchors’ of </a:t>
            </a:r>
            <a:r>
              <a:rPr lang="en-US" dirty="0" smtClean="0"/>
              <a:t>information</a:t>
            </a:r>
          </a:p>
          <a:p>
            <a:pPr lvl="1"/>
            <a:r>
              <a:rPr lang="en-US" dirty="0" smtClean="0"/>
              <a:t>the authenticator or authenticators that link to the ID</a:t>
            </a:r>
            <a:endParaRPr lang="en-US" dirty="0" smtClean="0"/>
          </a:p>
          <a:p>
            <a:pPr lvl="1"/>
            <a:r>
              <a:rPr lang="en-US" dirty="0" smtClean="0"/>
              <a:t>Collection of attributes from </a:t>
            </a:r>
            <a:r>
              <a:rPr lang="en-US" i="1" dirty="0" smtClean="0"/>
              <a:t>many </a:t>
            </a:r>
            <a:r>
              <a:rPr lang="en-US" dirty="0" smtClean="0"/>
              <a:t>sources: from the collaboration(s), identity sources (real name), etc.</a:t>
            </a:r>
          </a:p>
          <a:p>
            <a:pPr lvl="1"/>
            <a:r>
              <a:rPr lang="en-US" dirty="0" err="1" smtClean="0"/>
              <a:t>AuthZ</a:t>
            </a:r>
            <a:r>
              <a:rPr lang="en-US" dirty="0" smtClean="0"/>
              <a:t> at the resource based on </a:t>
            </a:r>
            <a:r>
              <a:rPr lang="en-US" dirty="0" smtClean="0"/>
              <a:t>many attributes:</a:t>
            </a:r>
            <a:endParaRPr lang="en-US" dirty="0" smtClean="0"/>
          </a:p>
          <a:p>
            <a:pPr lvl="2"/>
            <a:r>
              <a:rPr lang="en-US" dirty="0" smtClean="0"/>
              <a:t>Input to the decision has </a:t>
            </a:r>
            <a:r>
              <a:rPr lang="en-US" b="1" dirty="0" smtClean="0"/>
              <a:t>collective sources</a:t>
            </a:r>
            <a:r>
              <a:rPr lang="en-US" dirty="0" smtClean="0"/>
              <a:t>: </a:t>
            </a:r>
            <a:br>
              <a:rPr lang="en-US" dirty="0" smtClean="0"/>
            </a:br>
            <a:r>
              <a:rPr lang="en-US" dirty="0" smtClean="0"/>
              <a:t>community control </a:t>
            </a:r>
            <a:r>
              <a:rPr lang="en-US" b="1" dirty="0" smtClean="0"/>
              <a:t>+ </a:t>
            </a:r>
            <a:r>
              <a:rPr lang="en-US" dirty="0" smtClean="0"/>
              <a:t>resource owner control</a:t>
            </a:r>
            <a:r>
              <a:rPr lang="en-US" dirty="0"/>
              <a:t> </a:t>
            </a:r>
            <a:endParaRPr lang="en-US" dirty="0"/>
          </a:p>
          <a:p>
            <a:pPr lvl="2"/>
            <a:r>
              <a:rPr lang="en-US" dirty="0" smtClean="0"/>
              <a:t>Attributes from sources can be combined</a:t>
            </a:r>
          </a:p>
          <a:p>
            <a:pPr lvl="2"/>
            <a:r>
              <a:rPr lang="en-US" b="1" dirty="0" smtClean="0"/>
              <a:t>also assurance</a:t>
            </a:r>
            <a:r>
              <a:rPr lang="en-US" dirty="0" smtClean="0"/>
              <a:t> can be composite, from multiple sources</a:t>
            </a:r>
            <a:endParaRPr lang="en-US" b="1" dirty="0"/>
          </a:p>
        </p:txBody>
      </p:sp>
      <p:sp>
        <p:nvSpPr>
          <p:cNvPr id="3" name="Title 2"/>
          <p:cNvSpPr>
            <a:spLocks noGrp="1"/>
          </p:cNvSpPr>
          <p:nvPr>
            <p:ph type="title"/>
          </p:nvPr>
        </p:nvSpPr>
        <p:spPr/>
        <p:txBody>
          <a:bodyPr/>
          <a:lstStyle/>
          <a:p>
            <a:r>
              <a:rPr lang="en-US" dirty="0" smtClean="0"/>
              <a:t>Divide and conquer the AA space</a:t>
            </a:r>
            <a:endParaRPr lang="en-US" dirty="0"/>
          </a:p>
        </p:txBody>
      </p:sp>
    </p:spTree>
    <p:extLst>
      <p:ext uri="{BB962C8B-B14F-4D97-AF65-F5344CB8AC3E}">
        <p14:creationId xmlns:p14="http://schemas.microsoft.com/office/powerpoint/2010/main" val="1124090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274638"/>
            <a:ext cx="8682930" cy="1143000"/>
          </a:xfrm>
        </p:spPr>
        <p:txBody>
          <a:bodyPr/>
          <a:lstStyle/>
          <a:p>
            <a:pPr eaLnBrk="1" hangingPunct="1"/>
            <a:r>
              <a:rPr lang="en-US" altLang="en-US" dirty="0" smtClean="0"/>
              <a:t>Service stratification</a:t>
            </a:r>
          </a:p>
        </p:txBody>
      </p:sp>
      <p:sp>
        <p:nvSpPr>
          <p:cNvPr id="12291" name="Content Placeholder 2"/>
          <p:cNvSpPr>
            <a:spLocks noGrp="1"/>
          </p:cNvSpPr>
          <p:nvPr>
            <p:ph idx="1"/>
          </p:nvPr>
        </p:nvSpPr>
        <p:spPr>
          <a:xfrm>
            <a:off x="1187624" y="1124744"/>
            <a:ext cx="7848872" cy="4525963"/>
          </a:xfrm>
        </p:spPr>
        <p:txBody>
          <a:bodyPr/>
          <a:lstStyle/>
          <a:p>
            <a:pPr marL="457200" indent="-457200">
              <a:buFontTx/>
              <a:buAutoNum type="arabicPeriod"/>
            </a:pPr>
            <a:r>
              <a:rPr lang="en-US" altLang="en-US" sz="2000" b="1" dirty="0" smtClean="0">
                <a:solidFill>
                  <a:srgbClr val="C00000"/>
                </a:solidFill>
              </a:rPr>
              <a:t>Web Rendering </a:t>
            </a:r>
            <a:r>
              <a:rPr lang="en-US" altLang="en-US" sz="2000" dirty="0" smtClean="0"/>
              <a:t>(“</a:t>
            </a:r>
            <a:r>
              <a:rPr lang="en-GB" sz="2000" dirty="0"/>
              <a:t>Closed Self-Contained Simple </a:t>
            </a:r>
            <a:r>
              <a:rPr lang="en-GB" sz="2000" dirty="0" smtClean="0"/>
              <a:t>One-Click”)</a:t>
            </a:r>
            <a:r>
              <a:rPr lang="en-US" altLang="en-US" sz="2000" dirty="0" smtClean="0"/>
              <a:t/>
            </a:r>
            <a:br>
              <a:rPr lang="en-US" altLang="en-US" sz="2000" dirty="0" smtClean="0"/>
            </a:br>
            <a:r>
              <a:rPr lang="en-US" altLang="en-US" sz="2000" i="1" dirty="0" smtClean="0"/>
              <a:t>use a Robot certificate, but </a:t>
            </a:r>
            <a:r>
              <a:rPr lang="en-US" altLang="en-US" sz="2000" b="1" i="1" dirty="0" smtClean="0">
                <a:solidFill>
                  <a:schemeClr val="accent4">
                    <a:lumMod val="50000"/>
                  </a:schemeClr>
                </a:solidFill>
              </a:rPr>
              <a:t>no identification of end user</a:t>
            </a:r>
            <a:r>
              <a:rPr lang="en-US" altLang="en-US" sz="2000" i="1" dirty="0" smtClean="0">
                <a:solidFill>
                  <a:schemeClr val="accent4">
                    <a:lumMod val="50000"/>
                  </a:schemeClr>
                </a:solidFill>
              </a:rPr>
              <a:t>. </a:t>
            </a:r>
            <a:br>
              <a:rPr lang="en-US" altLang="en-US" sz="2000" i="1" dirty="0" smtClean="0">
                <a:solidFill>
                  <a:schemeClr val="accent4">
                    <a:lumMod val="50000"/>
                  </a:schemeClr>
                </a:solidFill>
              </a:rPr>
            </a:br>
            <a:r>
              <a:rPr lang="en-US" altLang="en-US" sz="2000" i="1" dirty="0" smtClean="0"/>
              <a:t>Portal must keep list of source IPs. Infrastructure use must be stateless and rate-limited</a:t>
            </a:r>
          </a:p>
          <a:p>
            <a:pPr marL="457200" indent="-457200" eaLnBrk="1" hangingPunct="1">
              <a:buFontTx/>
              <a:buAutoNum type="arabicPeriod"/>
            </a:pPr>
            <a:r>
              <a:rPr lang="en-US" altLang="en-US" sz="2000" b="1" dirty="0" smtClean="0">
                <a:solidFill>
                  <a:srgbClr val="C00000"/>
                </a:solidFill>
              </a:rPr>
              <a:t>Parameter sweeping</a:t>
            </a:r>
            <a:r>
              <a:rPr lang="en-US" altLang="en-US" sz="2000" dirty="0" smtClean="0"/>
              <a:t/>
            </a:r>
            <a:br>
              <a:rPr lang="en-US" altLang="en-US" sz="2000" dirty="0" smtClean="0"/>
            </a:br>
            <a:r>
              <a:rPr lang="en-US" altLang="en-US" sz="2000" i="1" dirty="0" smtClean="0"/>
              <a:t>User provide </a:t>
            </a:r>
            <a:r>
              <a:rPr lang="en-US" altLang="en-US" sz="2000" i="1" dirty="0" smtClean="0">
                <a:solidFill>
                  <a:schemeClr val="accent4">
                    <a:lumMod val="50000"/>
                  </a:schemeClr>
                </a:solidFill>
              </a:rPr>
              <a:t>verified email address or pseudonym (</a:t>
            </a:r>
            <a:r>
              <a:rPr lang="en-US" altLang="en-US" sz="2000" b="1" i="1" dirty="0" smtClean="0">
                <a:solidFill>
                  <a:schemeClr val="accent4">
                    <a:lumMod val="50000"/>
                  </a:schemeClr>
                </a:solidFill>
              </a:rPr>
              <a:t>must be human</a:t>
            </a:r>
            <a:r>
              <a:rPr lang="en-US" altLang="en-US" sz="2000" i="1" dirty="0" smtClean="0">
                <a:solidFill>
                  <a:schemeClr val="accent4">
                    <a:lumMod val="50000"/>
                  </a:schemeClr>
                </a:solidFill>
              </a:rPr>
              <a:t>)</a:t>
            </a:r>
            <a:br>
              <a:rPr lang="en-US" altLang="en-US" sz="2000" i="1" dirty="0" smtClean="0">
                <a:solidFill>
                  <a:schemeClr val="accent4">
                    <a:lumMod val="50000"/>
                  </a:schemeClr>
                </a:solidFill>
              </a:rPr>
            </a:br>
            <a:r>
              <a:rPr lang="en-US" altLang="en-US" sz="2000" i="1" dirty="0" smtClean="0"/>
              <a:t>Robot cert for portal or user’s real credential</a:t>
            </a:r>
            <a:br>
              <a:rPr lang="en-US" altLang="en-US" sz="2000" i="1" dirty="0" smtClean="0"/>
            </a:br>
            <a:r>
              <a:rPr lang="en-US" altLang="en-US" sz="2000" i="1" dirty="0" smtClean="0"/>
              <a:t>Infrastructure use rate limited and stateless (copy data back to portal)</a:t>
            </a:r>
          </a:p>
          <a:p>
            <a:pPr marL="457200" indent="-457200" eaLnBrk="1" hangingPunct="1">
              <a:buFontTx/>
              <a:buAutoNum type="arabicPeriod"/>
            </a:pPr>
            <a:r>
              <a:rPr lang="en-US" altLang="en-US" sz="2000" b="1" dirty="0" smtClean="0">
                <a:solidFill>
                  <a:srgbClr val="C00000"/>
                </a:solidFill>
              </a:rPr>
              <a:t>Data Processing portals</a:t>
            </a:r>
            <a:r>
              <a:rPr lang="en-US" altLang="en-US" sz="2000" dirty="0" smtClean="0"/>
              <a:t/>
            </a:r>
            <a:br>
              <a:rPr lang="en-US" altLang="en-US" sz="2000" dirty="0" smtClean="0"/>
            </a:br>
            <a:r>
              <a:rPr lang="en-US" altLang="en-US" sz="2000" b="1" i="1" dirty="0" smtClean="0">
                <a:solidFill>
                  <a:schemeClr val="accent4">
                    <a:lumMod val="50000"/>
                  </a:schemeClr>
                </a:solidFill>
              </a:rPr>
              <a:t>Identified users </a:t>
            </a:r>
            <a:r>
              <a:rPr lang="en-US" altLang="en-US" sz="2000" i="1" dirty="0" smtClean="0">
                <a:solidFill>
                  <a:schemeClr val="accent4">
                    <a:lumMod val="50000"/>
                  </a:schemeClr>
                </a:solidFill>
              </a:rPr>
              <a:t>(well-verified email address, known domains) </a:t>
            </a:r>
            <a:r>
              <a:rPr lang="en-US" altLang="en-US" sz="2000" i="1" dirty="0" smtClean="0"/>
              <a:t>or better</a:t>
            </a:r>
            <a:br>
              <a:rPr lang="en-US" altLang="en-US" sz="2000" i="1" dirty="0" smtClean="0"/>
            </a:br>
            <a:r>
              <a:rPr lang="en-US" altLang="en-US" sz="2000" i="1" dirty="0" smtClean="0"/>
              <a:t> … e.g. anyone with </a:t>
            </a:r>
            <a:r>
              <a:rPr lang="en-US" altLang="en-US" sz="2000" b="1" i="1" dirty="0" smtClean="0"/>
              <a:t>an </a:t>
            </a:r>
            <a:r>
              <a:rPr lang="en-US" altLang="en-US" sz="2000" b="1" i="1" dirty="0" err="1" smtClean="0"/>
              <a:t>IdP</a:t>
            </a:r>
            <a:r>
              <a:rPr lang="en-US" altLang="en-US" sz="2000" b="1" i="1" dirty="0" smtClean="0"/>
              <a:t> </a:t>
            </a:r>
            <a:r>
              <a:rPr lang="en-US" altLang="en-US" sz="2000" i="1" dirty="0" smtClean="0"/>
              <a:t>in </a:t>
            </a:r>
            <a:r>
              <a:rPr lang="en-US" altLang="en-US" sz="2000" i="1" dirty="0" smtClean="0"/>
              <a:t>‘eduGAIN’, </a:t>
            </a:r>
            <a:r>
              <a:rPr lang="en-US" altLang="en-US" sz="2000" i="1" dirty="0" smtClean="0"/>
              <a:t>or people ‘known’ to the service</a:t>
            </a:r>
            <a:br>
              <a:rPr lang="en-US" altLang="en-US" sz="2000" i="1" dirty="0" smtClean="0"/>
            </a:br>
            <a:r>
              <a:rPr lang="en-US" altLang="en-US" sz="2000" i="1" dirty="0" smtClean="0"/>
              <a:t>Portal may use robot or user credential</a:t>
            </a:r>
            <a:br>
              <a:rPr lang="en-US" altLang="en-US" sz="2000" i="1" dirty="0" smtClean="0"/>
            </a:br>
            <a:r>
              <a:rPr lang="en-US" altLang="en-US" sz="2000" i="1" dirty="0" smtClean="0"/>
              <a:t>Use rate-limited, store output only in pre-agreed locations on infrastructure</a:t>
            </a:r>
          </a:p>
          <a:p>
            <a:pPr marL="457200" indent="-457200" eaLnBrk="1" hangingPunct="1">
              <a:buFontTx/>
              <a:buAutoNum type="arabicPeriod"/>
            </a:pPr>
            <a:r>
              <a:rPr lang="en-US" altLang="en-US" sz="2000" b="1" dirty="0" smtClean="0">
                <a:solidFill>
                  <a:srgbClr val="C00000"/>
                </a:solidFill>
              </a:rPr>
              <a:t>Job Management portals </a:t>
            </a:r>
            <a:r>
              <a:rPr lang="en-US" altLang="en-US" sz="2000" dirty="0" smtClean="0"/>
              <a:t/>
            </a:r>
            <a:br>
              <a:rPr lang="en-US" altLang="en-US" sz="2000" dirty="0" smtClean="0"/>
            </a:br>
            <a:r>
              <a:rPr lang="en-US" altLang="en-US" sz="2000" b="1" i="1" dirty="0" smtClean="0">
                <a:solidFill>
                  <a:schemeClr val="accent4">
                    <a:lumMod val="50000"/>
                  </a:schemeClr>
                </a:solidFill>
              </a:rPr>
              <a:t>strongly </a:t>
            </a:r>
            <a:r>
              <a:rPr lang="en-US" altLang="en-US" sz="2000" b="1" i="1" dirty="0" smtClean="0">
                <a:solidFill>
                  <a:schemeClr val="accent4">
                    <a:lumMod val="50000"/>
                  </a:schemeClr>
                </a:solidFill>
              </a:rPr>
              <a:t>traceable </a:t>
            </a:r>
            <a:r>
              <a:rPr lang="en-US" altLang="en-US" sz="2000" b="1" i="1" dirty="0" smtClean="0">
                <a:solidFill>
                  <a:schemeClr val="accent4">
                    <a:lumMod val="50000"/>
                  </a:schemeClr>
                </a:solidFill>
              </a:rPr>
              <a:t>user credentials </a:t>
            </a:r>
            <a:r>
              <a:rPr lang="en-US" altLang="en-US" sz="2000" i="1" dirty="0" smtClean="0"/>
              <a:t>via, e.g. SLCS, MICS (TCS), Classic</a:t>
            </a:r>
            <a:endParaRPr lang="en-US" altLang="en-US" sz="2000" dirty="0" smtClean="0"/>
          </a:p>
        </p:txBody>
      </p:sp>
      <p:sp>
        <p:nvSpPr>
          <p:cNvPr id="122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hangingPunct="1"/>
            <a:fld id="{985C0F48-EFC0-4781-B6A1-056EB3D36B8B}" type="slidenum">
              <a:rPr lang="en-US" altLang="en-US" smtClean="0">
                <a:solidFill>
                  <a:schemeClr val="tx1"/>
                </a:solidFill>
              </a:rPr>
              <a:pPr eaLnBrk="1" hangingPunct="1"/>
              <a:t>43</a:t>
            </a:fld>
            <a:endParaRPr lang="en-US" altLang="en-US" smtClean="0">
              <a:solidFill>
                <a:schemeClr val="tx1"/>
              </a:solidFill>
            </a:endParaRPr>
          </a:p>
        </p:txBody>
      </p:sp>
    </p:spTree>
    <p:extLst>
      <p:ext uri="{BB962C8B-B14F-4D97-AF65-F5344CB8AC3E}">
        <p14:creationId xmlns:p14="http://schemas.microsoft.com/office/powerpoint/2010/main" val="2376156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Research use cases: trust across domains</a:t>
            </a:r>
            <a:endParaRPr lang="en-US" dirty="0"/>
          </a:p>
        </p:txBody>
      </p:sp>
      <p:grpSp>
        <p:nvGrpSpPr>
          <p:cNvPr id="28" name="Group 27"/>
          <p:cNvGrpSpPr/>
          <p:nvPr/>
        </p:nvGrpSpPr>
        <p:grpSpPr>
          <a:xfrm>
            <a:off x="1098540" y="1290068"/>
            <a:ext cx="7985561" cy="4752528"/>
            <a:chOff x="1098540" y="1290068"/>
            <a:chExt cx="7985561" cy="4752528"/>
          </a:xfrm>
        </p:grpSpPr>
        <p:grpSp>
          <p:nvGrpSpPr>
            <p:cNvPr id="4" name="Group 3"/>
            <p:cNvGrpSpPr/>
            <p:nvPr/>
          </p:nvGrpSpPr>
          <p:grpSpPr>
            <a:xfrm>
              <a:off x="1098540" y="1290068"/>
              <a:ext cx="3024336" cy="1999900"/>
              <a:chOff x="2267744" y="3284984"/>
              <a:chExt cx="3401309" cy="2249181"/>
            </a:xfrm>
          </p:grpSpPr>
          <p:pic>
            <p:nvPicPr>
              <p:cNvPr id="5" name="Picture 3" descr="H:\Home\davidg\EUGridPMA\IT-user.wmf"/>
              <p:cNvPicPr>
                <a:picLocks noChangeAspect="1" noChangeArrowheads="1"/>
              </p:cNvPicPr>
              <p:nvPr/>
            </p:nvPicPr>
            <p:blipFill>
              <a:blip r:embed="rId2" cstate="print"/>
              <a:srcRect/>
              <a:stretch>
                <a:fillRect/>
              </a:stretch>
            </p:blipFill>
            <p:spPr bwMode="auto">
              <a:xfrm>
                <a:off x="2267744" y="3284984"/>
                <a:ext cx="837127" cy="1056068"/>
              </a:xfrm>
              <a:prstGeom prst="rect">
                <a:avLst/>
              </a:prstGeom>
              <a:noFill/>
            </p:spPr>
          </p:pic>
          <p:pic>
            <p:nvPicPr>
              <p:cNvPr id="6" name="Picture 7" descr="C:\Users\davidg\Desktop\Trans\OrgBuilding.wmf"/>
              <p:cNvPicPr>
                <a:picLocks noChangeAspect="1" noChangeArrowheads="1"/>
              </p:cNvPicPr>
              <p:nvPr/>
            </p:nvPicPr>
            <p:blipFill>
              <a:blip r:embed="rId3" cstate="print"/>
              <a:srcRect/>
              <a:stretch>
                <a:fillRect/>
              </a:stretch>
            </p:blipFill>
            <p:spPr bwMode="auto">
              <a:xfrm>
                <a:off x="4716016" y="3429000"/>
                <a:ext cx="953037" cy="953037"/>
              </a:xfrm>
              <a:prstGeom prst="rect">
                <a:avLst/>
              </a:prstGeom>
              <a:noFill/>
            </p:spPr>
          </p:pic>
          <p:cxnSp>
            <p:nvCxnSpPr>
              <p:cNvPr id="7" name="Straight Arrow Connector 6"/>
              <p:cNvCxnSpPr/>
              <p:nvPr/>
            </p:nvCxnSpPr>
            <p:spPr>
              <a:xfrm>
                <a:off x="3275856" y="3861048"/>
                <a:ext cx="1296144"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C:\Users\davidg\Desktop\Trans\OrgBuilding.wmf"/>
              <p:cNvPicPr>
                <a:picLocks noChangeAspect="1" noChangeArrowheads="1"/>
              </p:cNvPicPr>
              <p:nvPr/>
            </p:nvPicPr>
            <p:blipFill>
              <a:blip r:embed="rId3" cstate="print"/>
              <a:srcRect/>
              <a:stretch>
                <a:fillRect/>
              </a:stretch>
            </p:blipFill>
            <p:spPr bwMode="auto">
              <a:xfrm>
                <a:off x="4699083" y="4581128"/>
                <a:ext cx="953037" cy="953037"/>
              </a:xfrm>
              <a:prstGeom prst="rect">
                <a:avLst/>
              </a:prstGeom>
              <a:noFill/>
            </p:spPr>
          </p:pic>
          <p:cxnSp>
            <p:nvCxnSpPr>
              <p:cNvPr id="9" name="Straight Arrow Connector 8"/>
              <p:cNvCxnSpPr/>
              <p:nvPr/>
            </p:nvCxnSpPr>
            <p:spPr>
              <a:xfrm>
                <a:off x="3275856" y="4149080"/>
                <a:ext cx="1296144" cy="7200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3" descr="H:\Home\davidg\EUGridPMA\IT-user.wmf"/>
            <p:cNvPicPr>
              <a:picLocks noChangeAspect="1" noChangeArrowheads="1"/>
            </p:cNvPicPr>
            <p:nvPr/>
          </p:nvPicPr>
          <p:blipFill>
            <a:blip r:embed="rId2" cstate="print"/>
            <a:srcRect/>
            <a:stretch>
              <a:fillRect/>
            </a:stretch>
          </p:blipFill>
          <p:spPr bwMode="auto">
            <a:xfrm>
              <a:off x="5419020" y="4674444"/>
              <a:ext cx="562817" cy="710015"/>
            </a:xfrm>
            <a:prstGeom prst="rect">
              <a:avLst/>
            </a:prstGeom>
            <a:noFill/>
          </p:spPr>
        </p:pic>
        <p:pic>
          <p:nvPicPr>
            <p:cNvPr id="11" name="Picture 7" descr="C:\Users\davidg\Desktop\Trans\OrgBuilding.wmf"/>
            <p:cNvPicPr>
              <a:picLocks noChangeAspect="1" noChangeArrowheads="1"/>
            </p:cNvPicPr>
            <p:nvPr/>
          </p:nvPicPr>
          <p:blipFill>
            <a:blip r:embed="rId3" cstate="print"/>
            <a:srcRect/>
            <a:stretch>
              <a:fillRect/>
            </a:stretch>
          </p:blipFill>
          <p:spPr bwMode="auto">
            <a:xfrm>
              <a:off x="7075204" y="4242396"/>
              <a:ext cx="640745" cy="640745"/>
            </a:xfrm>
            <a:prstGeom prst="rect">
              <a:avLst/>
            </a:prstGeom>
            <a:noFill/>
          </p:spPr>
        </p:pic>
        <p:cxnSp>
          <p:nvCxnSpPr>
            <p:cNvPr id="12" name="Straight Arrow Connector 11"/>
            <p:cNvCxnSpPr/>
            <p:nvPr/>
          </p:nvCxnSpPr>
          <p:spPr>
            <a:xfrm flipV="1">
              <a:off x="6168801" y="4674444"/>
              <a:ext cx="834395" cy="24328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7" descr="C:\Users\davidg\Desktop\Trans\OrgBuilding.wmf"/>
            <p:cNvPicPr>
              <a:picLocks noChangeAspect="1" noChangeArrowheads="1"/>
            </p:cNvPicPr>
            <p:nvPr/>
          </p:nvPicPr>
          <p:blipFill>
            <a:blip r:embed="rId3" cstate="print"/>
            <a:srcRect/>
            <a:stretch>
              <a:fillRect/>
            </a:stretch>
          </p:blipFill>
          <p:spPr bwMode="auto">
            <a:xfrm>
              <a:off x="7125664" y="5401851"/>
              <a:ext cx="640745" cy="640745"/>
            </a:xfrm>
            <a:prstGeom prst="rect">
              <a:avLst/>
            </a:prstGeom>
            <a:noFill/>
          </p:spPr>
        </p:pic>
        <p:cxnSp>
          <p:nvCxnSpPr>
            <p:cNvPr id="14" name="Straight Arrow Connector 13"/>
            <p:cNvCxnSpPr/>
            <p:nvPr/>
          </p:nvCxnSpPr>
          <p:spPr>
            <a:xfrm>
              <a:off x="6168801" y="5111376"/>
              <a:ext cx="871423" cy="4841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7" descr="C:\Users\davidg\Desktop\Trans\OrgBuilding.wmf"/>
            <p:cNvPicPr>
              <a:picLocks noChangeAspect="1" noChangeArrowheads="1"/>
            </p:cNvPicPr>
            <p:nvPr/>
          </p:nvPicPr>
          <p:blipFill>
            <a:blip r:embed="rId3" cstate="print"/>
            <a:srcRect/>
            <a:stretch>
              <a:fillRect/>
            </a:stretch>
          </p:blipFill>
          <p:spPr bwMode="auto">
            <a:xfrm>
              <a:off x="8443356" y="4962476"/>
              <a:ext cx="640745" cy="640745"/>
            </a:xfrm>
            <a:prstGeom prst="rect">
              <a:avLst/>
            </a:prstGeom>
            <a:noFill/>
          </p:spPr>
        </p:pic>
        <p:cxnSp>
          <p:nvCxnSpPr>
            <p:cNvPr id="16" name="Straight Arrow Connector 15"/>
            <p:cNvCxnSpPr/>
            <p:nvPr/>
          </p:nvCxnSpPr>
          <p:spPr>
            <a:xfrm>
              <a:off x="7939300" y="4746452"/>
              <a:ext cx="432048" cy="36004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867292" y="5394524"/>
              <a:ext cx="512440" cy="27964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255224" y="5142496"/>
              <a:ext cx="360040" cy="158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98940" y="1578100"/>
              <a:ext cx="4298484" cy="400110"/>
            </a:xfrm>
            <a:prstGeom prst="rect">
              <a:avLst/>
            </a:prstGeom>
            <a:noFill/>
          </p:spPr>
          <p:txBody>
            <a:bodyPr wrap="none" rtlCol="0">
              <a:spAutoFit/>
            </a:bodyPr>
            <a:lstStyle/>
            <a:p>
              <a:r>
                <a:rPr lang="en-GB" sz="2000" dirty="0" smtClean="0"/>
                <a:t>traditional service provider relationship</a:t>
              </a:r>
              <a:endParaRPr lang="en-GB" sz="2000" dirty="0"/>
            </a:p>
          </p:txBody>
        </p:sp>
        <p:sp>
          <p:nvSpPr>
            <p:cNvPr id="20" name="TextBox 19"/>
            <p:cNvSpPr txBox="1"/>
            <p:nvPr/>
          </p:nvSpPr>
          <p:spPr>
            <a:xfrm>
              <a:off x="1098540" y="4098380"/>
              <a:ext cx="4507260" cy="400110"/>
            </a:xfrm>
            <a:prstGeom prst="rect">
              <a:avLst/>
            </a:prstGeom>
            <a:noFill/>
          </p:spPr>
          <p:txBody>
            <a:bodyPr wrap="none" rtlCol="0">
              <a:spAutoFit/>
            </a:bodyPr>
            <a:lstStyle/>
            <a:p>
              <a:r>
                <a:rPr lang="en-GB" sz="2000" dirty="0" smtClean="0">
                  <a:solidFill>
                    <a:srgbClr val="002060"/>
                  </a:solidFill>
                </a:rPr>
                <a:t>cross-domain and federated relationships</a:t>
              </a:r>
            </a:p>
          </p:txBody>
        </p:sp>
        <p:pic>
          <p:nvPicPr>
            <p:cNvPr id="21" name="Picture 3" descr="H:\Home\davidg\EUGridPMA\IT-user.wmf"/>
            <p:cNvPicPr>
              <a:picLocks noChangeAspect="1" noChangeArrowheads="1"/>
            </p:cNvPicPr>
            <p:nvPr/>
          </p:nvPicPr>
          <p:blipFill>
            <a:blip r:embed="rId2" cstate="print"/>
            <a:srcRect/>
            <a:stretch>
              <a:fillRect/>
            </a:stretch>
          </p:blipFill>
          <p:spPr bwMode="auto">
            <a:xfrm>
              <a:off x="6139100" y="2946252"/>
              <a:ext cx="562817" cy="710015"/>
            </a:xfrm>
            <a:prstGeom prst="rect">
              <a:avLst/>
            </a:prstGeom>
            <a:noFill/>
          </p:spPr>
        </p:pic>
        <p:pic>
          <p:nvPicPr>
            <p:cNvPr id="22" name="Picture 3" descr="H:\Home\davidg\EUGridPMA\IT-user.wmf"/>
            <p:cNvPicPr>
              <a:picLocks noChangeAspect="1" noChangeArrowheads="1"/>
            </p:cNvPicPr>
            <p:nvPr/>
          </p:nvPicPr>
          <p:blipFill>
            <a:blip r:embed="rId2" cstate="print"/>
            <a:srcRect/>
            <a:stretch>
              <a:fillRect/>
            </a:stretch>
          </p:blipFill>
          <p:spPr bwMode="auto">
            <a:xfrm>
              <a:off x="7939300" y="2658220"/>
              <a:ext cx="562817" cy="710015"/>
            </a:xfrm>
            <a:prstGeom prst="rect">
              <a:avLst/>
            </a:prstGeom>
            <a:noFill/>
          </p:spPr>
        </p:pic>
        <p:cxnSp>
          <p:nvCxnSpPr>
            <p:cNvPr id="23" name="Straight Arrow Connector 22"/>
            <p:cNvCxnSpPr/>
            <p:nvPr/>
          </p:nvCxnSpPr>
          <p:spPr>
            <a:xfrm rot="16200000" flipH="1">
              <a:off x="6571148" y="3738340"/>
              <a:ext cx="504056" cy="5040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5563036" y="3954364"/>
              <a:ext cx="864096"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787172" y="3018260"/>
              <a:ext cx="1008112" cy="21602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7903296" y="4062376"/>
              <a:ext cx="1296144" cy="2160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98540" y="4797152"/>
              <a:ext cx="3761492" cy="646331"/>
            </a:xfrm>
            <a:prstGeom prst="rect">
              <a:avLst/>
            </a:prstGeom>
            <a:noFill/>
          </p:spPr>
          <p:txBody>
            <a:bodyPr wrap="square" rtlCol="0">
              <a:spAutoFit/>
            </a:bodyPr>
            <a:lstStyle/>
            <a:p>
              <a:r>
                <a:rPr lang="en-GB" b="1" dirty="0" smtClean="0">
                  <a:solidFill>
                    <a:srgbClr val="C00000"/>
                  </a:solidFill>
                </a:rPr>
                <a:t>both resources and the users </a:t>
              </a:r>
              <a:br>
                <a:rPr lang="en-GB" b="1" dirty="0" smtClean="0">
                  <a:solidFill>
                    <a:srgbClr val="C00000"/>
                  </a:solidFill>
                </a:rPr>
              </a:br>
              <a:r>
                <a:rPr lang="en-GB" b="1" dirty="0" smtClean="0">
                  <a:solidFill>
                    <a:srgbClr val="C00000"/>
                  </a:solidFill>
                </a:rPr>
                <a:t>are now working together</a:t>
              </a:r>
              <a:endParaRPr lang="en-GB" b="1" dirty="0">
                <a:solidFill>
                  <a:srgbClr val="C00000"/>
                </a:solidFill>
              </a:endParaRPr>
            </a:p>
          </p:txBody>
        </p:sp>
      </p:grpSp>
    </p:spTree>
    <p:extLst>
      <p:ext uri="{BB962C8B-B14F-4D97-AF65-F5344CB8AC3E}">
        <p14:creationId xmlns:p14="http://schemas.microsoft.com/office/powerpoint/2010/main" val="155066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800" dirty="0" smtClean="0"/>
              <a:t>Overlapping Communities - Common Trust</a:t>
            </a:r>
            <a:endParaRPr lang="en-US" sz="3800" dirty="0"/>
          </a:p>
        </p:txBody>
      </p:sp>
      <p:sp>
        <p:nvSpPr>
          <p:cNvPr id="4" name="TextBox 3"/>
          <p:cNvSpPr txBox="1"/>
          <p:nvPr/>
        </p:nvSpPr>
        <p:spPr>
          <a:xfrm>
            <a:off x="1331640" y="3693800"/>
            <a:ext cx="7683052" cy="1815882"/>
          </a:xfrm>
          <a:prstGeom prst="rect">
            <a:avLst/>
          </a:prstGeom>
          <a:noFill/>
        </p:spPr>
        <p:txBody>
          <a:bodyPr wrap="square" rtlCol="0">
            <a:spAutoFit/>
          </a:bodyPr>
          <a:lstStyle/>
          <a:p>
            <a:r>
              <a:rPr lang="en-GB" sz="2400" dirty="0" smtClean="0">
                <a:solidFill>
                  <a:srgbClr val="002060"/>
                </a:solidFill>
              </a:rPr>
              <a:t>Goals</a:t>
            </a:r>
          </a:p>
          <a:p>
            <a:pPr marL="173038" indent="-173038">
              <a:buFont typeface="Arial" pitchFamily="34" charset="0"/>
              <a:buChar char="•"/>
            </a:pPr>
            <a:r>
              <a:rPr lang="en-GB" sz="2200" dirty="0" smtClean="0">
                <a:solidFill>
                  <a:srgbClr val="C00000"/>
                </a:solidFill>
              </a:rPr>
              <a:t>multiple sources of authority</a:t>
            </a:r>
            <a:r>
              <a:rPr lang="en-GB" sz="2200" dirty="0" smtClean="0"/>
              <a:t>: User, Institute, Community</a:t>
            </a:r>
          </a:p>
          <a:p>
            <a:pPr marL="173038" indent="-173038">
              <a:buFont typeface="Arial" pitchFamily="34" charset="0"/>
              <a:buChar char="•"/>
            </a:pPr>
            <a:r>
              <a:rPr lang="en-GB" sz="2200" dirty="0" smtClean="0"/>
              <a:t>acknowledge </a:t>
            </a:r>
            <a:r>
              <a:rPr lang="en-GB" sz="2200" dirty="0" smtClean="0">
                <a:solidFill>
                  <a:srgbClr val="C00000"/>
                </a:solidFill>
              </a:rPr>
              <a:t>long-term </a:t>
            </a:r>
            <a:r>
              <a:rPr lang="en-GB" sz="2200" dirty="0" smtClean="0">
                <a:solidFill>
                  <a:srgbClr val="C00000"/>
                </a:solidFill>
              </a:rPr>
              <a:t>and </a:t>
            </a:r>
            <a:r>
              <a:rPr lang="en-GB" sz="2200" dirty="0" smtClean="0">
                <a:solidFill>
                  <a:srgbClr val="C00000"/>
                </a:solidFill>
              </a:rPr>
              <a:t>ad-hoc </a:t>
            </a:r>
            <a:r>
              <a:rPr lang="en-GB" sz="2200" dirty="0" smtClean="0"/>
              <a:t>community </a:t>
            </a:r>
            <a:r>
              <a:rPr lang="en-GB" sz="2200" dirty="0" smtClean="0"/>
              <a:t>structures</a:t>
            </a:r>
          </a:p>
          <a:p>
            <a:pPr marL="173038" indent="-173038">
              <a:buFont typeface="Arial" pitchFamily="34" charset="0"/>
              <a:buChar char="•"/>
            </a:pPr>
            <a:r>
              <a:rPr lang="en-GB" sz="2200" dirty="0" smtClean="0"/>
              <a:t>enable </a:t>
            </a:r>
            <a:r>
              <a:rPr lang="en-GB" sz="2200" dirty="0" smtClean="0">
                <a:solidFill>
                  <a:srgbClr val="C00000"/>
                </a:solidFill>
              </a:rPr>
              <a:t>security incident response </a:t>
            </a:r>
            <a:r>
              <a:rPr lang="en-GB" sz="2200" dirty="0" smtClean="0"/>
              <a:t>and containment</a:t>
            </a:r>
          </a:p>
          <a:p>
            <a:pPr marL="173038" indent="-173038">
              <a:buFont typeface="Arial" pitchFamily="34" charset="0"/>
              <a:buChar char="•"/>
            </a:pPr>
            <a:r>
              <a:rPr lang="en-GB" sz="2200" dirty="0" smtClean="0">
                <a:solidFill>
                  <a:srgbClr val="C00000"/>
                </a:solidFill>
              </a:rPr>
              <a:t>balance data protection </a:t>
            </a:r>
            <a:r>
              <a:rPr lang="en-GB" sz="2200" dirty="0" smtClean="0"/>
              <a:t>and right to </a:t>
            </a:r>
            <a:r>
              <a:rPr lang="en-GB" sz="2200" dirty="0" smtClean="0"/>
              <a:t>privacy</a:t>
            </a:r>
          </a:p>
        </p:txBody>
      </p:sp>
      <p:pic>
        <p:nvPicPr>
          <p:cNvPr id="5" name="Picture 1" descr="H:\Home\davidg\UvA\Onderwijs\SNE2007\vostructure-abstract.gif"/>
          <p:cNvPicPr>
            <a:picLocks noChangeAspect="1" noChangeArrowheads="1"/>
          </p:cNvPicPr>
          <p:nvPr/>
        </p:nvPicPr>
        <p:blipFill>
          <a:blip r:embed="rId2" cstate="print"/>
          <a:srcRect/>
          <a:stretch>
            <a:fillRect/>
          </a:stretch>
        </p:blipFill>
        <p:spPr bwMode="auto">
          <a:xfrm>
            <a:off x="3635896" y="1052736"/>
            <a:ext cx="5220072" cy="2723516"/>
          </a:xfrm>
          <a:prstGeom prst="rect">
            <a:avLst/>
          </a:prstGeom>
          <a:noFill/>
        </p:spPr>
      </p:pic>
      <p:sp>
        <p:nvSpPr>
          <p:cNvPr id="6" name="Rectangle 5"/>
          <p:cNvSpPr/>
          <p:nvPr/>
        </p:nvSpPr>
        <p:spPr>
          <a:xfrm>
            <a:off x="107504" y="2453987"/>
            <a:ext cx="4104456" cy="1015663"/>
          </a:xfrm>
          <a:prstGeom prst="rect">
            <a:avLst/>
          </a:prstGeom>
        </p:spPr>
        <p:txBody>
          <a:bodyPr wrap="square">
            <a:spAutoFit/>
          </a:bodyPr>
          <a:lstStyle/>
          <a:p>
            <a:r>
              <a:rPr lang="en-GB" sz="2000" b="1" dirty="0" smtClean="0">
                <a:solidFill>
                  <a:srgbClr val="002060"/>
                </a:solidFill>
              </a:rPr>
              <a:t>Reduce policy burden </a:t>
            </a:r>
            <a:br>
              <a:rPr lang="en-GB" sz="2000" b="1" dirty="0" smtClean="0">
                <a:solidFill>
                  <a:srgbClr val="002060"/>
                </a:solidFill>
              </a:rPr>
            </a:br>
            <a:r>
              <a:rPr lang="en-GB" sz="2000" b="1" dirty="0" smtClean="0">
                <a:solidFill>
                  <a:srgbClr val="002060"/>
                </a:solidFill>
              </a:rPr>
              <a:t>for providers and users</a:t>
            </a:r>
            <a:br>
              <a:rPr lang="en-GB" sz="2000" b="1" dirty="0" smtClean="0">
                <a:solidFill>
                  <a:srgbClr val="002060"/>
                </a:solidFill>
              </a:rPr>
            </a:br>
            <a:r>
              <a:rPr lang="en-GB" sz="2000" b="1" dirty="0" smtClean="0">
                <a:solidFill>
                  <a:srgbClr val="002060"/>
                </a:solidFill>
              </a:rPr>
              <a:t>by adhering to common criteria</a:t>
            </a:r>
          </a:p>
        </p:txBody>
      </p:sp>
    </p:spTree>
    <p:extLst>
      <p:ext uri="{BB962C8B-B14F-4D97-AF65-F5344CB8AC3E}">
        <p14:creationId xmlns:p14="http://schemas.microsoft.com/office/powerpoint/2010/main" val="306119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sz="2400" dirty="0" smtClean="0"/>
              <a:t>Multiple stakeholders</a:t>
            </a:r>
          </a:p>
          <a:p>
            <a:r>
              <a:rPr lang="en-US" sz="2400" dirty="0"/>
              <a:t>e</a:t>
            </a:r>
            <a:r>
              <a:rPr lang="en-US" sz="2400" dirty="0" smtClean="0"/>
              <a:t>nd-users (researchers, </a:t>
            </a:r>
            <a:r>
              <a:rPr lang="en-US" sz="2400" dirty="0" smtClean="0"/>
              <a:t>students, </a:t>
            </a:r>
            <a:r>
              <a:rPr lang="en-US" sz="2400" dirty="0" smtClean="0"/>
              <a:t>…)</a:t>
            </a:r>
          </a:p>
          <a:p>
            <a:r>
              <a:rPr lang="en-US" sz="2400" dirty="0"/>
              <a:t>c</a:t>
            </a:r>
            <a:r>
              <a:rPr lang="en-US" sz="2400" dirty="0" smtClean="0"/>
              <a:t>ollaborations and (research) consortia</a:t>
            </a:r>
          </a:p>
          <a:p>
            <a:r>
              <a:rPr lang="en-US" sz="2400" dirty="0"/>
              <a:t>r</a:t>
            </a:r>
            <a:r>
              <a:rPr lang="en-US" sz="2400" dirty="0" smtClean="0"/>
              <a:t>esources owners and service providers</a:t>
            </a:r>
          </a:p>
          <a:p>
            <a:r>
              <a:rPr lang="en-US" sz="2400" dirty="0" err="1" smtClean="0"/>
              <a:t>organisations</a:t>
            </a:r>
            <a:r>
              <a:rPr lang="en-US" sz="2400" dirty="0" smtClean="0"/>
              <a:t> (‘home’) hosting the users</a:t>
            </a:r>
            <a:br>
              <a:rPr lang="en-US" sz="2400" dirty="0" smtClean="0"/>
            </a:br>
            <a:r>
              <a:rPr lang="en-US" sz="2000" i="1" dirty="0" smtClean="0"/>
              <a:t>keeping in mind that often research collaboration outlives any single employment, so the ‘home </a:t>
            </a:r>
            <a:r>
              <a:rPr lang="en-US" sz="2000" i="1" dirty="0" err="1" smtClean="0"/>
              <a:t>IdP</a:t>
            </a:r>
            <a:r>
              <a:rPr lang="en-US" sz="2000" i="1" dirty="0" smtClean="0"/>
              <a:t>’ the most transient entity of them all …</a:t>
            </a:r>
            <a:endParaRPr lang="en-US" sz="2400" dirty="0" smtClean="0"/>
          </a:p>
          <a:p>
            <a:pPr marL="82550" indent="0">
              <a:buNone/>
            </a:pPr>
            <a:endParaRPr lang="en-US" sz="1050" dirty="0"/>
          </a:p>
          <a:p>
            <a:pPr marL="82550" indent="0">
              <a:buNone/>
            </a:pPr>
            <a:r>
              <a:rPr lang="en-US" sz="2400" dirty="0" smtClean="0"/>
              <a:t>Ultimately, assurance in the trust </a:t>
            </a:r>
            <a:r>
              <a:rPr lang="en-US" sz="2400" dirty="0" smtClean="0"/>
              <a:t>framework ‘ought to’ </a:t>
            </a:r>
            <a:r>
              <a:rPr lang="en-US" sz="2400" dirty="0" smtClean="0"/>
              <a:t/>
            </a:r>
            <a:br>
              <a:rPr lang="en-US" sz="2400" dirty="0" smtClean="0"/>
            </a:br>
            <a:r>
              <a:rPr lang="en-US" sz="2400" dirty="0" smtClean="0"/>
              <a:t>be </a:t>
            </a:r>
            <a:r>
              <a:rPr lang="en-US" sz="2400" dirty="0" smtClean="0"/>
              <a:t>driven </a:t>
            </a:r>
            <a:r>
              <a:rPr lang="en-US" sz="2400" dirty="0" smtClean="0"/>
              <a:t>by </a:t>
            </a:r>
            <a:r>
              <a:rPr lang="en-US" sz="2400" dirty="0" smtClean="0"/>
              <a:t>the parties absorbing the risk</a:t>
            </a:r>
          </a:p>
          <a:p>
            <a:r>
              <a:rPr lang="en-US" sz="2400" dirty="0"/>
              <a:t>i</a:t>
            </a:r>
            <a:r>
              <a:rPr lang="en-US" sz="2400" dirty="0" smtClean="0"/>
              <a:t>n most e-Infrastructures today (wLCG, EGI, …) </a:t>
            </a:r>
            <a:br>
              <a:rPr lang="en-US" sz="2400" dirty="0" smtClean="0"/>
            </a:br>
            <a:r>
              <a:rPr lang="en-US" sz="2400" dirty="0" smtClean="0"/>
              <a:t>the risks ends up at the resource provider</a:t>
            </a:r>
          </a:p>
          <a:p>
            <a:endParaRPr lang="en-US" sz="2400" dirty="0" smtClean="0"/>
          </a:p>
        </p:txBody>
      </p:sp>
      <p:sp>
        <p:nvSpPr>
          <p:cNvPr id="3" name="Title 2"/>
          <p:cNvSpPr>
            <a:spLocks noGrp="1"/>
          </p:cNvSpPr>
          <p:nvPr>
            <p:ph type="title"/>
          </p:nvPr>
        </p:nvSpPr>
        <p:spPr/>
        <p:txBody>
          <a:bodyPr/>
          <a:lstStyle/>
          <a:p>
            <a:r>
              <a:rPr lang="en-US" dirty="0" smtClean="0"/>
              <a:t>Driving the trust framework</a:t>
            </a:r>
            <a:endParaRPr lang="en-US" dirty="0"/>
          </a:p>
        </p:txBody>
      </p:sp>
    </p:spTree>
    <p:extLst>
      <p:ext uri="{BB962C8B-B14F-4D97-AF65-F5344CB8AC3E}">
        <p14:creationId xmlns:p14="http://schemas.microsoft.com/office/powerpoint/2010/main" val="28148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6024" y="1196752"/>
            <a:ext cx="8748464" cy="5112568"/>
          </a:xfrm>
          <a:prstGeom prst="ellipse">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4886599" y="2618178"/>
            <a:ext cx="3212901" cy="1661993"/>
          </a:xfrm>
          <a:prstGeom prst="rect">
            <a:avLst/>
          </a:prstGeom>
          <a:solidFill>
            <a:schemeClr val="accent2">
              <a:lumMod val="20000"/>
              <a:lumOff val="80000"/>
            </a:schemeClr>
          </a:solidFill>
          <a:ln>
            <a:solidFill>
              <a:schemeClr val="tx1"/>
            </a:solidFill>
          </a:ln>
        </p:spPr>
        <p:txBody>
          <a:bodyPr>
            <a:spAutoFit/>
          </a:bodyPr>
          <a:lstStyle/>
          <a:p>
            <a:pPr>
              <a:defRPr/>
            </a:pPr>
            <a:r>
              <a:rPr lang="en-GB" sz="2000" b="1" dirty="0">
                <a:solidFill>
                  <a:srgbClr val="002060"/>
                </a:solidFill>
                <a:cs typeface="+mn-cs"/>
              </a:rPr>
              <a:t>Action (app) based</a:t>
            </a:r>
          </a:p>
          <a:p>
            <a:pPr>
              <a:defRPr/>
            </a:pPr>
            <a:endParaRPr lang="en-GB" dirty="0">
              <a:cs typeface="+mn-cs"/>
            </a:endParaRPr>
          </a:p>
          <a:p>
            <a:pPr marL="176213" indent="-176213">
              <a:buFont typeface="Arial" pitchFamily="34" charset="0"/>
              <a:buChar char="•"/>
              <a:defRPr/>
            </a:pPr>
            <a:r>
              <a:rPr lang="en-GB" sz="1600" dirty="0">
                <a:cs typeface="+mn-cs"/>
              </a:rPr>
              <a:t>More constraint actions can </a:t>
            </a:r>
            <a:br>
              <a:rPr lang="en-GB" sz="1600" dirty="0">
                <a:cs typeface="+mn-cs"/>
              </a:rPr>
            </a:br>
            <a:r>
              <a:rPr lang="en-GB" sz="1600" dirty="0">
                <a:cs typeface="+mn-cs"/>
              </a:rPr>
              <a:t>lower need for identity </a:t>
            </a:r>
            <a:r>
              <a:rPr lang="en-GB" sz="1600" dirty="0" err="1">
                <a:cs typeface="+mn-cs"/>
              </a:rPr>
              <a:t>LoA</a:t>
            </a:r>
            <a:endParaRPr lang="en-GB" sz="1600" dirty="0">
              <a:cs typeface="+mn-cs"/>
            </a:endParaRPr>
          </a:p>
          <a:p>
            <a:pPr marL="176213" indent="-176213">
              <a:buFont typeface="Arial" pitchFamily="34" charset="0"/>
              <a:buChar char="•"/>
              <a:defRPr/>
            </a:pPr>
            <a:r>
              <a:rPr lang="en-GB" sz="1600" b="1" dirty="0">
                <a:cs typeface="+mn-cs"/>
              </a:rPr>
              <a:t>(J)SPG </a:t>
            </a:r>
            <a:r>
              <a:rPr lang="en-GB" sz="1600" b="1" dirty="0">
                <a:solidFill>
                  <a:srgbClr val="002060"/>
                </a:solidFill>
                <a:cs typeface="+mn-cs"/>
              </a:rPr>
              <a:t>VO Portal policy </a:t>
            </a:r>
            <a:r>
              <a:rPr lang="en-GB" sz="1600" dirty="0">
                <a:solidFill>
                  <a:srgbClr val="002060"/>
                </a:solidFill>
                <a:cs typeface="+mn-cs"/>
              </a:rPr>
              <a:t/>
            </a:r>
            <a:br>
              <a:rPr lang="en-GB" sz="1600" dirty="0">
                <a:solidFill>
                  <a:srgbClr val="002060"/>
                </a:solidFill>
                <a:cs typeface="+mn-cs"/>
              </a:rPr>
            </a:br>
            <a:r>
              <a:rPr lang="en-GB" sz="1600" dirty="0" smtClean="0">
                <a:cs typeface="+mn-cs"/>
              </a:rPr>
              <a:t>does that</a:t>
            </a:r>
            <a:r>
              <a:rPr lang="en-GB" sz="1600" dirty="0">
                <a:cs typeface="+mn-cs"/>
              </a:rPr>
              <a:t>: 4 levels of actions</a:t>
            </a:r>
          </a:p>
        </p:txBody>
      </p:sp>
      <p:sp>
        <p:nvSpPr>
          <p:cNvPr id="9" name="TextBox 8"/>
          <p:cNvSpPr txBox="1"/>
          <p:nvPr/>
        </p:nvSpPr>
        <p:spPr>
          <a:xfrm>
            <a:off x="1439236" y="4459089"/>
            <a:ext cx="6660264" cy="1169551"/>
          </a:xfrm>
          <a:prstGeom prst="rect">
            <a:avLst/>
          </a:prstGeom>
          <a:solidFill>
            <a:schemeClr val="accent1">
              <a:lumMod val="20000"/>
              <a:lumOff val="80000"/>
            </a:schemeClr>
          </a:solidFill>
          <a:ln>
            <a:solidFill>
              <a:schemeClr val="tx1"/>
            </a:solidFill>
          </a:ln>
        </p:spPr>
        <p:txBody>
          <a:bodyPr>
            <a:spAutoFit/>
          </a:bodyPr>
          <a:lstStyle/>
          <a:p>
            <a:pPr>
              <a:defRPr/>
            </a:pPr>
            <a:r>
              <a:rPr lang="en-GB" sz="2000" b="1" dirty="0">
                <a:solidFill>
                  <a:srgbClr val="002060"/>
                </a:solidFill>
                <a:cs typeface="+mn-cs"/>
              </a:rPr>
              <a:t>Resource (value) based</a:t>
            </a:r>
          </a:p>
          <a:p>
            <a:pPr>
              <a:defRPr/>
            </a:pPr>
            <a:endParaRPr lang="en-GB" dirty="0">
              <a:cs typeface="+mn-cs"/>
            </a:endParaRPr>
          </a:p>
          <a:p>
            <a:pPr marL="176213" indent="-176213">
              <a:buFont typeface="Arial" pitchFamily="34" charset="0"/>
              <a:buChar char="•"/>
              <a:defRPr/>
            </a:pPr>
            <a:r>
              <a:rPr lang="en-GB" sz="1600" dirty="0">
                <a:cs typeface="+mn-cs"/>
              </a:rPr>
              <a:t>e.g. access to wireless network does not pose huge risks, </a:t>
            </a:r>
            <a:br>
              <a:rPr lang="en-GB" sz="1600" dirty="0">
                <a:cs typeface="+mn-cs"/>
              </a:rPr>
            </a:br>
            <a:r>
              <a:rPr lang="en-GB" sz="1600" dirty="0">
                <a:cs typeface="+mn-cs"/>
              </a:rPr>
              <a:t>so can live with a lower identity </a:t>
            </a:r>
            <a:r>
              <a:rPr lang="en-GB" sz="1600" dirty="0" err="1">
                <a:cs typeface="+mn-cs"/>
              </a:rPr>
              <a:t>LoA</a:t>
            </a:r>
            <a:r>
              <a:rPr lang="en-GB" sz="1600" dirty="0">
                <a:cs typeface="+mn-cs"/>
              </a:rPr>
              <a:t> (</a:t>
            </a:r>
            <a:r>
              <a:rPr lang="en-GB" sz="1600" dirty="0" err="1">
                <a:cs typeface="+mn-cs"/>
              </a:rPr>
              <a:t>eduroam</a:t>
            </a:r>
            <a:r>
              <a:rPr lang="en-GB" sz="1600" dirty="0">
                <a:cs typeface="+mn-cs"/>
              </a:rPr>
              <a:t>)</a:t>
            </a:r>
          </a:p>
        </p:txBody>
      </p:sp>
      <p:grpSp>
        <p:nvGrpSpPr>
          <p:cNvPr id="5" name="Group 4"/>
          <p:cNvGrpSpPr/>
          <p:nvPr/>
        </p:nvGrpSpPr>
        <p:grpSpPr>
          <a:xfrm>
            <a:off x="971600" y="2024841"/>
            <a:ext cx="3797768" cy="1908215"/>
            <a:chOff x="899592" y="1628800"/>
            <a:chExt cx="3797768" cy="1908215"/>
          </a:xfrm>
        </p:grpSpPr>
        <p:sp>
          <p:nvSpPr>
            <p:cNvPr id="7" name="TextBox 6"/>
            <p:cNvSpPr txBox="1"/>
            <p:nvPr/>
          </p:nvSpPr>
          <p:spPr>
            <a:xfrm>
              <a:off x="899592" y="1628800"/>
              <a:ext cx="3797768" cy="1908215"/>
            </a:xfrm>
            <a:prstGeom prst="rect">
              <a:avLst/>
            </a:prstGeom>
            <a:solidFill>
              <a:schemeClr val="accent3">
                <a:lumMod val="40000"/>
                <a:lumOff val="60000"/>
              </a:schemeClr>
            </a:solidFill>
            <a:ln>
              <a:solidFill>
                <a:schemeClr val="tx1"/>
              </a:solidFill>
            </a:ln>
          </p:spPr>
          <p:txBody>
            <a:bodyPr>
              <a:spAutoFit/>
            </a:bodyPr>
            <a:lstStyle/>
            <a:p>
              <a:pPr>
                <a:defRPr/>
              </a:pPr>
              <a:r>
                <a:rPr lang="en-GB" sz="2000" b="1" dirty="0">
                  <a:solidFill>
                    <a:srgbClr val="002060"/>
                  </a:solidFill>
                  <a:cs typeface="+mn-cs"/>
                </a:rPr>
                <a:t>Subject </a:t>
              </a:r>
              <a:r>
                <a:rPr lang="en-GB" sz="2000" b="1" dirty="0" smtClean="0">
                  <a:solidFill>
                    <a:srgbClr val="002060"/>
                  </a:solidFill>
                  <a:cs typeface="+mn-cs"/>
                </a:rPr>
                <a:t>(ID/</a:t>
              </a:r>
              <a:r>
                <a:rPr lang="en-GB" sz="2000" b="1" dirty="0" err="1" smtClean="0">
                  <a:solidFill>
                    <a:srgbClr val="002060"/>
                  </a:solidFill>
                  <a:cs typeface="+mn-cs"/>
                </a:rPr>
                <a:t>LoA</a:t>
              </a:r>
              <a:r>
                <a:rPr lang="en-GB" sz="2000" b="1" dirty="0" smtClean="0">
                  <a:solidFill>
                    <a:srgbClr val="002060"/>
                  </a:solidFill>
                  <a:cs typeface="+mn-cs"/>
                </a:rPr>
                <a:t>) </a:t>
              </a:r>
              <a:r>
                <a:rPr lang="en-GB" sz="2000" b="1" dirty="0">
                  <a:solidFill>
                    <a:srgbClr val="002060"/>
                  </a:solidFill>
                  <a:cs typeface="+mn-cs"/>
                </a:rPr>
                <a:t>based</a:t>
              </a:r>
            </a:p>
            <a:p>
              <a:pPr>
                <a:defRPr/>
              </a:pPr>
              <a:endParaRPr lang="en-GB" dirty="0">
                <a:cs typeface="+mn-cs"/>
              </a:endParaRPr>
            </a:p>
            <a:p>
              <a:pPr marL="176213" indent="-176213">
                <a:buFont typeface="Arial" pitchFamily="34" charset="0"/>
                <a:buChar char="•"/>
                <a:defRPr/>
              </a:pPr>
              <a:r>
                <a:rPr lang="en-GB" sz="1600" dirty="0" smtClean="0"/>
                <a:t>Defined </a:t>
              </a:r>
              <a:r>
                <a:rPr lang="en-GB" sz="1600" b="1" dirty="0" smtClean="0"/>
                <a:t>identity assurance level</a:t>
              </a:r>
              <a:endParaRPr lang="en-GB" sz="1600" b="1" i="1" dirty="0"/>
            </a:p>
            <a:p>
              <a:pPr marL="176213" indent="-176213">
                <a:buFont typeface="Arial" pitchFamily="34" charset="0"/>
                <a:buChar char="•"/>
                <a:defRPr/>
              </a:pPr>
              <a:r>
                <a:rPr lang="en-GB" sz="1600" b="1" dirty="0" smtClean="0">
                  <a:cs typeface="+mn-cs"/>
                </a:rPr>
                <a:t>Includes Community-given </a:t>
              </a:r>
              <a:r>
                <a:rPr lang="en-GB" sz="1600" b="1" dirty="0" err="1" smtClean="0">
                  <a:cs typeface="+mn-cs"/>
                </a:rPr>
                <a:t>LoA</a:t>
              </a:r>
              <a:endParaRPr lang="en-GB" sz="1600" b="1" dirty="0" smtClean="0">
                <a:cs typeface="+mn-cs"/>
              </a:endParaRPr>
            </a:p>
            <a:p>
              <a:pPr marL="176213" indent="-176213">
                <a:buFont typeface="Arial" pitchFamily="34" charset="0"/>
                <a:buChar char="•"/>
                <a:defRPr/>
              </a:pPr>
              <a:r>
                <a:rPr lang="en-GB" sz="1600" dirty="0"/>
                <a:t>For given actions, resources, and acceptable residual risk, </a:t>
              </a:r>
              <a:br>
                <a:rPr lang="en-GB" sz="1600" dirty="0"/>
              </a:br>
              <a:r>
                <a:rPr lang="en-GB" sz="1600" dirty="0"/>
                <a:t>required ID assurance is a </a:t>
              </a:r>
              <a:r>
                <a:rPr lang="en-GB" sz="1600" dirty="0" smtClean="0"/>
                <a:t>given</a:t>
              </a:r>
              <a:endParaRPr lang="en-GB" sz="1600" dirty="0"/>
            </a:p>
          </p:txBody>
        </p:sp>
        <p:pic>
          <p:nvPicPr>
            <p:cNvPr id="10248" name="Picture 2" descr="H:\Home\davidg\EUGridPMA\IGTF\IGTF-logos\IGTF-logo-mini.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832" y="1707383"/>
              <a:ext cx="481806" cy="25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4980765" y="1563176"/>
            <a:ext cx="3998210" cy="461665"/>
          </a:xfrm>
          <a:prstGeom prst="rect">
            <a:avLst/>
          </a:prstGeom>
          <a:noFill/>
        </p:spPr>
        <p:txBody>
          <a:bodyPr wrap="none" rtlCol="0">
            <a:spAutoFit/>
          </a:bodyPr>
          <a:lstStyle/>
          <a:p>
            <a:r>
              <a:rPr lang="en-GB" sz="2400" b="1" dirty="0" smtClean="0"/>
              <a:t>‘acceptable risk </a:t>
            </a:r>
            <a:r>
              <a:rPr lang="en-GB" sz="2400" b="1" dirty="0" smtClean="0"/>
              <a:t>envelope’</a:t>
            </a:r>
            <a:endParaRPr lang="en-GB" sz="2400" b="1" dirty="0"/>
          </a:p>
        </p:txBody>
      </p:sp>
      <p:sp>
        <p:nvSpPr>
          <p:cNvPr id="2" name="Title 1"/>
          <p:cNvSpPr>
            <a:spLocks noGrp="1"/>
          </p:cNvSpPr>
          <p:nvPr>
            <p:ph type="title"/>
          </p:nvPr>
        </p:nvSpPr>
        <p:spPr/>
        <p:txBody>
          <a:bodyPr/>
          <a:lstStyle/>
          <a:p>
            <a:r>
              <a:rPr lang="en-US" dirty="0" smtClean="0"/>
              <a:t>On Risk</a:t>
            </a:r>
            <a:endParaRPr lang="en-US" dirty="0"/>
          </a:p>
        </p:txBody>
      </p:sp>
      <p:pic>
        <p:nvPicPr>
          <p:cNvPr id="1026" name="Picture 2" descr="C:\Users\davidg\AppData\Local\Microsoft\Windows\INetCache\IE\ZB9BGEI0\MC90044131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756" y="5610774"/>
            <a:ext cx="773244" cy="7732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74161" y="5939556"/>
            <a:ext cx="1951175" cy="400110"/>
          </a:xfrm>
          <a:prstGeom prst="rect">
            <a:avLst/>
          </a:prstGeom>
          <a:noFill/>
        </p:spPr>
        <p:txBody>
          <a:bodyPr wrap="none" rtlCol="0">
            <a:spAutoFit/>
          </a:bodyPr>
          <a:lstStyle/>
          <a:p>
            <a:r>
              <a:rPr lang="en-GB" sz="2000" b="1" dirty="0" smtClean="0"/>
              <a:t>Residual Risk:</a:t>
            </a:r>
            <a:endParaRPr lang="en-GB" sz="2000" b="1" dirty="0"/>
          </a:p>
        </p:txBody>
      </p:sp>
      <p:pic>
        <p:nvPicPr>
          <p:cNvPr id="1027" name="Picture 3" descr="C:\Users\davidg\AppData\Local\Microsoft\Windows\INetCache\IE\OI2R6BTB\MP9004049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01207"/>
            <a:ext cx="1043608" cy="74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Differentiating actions by </a:t>
            </a:r>
            <a:r>
              <a:rPr lang="en-US" dirty="0" smtClean="0"/>
              <a:t>risk</a:t>
            </a:r>
            <a:endParaRPr lang="en-US" dirty="0"/>
          </a:p>
        </p:txBody>
      </p:sp>
      <p:sp>
        <p:nvSpPr>
          <p:cNvPr id="3" name="Content Placeholder 2"/>
          <p:cNvSpPr>
            <a:spLocks noGrp="1"/>
          </p:cNvSpPr>
          <p:nvPr>
            <p:ph idx="1"/>
          </p:nvPr>
        </p:nvSpPr>
        <p:spPr>
          <a:xfrm>
            <a:off x="1187624" y="1412776"/>
            <a:ext cx="7632848" cy="4525963"/>
          </a:xfrm>
        </p:spPr>
        <p:txBody>
          <a:bodyPr/>
          <a:lstStyle/>
          <a:p>
            <a:pPr marL="0" indent="0">
              <a:buNone/>
            </a:pPr>
            <a:r>
              <a:rPr lang="en-US" dirty="0" smtClean="0"/>
              <a:t>JSPG </a:t>
            </a:r>
            <a:r>
              <a:rPr lang="en-US" dirty="0" smtClean="0"/>
              <a:t>(now: EGI) VO </a:t>
            </a:r>
            <a:r>
              <a:rPr lang="en-US" dirty="0" smtClean="0"/>
              <a:t>portal policy</a:t>
            </a:r>
          </a:p>
          <a:p>
            <a:pPr marL="0" indent="0">
              <a:buNone/>
            </a:pPr>
            <a:r>
              <a:rPr lang="en-US" sz="2000" dirty="0">
                <a:solidFill>
                  <a:srgbClr val="C00000"/>
                </a:solidFill>
              </a:rPr>
              <a:t>https://documents.egi.eu/document/80</a:t>
            </a:r>
            <a:endParaRPr lang="en-US" sz="2000" dirty="0" smtClean="0">
              <a:solidFill>
                <a:srgbClr val="C00000"/>
              </a:solidFill>
            </a:endParaRPr>
          </a:p>
          <a:p>
            <a:endParaRPr lang="en-US" sz="2400" dirty="0" smtClean="0"/>
          </a:p>
          <a:p>
            <a:r>
              <a:rPr lang="en-US" sz="2400" dirty="0" smtClean="0"/>
              <a:t>off-set lower (identity) assurance by limiting actions</a:t>
            </a:r>
          </a:p>
          <a:p>
            <a:r>
              <a:rPr lang="en-US" sz="2400" dirty="0" smtClean="0"/>
              <a:t>differentiates levels of ‘impact’ on the infrastructure</a:t>
            </a:r>
          </a:p>
          <a:p>
            <a:endParaRPr lang="en-US" sz="2400" dirty="0"/>
          </a:p>
          <a:p>
            <a:r>
              <a:rPr lang="en-US" sz="2400" dirty="0" smtClean="0"/>
              <a:t>Aims to retain </a:t>
            </a:r>
            <a:r>
              <a:rPr lang="en-US" sz="2400" i="1" dirty="0" smtClean="0"/>
              <a:t>critical traceability elements</a:t>
            </a:r>
            <a:r>
              <a:rPr lang="en-US" sz="2400" dirty="0" smtClean="0"/>
              <a:t> across all service and sites – incidents must not be allowed to flow from low impact &gt; high impact services</a:t>
            </a:r>
            <a:endParaRPr lang="en-US" sz="2400" dirty="0"/>
          </a:p>
          <a:p>
            <a:r>
              <a:rPr lang="en-US" sz="2400" dirty="0" smtClean="0"/>
              <a:t>Mixing risk levels in the same system (e.g. in a single batch compute cluster, shared storage): </a:t>
            </a:r>
            <a:r>
              <a:rPr lang="en-US" sz="2400" i="1" dirty="0" smtClean="0"/>
              <a:t>not </a:t>
            </a:r>
            <a:r>
              <a:rPr lang="en-US" sz="2400" dirty="0" smtClean="0"/>
              <a:t>a good idea!</a:t>
            </a:r>
            <a:endParaRPr lang="en-US" sz="2400" dirty="0"/>
          </a:p>
        </p:txBody>
      </p:sp>
      <p:grpSp>
        <p:nvGrpSpPr>
          <p:cNvPr id="9" name="Group 8"/>
          <p:cNvGrpSpPr/>
          <p:nvPr/>
        </p:nvGrpSpPr>
        <p:grpSpPr>
          <a:xfrm>
            <a:off x="7132766" y="6202186"/>
            <a:ext cx="1933367" cy="648072"/>
            <a:chOff x="5987005" y="1141370"/>
            <a:chExt cx="2473427" cy="800665"/>
          </a:xfrm>
        </p:grpSpPr>
        <p:pic>
          <p:nvPicPr>
            <p:cNvPr id="7170" name="Picture 2" descr="H:\Home\davidg\BIG\Logo\Logo\BiGGrid-Logo.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141370"/>
              <a:ext cx="1080120" cy="800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87005" y="1518393"/>
              <a:ext cx="1448261" cy="380245"/>
            </a:xfrm>
            <a:prstGeom prst="rect">
              <a:avLst/>
            </a:prstGeom>
            <a:noFill/>
          </p:spPr>
          <p:txBody>
            <a:bodyPr wrap="none" rtlCol="0">
              <a:spAutoFit/>
            </a:bodyPr>
            <a:lstStyle/>
            <a:p>
              <a:r>
                <a:rPr lang="en-US" sz="1400" i="1" dirty="0" smtClean="0">
                  <a:latin typeface="+mj-lt"/>
                </a:rPr>
                <a:t>an initiative of</a:t>
              </a:r>
              <a:endParaRPr lang="en-US" sz="1400" i="1" dirty="0">
                <a:latin typeface="+mj-lt"/>
              </a:endParaRPr>
            </a:p>
          </p:txBody>
        </p:sp>
      </p:grpSp>
    </p:spTree>
    <p:extLst>
      <p:ext uri="{BB962C8B-B14F-4D97-AF65-F5344CB8AC3E}">
        <p14:creationId xmlns:p14="http://schemas.microsoft.com/office/powerpoint/2010/main" val="2691002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khef-PDP-presentation-2015-mo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03338BC8-BBF3-4152-8114-248CD4A24091}">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Nikhef-PDP-presentation-2015-mod</Template>
  <TotalTime>13526</TotalTime>
  <Words>2355</Words>
  <Application>Microsoft Office PowerPoint</Application>
  <PresentationFormat>On-screen Show (4:3)</PresentationFormat>
  <Paragraphs>402</Paragraphs>
  <Slides>43</Slides>
  <Notes>3</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Nikhef-PDP-presentation-2015-mod</vt:lpstr>
      <vt:lpstr>Evolving models  of global trust fabrics and  of federation operations</vt:lpstr>
      <vt:lpstr>Anyone remember these days?</vt:lpstr>
      <vt:lpstr>And now we have this!</vt:lpstr>
      <vt:lpstr>Something happened in the last 15 years!</vt:lpstr>
      <vt:lpstr>Research use cases: trust across domains</vt:lpstr>
      <vt:lpstr>Overlapping Communities - Common Trust</vt:lpstr>
      <vt:lpstr>Driving the trust framework</vt:lpstr>
      <vt:lpstr>On Risk</vt:lpstr>
      <vt:lpstr>Differentiating actions by risk</vt:lpstr>
      <vt:lpstr>Trust is global – research certainly is …</vt:lpstr>
      <vt:lpstr>Distributing responsibilities</vt:lpstr>
      <vt:lpstr>Generalised IGTF LoA</vt:lpstr>
      <vt:lpstr>Providing collective services together</vt:lpstr>
      <vt:lpstr>Sharing attributes and identifiers</vt:lpstr>
      <vt:lpstr>An unexpected advantage of ‘User PKI’</vt:lpstr>
      <vt:lpstr>Who is the ‘owner’ of the user’s attributes?</vt:lpstr>
      <vt:lpstr>Assurance in R&amp;E federations</vt:lpstr>
      <vt:lpstr>Collaboration to reduce our joint residual risk</vt:lpstr>
      <vt:lpstr>IdP quality – no-one is the same,  and many are better than advertised!</vt:lpstr>
      <vt:lpstr>SirTFi – incident response coordination</vt:lpstr>
      <vt:lpstr>Trust in the SP, IdP, and in the ‘broker’</vt:lpstr>
      <vt:lpstr>Federation statements in meta-data</vt:lpstr>
      <vt:lpstr>Adding technical glue</vt:lpstr>
      <vt:lpstr>Collecting attributes</vt:lpstr>
      <vt:lpstr>Working ‘around’ the limitations: proxying!</vt:lpstr>
      <vt:lpstr>Beyond the Web</vt:lpstr>
      <vt:lpstr>Many technologies for plain non-web AuthN … maybe just too many …</vt:lpstr>
      <vt:lpstr>Proxying, credential stores, and user management</vt:lpstr>
      <vt:lpstr>3rd gen TCS Trusted Certificate Service</vt:lpstr>
      <vt:lpstr>Moonshot</vt:lpstr>
      <vt:lpstr>Moonshot infrastructure relations</vt:lpstr>
      <vt:lpstr>Moonshot application communities:  a mesh of trust routers and policy groups</vt:lpstr>
      <vt:lpstr>Moonshot applications</vt:lpstr>
      <vt:lpstr>WebFTS3 –wLCG FIM4R pilot and STS</vt:lpstr>
      <vt:lpstr>Security Token Service ‘EMI STS’</vt:lpstr>
      <vt:lpstr>PowerPoint Presentation</vt:lpstr>
      <vt:lpstr>thinking beyond just WebFTS … </vt:lpstr>
      <vt:lpstr>A selective summary</vt:lpstr>
      <vt:lpstr>PowerPoint Presentation</vt:lpstr>
      <vt:lpstr>Supplementary viewgraphs</vt:lpstr>
      <vt:lpstr>A provocative thought? “AuthN ‘Home’ IdP is peripheral to the issue”</vt:lpstr>
      <vt:lpstr>Divide and conquer the AA space</vt:lpstr>
      <vt:lpstr>Service stratification</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239</cp:revision>
  <cp:lastPrinted>2010-12-15T16:14:10Z</cp:lastPrinted>
  <dcterms:created xsi:type="dcterms:W3CDTF">2015-04-16T09:37:22Z</dcterms:created>
  <dcterms:modified xsi:type="dcterms:W3CDTF">2015-05-04T19:20:12Z</dcterms:modified>
</cp:coreProperties>
</file>