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62" r:id="rId5"/>
    <p:sldId id="264" r:id="rId6"/>
    <p:sldId id="266" r:id="rId7"/>
    <p:sldId id="267" r:id="rId8"/>
    <p:sldId id="263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6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  <c:spPr>
        <a:solidFill>
          <a:srgbClr val="CCCCCC"/>
        </a:solidFill>
        <a:ln>
          <a:solidFill>
            <a:srgbClr val="B3B3B3"/>
          </a:solidFill>
        </a:ln>
      </c:spPr>
    </c:floor>
    <c:sideWall>
      <c:thickness val="0"/>
      <c:spPr>
        <a:noFill/>
        <a:ln>
          <a:solidFill>
            <a:srgbClr val="B3B3B3"/>
          </a:solidFill>
          <a:prstDash val="solid"/>
        </a:ln>
      </c:spPr>
    </c:sideWall>
    <c:backWall>
      <c:thickness val="0"/>
      <c:spPr>
        <a:noFill/>
        <a:ln>
          <a:solidFill>
            <a:srgbClr val="B3B3B3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34053933620902022"/>
          <c:y val="3.2739193853012764E-2"/>
          <c:w val="0.53652082135801338"/>
          <c:h val="0.56583587486695031"/>
        </c:manualLayout>
      </c:layout>
      <c:bar3DChart>
        <c:barDir val="bar"/>
        <c:grouping val="clustered"/>
        <c:varyColors val="0"/>
        <c:ser>
          <c:idx val="0"/>
          <c:order val="0"/>
          <c:tx>
            <c:v>Spalte D</c:v>
          </c:tx>
          <c:spPr>
            <a:solidFill>
              <a:srgbClr val="3DEB3D"/>
            </a:solidFill>
            <a:ln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33A3A3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FFFF99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999FF"/>
              </a:solidFill>
              <a:ln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rgbClr val="FF3366"/>
              </a:solidFill>
              <a:ln>
                <a:noFill/>
              </a:ln>
            </c:spPr>
          </c:dPt>
          <c:cat>
            <c:strLit>
              <c:ptCount val="6"/>
              <c:pt idx="0">
                <c:v>received replies &lt;24h</c:v>
              </c:pt>
              <c:pt idx="1">
                <c:v>received replies &lt;48h</c:v>
              </c:pt>
              <c:pt idx="2">
                <c:v>received replies &lt;72h</c:v>
              </c:pt>
              <c:pt idx="3">
                <c:v>no reply until official deadline</c:v>
              </c:pt>
              <c:pt idx="4">
                <c:v>received replies &gt; 72h</c:v>
              </c:pt>
              <c:pt idx="5">
                <c:v>no reply final</c:v>
              </c:pt>
            </c:strLit>
          </c:cat>
          <c:val>
            <c:numLit>
              <c:formatCode>General</c:formatCode>
              <c:ptCount val="6"/>
              <c:pt idx="0">
                <c:v>76</c:v>
              </c:pt>
              <c:pt idx="1">
                <c:v>4</c:v>
              </c:pt>
              <c:pt idx="2">
                <c:v>3</c:v>
              </c:pt>
              <c:pt idx="3">
                <c:v>17</c:v>
              </c:pt>
              <c:pt idx="4">
                <c:v>4</c:v>
              </c:pt>
              <c:pt idx="5">
                <c:v>13</c:v>
              </c:pt>
            </c:numLit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914944"/>
        <c:axId val="56263232"/>
        <c:axId val="0"/>
      </c:bar3DChart>
      <c:valAx>
        <c:axId val="56263232"/>
        <c:scaling>
          <c:orientation val="minMax"/>
        </c:scaling>
        <c:delete val="0"/>
        <c:axPos val="b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200" b="0"/>
            </a:pPr>
            <a:endParaRPr lang="en-US"/>
          </a:p>
        </c:txPr>
        <c:crossAx val="144914944"/>
        <c:crosses val="autoZero"/>
        <c:crossBetween val="between"/>
      </c:valAx>
      <c:catAx>
        <c:axId val="14491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600" b="0"/>
            </a:pPr>
            <a:endParaRPr lang="en-US"/>
          </a:p>
        </c:txPr>
        <c:crossAx val="562632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8201F-1A73-4492-BF25-A91C82CADB2C}" type="datetimeFigureOut">
              <a:rPr lang="en-GB" smtClean="0"/>
              <a:t>12/05/2015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5E2C5-6477-4E64-9897-86E98B05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18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1412777"/>
            <a:ext cx="5400600" cy="2187674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864" y="3886200"/>
            <a:ext cx="5400600" cy="17526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47864" y="6324068"/>
            <a:ext cx="1152128" cy="365125"/>
          </a:xfrm>
        </p:spPr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43058" y="3438220"/>
            <a:ext cx="652534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79512" y="3992057"/>
            <a:ext cx="2952328" cy="646331"/>
          </a:xfrm>
          <a:prstGeom prst="rect">
            <a:avLst/>
          </a:prstGeom>
          <a:noFill/>
        </p:spPr>
        <p:txBody>
          <a:bodyPr wrap="square" rIns="0" rtlCol="0" anchor="b">
            <a:spAutoFit/>
          </a:bodyPr>
          <a:lstStyle/>
          <a:p>
            <a:pPr algn="r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David 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Groep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Nikhef and 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EUGridPMA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H:\Home\davidg\EUGridPMA\IGTF\IGTF-logos\IGTF_logo-interop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99" y="175548"/>
            <a:ext cx="2983841" cy="138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650526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lIns="0" rIns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lIns="0" rIns="0"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9904" y="6356350"/>
            <a:ext cx="730424" cy="365125"/>
          </a:xfrm>
        </p:spPr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2" descr="H:\Home\davidg\EUGridPMA\IGTF\IGTF-logos\IGTF-logo-mini.w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080" y="1859288"/>
            <a:ext cx="1800200" cy="9505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H:\Home\davidg\EUGridPMA\IGTF\IGTF-logos\IGTF-colors.wmf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6505264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rot="5400000">
            <a:off x="-3177480" y="3429000"/>
            <a:ext cx="685800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5C24-83E0-44F5-A7B6-CA48FB77BBE5}" type="datetime4">
              <a:rPr lang="en-GB" smtClean="0"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6356350"/>
            <a:ext cx="619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6376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C6C7-C0F9-497B-BEFB-D2FC0D2E643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Communications</a:t>
            </a:r>
            <a:endParaRPr lang="en-GB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Ensuring a responsive IGTF community through periodic validation of communication</a:t>
            </a:r>
            <a:endParaRPr lang="en-GB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589240"/>
            <a:ext cx="3131840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GB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co-supported by the </a:t>
            </a:r>
            <a:br>
              <a:rPr lang="en-GB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Dutch National e-Infrastructure coordinated by SURFsara,</a:t>
            </a:r>
            <a:br>
              <a:rPr lang="en-GB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EGI Core Services</a:t>
            </a:r>
          </a:p>
        </p:txBody>
      </p:sp>
      <p:pic>
        <p:nvPicPr>
          <p:cNvPr id="7" name="Picture 2" descr="H:\Home\davidg\Nikhef\Logo2014\v9-fullcurves\nikhef-logo-lc-v9c-tigh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777" y="4797152"/>
            <a:ext cx="1547812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Interacting with the IGTF ID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Today</a:t>
            </a:r>
            <a:endParaRPr lang="en-US" dirty="0"/>
          </a:p>
          <a:p>
            <a:r>
              <a:rPr lang="en-US" dirty="0" smtClean="0"/>
              <a:t>Every 1-6 hours: CRL retrieval</a:t>
            </a:r>
          </a:p>
          <a:p>
            <a:r>
              <a:rPr lang="en-US" dirty="0" smtClean="0"/>
              <a:t>Every 24 hours: CRL Availability/Reliability check</a:t>
            </a:r>
          </a:p>
          <a:p>
            <a:r>
              <a:rPr lang="en-US" dirty="0" smtClean="0"/>
              <a:t>Every ~2 </a:t>
            </a:r>
            <a:r>
              <a:rPr lang="en-US" i="1" dirty="0" smtClean="0">
                <a:solidFill>
                  <a:srgbClr val="C00000"/>
                </a:solidFill>
              </a:rPr>
              <a:t>years</a:t>
            </a:r>
            <a:r>
              <a:rPr lang="en-US" dirty="0" smtClean="0"/>
              <a:t>: RAT Communications challenge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is that enough, and is it ‘healthy’?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24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RAT challenge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9672" y="6309320"/>
            <a:ext cx="6192688" cy="365125"/>
          </a:xfrm>
        </p:spPr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48863332"/>
              </p:ext>
            </p:extLst>
          </p:nvPr>
        </p:nvGraphicFramePr>
        <p:xfrm>
          <a:off x="611560" y="1340768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467544" y="4797152"/>
            <a:ext cx="85413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de-DE" dirty="0">
                <a:latin typeface="" pitchFamily="18"/>
              </a:rPr>
              <a:t>In a </a:t>
            </a:r>
            <a:r>
              <a:rPr lang="de-DE" dirty="0" err="1">
                <a:latin typeface="" pitchFamily="18"/>
              </a:rPr>
              <a:t>strict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interpretation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we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can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say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that</a:t>
            </a:r>
            <a:r>
              <a:rPr lang="de-DE" dirty="0">
                <a:latin typeface="" pitchFamily="18"/>
              </a:rPr>
              <a:t> </a:t>
            </a:r>
            <a:r>
              <a:rPr lang="de-DE" dirty="0" smtClean="0">
                <a:latin typeface="" pitchFamily="18"/>
              </a:rPr>
              <a:t>~30 </a:t>
            </a:r>
            <a:r>
              <a:rPr lang="de-DE" dirty="0">
                <a:latin typeface="" pitchFamily="18"/>
              </a:rPr>
              <a:t>% </a:t>
            </a:r>
            <a:r>
              <a:rPr lang="de-DE" dirty="0" err="1" smtClean="0">
                <a:latin typeface="" pitchFamily="18"/>
              </a:rPr>
              <a:t>missed</a:t>
            </a:r>
            <a:r>
              <a:rPr lang="de-DE" dirty="0" smtClean="0">
                <a:latin typeface="" pitchFamily="18"/>
              </a:rPr>
              <a:t> out on </a:t>
            </a:r>
            <a:r>
              <a:rPr lang="de-DE" dirty="0" err="1" smtClean="0">
                <a:latin typeface="" pitchFamily="18"/>
              </a:rPr>
              <a:t>the</a:t>
            </a:r>
            <a:r>
              <a:rPr lang="de-DE" dirty="0" smtClean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requirement</a:t>
            </a:r>
            <a:r>
              <a:rPr lang="de-DE" dirty="0">
                <a:latin typeface="" pitchFamily="18"/>
              </a:rPr>
              <a:t> </a:t>
            </a:r>
            <a:r>
              <a:rPr lang="de-DE" dirty="0" smtClean="0">
                <a:latin typeface="" pitchFamily="18"/>
              </a:rPr>
              <a:t/>
            </a:r>
            <a:br>
              <a:rPr lang="de-DE" dirty="0" smtClean="0">
                <a:latin typeface="" pitchFamily="18"/>
              </a:rPr>
            </a:br>
            <a:r>
              <a:rPr lang="de-DE" dirty="0" err="1" smtClean="0">
                <a:latin typeface="" pitchFamily="18"/>
              </a:rPr>
              <a:t>to</a:t>
            </a:r>
            <a:r>
              <a:rPr lang="de-DE" dirty="0" smtClean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react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within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one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business</a:t>
            </a:r>
            <a:r>
              <a:rPr lang="de-DE" dirty="0">
                <a:latin typeface="" pitchFamily="18"/>
              </a:rPr>
              <a:t> </a:t>
            </a:r>
            <a:r>
              <a:rPr lang="de-DE" dirty="0" err="1">
                <a:latin typeface="" pitchFamily="18"/>
              </a:rPr>
              <a:t>day</a:t>
            </a:r>
            <a:r>
              <a:rPr lang="de-DE" dirty="0">
                <a:latin typeface="" pitchFamily="18"/>
              </a:rPr>
              <a:t> – </a:t>
            </a:r>
            <a:r>
              <a:rPr lang="de-DE" dirty="0" err="1" smtClean="0">
                <a:latin typeface="" pitchFamily="18"/>
              </a:rPr>
              <a:t>only</a:t>
            </a:r>
            <a:r>
              <a:rPr lang="de-DE" dirty="0" smtClean="0">
                <a:latin typeface="" pitchFamily="18"/>
              </a:rPr>
              <a:t> 70% </a:t>
            </a:r>
            <a:r>
              <a:rPr lang="de-DE" dirty="0" err="1" smtClean="0">
                <a:latin typeface="" pitchFamily="18"/>
              </a:rPr>
              <a:t>were</a:t>
            </a:r>
            <a:r>
              <a:rPr lang="de-DE" dirty="0" smtClean="0">
                <a:latin typeface="" pitchFamily="18"/>
              </a:rPr>
              <a:t> </a:t>
            </a:r>
            <a:r>
              <a:rPr lang="de-DE" dirty="0" err="1" smtClean="0">
                <a:latin typeface="" pitchFamily="18"/>
              </a:rPr>
              <a:t>compliant</a:t>
            </a:r>
            <a:endParaRPr lang="de-DE" dirty="0">
              <a:latin typeface="" pitchFamily="18"/>
            </a:endParaRPr>
          </a:p>
          <a:p>
            <a:r>
              <a:rPr lang="de-DE" dirty="0">
                <a:latin typeface="" pitchFamily="18"/>
              </a:rPr>
              <a:t>.. </a:t>
            </a:r>
            <a:r>
              <a:rPr lang="de-DE" dirty="0" err="1">
                <a:latin typeface="" pitchFamily="18"/>
              </a:rPr>
              <a:t>and</a:t>
            </a:r>
            <a:r>
              <a:rPr lang="de-DE" dirty="0">
                <a:latin typeface="" pitchFamily="18"/>
              </a:rPr>
              <a:t> 13% </a:t>
            </a:r>
            <a:r>
              <a:rPr lang="de-DE" dirty="0" err="1">
                <a:latin typeface="" pitchFamily="18"/>
              </a:rPr>
              <a:t>did</a:t>
            </a:r>
            <a:r>
              <a:rPr lang="de-DE" dirty="0">
                <a:latin typeface="" pitchFamily="18"/>
              </a:rPr>
              <a:t> not </a:t>
            </a:r>
            <a:r>
              <a:rPr lang="de-DE" dirty="0" err="1">
                <a:latin typeface="" pitchFamily="18"/>
              </a:rPr>
              <a:t>reply</a:t>
            </a:r>
            <a:r>
              <a:rPr lang="de-DE" dirty="0">
                <a:latin typeface="" pitchFamily="18"/>
              </a:rPr>
              <a:t> at </a:t>
            </a:r>
            <a:r>
              <a:rPr lang="de-DE" dirty="0" smtClean="0">
                <a:latin typeface="" pitchFamily="18"/>
              </a:rPr>
              <a:t>all – </a:t>
            </a:r>
            <a:r>
              <a:rPr lang="de-DE" i="1" dirty="0" err="1" smtClean="0">
                <a:latin typeface="" pitchFamily="18"/>
              </a:rPr>
              <a:t>and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i="1" dirty="0" err="1" smtClean="0">
                <a:latin typeface="" pitchFamily="18"/>
              </a:rPr>
              <a:t>the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i="1" dirty="0" err="1" smtClean="0">
                <a:latin typeface="" pitchFamily="18"/>
              </a:rPr>
              <a:t>rechallenge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i="1" dirty="0" err="1" smtClean="0">
                <a:latin typeface="" pitchFamily="18"/>
              </a:rPr>
              <a:t>only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i="1" dirty="0" err="1" smtClean="0">
                <a:latin typeface="" pitchFamily="18"/>
              </a:rPr>
              <a:t>marginally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i="1" dirty="0" err="1" smtClean="0">
                <a:latin typeface="" pitchFamily="18"/>
              </a:rPr>
              <a:t>improved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i="1" dirty="0" err="1" smtClean="0">
                <a:latin typeface="" pitchFamily="18"/>
              </a:rPr>
              <a:t>it</a:t>
            </a:r>
            <a:r>
              <a:rPr lang="de-DE" i="1" dirty="0" smtClean="0">
                <a:latin typeface="" pitchFamily="18"/>
              </a:rPr>
              <a:t> </a:t>
            </a:r>
            <a:r>
              <a:rPr lang="de-DE" dirty="0" smtClean="0">
                <a:latin typeface="" pitchFamily="18"/>
                <a:sym typeface="Wingdings" panose="05000000000000000000" pitchFamily="2" charset="2"/>
              </a:rPr>
              <a:t></a:t>
            </a:r>
            <a:endParaRPr lang="de-DE" dirty="0">
              <a:latin typeface="" pitchFamily="18"/>
            </a:endParaRPr>
          </a:p>
          <a:p>
            <a:pPr lvl="0">
              <a:buNone/>
            </a:pPr>
            <a:endParaRPr lang="de-DE" dirty="0" smtClean="0">
              <a:solidFill>
                <a:srgbClr val="0000FF"/>
              </a:solidFill>
              <a:latin typeface="" pitchFamily="18"/>
            </a:endParaRPr>
          </a:p>
          <a:p>
            <a:pPr lvl="0">
              <a:buNone/>
            </a:pPr>
            <a:r>
              <a:rPr lang="de-DE" dirty="0" err="1" smtClean="0">
                <a:solidFill>
                  <a:srgbClr val="0000FF"/>
                </a:solidFill>
                <a:latin typeface="" pitchFamily="18"/>
              </a:rPr>
              <a:t>Results</a:t>
            </a:r>
            <a:r>
              <a:rPr lang="de-DE" dirty="0" smtClean="0">
                <a:solidFill>
                  <a:srgbClr val="0000FF"/>
                </a:solidFill>
                <a:latin typeface="" pitchFamily="18"/>
              </a:rPr>
              <a:t> </a:t>
            </a:r>
            <a:r>
              <a:rPr lang="de-DE" dirty="0" err="1">
                <a:solidFill>
                  <a:srgbClr val="0000FF"/>
                </a:solidFill>
                <a:latin typeface="" pitchFamily="18"/>
              </a:rPr>
              <a:t>communication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 </a:t>
            </a:r>
            <a:r>
              <a:rPr lang="de-DE" dirty="0" err="1">
                <a:solidFill>
                  <a:srgbClr val="0000FF"/>
                </a:solidFill>
                <a:latin typeface="" pitchFamily="18"/>
              </a:rPr>
              <a:t>test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 </a:t>
            </a:r>
            <a:r>
              <a:rPr lang="de-DE" dirty="0" smtClean="0">
                <a:solidFill>
                  <a:srgbClr val="0000FF"/>
                </a:solidFill>
                <a:latin typeface="" pitchFamily="18"/>
              </a:rPr>
              <a:t>2013: 76 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% </a:t>
            </a:r>
            <a:r>
              <a:rPr lang="de-DE" dirty="0" err="1">
                <a:solidFill>
                  <a:srgbClr val="0000FF"/>
                </a:solidFill>
                <a:latin typeface="" pitchFamily="18"/>
              </a:rPr>
              <a:t>fullfilled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 </a:t>
            </a:r>
            <a:r>
              <a:rPr lang="de-DE" dirty="0" err="1">
                <a:solidFill>
                  <a:srgbClr val="0000FF"/>
                </a:solidFill>
                <a:latin typeface="" pitchFamily="18"/>
              </a:rPr>
              <a:t>the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 </a:t>
            </a:r>
            <a:r>
              <a:rPr lang="de-DE" dirty="0" err="1">
                <a:solidFill>
                  <a:srgbClr val="0000FF"/>
                </a:solidFill>
                <a:latin typeface="" pitchFamily="18"/>
              </a:rPr>
              <a:t>requirement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 -  24 % </a:t>
            </a:r>
            <a:r>
              <a:rPr lang="de-DE" dirty="0" err="1">
                <a:solidFill>
                  <a:srgbClr val="0000FF"/>
                </a:solidFill>
                <a:latin typeface="" pitchFamily="18"/>
              </a:rPr>
              <a:t>failed</a:t>
            </a:r>
            <a:r>
              <a:rPr lang="de-DE" dirty="0">
                <a:solidFill>
                  <a:srgbClr val="0000FF"/>
                </a:solidFill>
                <a:latin typeface="" pitchFamily="18"/>
              </a:rPr>
              <a:t>.</a:t>
            </a:r>
          </a:p>
          <a:p>
            <a:pPr lvl="0">
              <a:buNone/>
            </a:pPr>
            <a:endParaRPr lang="de-DE" dirty="0" smtClean="0">
              <a:latin typeface="" pitchFamily="1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57995" y="6516323"/>
            <a:ext cx="2163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Data: Ursula </a:t>
            </a:r>
            <a:r>
              <a:rPr lang="en-US" sz="1600" i="1" dirty="0" err="1" smtClean="0"/>
              <a:t>Epting</a:t>
            </a:r>
            <a:r>
              <a:rPr lang="en-US" sz="1600" i="1" dirty="0" smtClean="0"/>
              <a:t>, KIT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326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CRL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Retrieved hourly, and assessed 2x per day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February: 40(!) warnings generated, so </a:t>
            </a:r>
            <a:r>
              <a:rPr lang="en-US" b="1" dirty="0" smtClean="0"/>
              <a:t>20 fault-days</a:t>
            </a:r>
            <a:endParaRPr lang="en-US" dirty="0"/>
          </a:p>
          <a:p>
            <a:r>
              <a:rPr lang="en-US" dirty="0" smtClean="0"/>
              <a:t>CRL expiration time too close</a:t>
            </a:r>
          </a:p>
          <a:p>
            <a:r>
              <a:rPr lang="en-US" dirty="0" smtClean="0"/>
              <a:t>CRL download unavailable</a:t>
            </a:r>
          </a:p>
          <a:p>
            <a:pPr marL="0" indent="0">
              <a:buNone/>
            </a:pPr>
            <a:r>
              <a:rPr lang="en-US" i="1" dirty="0"/>
              <a:t>a</a:t>
            </a:r>
            <a:r>
              <a:rPr lang="en-US" i="1" dirty="0" smtClean="0"/>
              <a:t>t times seems like CAs are using the PMA warnings as their </a:t>
            </a:r>
            <a:r>
              <a:rPr lang="en-US" i="1" dirty="0" err="1" smtClean="0"/>
              <a:t>calender</a:t>
            </a:r>
            <a:r>
              <a:rPr lang="en-US" i="1" dirty="0" smtClean="0"/>
              <a:t> – this is </a:t>
            </a:r>
            <a:r>
              <a:rPr lang="en-US" b="1" i="1" dirty="0" smtClean="0"/>
              <a:t>not</a:t>
            </a:r>
            <a:r>
              <a:rPr lang="en-US" b="1" dirty="0" smtClean="0"/>
              <a:t> </a:t>
            </a:r>
            <a:r>
              <a:rPr lang="en-US" i="1" dirty="0" smtClean="0"/>
              <a:t>how it should be!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Warnings are auto-generated and do not require response apart from fixing the issue </a:t>
            </a:r>
            <a:br>
              <a:rPr lang="en-US" dirty="0" smtClean="0"/>
            </a:br>
            <a:r>
              <a:rPr lang="en-US" dirty="0" smtClean="0"/>
              <a:t>– so are no measure of communication responsiveness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39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Self-audit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At least for </a:t>
            </a:r>
            <a:r>
              <a:rPr lang="en-US" dirty="0" err="1" smtClean="0"/>
              <a:t>EUGridPMA</a:t>
            </a:r>
            <a:r>
              <a:rPr lang="en-US" dirty="0" smtClean="0"/>
              <a:t>, self-audit are requested for the agenda (3x per year) from those CAs that are ‘due’ for one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requests (to a very small number of CA managers) by the PMA chair lacked any response by e-mail</a:t>
            </a:r>
          </a:p>
          <a:p>
            <a:pPr lvl="1"/>
            <a:r>
              <a:rPr lang="en-US" dirty="0"/>
              <a:t>Might complete non-response be an </a:t>
            </a:r>
            <a:r>
              <a:rPr lang="en-US" dirty="0" err="1"/>
              <a:t>EUGridPMA</a:t>
            </a:r>
            <a:r>
              <a:rPr lang="en-US" dirty="0"/>
              <a:t>-specific issue</a:t>
            </a:r>
            <a:r>
              <a:rPr lang="en-US" dirty="0" smtClean="0"/>
              <a:t>? </a:t>
            </a:r>
            <a:r>
              <a:rPr lang="en-US" dirty="0" err="1" smtClean="0"/>
              <a:t>EUGridPMA</a:t>
            </a:r>
            <a:r>
              <a:rPr lang="en-US" dirty="0" smtClean="0"/>
              <a:t> </a:t>
            </a:r>
            <a:r>
              <a:rPr lang="en-US" dirty="0"/>
              <a:t>does not have monthly </a:t>
            </a:r>
            <a:r>
              <a:rPr lang="en-US" dirty="0" err="1" smtClean="0"/>
              <a:t>videoconfs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004" y="2564904"/>
            <a:ext cx="593373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0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to communicate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What do we do with</a:t>
            </a:r>
          </a:p>
          <a:p>
            <a:pPr lvl="1"/>
            <a:r>
              <a:rPr lang="en-US" dirty="0" smtClean="0"/>
              <a:t>Non-responsive CAs and CA managers</a:t>
            </a:r>
          </a:p>
          <a:p>
            <a:pPr lvl="1"/>
            <a:r>
              <a:rPr lang="en-US" dirty="0" smtClean="0"/>
              <a:t>Consistently failing CRLs</a:t>
            </a:r>
          </a:p>
          <a:p>
            <a:pPr lvl="1"/>
            <a:r>
              <a:rPr lang="en-US" dirty="0" smtClean="0"/>
              <a:t>Consistently non-updated CRLs</a:t>
            </a:r>
          </a:p>
          <a:p>
            <a:pPr lvl="1"/>
            <a:r>
              <a:rPr lang="en-US" dirty="0" smtClean="0"/>
              <a:t>Non-response to the RAT challenge within a defined window?</a:t>
            </a:r>
          </a:p>
          <a:p>
            <a:endParaRPr lang="en-US" dirty="0"/>
          </a:p>
          <a:p>
            <a:r>
              <a:rPr lang="en-US" dirty="0" err="1" smtClean="0"/>
              <a:t>EUGridPMA</a:t>
            </a:r>
            <a:r>
              <a:rPr lang="en-US" dirty="0" smtClean="0"/>
              <a:t> proposed transparent and consistent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70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Suspension consistency guidance proposal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suspend </a:t>
            </a:r>
            <a:r>
              <a:rPr lang="en-US" sz="2600" dirty="0"/>
              <a:t>a CA for operational reasons if </a:t>
            </a:r>
            <a:r>
              <a:rPr lang="en-US" sz="2600" dirty="0" smtClean="0"/>
              <a:t>after </a:t>
            </a:r>
            <a:r>
              <a:rPr lang="en-US" sz="2600" i="1" dirty="0"/>
              <a:t>N</a:t>
            </a:r>
            <a:r>
              <a:rPr lang="en-US" sz="2600" dirty="0"/>
              <a:t> days of </a:t>
            </a:r>
            <a:r>
              <a:rPr lang="en-US" sz="2600" dirty="0" smtClean="0"/>
              <a:t>commencement </a:t>
            </a:r>
            <a:r>
              <a:rPr lang="en-US" sz="2600" dirty="0"/>
              <a:t>of a failure condition it cannot be </a:t>
            </a:r>
            <a:r>
              <a:rPr lang="en-US" sz="2600" dirty="0" smtClean="0"/>
              <a:t>resolved</a:t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i="1" dirty="0" smtClean="0"/>
              <a:t>time starts after the last test, so for an off-line CRL it means it has not been updated for already 60 days</a:t>
            </a: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suspend </a:t>
            </a:r>
            <a:r>
              <a:rPr lang="en-US" sz="2600" dirty="0"/>
              <a:t>a CA also after failure to respond to a </a:t>
            </a:r>
            <a:r>
              <a:rPr lang="en-US" sz="2600" dirty="0" smtClean="0"/>
              <a:t>Communications Challenge </a:t>
            </a:r>
            <a:r>
              <a:rPr lang="en-US" sz="2600" dirty="0"/>
              <a:t>for more than </a:t>
            </a:r>
            <a:r>
              <a:rPr lang="en-US" sz="2600" i="1" dirty="0"/>
              <a:t>N</a:t>
            </a:r>
            <a:r>
              <a:rPr lang="en-US" sz="2600" dirty="0"/>
              <a:t> </a:t>
            </a:r>
            <a:r>
              <a:rPr lang="en-US" sz="2600" dirty="0" smtClean="0"/>
              <a:t>days</a:t>
            </a:r>
          </a:p>
          <a:p>
            <a:endParaRPr lang="en-US" sz="2600" dirty="0" smtClean="0"/>
          </a:p>
          <a:p>
            <a:r>
              <a:rPr lang="en-US" sz="2600" dirty="0" smtClean="0"/>
              <a:t>increase </a:t>
            </a:r>
            <a:r>
              <a:rPr lang="en-US" sz="2600" dirty="0"/>
              <a:t>the frequency of the RAT </a:t>
            </a:r>
            <a:r>
              <a:rPr lang="en-US" sz="2600" dirty="0" smtClean="0"/>
              <a:t>Challenges to twice-yearly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 set the grace period </a:t>
            </a:r>
            <a:r>
              <a:rPr lang="en-US" i="1" dirty="0" smtClean="0"/>
              <a:t>N</a:t>
            </a:r>
            <a:r>
              <a:rPr lang="en-US" dirty="0" smtClean="0"/>
              <a:t> to </a:t>
            </a:r>
            <a:r>
              <a:rPr lang="en-US" b="1" dirty="0" smtClean="0"/>
              <a:t>30 days </a:t>
            </a:r>
            <a:r>
              <a:rPr lang="en-US" dirty="0" smtClean="0"/>
              <a:t>unless there specific alleviatory circumstances are communicated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701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</a:rPr>
              <a:t>What is your view?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more from the RAT 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Merge in the request for SHA-2 status?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“Are you issuing exclusively SHA-2 EECs now?”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“Do you have any SHA-1 certs lets today?”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Considerations</a:t>
            </a:r>
          </a:p>
          <a:p>
            <a:r>
              <a:rPr lang="en-US" dirty="0" smtClean="0"/>
              <a:t>Must be able to respond quickly (1 day) – asking for complex things that need checking might delay response</a:t>
            </a:r>
          </a:p>
          <a:p>
            <a:r>
              <a:rPr lang="en-US" dirty="0" smtClean="0"/>
              <a:t>Can ask for ACK, later measure follow-up?</a:t>
            </a:r>
          </a:p>
          <a:p>
            <a:r>
              <a:rPr lang="en-US" dirty="0" smtClean="0"/>
              <a:t>Separate questions from RAT </a:t>
            </a:r>
            <a:r>
              <a:rPr lang="en-US" smtClean="0"/>
              <a:t>CC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5C24-83E0-44F5-A7B6-CA48FB77BBE5}" type="datetime4">
              <a:rPr lang="en-GB" smtClean="0"/>
              <a:pPr/>
              <a:t>12 May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Interoperable Global Trust Federation 2005 - 2015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7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Building a global trust fabric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Interoperable Global Trust Federation 2005 - 2015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TF-template-inter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IGTF-template-interop</Template>
  <TotalTime>198</TotalTime>
  <Words>411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IGTF-template-interop</vt:lpstr>
      <vt:lpstr>Communications</vt:lpstr>
      <vt:lpstr>Interacting with the IGTF ID providers</vt:lpstr>
      <vt:lpstr>Last RAT challenge results</vt:lpstr>
      <vt:lpstr>CRL availability</vt:lpstr>
      <vt:lpstr>Self-audit status</vt:lpstr>
      <vt:lpstr>We need to communicate</vt:lpstr>
      <vt:lpstr>Suspension consistency guidance proposal</vt:lpstr>
      <vt:lpstr>Getting more from the RAT CC</vt:lpstr>
      <vt:lpstr>Building a global trust fabric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IGTF</dc:title>
  <dc:creator>DavidG</dc:creator>
  <cp:lastModifiedBy>DavidG</cp:lastModifiedBy>
  <cp:revision>12</cp:revision>
  <dcterms:created xsi:type="dcterms:W3CDTF">2015-03-12T09:26:30Z</dcterms:created>
  <dcterms:modified xsi:type="dcterms:W3CDTF">2015-05-12T12:46:02Z</dcterms:modified>
</cp:coreProperties>
</file>