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5" d="100"/>
          <a:sy n="65" d="100"/>
        </p:scale>
        <p:origin x="5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solidFill>
                  <a:schemeClr val="accent2">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src.nist.gov/groups/ST/eauthentication/sp800-&#173;&#8208;63-&#173;&#8208;2_call-&#173;&#8208;commen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197372" cy="1646302"/>
          </a:xfrm>
        </p:spPr>
        <p:txBody>
          <a:bodyPr/>
          <a:lstStyle/>
          <a:p>
            <a:r>
              <a:rPr lang="en-US" dirty="0" smtClean="0">
                <a:solidFill>
                  <a:schemeClr val="accent2">
                    <a:lumMod val="75000"/>
                  </a:schemeClr>
                </a:solidFill>
              </a:rPr>
              <a:t>Update </a:t>
            </a:r>
            <a:r>
              <a:rPr lang="en-US" dirty="0">
                <a:solidFill>
                  <a:schemeClr val="accent2">
                    <a:lumMod val="75000"/>
                  </a:schemeClr>
                </a:solidFill>
              </a:rPr>
              <a:t>NIST 800-63-2 </a:t>
            </a:r>
            <a:r>
              <a:rPr lang="en-US" dirty="0" smtClean="0">
                <a:solidFill>
                  <a:schemeClr val="accent2">
                    <a:lumMod val="75000"/>
                  </a:schemeClr>
                </a:solidFill>
              </a:rPr>
              <a:t>Levels of Assurance  </a:t>
            </a:r>
            <a:endParaRPr lang="en-US" dirty="0">
              <a:solidFill>
                <a:schemeClr val="accent2">
                  <a:lumMod val="75000"/>
                </a:schemeClr>
              </a:solidFill>
            </a:endParaRPr>
          </a:p>
        </p:txBody>
      </p:sp>
      <p:sp>
        <p:nvSpPr>
          <p:cNvPr id="3" name="Subtitle 2"/>
          <p:cNvSpPr>
            <a:spLocks noGrp="1"/>
          </p:cNvSpPr>
          <p:nvPr>
            <p:ph type="subTitle" idx="1"/>
          </p:nvPr>
        </p:nvSpPr>
        <p:spPr>
          <a:xfrm>
            <a:off x="1507067" y="4286807"/>
            <a:ext cx="8197372" cy="1096899"/>
          </a:xfrm>
        </p:spPr>
        <p:txBody>
          <a:bodyPr>
            <a:noAutofit/>
          </a:bodyPr>
          <a:lstStyle/>
          <a:p>
            <a:r>
              <a:rPr lang="en-US" sz="2800" b="1" dirty="0" smtClean="0"/>
              <a:t>Bob Cowles – </a:t>
            </a:r>
            <a:r>
              <a:rPr lang="en-US" sz="2800" b="1" dirty="0" err="1" smtClean="0"/>
              <a:t>BrightLite</a:t>
            </a:r>
            <a:r>
              <a:rPr lang="en-US" sz="2800" b="1" dirty="0" smtClean="0"/>
              <a:t> Information Security </a:t>
            </a:r>
          </a:p>
          <a:p>
            <a:r>
              <a:rPr lang="en-US" sz="2800" b="1" dirty="0" err="1" smtClean="0"/>
              <a:t>EUgridPMA</a:t>
            </a:r>
            <a:r>
              <a:rPr lang="en-US" sz="2800" b="1" dirty="0" smtClean="0"/>
              <a:t> – Copenhagen</a:t>
            </a:r>
          </a:p>
          <a:p>
            <a:r>
              <a:rPr lang="en-US" sz="2800" b="1" dirty="0" smtClean="0"/>
              <a:t>12 May 2015 </a:t>
            </a:r>
            <a:endParaRPr lang="en-US" sz="2800" b="1" dirty="0"/>
          </a:p>
        </p:txBody>
      </p:sp>
    </p:spTree>
    <p:extLst>
      <p:ext uri="{BB962C8B-B14F-4D97-AF65-F5344CB8AC3E}">
        <p14:creationId xmlns:p14="http://schemas.microsoft.com/office/powerpoint/2010/main" val="28510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comments</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hlinkClick r:id="rId2"/>
              </a:rPr>
              <a:t>http</a:t>
            </a:r>
            <a:r>
              <a:rPr lang="en-US" dirty="0">
                <a:solidFill>
                  <a:schemeClr val="accent2">
                    <a:lumMod val="50000"/>
                  </a:schemeClr>
                </a:solidFill>
                <a:hlinkClick r:id="rId2"/>
              </a:rPr>
              <a:t>://</a:t>
            </a:r>
            <a:r>
              <a:rPr lang="en-US" dirty="0" smtClean="0">
                <a:solidFill>
                  <a:schemeClr val="accent2">
                    <a:lumMod val="50000"/>
                  </a:schemeClr>
                </a:solidFill>
                <a:hlinkClick r:id="rId2"/>
              </a:rPr>
              <a:t>csrc.nist.gov/groups/ST/</a:t>
            </a:r>
            <a:r>
              <a:rPr lang="en-US" dirty="0" err="1" smtClean="0">
                <a:solidFill>
                  <a:schemeClr val="accent2">
                    <a:lumMod val="50000"/>
                  </a:schemeClr>
                </a:solidFill>
                <a:hlinkClick r:id="rId2"/>
              </a:rPr>
              <a:t>eauthentication</a:t>
            </a:r>
            <a:r>
              <a:rPr lang="en-US" dirty="0" smtClean="0">
                <a:solidFill>
                  <a:schemeClr val="accent2">
                    <a:lumMod val="50000"/>
                  </a:schemeClr>
                </a:solidFill>
                <a:hlinkClick r:id="rId2"/>
              </a:rPr>
              <a:t>/sp800-</a:t>
            </a:r>
            <a:r>
              <a:rPr lang="en-US" dirty="0">
                <a:solidFill>
                  <a:schemeClr val="accent2">
                    <a:lumMod val="50000"/>
                  </a:schemeClr>
                </a:solidFill>
                <a:hlinkClick r:id="rId2"/>
              </a:rPr>
              <a:t>­‐63-­‐2_call-­‐</a:t>
            </a:r>
            <a:r>
              <a:rPr lang="en-US" dirty="0" smtClean="0">
                <a:solidFill>
                  <a:schemeClr val="accent2">
                    <a:lumMod val="50000"/>
                  </a:schemeClr>
                </a:solidFill>
                <a:hlinkClick r:id="rId2"/>
              </a:rPr>
              <a:t>comments.html</a:t>
            </a:r>
            <a:endParaRPr lang="en-US" dirty="0" smtClean="0">
              <a:solidFill>
                <a:schemeClr val="accent2">
                  <a:lumMod val="50000"/>
                </a:schemeClr>
              </a:solidFill>
            </a:endParaRPr>
          </a:p>
          <a:p>
            <a:endParaRPr lang="en-US" dirty="0" smtClean="0">
              <a:solidFill>
                <a:schemeClr val="accent2">
                  <a:lumMod val="50000"/>
                </a:schemeClr>
              </a:solidFill>
            </a:endParaRPr>
          </a:p>
          <a:p>
            <a:r>
              <a:rPr lang="en-US" dirty="0" smtClean="0"/>
              <a:t>Comments open until 22 May 2015</a:t>
            </a:r>
          </a:p>
          <a:p>
            <a:endParaRPr lang="en-US" dirty="0"/>
          </a:p>
          <a:p>
            <a:r>
              <a:rPr lang="en-US" dirty="0" smtClean="0"/>
              <a:t>A number of suggested questions posed</a:t>
            </a:r>
            <a:endParaRPr lang="en-US" dirty="0"/>
          </a:p>
        </p:txBody>
      </p:sp>
    </p:spTree>
    <p:extLst>
      <p:ext uri="{BB962C8B-B14F-4D97-AF65-F5344CB8AC3E}">
        <p14:creationId xmlns:p14="http://schemas.microsoft.com/office/powerpoint/2010/main" val="1786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dirty="0"/>
              <a:t>What schemas for establishing identity assurance have proven effective in providing an appropriate amount of security, privacy, usability, and trust based on the risk level of the online service or transaction? How do they differentiate trust based on risk? How is interoperability of divergent identity solutions facilitated?</a:t>
            </a:r>
          </a:p>
          <a:p>
            <a:pPr marL="0" indent="0">
              <a:buNone/>
            </a:pPr>
            <a:endParaRPr lang="en-US" dirty="0"/>
          </a:p>
        </p:txBody>
      </p:sp>
    </p:spTree>
    <p:extLst>
      <p:ext uri="{BB962C8B-B14F-4D97-AF65-F5344CB8AC3E}">
        <p14:creationId xmlns:p14="http://schemas.microsoft.com/office/powerpoint/2010/main" val="64893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dirty="0"/>
              <a:t>Could identity assurance processes and technologies be separated into distinct components? If so, what should the components be and how would this provide appropriate level of identity assurance?</a:t>
            </a:r>
          </a:p>
          <a:p>
            <a:pPr marL="0" indent="0">
              <a:buNone/>
            </a:pPr>
            <a:endParaRPr lang="en-US" dirty="0"/>
          </a:p>
        </p:txBody>
      </p:sp>
    </p:spTree>
    <p:extLst>
      <p:ext uri="{BB962C8B-B14F-4D97-AF65-F5344CB8AC3E}">
        <p14:creationId xmlns:p14="http://schemas.microsoft.com/office/powerpoint/2010/main" val="5876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What innovative approaches are available to increase confidence in remote identity proofing? If possible, please share any performance metrics to corroborate increased confidence levels.</a:t>
            </a:r>
          </a:p>
          <a:p>
            <a:pPr marL="0" indent="0">
              <a:buNone/>
            </a:pPr>
            <a:endParaRPr lang="en-US" sz="2800" dirty="0"/>
          </a:p>
        </p:txBody>
      </p:sp>
    </p:spTree>
    <p:extLst>
      <p:ext uri="{BB962C8B-B14F-4D97-AF65-F5344CB8AC3E}">
        <p14:creationId xmlns:p14="http://schemas.microsoft.com/office/powerpoint/2010/main" val="83589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a:t>What privacy considerations arising from identity assurance should be included in the revision? Are there specific privacy-enhancing technologies, requirements or architectures that should be considered?</a:t>
            </a:r>
          </a:p>
          <a:p>
            <a:pPr marL="0" indent="0">
              <a:buNone/>
            </a:pPr>
            <a:endParaRPr lang="en-US" sz="2800" dirty="0"/>
          </a:p>
        </p:txBody>
      </p:sp>
    </p:spTree>
    <p:extLst>
      <p:ext uri="{BB962C8B-B14F-4D97-AF65-F5344CB8AC3E}">
        <p14:creationId xmlns:p14="http://schemas.microsoft.com/office/powerpoint/2010/main" val="397082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What requirements, processes, standards, or technologies are currently excluded from 800-63-2 that should be considered for future inclusion?</a:t>
            </a:r>
          </a:p>
          <a:p>
            <a:pPr marL="0" indent="0">
              <a:buNone/>
            </a:pPr>
            <a:endParaRPr lang="en-US" sz="2800" dirty="0"/>
          </a:p>
        </p:txBody>
      </p:sp>
    </p:spTree>
    <p:extLst>
      <p:ext uri="{BB962C8B-B14F-4D97-AF65-F5344CB8AC3E}">
        <p14:creationId xmlns:p14="http://schemas.microsoft.com/office/powerpoint/2010/main" val="109038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Should a representation of the confidence level in attributes be standardized in order to assist in making authorization decisions? What form should that representation take?</a:t>
            </a:r>
          </a:p>
          <a:p>
            <a:pPr marL="0" indent="0">
              <a:buNone/>
            </a:pPr>
            <a:endParaRPr lang="en-US" sz="2800" dirty="0"/>
          </a:p>
        </p:txBody>
      </p:sp>
    </p:spTree>
    <p:extLst>
      <p:ext uri="{BB962C8B-B14F-4D97-AF65-F5344CB8AC3E}">
        <p14:creationId xmlns:p14="http://schemas.microsoft.com/office/powerpoint/2010/main" val="299320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What methods can be used to increase the trust or assurance level (sometimes referred to as “trust elevation”) of an authenticated identity during a transaction? </a:t>
            </a:r>
            <a:r>
              <a:rPr lang="en-US" sz="2800"/>
              <a:t>If possible, please share any performance metrics to corroborate the efficacy of the proposed methods.</a:t>
            </a:r>
          </a:p>
          <a:p>
            <a:pPr marL="0" indent="0">
              <a:buNone/>
            </a:pPr>
            <a:endParaRPr lang="en-US" sz="2800"/>
          </a:p>
        </p:txBody>
      </p:sp>
    </p:spTree>
    <p:extLst>
      <p:ext uri="{BB962C8B-B14F-4D97-AF65-F5344CB8AC3E}">
        <p14:creationId xmlns:p14="http://schemas.microsoft.com/office/powerpoint/2010/main" val="2780412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25</TotalTime>
  <Words>276</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Update NIST 800-63-2 Levels of Assurance  </vt:lpstr>
      <vt:lpstr>Call for comments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NIST 800-63-2 Levels of Assurance</dc:title>
  <dc:creator>Bob Cowles</dc:creator>
  <cp:lastModifiedBy>Bob Cowles</cp:lastModifiedBy>
  <cp:revision>3</cp:revision>
  <dcterms:created xsi:type="dcterms:W3CDTF">2015-05-11T14:46:36Z</dcterms:created>
  <dcterms:modified xsi:type="dcterms:W3CDTF">2015-05-11T15:12:36Z</dcterms:modified>
</cp:coreProperties>
</file>