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8" r:id="rId3"/>
    <p:sldId id="331" r:id="rId4"/>
    <p:sldId id="332" r:id="rId5"/>
    <p:sldId id="259" r:id="rId6"/>
    <p:sldId id="260" r:id="rId7"/>
    <p:sldId id="311" r:id="rId8"/>
    <p:sldId id="355" r:id="rId9"/>
    <p:sldId id="354" r:id="rId10"/>
    <p:sldId id="340" r:id="rId11"/>
    <p:sldId id="339" r:id="rId12"/>
    <p:sldId id="336" r:id="rId13"/>
    <p:sldId id="367" r:id="rId14"/>
    <p:sldId id="362" r:id="rId15"/>
    <p:sldId id="363" r:id="rId16"/>
    <p:sldId id="365" r:id="rId17"/>
    <p:sldId id="366" r:id="rId18"/>
    <p:sldId id="341" r:id="rId19"/>
    <p:sldId id="343" r:id="rId20"/>
    <p:sldId id="342" r:id="rId21"/>
    <p:sldId id="344" r:id="rId22"/>
    <p:sldId id="353" r:id="rId23"/>
    <p:sldId id="352" r:id="rId24"/>
    <p:sldId id="358" r:id="rId25"/>
    <p:sldId id="360" r:id="rId26"/>
    <p:sldId id="357" r:id="rId27"/>
    <p:sldId id="361" r:id="rId28"/>
    <p:sldId id="307" r:id="rId29"/>
    <p:sldId id="356" r:id="rId30"/>
    <p:sldId id="309" r:id="rId31"/>
    <p:sldId id="310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33" r:id="rId40"/>
    <p:sldId id="334" r:id="rId41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5D88B-60AB-054D-8D12-B6A61CBC8558}" type="datetimeFigureOut">
              <a:rPr lang="nl-NL" smtClean="0"/>
              <a:t>16-06-15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7DBCC-8FFA-6E43-B859-F24349C9425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3077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325E7-62BF-4CDC-849C-8AA1A505EA77}" type="datetimeFigureOut">
              <a:rPr lang="en-GB" smtClean="0"/>
              <a:pPr/>
              <a:t>16-06-15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C942D-56BD-4139-8713-F32204E2974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3597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16-06-15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Topical-Upgrades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86DE-EE3E-4B83-8A42-3F7DDED89B35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16-06-15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Topical-Upgrades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86DE-EE3E-4B83-8A42-3F7DDED89B35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16-06-15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Topical-Upgrades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86DE-EE3E-4B83-8A42-3F7DDED89B35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250031" y="178594"/>
            <a:ext cx="8643938" cy="1714500"/>
          </a:xfrm>
          <a:prstGeom prst="rect">
            <a:avLst/>
          </a:prstGeom>
        </p:spPr>
        <p:txBody>
          <a:bodyPr/>
          <a:lstStyle>
            <a:lvl1pPr>
              <a:defRPr cap="all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 dirty="0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2 copy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100" dirty="0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482186" indent="-214305">
              <a:defRPr sz="2200">
                <a:solidFill>
                  <a:srgbClr val="525252"/>
                </a:solidFill>
              </a:defRPr>
            </a:lvl2pPr>
            <a:lvl3pPr marL="750067" indent="-214305">
              <a:defRPr sz="2200">
                <a:solidFill>
                  <a:srgbClr val="525252"/>
                </a:solidFill>
              </a:defRPr>
            </a:lvl3pPr>
            <a:lvl4pPr marL="1017948" indent="-214305">
              <a:defRPr sz="2200">
                <a:solidFill>
                  <a:srgbClr val="525252"/>
                </a:solidFill>
              </a:defRPr>
            </a:lvl4pPr>
            <a:lvl5pPr marL="1285829" indent="-214305">
              <a:defRPr sz="2200">
                <a:solidFill>
                  <a:srgbClr val="52525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 dirty="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525252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525252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525252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525252"/>
                </a:solidFill>
              </a:rPr>
              <a:t>Body Level Five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16-06-15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Topical-Upgrades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86DE-EE3E-4B83-8A42-3F7DDED89B35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16-06-15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Topical-Upgrades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86DE-EE3E-4B83-8A42-3F7DDED89B35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16-06-15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Topical-Upgrades</a:t>
            </a:r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86DE-EE3E-4B83-8A42-3F7DDED89B35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16-06-15</a:t>
            </a:r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Topical-Upgrades</a:t>
            </a:r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86DE-EE3E-4B83-8A42-3F7DDED89B35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16-06-15</a:t>
            </a:r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Topical-Upgrades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86DE-EE3E-4B83-8A42-3F7DDED89B35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16-06-15</a:t>
            </a:r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Topical-Upgrades</a:t>
            </a:r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86DE-EE3E-4B83-8A42-3F7DDED89B35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16-06-15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Topical-Upgrades</a:t>
            </a:r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86DE-EE3E-4B83-8A42-3F7DDED89B35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16-06-15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Topical-Upgrades</a:t>
            </a:r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86DE-EE3E-4B83-8A42-3F7DDED89B35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16-06-15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Topical-Upgrades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986DE-EE3E-4B83-8A42-3F7DDED89B35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gi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27539"/>
            <a:ext cx="3816424" cy="541382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7A5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2"/>
          <a:stretch>
            <a:fillRect/>
          </a:stretch>
        </p:blipFill>
        <p:spPr bwMode="auto">
          <a:xfrm>
            <a:off x="179512" y="1343193"/>
            <a:ext cx="3816424" cy="538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44624"/>
            <a:ext cx="7772400" cy="836712"/>
          </a:xfrm>
        </p:spPr>
        <p:txBody>
          <a:bodyPr/>
          <a:lstStyle/>
          <a:p>
            <a:r>
              <a:rPr lang="en-GB" dirty="0" smtClean="0"/>
              <a:t>Alice upgrades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9552" y="836712"/>
            <a:ext cx="6400800" cy="88850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Topical lectures 2015-06-16</a:t>
            </a:r>
          </a:p>
          <a:p>
            <a:r>
              <a:rPr lang="en-GB" sz="2000" dirty="0" smtClean="0"/>
              <a:t>P. Kuijer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86DE-EE3E-4B83-8A42-3F7DDED89B35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Topical-Upgrades</a:t>
            </a:r>
            <a:endParaRPr lang="en-GB"/>
          </a:p>
        </p:txBody>
      </p:sp>
      <p:pic>
        <p:nvPicPr>
          <p:cNvPr id="8" name="Afbeelding 7" descr="NIKHEFlogo400x17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31088" y="0"/>
            <a:ext cx="1112912" cy="492464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763688" y="6237312"/>
            <a:ext cx="58112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https://aliceinfo.cern.ch/ArtSubmission/papers/upgradedoc</a:t>
            </a:r>
            <a:endParaRPr lang="en-GB" dirty="0"/>
          </a:p>
        </p:txBody>
      </p:sp>
      <p:pic>
        <p:nvPicPr>
          <p:cNvPr id="10" name="Afbeelding 9" descr="FoCalLO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4477382"/>
            <a:ext cx="2448272" cy="1753630"/>
          </a:xfrm>
          <a:prstGeom prst="rect">
            <a:avLst/>
          </a:prstGeom>
        </p:spPr>
      </p:pic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16-06-15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pPr lvl="0"/>
              <a:t>10</a:t>
            </a:fld>
            <a:endParaRPr lang="en-GB"/>
          </a:p>
        </p:txBody>
      </p:sp>
      <p:pic>
        <p:nvPicPr>
          <p:cNvPr id="4" name="Afbeelding 3" descr="ge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" y="500062"/>
            <a:ext cx="8458200" cy="58578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Topical-Upgrades</a:t>
            </a:r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86DE-EE3E-4B83-8A42-3F7DDED89B35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5" name="Afbeelding 4" descr="ITS goa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0267"/>
            <a:ext cx="9144000" cy="6183858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16-06-15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031" y="178594"/>
            <a:ext cx="8643938" cy="73012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ITS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pPr lvl="0"/>
              <a:t>12</a:t>
            </a:fld>
            <a:endParaRPr lang="en-GB"/>
          </a:p>
        </p:txBody>
      </p:sp>
      <p:pic>
        <p:nvPicPr>
          <p:cNvPr id="4" name="Afbeelding 3" descr="map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69218"/>
            <a:ext cx="8534400" cy="577215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228185" y="2636912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Electronics integrated with the sensor</a:t>
            </a:r>
          </a:p>
          <a:p>
            <a:r>
              <a:rPr lang="en-GB" dirty="0" smtClean="0"/>
              <a:t>Continuous read-out</a:t>
            </a:r>
          </a:p>
          <a:p>
            <a:r>
              <a:rPr lang="en-GB" dirty="0" smtClean="0"/>
              <a:t>With zero suppression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496" y="813187"/>
            <a:ext cx="8686800" cy="46320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charset="2"/>
              <a:buChar char="Ø"/>
              <a:defRPr/>
            </a:pPr>
            <a:r>
              <a:rPr lang="en-US" sz="2000" b="0" dirty="0">
                <a:solidFill>
                  <a:srgbClr val="C00000"/>
                </a:solidFill>
                <a:latin typeface="Times New Roman"/>
                <a:ea typeface="ＭＳ Ｐゴシック" charset="-128"/>
                <a:cs typeface="Times New Roman"/>
              </a:rPr>
              <a:t>In one </a:t>
            </a:r>
            <a:r>
              <a:rPr lang="en-US" sz="2000" b="0" dirty="0" smtClean="0">
                <a:solidFill>
                  <a:srgbClr val="C00000"/>
                </a:solidFill>
                <a:latin typeface="Times New Roman"/>
                <a:ea typeface="ＭＳ Ｐゴシック" charset="-128"/>
                <a:cs typeface="Times New Roman"/>
              </a:rPr>
              <a:t>current SPD </a:t>
            </a:r>
            <a:r>
              <a:rPr lang="en-US" sz="2000" b="0" dirty="0">
                <a:solidFill>
                  <a:srgbClr val="C00000"/>
                </a:solidFill>
                <a:latin typeface="Times New Roman"/>
                <a:ea typeface="ＭＳ Ｐゴシック" charset="-128"/>
                <a:cs typeface="Times New Roman"/>
              </a:rPr>
              <a:t>layer</a:t>
            </a:r>
          </a:p>
          <a:p>
            <a:pPr marL="313200" lvl="1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sz="2000" b="0" dirty="0">
                <a:solidFill>
                  <a:srgbClr val="002060"/>
                </a:solidFill>
                <a:latin typeface="Times New Roman"/>
                <a:ea typeface="ＭＳ Ｐゴシック" charset="-128"/>
                <a:cs typeface="Times New Roman"/>
              </a:rPr>
              <a:t> Carbon fiber support: 200 </a:t>
            </a:r>
            <a:r>
              <a:rPr lang="en-US" sz="2000" b="0" dirty="0" err="1" smtClean="0">
                <a:solidFill>
                  <a:srgbClr val="002060"/>
                </a:solidFill>
                <a:latin typeface="Times New Roman"/>
                <a:ea typeface="ＭＳ Ｐゴシック" charset="-128"/>
                <a:cs typeface="Times New Roman"/>
              </a:rPr>
              <a:t>μm</a:t>
            </a:r>
            <a:endParaRPr lang="en-US" sz="2000" b="0" dirty="0">
              <a:solidFill>
                <a:srgbClr val="002060"/>
              </a:solidFill>
              <a:latin typeface="Times New Roman"/>
              <a:ea typeface="ＭＳ Ｐゴシック" charset="-128"/>
              <a:cs typeface="Times New Roman"/>
            </a:endParaRPr>
          </a:p>
          <a:p>
            <a:pPr marL="313200" lvl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000" b="0" dirty="0">
                <a:solidFill>
                  <a:srgbClr val="002060"/>
                </a:solidFill>
                <a:latin typeface="Times New Roman"/>
                <a:ea typeface="ＭＳ Ｐゴシック" charset="-128"/>
                <a:cs typeface="Times New Roman"/>
              </a:rPr>
              <a:t> Cooling tube (</a:t>
            </a:r>
            <a:r>
              <a:rPr lang="en-US" sz="2000" b="0" dirty="0" err="1">
                <a:solidFill>
                  <a:srgbClr val="002060"/>
                </a:solidFill>
                <a:latin typeface="Times New Roman"/>
                <a:ea typeface="ＭＳ Ｐゴシック" charset="-128"/>
                <a:cs typeface="Times New Roman"/>
              </a:rPr>
              <a:t>Phynox</a:t>
            </a:r>
            <a:r>
              <a:rPr lang="en-US" sz="2000" b="0" dirty="0">
                <a:solidFill>
                  <a:srgbClr val="002060"/>
                </a:solidFill>
                <a:latin typeface="Times New Roman"/>
                <a:ea typeface="ＭＳ Ｐゴシック" charset="-128"/>
                <a:cs typeface="Times New Roman"/>
              </a:rPr>
              <a:t>): 40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ＭＳ Ｐゴシック" charset="-128"/>
                <a:cs typeface="Times New Roman"/>
              </a:rPr>
              <a:t>μm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ＭＳ Ｐゴシック" charset="-128"/>
                <a:cs typeface="Times New Roman"/>
              </a:rPr>
              <a:t> </a:t>
            </a:r>
            <a:r>
              <a:rPr lang="en-US" sz="2000" b="0" dirty="0">
                <a:solidFill>
                  <a:srgbClr val="002060"/>
                </a:solidFill>
                <a:latin typeface="Times New Roman"/>
                <a:ea typeface="ＭＳ Ｐゴシック" charset="-128"/>
                <a:cs typeface="Times New Roman"/>
              </a:rPr>
              <a:t>wall thickness</a:t>
            </a:r>
          </a:p>
          <a:p>
            <a:pPr marL="313200" lvl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000" b="0" dirty="0">
                <a:solidFill>
                  <a:srgbClr val="002060"/>
                </a:solidFill>
                <a:latin typeface="Times New Roman"/>
                <a:ea typeface="ＭＳ Ｐゴシック" charset="-128"/>
                <a:cs typeface="Times New Roman"/>
              </a:rPr>
              <a:t> Grounding foil (Al-</a:t>
            </a:r>
            <a:r>
              <a:rPr lang="en-US" sz="2000" b="0" dirty="0" err="1">
                <a:solidFill>
                  <a:srgbClr val="002060"/>
                </a:solidFill>
                <a:latin typeface="Times New Roman"/>
                <a:ea typeface="ＭＳ Ｐゴシック" charset="-128"/>
                <a:cs typeface="Times New Roman"/>
              </a:rPr>
              <a:t>Kapton</a:t>
            </a:r>
            <a:r>
              <a:rPr lang="en-US" sz="2000" b="0" dirty="0">
                <a:solidFill>
                  <a:srgbClr val="002060"/>
                </a:solidFill>
                <a:latin typeface="Times New Roman"/>
                <a:ea typeface="ＭＳ Ｐゴシック" charset="-128"/>
                <a:cs typeface="Times New Roman"/>
              </a:rPr>
              <a:t>): 75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ＭＳ Ｐゴシック" charset="-128"/>
                <a:cs typeface="Times New Roman"/>
              </a:rPr>
              <a:t>μm</a:t>
            </a:r>
            <a:endParaRPr lang="en-US" sz="2000" b="0" dirty="0">
              <a:solidFill>
                <a:srgbClr val="002060"/>
              </a:solidFill>
              <a:latin typeface="Times New Roman"/>
              <a:ea typeface="ＭＳ Ｐゴシック" charset="-128"/>
              <a:cs typeface="Times New Roman"/>
            </a:endParaRPr>
          </a:p>
          <a:p>
            <a:pPr marL="313200" lvl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000" b="0" dirty="0">
                <a:solidFill>
                  <a:srgbClr val="C00000"/>
                </a:solidFill>
                <a:latin typeface="Times New Roman"/>
                <a:ea typeface="ＭＳ Ｐゴシック" charset="-128"/>
                <a:cs typeface="Times New Roman"/>
              </a:rPr>
              <a:t> Pixel chip (Silicon): 150 </a:t>
            </a:r>
            <a:r>
              <a:rPr lang="en-US" sz="2000" dirty="0" err="1">
                <a:solidFill>
                  <a:srgbClr val="C00000"/>
                </a:solidFill>
                <a:latin typeface="Times New Roman"/>
                <a:ea typeface="ＭＳ Ｐゴシック" charset="-128"/>
                <a:cs typeface="Times New Roman"/>
              </a:rPr>
              <a:t>μ</a:t>
            </a:r>
            <a:r>
              <a:rPr lang="en-US" sz="2000" b="0" dirty="0" err="1" smtClean="0">
                <a:solidFill>
                  <a:srgbClr val="C00000"/>
                </a:solidFill>
                <a:latin typeface="Times New Roman"/>
                <a:ea typeface="ＭＳ Ｐゴシック" charset="-128"/>
                <a:cs typeface="Times New Roman"/>
              </a:rPr>
              <a:t>m</a:t>
            </a:r>
            <a:r>
              <a:rPr lang="en-US" sz="2000" b="0" dirty="0" smtClean="0">
                <a:solidFill>
                  <a:srgbClr val="C00000"/>
                </a:solidFill>
                <a:latin typeface="Times New Roman"/>
                <a:ea typeface="ＭＳ Ｐゴシック" charset="-128"/>
                <a:cs typeface="Times New Roman"/>
              </a:rPr>
              <a:t> </a:t>
            </a:r>
            <a:r>
              <a:rPr lang="en-US" sz="2000" b="0" dirty="0">
                <a:solidFill>
                  <a:srgbClr val="C00000"/>
                </a:solidFill>
                <a:latin typeface="Times New Roman"/>
                <a:ea typeface="ＭＳ Ｐゴシック" charset="-128"/>
                <a:cs typeface="Times New Roman"/>
                <a:sym typeface="Wingdings 3"/>
              </a:rPr>
              <a:t> 0.16%</a:t>
            </a:r>
          </a:p>
          <a:p>
            <a:pPr marL="313200" lvl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000" b="0" dirty="0">
                <a:solidFill>
                  <a:srgbClr val="002060"/>
                </a:solidFill>
                <a:latin typeface="Times New Roman"/>
                <a:ea typeface="ＭＳ Ｐゴシック" charset="-128"/>
                <a:cs typeface="Times New Roman"/>
                <a:sym typeface="Wingdings 3"/>
              </a:rPr>
              <a:t> Bump bonds (</a:t>
            </a:r>
            <a:r>
              <a:rPr lang="en-US" sz="2000" b="0" dirty="0" err="1">
                <a:solidFill>
                  <a:srgbClr val="002060"/>
                </a:solidFill>
                <a:latin typeface="Times New Roman"/>
                <a:ea typeface="ＭＳ Ｐゴシック" charset="-128"/>
                <a:cs typeface="Times New Roman"/>
                <a:sym typeface="Wingdings 3"/>
              </a:rPr>
              <a:t>Pb-Sn</a:t>
            </a:r>
            <a:r>
              <a:rPr lang="en-US" sz="2000" b="0" dirty="0">
                <a:solidFill>
                  <a:srgbClr val="002060"/>
                </a:solidFill>
                <a:latin typeface="Times New Roman"/>
                <a:ea typeface="ＭＳ Ｐゴシック" charset="-128"/>
                <a:cs typeface="Times New Roman"/>
                <a:sym typeface="Wingdings 3"/>
              </a:rPr>
              <a:t>): diameter ~15-20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ＭＳ Ｐゴシック" charset="-128"/>
                <a:cs typeface="Times New Roman"/>
              </a:rPr>
              <a:t>μm</a:t>
            </a:r>
            <a:endParaRPr lang="en-US" sz="2000" b="0" dirty="0">
              <a:solidFill>
                <a:srgbClr val="002060"/>
              </a:solidFill>
              <a:latin typeface="Times New Roman"/>
              <a:ea typeface="ＭＳ Ｐゴシック" charset="-128"/>
              <a:cs typeface="Times New Roman"/>
            </a:endParaRPr>
          </a:p>
          <a:p>
            <a:pPr marL="313200" lvl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000" b="0" dirty="0">
                <a:solidFill>
                  <a:srgbClr val="C00000"/>
                </a:solidFill>
                <a:latin typeface="Times New Roman"/>
                <a:ea typeface="ＭＳ Ｐゴシック" charset="-128"/>
                <a:cs typeface="Times New Roman"/>
              </a:rPr>
              <a:t> Silicon sensor: 200 </a:t>
            </a:r>
            <a:r>
              <a:rPr lang="en-US" sz="2000" dirty="0" err="1">
                <a:solidFill>
                  <a:srgbClr val="C00000"/>
                </a:solidFill>
                <a:latin typeface="Times New Roman"/>
                <a:ea typeface="ＭＳ Ｐゴシック" charset="-128"/>
                <a:cs typeface="Times New Roman"/>
              </a:rPr>
              <a:t>μ</a:t>
            </a:r>
            <a:r>
              <a:rPr lang="en-US" sz="2000" b="0" dirty="0" err="1" smtClean="0">
                <a:solidFill>
                  <a:srgbClr val="C00000"/>
                </a:solidFill>
                <a:latin typeface="Times New Roman"/>
                <a:ea typeface="ＭＳ Ｐゴシック" charset="-128"/>
                <a:cs typeface="Times New Roman"/>
              </a:rPr>
              <a:t>m</a:t>
            </a:r>
            <a:r>
              <a:rPr lang="en-US" sz="2000" b="0" dirty="0" smtClean="0">
                <a:solidFill>
                  <a:srgbClr val="C00000"/>
                </a:solidFill>
                <a:latin typeface="Times New Roman"/>
                <a:ea typeface="ＭＳ Ｐゴシック" charset="-128"/>
                <a:cs typeface="Times New Roman"/>
              </a:rPr>
              <a:t> </a:t>
            </a:r>
            <a:r>
              <a:rPr lang="en-US" sz="2000" b="0" dirty="0">
                <a:solidFill>
                  <a:srgbClr val="C00000"/>
                </a:solidFill>
                <a:latin typeface="Times New Roman"/>
                <a:ea typeface="ＭＳ Ｐゴシック" charset="-128"/>
                <a:cs typeface="Times New Roman"/>
                <a:sym typeface="Wingdings 3"/>
              </a:rPr>
              <a:t> 0.22%</a:t>
            </a:r>
          </a:p>
          <a:p>
            <a:pPr marL="313200" lvl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000" b="0" dirty="0">
                <a:solidFill>
                  <a:srgbClr val="C00000"/>
                </a:solidFill>
                <a:latin typeface="Times New Roman"/>
                <a:ea typeface="ＭＳ Ｐゴシック" charset="-128"/>
                <a:cs typeface="Times New Roman"/>
                <a:sym typeface="Wingdings 3"/>
              </a:rPr>
              <a:t> Pixel bus (</a:t>
            </a:r>
            <a:r>
              <a:rPr lang="en-US" sz="2000" b="0" dirty="0" err="1">
                <a:solidFill>
                  <a:srgbClr val="C00000"/>
                </a:solidFill>
                <a:latin typeface="Times New Roman"/>
                <a:ea typeface="ＭＳ Ｐゴシック" charset="-128"/>
                <a:cs typeface="Times New Roman"/>
                <a:sym typeface="Wingdings 3"/>
              </a:rPr>
              <a:t>Al+Kapton</a:t>
            </a:r>
            <a:r>
              <a:rPr lang="en-US" sz="2000" b="0" dirty="0">
                <a:solidFill>
                  <a:srgbClr val="C00000"/>
                </a:solidFill>
                <a:latin typeface="Times New Roman"/>
                <a:ea typeface="ＭＳ Ｐゴシック" charset="-128"/>
                <a:cs typeface="Times New Roman"/>
                <a:sym typeface="Wingdings 3"/>
              </a:rPr>
              <a:t>): 280 </a:t>
            </a:r>
            <a:r>
              <a:rPr lang="en-US" sz="2000" dirty="0" err="1">
                <a:solidFill>
                  <a:srgbClr val="C00000"/>
                </a:solidFill>
                <a:latin typeface="Times New Roman"/>
                <a:ea typeface="ＭＳ Ｐゴシック" charset="-128"/>
                <a:cs typeface="Times New Roman"/>
              </a:rPr>
              <a:t>μ</a:t>
            </a:r>
            <a:r>
              <a:rPr lang="en-US" sz="2000" b="0" dirty="0" err="1" smtClean="0">
                <a:solidFill>
                  <a:srgbClr val="C00000"/>
                </a:solidFill>
                <a:latin typeface="Times New Roman"/>
                <a:ea typeface="ＭＳ Ｐゴシック" charset="-128"/>
                <a:cs typeface="Times New Roman"/>
              </a:rPr>
              <a:t>m</a:t>
            </a:r>
            <a:r>
              <a:rPr lang="en-US" sz="2000" b="0" dirty="0" smtClean="0">
                <a:solidFill>
                  <a:srgbClr val="C00000"/>
                </a:solidFill>
                <a:latin typeface="Times New Roman"/>
                <a:ea typeface="ＭＳ Ｐゴシック" charset="-128"/>
                <a:cs typeface="Times New Roman"/>
              </a:rPr>
              <a:t> </a:t>
            </a:r>
            <a:r>
              <a:rPr lang="en-US" sz="2000" b="0" dirty="0">
                <a:solidFill>
                  <a:srgbClr val="C00000"/>
                </a:solidFill>
                <a:latin typeface="Times New Roman"/>
                <a:ea typeface="ＭＳ Ｐゴシック" charset="-128"/>
                <a:cs typeface="Times New Roman"/>
                <a:sym typeface="Wingdings 3"/>
              </a:rPr>
              <a:t> 0.48%</a:t>
            </a:r>
          </a:p>
          <a:p>
            <a:pPr marL="313200" lvl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000" b="0" dirty="0">
                <a:solidFill>
                  <a:srgbClr val="002060"/>
                </a:solidFill>
                <a:latin typeface="Times New Roman"/>
                <a:ea typeface="ＭＳ Ｐゴシック" charset="-128"/>
                <a:cs typeface="Times New Roman"/>
                <a:sym typeface="Wingdings 3"/>
              </a:rPr>
              <a:t> SMD components</a:t>
            </a:r>
          </a:p>
          <a:p>
            <a:pPr marL="313200" lvl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000" b="0" dirty="0">
                <a:solidFill>
                  <a:srgbClr val="002060"/>
                </a:solidFill>
                <a:latin typeface="Times New Roman"/>
                <a:ea typeface="ＭＳ Ｐゴシック" charset="-128"/>
                <a:cs typeface="Times New Roman"/>
                <a:sym typeface="Wingdings 3"/>
              </a:rPr>
              <a:t> Glue (</a:t>
            </a:r>
            <a:r>
              <a:rPr lang="en-US" sz="2000" b="0" dirty="0" err="1">
                <a:solidFill>
                  <a:srgbClr val="002060"/>
                </a:solidFill>
                <a:latin typeface="Times New Roman"/>
                <a:ea typeface="ＭＳ Ｐゴシック" charset="-128"/>
                <a:cs typeface="Times New Roman"/>
                <a:sym typeface="Wingdings 3"/>
              </a:rPr>
              <a:t>Eccobond</a:t>
            </a:r>
            <a:r>
              <a:rPr lang="en-US" sz="2000" b="0" dirty="0">
                <a:solidFill>
                  <a:srgbClr val="002060"/>
                </a:solidFill>
                <a:latin typeface="Times New Roman"/>
                <a:ea typeface="ＭＳ Ｐゴシック" charset="-128"/>
                <a:cs typeface="Times New Roman"/>
                <a:sym typeface="Wingdings 3"/>
              </a:rPr>
              <a:t> 45) and thermal grease</a:t>
            </a:r>
          </a:p>
        </p:txBody>
      </p:sp>
      <p:sp>
        <p:nvSpPr>
          <p:cNvPr id="41986" name="TextBox 16"/>
          <p:cNvSpPr txBox="1">
            <a:spLocks noChangeArrowheads="1"/>
          </p:cNvSpPr>
          <p:nvPr/>
        </p:nvSpPr>
        <p:spPr bwMode="auto">
          <a:xfrm>
            <a:off x="920750" y="5765254"/>
            <a:ext cx="6655413" cy="400110"/>
          </a:xfrm>
          <a:prstGeom prst="rect">
            <a:avLst/>
          </a:prstGeom>
          <a:solidFill>
            <a:srgbClr val="FFFFCC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 dirty="0">
                <a:solidFill>
                  <a:srgbClr val="002060"/>
                </a:solidFill>
                <a:latin typeface="Times New Roman"/>
                <a:cs typeface="Times New Roman"/>
                <a:sym typeface="Wingdings 3" charset="0"/>
              </a:rPr>
              <a:t>Two main contributors</a:t>
            </a:r>
            <a:r>
              <a:rPr lang="en-US" sz="2000" b="0" dirty="0">
                <a:solidFill>
                  <a:srgbClr val="0070C0"/>
                </a:solidFill>
                <a:latin typeface="Times New Roman"/>
                <a:cs typeface="Times New Roman"/>
                <a:sym typeface="Wingdings 3" charset="0"/>
              </a:rPr>
              <a:t>: </a:t>
            </a:r>
            <a:r>
              <a:rPr lang="en-US" sz="2000" b="0" dirty="0">
                <a:solidFill>
                  <a:srgbClr val="C00000"/>
                </a:solidFill>
                <a:latin typeface="Times New Roman"/>
                <a:cs typeface="Times New Roman"/>
                <a:sym typeface="Wingdings 3" charset="0"/>
              </a:rPr>
              <a:t>silicon</a:t>
            </a:r>
            <a:r>
              <a:rPr lang="en-US" sz="2000" b="0" dirty="0">
                <a:solidFill>
                  <a:srgbClr val="0070C0"/>
                </a:solidFill>
                <a:latin typeface="Times New Roman"/>
                <a:cs typeface="Times New Roman"/>
                <a:sym typeface="Wingdings 3" charset="0"/>
              </a:rPr>
              <a:t> </a:t>
            </a:r>
            <a:r>
              <a:rPr lang="en-US" sz="2000" b="0" dirty="0">
                <a:solidFill>
                  <a:srgbClr val="002060"/>
                </a:solidFill>
                <a:latin typeface="Times New Roman"/>
                <a:cs typeface="Times New Roman"/>
                <a:sym typeface="Wingdings 3" charset="0"/>
              </a:rPr>
              <a:t>and interconnect structure (</a:t>
            </a:r>
            <a:r>
              <a:rPr lang="en-US" sz="2000" b="0" dirty="0">
                <a:solidFill>
                  <a:srgbClr val="C00000"/>
                </a:solidFill>
                <a:latin typeface="Times New Roman"/>
                <a:cs typeface="Times New Roman"/>
                <a:sym typeface="Wingdings 3" charset="0"/>
              </a:rPr>
              <a:t>bus</a:t>
            </a:r>
            <a:r>
              <a:rPr lang="en-US" sz="2000" b="0" dirty="0">
                <a:solidFill>
                  <a:srgbClr val="002060"/>
                </a:solidFill>
                <a:latin typeface="Times New Roman"/>
                <a:cs typeface="Times New Roman"/>
                <a:sym typeface="Wingdings 3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54825" y="35912"/>
            <a:ext cx="6338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Material budget of each current SPD layer</a:t>
            </a:r>
            <a:endParaRPr lang="en-US" sz="2400" dirty="0">
              <a:solidFill>
                <a:srgbClr val="C00000"/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9" r="3593"/>
          <a:stretch/>
        </p:blipFill>
        <p:spPr bwMode="auto">
          <a:xfrm>
            <a:off x="5004048" y="2298931"/>
            <a:ext cx="4145344" cy="262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data 2"/>
          <p:cNvSpPr>
            <a:spLocks noGrp="1"/>
          </p:cNvSpPr>
          <p:nvPr>
            <p:ph type="dt" sz="half" idx="4294967295"/>
          </p:nvPr>
        </p:nvSpPr>
        <p:spPr>
          <a:xfrm>
            <a:off x="35496" y="6597352"/>
            <a:ext cx="2514600" cy="260648"/>
          </a:xfrm>
          <a:prstGeom prst="rect">
            <a:avLst/>
          </a:prstGeom>
        </p:spPr>
        <p:txBody>
          <a:bodyPr/>
          <a:lstStyle>
            <a:lvl1pPr>
              <a:defRPr sz="12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V. Manzari - INFN Bari</a:t>
            </a:r>
            <a:endParaRPr lang="en-US" dirty="0"/>
          </a:p>
        </p:txBody>
      </p:sp>
      <p:sp>
        <p:nvSpPr>
          <p:cNvPr id="8" name="Segnaposto piè di pagina 3"/>
          <p:cNvSpPr>
            <a:spLocks noGrp="1"/>
          </p:cNvSpPr>
          <p:nvPr>
            <p:ph type="ftr" sz="quarter" idx="4294967295"/>
          </p:nvPr>
        </p:nvSpPr>
        <p:spPr>
          <a:xfrm>
            <a:off x="2293640" y="6597352"/>
            <a:ext cx="4556720" cy="260648"/>
          </a:xfrm>
          <a:prstGeom prst="rect">
            <a:avLst/>
          </a:prstGeom>
        </p:spPr>
        <p:txBody>
          <a:bodyPr/>
          <a:lstStyle>
            <a:lvl1pPr algn="ctr">
              <a:defRPr sz="12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STORI’11 Conference – 9-14 October 201I</a:t>
            </a:r>
            <a:endParaRPr lang="en-US" dirty="0"/>
          </a:p>
        </p:txBody>
      </p:sp>
      <p:sp>
        <p:nvSpPr>
          <p:cNvPr id="9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7279704" y="6597352"/>
            <a:ext cx="1828800" cy="26064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AD43CCC-A7CC-4ABA-9D32-69ABA54BAB0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50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59023"/>
            <a:ext cx="284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OUTER BARREL (OB)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2" r="3816"/>
          <a:stretch>
            <a:fillRect/>
          </a:stretch>
        </p:blipFill>
        <p:spPr bwMode="auto">
          <a:xfrm>
            <a:off x="467544" y="3501008"/>
            <a:ext cx="4009523" cy="25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91" r="3816"/>
          <a:stretch>
            <a:fillRect/>
          </a:stretch>
        </p:blipFill>
        <p:spPr bwMode="auto">
          <a:xfrm rot="21121365">
            <a:off x="1271402" y="3911030"/>
            <a:ext cx="4009523" cy="252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7" y="2587736"/>
            <a:ext cx="4752528" cy="231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 rot="19156190">
            <a:off x="1992485" y="620450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Module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 rot="20046670">
            <a:off x="1419240" y="434150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Cold</a:t>
            </a:r>
            <a:r>
              <a:rPr lang="it-IT" b="1" dirty="0" smtClean="0"/>
              <a:t> </a:t>
            </a:r>
            <a:r>
              <a:rPr lang="it-IT" b="1" dirty="0" err="1" smtClean="0"/>
              <a:t>Plate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/>
              <a:t>Stave</a:t>
            </a:r>
            <a:endParaRPr lang="it-IT" sz="28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55576" y="19168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Spaceframe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 rot="20700068">
            <a:off x="657855" y="37170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Cold</a:t>
            </a:r>
            <a:r>
              <a:rPr lang="it-IT" b="1" dirty="0" smtClean="0"/>
              <a:t> </a:t>
            </a:r>
            <a:r>
              <a:rPr lang="it-IT" b="1" dirty="0" err="1" smtClean="0"/>
              <a:t>Plate</a:t>
            </a:r>
            <a:endParaRPr lang="it-IT" dirty="0"/>
          </a:p>
        </p:txBody>
      </p:sp>
      <p:sp>
        <p:nvSpPr>
          <p:cNvPr id="21" name="Rettangolo 20"/>
          <p:cNvSpPr/>
          <p:nvPr/>
        </p:nvSpPr>
        <p:spPr>
          <a:xfrm>
            <a:off x="5336212" y="2204864"/>
            <a:ext cx="11079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Outer</a:t>
            </a:r>
          </a:p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 Layers</a:t>
            </a:r>
            <a:r>
              <a:rPr lang="en-US" dirty="0" smtClean="0">
                <a:solidFill>
                  <a:prstClr val="black"/>
                </a:solidFill>
              </a:rPr>
              <a:t>	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9552" y="2492896"/>
            <a:ext cx="4032448" cy="948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11761" y="2204864"/>
            <a:ext cx="93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1.5m</a:t>
            </a:r>
            <a:endParaRPr lang="en-GB" dirty="0"/>
          </a:p>
        </p:txBody>
      </p:sp>
      <p:sp>
        <p:nvSpPr>
          <p:cNvPr id="19" name="Rettangolo 21"/>
          <p:cNvSpPr/>
          <p:nvPr/>
        </p:nvSpPr>
        <p:spPr>
          <a:xfrm>
            <a:off x="5727503" y="3791010"/>
            <a:ext cx="3381001" cy="302236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Times New Roman"/>
                <a:ea typeface="Calibri" pitchFamily="34" charset="0"/>
                <a:cs typeface="Times New Roman"/>
              </a:rPr>
              <a:t>Ou</a:t>
            </a:r>
            <a:r>
              <a:rPr lang="en-US" sz="1400" dirty="0">
                <a:solidFill>
                  <a:srgbClr val="0070C0"/>
                </a:solidFill>
                <a:latin typeface="Times New Roman"/>
                <a:ea typeface="Calibri" pitchFamily="34" charset="0"/>
                <a:cs typeface="Times New Roman"/>
              </a:rPr>
              <a:t>t</a:t>
            </a:r>
            <a:r>
              <a:rPr lang="en-US" sz="1400" dirty="0" smtClean="0">
                <a:solidFill>
                  <a:srgbClr val="0070C0"/>
                </a:solidFill>
                <a:latin typeface="Times New Roman"/>
                <a:ea typeface="Calibri" pitchFamily="34" charset="0"/>
                <a:cs typeface="Times New Roman"/>
              </a:rPr>
              <a:t>er Barrel (OB): 4 layers pixels</a:t>
            </a:r>
          </a:p>
          <a:p>
            <a:pPr>
              <a:lnSpc>
                <a:spcPct val="140000"/>
              </a:lnSpc>
            </a:pPr>
            <a:r>
              <a:rPr lang="en-US" sz="1400" dirty="0" smtClean="0">
                <a:solidFill>
                  <a:srgbClr val="0070C0"/>
                </a:solidFill>
                <a:latin typeface="Times New Roman"/>
                <a:ea typeface="Calibri" pitchFamily="34" charset="0"/>
                <a:cs typeface="Times New Roman"/>
              </a:rPr>
              <a:t>Radial position (mm): 194, 247, </a:t>
            </a:r>
            <a:r>
              <a:rPr lang="en-US" sz="1400" b="1" dirty="0" smtClean="0">
                <a:solidFill>
                  <a:srgbClr val="0070C0"/>
                </a:solidFill>
                <a:latin typeface="Times New Roman"/>
                <a:ea typeface="Calibri" pitchFamily="34" charset="0"/>
                <a:cs typeface="Times New Roman"/>
              </a:rPr>
              <a:t>353, 405 </a:t>
            </a:r>
          </a:p>
          <a:p>
            <a:pPr>
              <a:lnSpc>
                <a:spcPct val="140000"/>
              </a:lnSpc>
            </a:pPr>
            <a:r>
              <a:rPr lang="en-US" sz="1400" dirty="0" smtClean="0">
                <a:solidFill>
                  <a:srgbClr val="0070C0"/>
                </a:solidFill>
                <a:latin typeface="Times New Roman"/>
                <a:ea typeface="Calibri" pitchFamily="34" charset="0"/>
                <a:cs typeface="Times New Roman"/>
              </a:rPr>
              <a:t>Length in z (mm): 843, </a:t>
            </a:r>
            <a:r>
              <a:rPr lang="en-US" sz="1400" b="1" dirty="0" smtClean="0">
                <a:solidFill>
                  <a:srgbClr val="0070C0"/>
                </a:solidFill>
                <a:latin typeface="Times New Roman"/>
                <a:ea typeface="Calibri" pitchFamily="34" charset="0"/>
                <a:cs typeface="Times New Roman"/>
              </a:rPr>
              <a:t>1475</a:t>
            </a:r>
          </a:p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0070C0"/>
                </a:solidFill>
                <a:latin typeface="Times New Roman"/>
                <a:ea typeface="Calibri" pitchFamily="34" charset="0"/>
                <a:cs typeface="Times New Roman"/>
              </a:rPr>
              <a:t>Nr. of staves: </a:t>
            </a:r>
            <a:r>
              <a:rPr lang="en-US" sz="1400" dirty="0" smtClean="0">
                <a:solidFill>
                  <a:srgbClr val="0070C0"/>
                </a:solidFill>
                <a:latin typeface="Times New Roman"/>
                <a:ea typeface="Calibri" pitchFamily="34" charset="0"/>
                <a:cs typeface="Times New Roman"/>
              </a:rPr>
              <a:t>22, </a:t>
            </a:r>
            <a:r>
              <a:rPr lang="en-US" sz="1400" dirty="0">
                <a:solidFill>
                  <a:srgbClr val="0070C0"/>
                </a:solidFill>
                <a:latin typeface="Times New Roman"/>
                <a:ea typeface="Calibri" pitchFamily="34" charset="0"/>
                <a:cs typeface="Times New Roman"/>
              </a:rPr>
              <a:t>28, </a:t>
            </a:r>
            <a:r>
              <a:rPr lang="en-US" sz="1400" b="1" dirty="0">
                <a:solidFill>
                  <a:srgbClr val="0070C0"/>
                </a:solidFill>
                <a:latin typeface="Times New Roman"/>
                <a:ea typeface="Calibri" pitchFamily="34" charset="0"/>
                <a:cs typeface="Times New Roman"/>
              </a:rPr>
              <a:t>40, </a:t>
            </a:r>
            <a:r>
              <a:rPr lang="en-US" sz="1400" b="1" dirty="0" smtClean="0">
                <a:solidFill>
                  <a:srgbClr val="0070C0"/>
                </a:solidFill>
                <a:latin typeface="Times New Roman"/>
                <a:ea typeface="Calibri" pitchFamily="34" charset="0"/>
                <a:cs typeface="Times New Roman"/>
              </a:rPr>
              <a:t>46</a:t>
            </a:r>
          </a:p>
          <a:p>
            <a:pPr>
              <a:lnSpc>
                <a:spcPct val="140000"/>
              </a:lnSpc>
            </a:pPr>
            <a:r>
              <a:rPr lang="en-US" sz="1400" dirty="0" smtClean="0">
                <a:solidFill>
                  <a:srgbClr val="0070C0"/>
                </a:solidFill>
                <a:latin typeface="Times New Roman"/>
                <a:ea typeface="Calibri" pitchFamily="34" charset="0"/>
                <a:cs typeface="Times New Roman"/>
              </a:rPr>
              <a:t>Nr. of modules:  176, 224, </a:t>
            </a:r>
            <a:r>
              <a:rPr lang="en-US" sz="1400" b="1" dirty="0" smtClean="0">
                <a:solidFill>
                  <a:srgbClr val="0070C0"/>
                </a:solidFill>
                <a:latin typeface="Times New Roman"/>
                <a:ea typeface="Calibri" pitchFamily="34" charset="0"/>
                <a:cs typeface="Times New Roman"/>
              </a:rPr>
              <a:t>560, 644</a:t>
            </a:r>
          </a:p>
          <a:p>
            <a:pPr>
              <a:lnSpc>
                <a:spcPct val="140000"/>
              </a:lnSpc>
            </a:pPr>
            <a:r>
              <a:rPr lang="en-US" sz="1400" dirty="0" smtClean="0">
                <a:solidFill>
                  <a:srgbClr val="0070C0"/>
                </a:solidFill>
                <a:latin typeface="Times New Roman"/>
                <a:ea typeface="Calibri" pitchFamily="34" charset="0"/>
                <a:cs typeface="Times New Roman"/>
              </a:rPr>
              <a:t>Nr. of chip</a:t>
            </a:r>
            <a:r>
              <a:rPr lang="en-US" sz="1400" smtClean="0">
                <a:solidFill>
                  <a:srgbClr val="0070C0"/>
                </a:solidFill>
                <a:latin typeface="Times New Roman"/>
                <a:ea typeface="Calibri" pitchFamily="34" charset="0"/>
                <a:cs typeface="Times New Roman"/>
              </a:rPr>
              <a:t>: 2464, </a:t>
            </a:r>
            <a:r>
              <a:rPr lang="en-US" sz="1400" dirty="0" smtClean="0">
                <a:solidFill>
                  <a:srgbClr val="0070C0"/>
                </a:solidFill>
                <a:latin typeface="Times New Roman"/>
                <a:ea typeface="Calibri" pitchFamily="34" charset="0"/>
                <a:cs typeface="Times New Roman"/>
              </a:rPr>
              <a:t>3136, </a:t>
            </a:r>
            <a:r>
              <a:rPr lang="en-US" sz="1400" b="1" dirty="0" smtClean="0">
                <a:solidFill>
                  <a:srgbClr val="0070C0"/>
                </a:solidFill>
                <a:latin typeface="Times New Roman"/>
                <a:ea typeface="Calibri" pitchFamily="34" charset="0"/>
                <a:cs typeface="Times New Roman"/>
              </a:rPr>
              <a:t>7840, 9016</a:t>
            </a:r>
            <a:endParaRPr lang="en-US" sz="1400" b="1" dirty="0">
              <a:solidFill>
                <a:srgbClr val="0070C0"/>
              </a:solidFill>
              <a:latin typeface="Times New Roman"/>
              <a:ea typeface="Calibri" pitchFamily="34" charset="0"/>
              <a:cs typeface="Times New Roman"/>
            </a:endParaRPr>
          </a:p>
          <a:p>
            <a:pPr>
              <a:lnSpc>
                <a:spcPct val="140000"/>
              </a:lnSpc>
            </a:pPr>
            <a:r>
              <a:rPr lang="en-US" sz="1400" dirty="0" smtClean="0">
                <a:solidFill>
                  <a:srgbClr val="0070C0"/>
                </a:solidFill>
                <a:latin typeface="Times New Roman"/>
                <a:ea typeface="Calibri" pitchFamily="34" charset="0"/>
                <a:cs typeface="Times New Roman"/>
              </a:rPr>
              <a:t>Nr. of chip/module</a:t>
            </a:r>
            <a:r>
              <a:rPr lang="en-US" sz="1400" b="1" dirty="0" smtClean="0">
                <a:solidFill>
                  <a:srgbClr val="0070C0"/>
                </a:solidFill>
                <a:latin typeface="Times New Roman"/>
                <a:ea typeface="Calibri" pitchFamily="34" charset="0"/>
                <a:cs typeface="Times New Roman"/>
              </a:rPr>
              <a:t>: 2x7</a:t>
            </a:r>
          </a:p>
          <a:p>
            <a:pPr>
              <a:lnSpc>
                <a:spcPct val="140000"/>
              </a:lnSpc>
            </a:pPr>
            <a:r>
              <a:rPr lang="en-US" sz="1400" dirty="0" smtClean="0">
                <a:solidFill>
                  <a:srgbClr val="0070C0"/>
                </a:solidFill>
                <a:latin typeface="Times New Roman"/>
                <a:ea typeface="Calibri" pitchFamily="34" charset="0"/>
                <a:cs typeface="Times New Roman"/>
              </a:rPr>
              <a:t>Nr. of modules /half stave: 4, 4, </a:t>
            </a:r>
            <a:r>
              <a:rPr lang="en-US" sz="1400" b="1" dirty="0" smtClean="0">
                <a:solidFill>
                  <a:srgbClr val="0070C0"/>
                </a:solidFill>
                <a:latin typeface="Times New Roman"/>
                <a:ea typeface="Calibri" pitchFamily="34" charset="0"/>
                <a:cs typeface="Times New Roman"/>
              </a:rPr>
              <a:t>7, 7</a:t>
            </a:r>
          </a:p>
          <a:p>
            <a:pPr>
              <a:lnSpc>
                <a:spcPct val="140000"/>
              </a:lnSpc>
            </a:pPr>
            <a:r>
              <a:rPr lang="en-US" sz="1400" dirty="0" smtClean="0">
                <a:solidFill>
                  <a:srgbClr val="0070C0"/>
                </a:solidFill>
                <a:latin typeface="Times New Roman"/>
                <a:ea typeface="Calibri" pitchFamily="34" charset="0"/>
                <a:cs typeface="Times New Roman"/>
              </a:rPr>
              <a:t>Nr. of modules/stave: 8, 8, </a:t>
            </a:r>
            <a:r>
              <a:rPr lang="en-US" sz="1400" b="1" dirty="0" smtClean="0">
                <a:solidFill>
                  <a:srgbClr val="0070C0"/>
                </a:solidFill>
                <a:latin typeface="Times New Roman"/>
                <a:ea typeface="Calibri" pitchFamily="34" charset="0"/>
                <a:cs typeface="Times New Roman"/>
              </a:rPr>
              <a:t>14, 14</a:t>
            </a:r>
          </a:p>
          <a:p>
            <a:pPr>
              <a:lnSpc>
                <a:spcPct val="140000"/>
              </a:lnSpc>
            </a:pPr>
            <a:r>
              <a:rPr lang="en-US" sz="1400" dirty="0" smtClean="0">
                <a:solidFill>
                  <a:srgbClr val="0070C0"/>
                </a:solidFill>
                <a:latin typeface="Times New Roman"/>
                <a:ea typeface="Calibri" pitchFamily="34" charset="0"/>
                <a:cs typeface="Times New Roman"/>
              </a:rPr>
              <a:t>Nr. </a:t>
            </a:r>
            <a:r>
              <a:rPr lang="en-US" sz="1400" dirty="0">
                <a:solidFill>
                  <a:srgbClr val="0070C0"/>
                </a:solidFill>
                <a:latin typeface="Times New Roman"/>
                <a:ea typeface="Calibri" pitchFamily="34" charset="0"/>
                <a:cs typeface="Times New Roman"/>
              </a:rPr>
              <a:t>o</a:t>
            </a:r>
            <a:r>
              <a:rPr lang="en-US" sz="1400" dirty="0" smtClean="0">
                <a:solidFill>
                  <a:srgbClr val="0070C0"/>
                </a:solidFill>
                <a:latin typeface="Times New Roman"/>
                <a:ea typeface="Calibri" pitchFamily="34" charset="0"/>
                <a:cs typeface="Times New Roman"/>
              </a:rPr>
              <a:t>f chips/stave:  112, 112, </a:t>
            </a:r>
            <a:r>
              <a:rPr lang="en-US" sz="1400" b="1" dirty="0" smtClean="0">
                <a:solidFill>
                  <a:srgbClr val="0070C0"/>
                </a:solidFill>
                <a:latin typeface="Times New Roman"/>
                <a:ea typeface="Calibri" pitchFamily="34" charset="0"/>
                <a:cs typeface="Times New Roman"/>
              </a:rPr>
              <a:t>196, 196 </a:t>
            </a:r>
            <a:r>
              <a:rPr lang="en-US" sz="1400" dirty="0" smtClean="0">
                <a:solidFill>
                  <a:srgbClr val="0070C0"/>
                </a:solidFill>
                <a:latin typeface="Times New Roman"/>
                <a:ea typeface="Calibri" pitchFamily="34" charset="0"/>
                <a:cs typeface="Times New Roman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83487" y="3430970"/>
            <a:ext cx="2228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>
                <a:solidFill>
                  <a:schemeClr val="accent6">
                    <a:lumMod val="75000"/>
                  </a:schemeClr>
                </a:solidFill>
              </a:rPr>
              <a:t>Based on Layout-TDR-5</a:t>
            </a:r>
            <a:endParaRPr lang="en-GB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6217567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Pixel chip</a:t>
            </a:r>
          </a:p>
          <a:p>
            <a:r>
              <a:rPr lang="en-GB" sz="800" dirty="0" smtClean="0"/>
              <a:t>(15mmx30mmx0,05mm)</a:t>
            </a:r>
            <a:endParaRPr lang="en-GB" sz="800" dirty="0"/>
          </a:p>
        </p:txBody>
      </p:sp>
      <p:sp>
        <p:nvSpPr>
          <p:cNvPr id="16" name="Right Brace 15"/>
          <p:cNvSpPr/>
          <p:nvPr/>
        </p:nvSpPr>
        <p:spPr>
          <a:xfrm rot="3205925">
            <a:off x="2311962" y="5583017"/>
            <a:ext cx="216024" cy="1390607"/>
          </a:xfrm>
          <a:prstGeom prst="rightBrace">
            <a:avLst>
              <a:gd name="adj1" fmla="val 47129"/>
              <a:gd name="adj2" fmla="val 4569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Brace 22"/>
          <p:cNvSpPr/>
          <p:nvPr/>
        </p:nvSpPr>
        <p:spPr>
          <a:xfrm rot="2679173">
            <a:off x="3626780" y="3126062"/>
            <a:ext cx="281857" cy="4360933"/>
          </a:xfrm>
          <a:prstGeom prst="rightBrace">
            <a:avLst>
              <a:gd name="adj1" fmla="val 47129"/>
              <a:gd name="adj2" fmla="val 428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asellaDiTesto 10"/>
          <p:cNvSpPr txBox="1"/>
          <p:nvPr/>
        </p:nvSpPr>
        <p:spPr>
          <a:xfrm rot="18843727">
            <a:off x="3610524" y="51570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Half-Stave</a:t>
            </a:r>
            <a:endParaRPr lang="it-IT" dirty="0"/>
          </a:p>
        </p:txBody>
      </p:sp>
      <p:sp>
        <p:nvSpPr>
          <p:cNvPr id="28" name="Right Brace 27"/>
          <p:cNvSpPr/>
          <p:nvPr/>
        </p:nvSpPr>
        <p:spPr>
          <a:xfrm rot="3259363">
            <a:off x="2613867" y="2700107"/>
            <a:ext cx="281857" cy="4392620"/>
          </a:xfrm>
          <a:prstGeom prst="rightBrace">
            <a:avLst>
              <a:gd name="adj1" fmla="val 47129"/>
              <a:gd name="adj2" fmla="val 428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CasellaDiTesto 10"/>
          <p:cNvSpPr txBox="1"/>
          <p:nvPr/>
        </p:nvSpPr>
        <p:spPr>
          <a:xfrm rot="19465856">
            <a:off x="2553973" y="464478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Half-Stave</a:t>
            </a:r>
            <a:endParaRPr lang="it-IT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899592" y="6389167"/>
            <a:ext cx="792088" cy="1361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5"/>
          <a:stretch/>
        </p:blipFill>
        <p:spPr bwMode="auto">
          <a:xfrm>
            <a:off x="5240046" y="44624"/>
            <a:ext cx="3868458" cy="385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ttangolo 17"/>
          <p:cNvSpPr/>
          <p:nvPr/>
        </p:nvSpPr>
        <p:spPr>
          <a:xfrm>
            <a:off x="7740352" y="548680"/>
            <a:ext cx="11592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Middle </a:t>
            </a:r>
          </a:p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Layers</a:t>
            </a:r>
            <a:endParaRPr lang="it-IT" dirty="0"/>
          </a:p>
        </p:txBody>
      </p:sp>
      <p:sp>
        <p:nvSpPr>
          <p:cNvPr id="25" name="Ovaal 24"/>
          <p:cNvSpPr/>
          <p:nvPr/>
        </p:nvSpPr>
        <p:spPr>
          <a:xfrm>
            <a:off x="0" y="0"/>
            <a:ext cx="2699792" cy="6926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kstvak 25"/>
          <p:cNvSpPr txBox="1"/>
          <p:nvPr/>
        </p:nvSpPr>
        <p:spPr>
          <a:xfrm>
            <a:off x="2771800" y="692696"/>
            <a:ext cx="2616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Nikhef</a:t>
            </a:r>
            <a:r>
              <a:rPr lang="en-GB" dirty="0" smtClean="0"/>
              <a:t> participation</a:t>
            </a:r>
          </a:p>
          <a:p>
            <a:r>
              <a:rPr lang="en-GB" dirty="0" smtClean="0"/>
              <a:t>Together with It, </a:t>
            </a:r>
            <a:r>
              <a:rPr lang="en-GB" dirty="0" err="1" smtClean="0"/>
              <a:t>Cz</a:t>
            </a:r>
            <a:r>
              <a:rPr lang="en-GB" dirty="0" smtClean="0"/>
              <a:t>, CERN</a:t>
            </a:r>
            <a:endParaRPr lang="en-GB" dirty="0"/>
          </a:p>
        </p:txBody>
      </p:sp>
      <p:cxnSp>
        <p:nvCxnSpPr>
          <p:cNvPr id="30" name="Rechte verbindingslijn met pijl 29"/>
          <p:cNvCxnSpPr>
            <a:stCxn id="26" idx="1"/>
            <a:endCxn id="25" idx="5"/>
          </p:cNvCxnSpPr>
          <p:nvPr/>
        </p:nvCxnSpPr>
        <p:spPr>
          <a:xfrm flipH="1" flipV="1">
            <a:off x="2304416" y="591253"/>
            <a:ext cx="467384" cy="4246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355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779C-A837-49F7-A856-D3A659B9114D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 r="13039" b="3308"/>
          <a:stretch>
            <a:fillRect/>
          </a:stretch>
        </p:blipFill>
        <p:spPr bwMode="auto">
          <a:xfrm>
            <a:off x="0" y="626254"/>
            <a:ext cx="7308304" cy="373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t="31921" r="73807" b="36942"/>
          <a:stretch>
            <a:fillRect/>
          </a:stretch>
        </p:blipFill>
        <p:spPr bwMode="auto">
          <a:xfrm rot="10800000">
            <a:off x="0" y="4516230"/>
            <a:ext cx="1376865" cy="85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12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027183" y="2737378"/>
            <a:ext cx="4565032" cy="11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sellaDiTesto 10"/>
          <p:cNvSpPr txBox="1"/>
          <p:nvPr/>
        </p:nvSpPr>
        <p:spPr>
          <a:xfrm>
            <a:off x="0" y="0"/>
            <a:ext cx="284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/>
              <a:t>OUTER BARREL</a:t>
            </a:r>
            <a:endParaRPr lang="it-IT" sz="2400" b="1" dirty="0" smtClean="0"/>
          </a:p>
        </p:txBody>
      </p:sp>
      <p:pic>
        <p:nvPicPr>
          <p:cNvPr id="350210" name="Picture 2"/>
          <p:cNvPicPr>
            <a:picLocks noChangeAspect="1" noChangeArrowheads="1"/>
          </p:cNvPicPr>
          <p:nvPr/>
        </p:nvPicPr>
        <p:blipFill>
          <a:blip r:embed="rId5" cstate="print"/>
          <a:srcRect l="14633"/>
          <a:stretch>
            <a:fillRect/>
          </a:stretch>
        </p:blipFill>
        <p:spPr bwMode="auto">
          <a:xfrm rot="470032">
            <a:off x="1440058" y="4108964"/>
            <a:ext cx="4813362" cy="173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rot="16200000">
            <a:off x="6804248" y="321297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ID= 2.67mm</a:t>
            </a:r>
            <a:endParaRPr lang="en-GB" dirty="0"/>
          </a:p>
        </p:txBody>
      </p:sp>
      <p:sp>
        <p:nvSpPr>
          <p:cNvPr id="12" name="Rettangolo 11"/>
          <p:cNvSpPr/>
          <p:nvPr/>
        </p:nvSpPr>
        <p:spPr>
          <a:xfrm>
            <a:off x="2915816" y="0"/>
            <a:ext cx="2966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/>
              <a:t>STAVE </a:t>
            </a:r>
            <a:r>
              <a:rPr lang="it-IT" sz="2400" b="1" dirty="0" err="1" smtClean="0"/>
              <a:t>baseline</a:t>
            </a:r>
            <a:r>
              <a:rPr lang="it-IT" sz="2400" b="1" dirty="0" smtClean="0"/>
              <a:t> layout</a:t>
            </a:r>
            <a:endParaRPr lang="it-IT" sz="2400" dirty="0"/>
          </a:p>
        </p:txBody>
      </p:sp>
      <p:sp>
        <p:nvSpPr>
          <p:cNvPr id="13" name="Tekstvak 12"/>
          <p:cNvSpPr txBox="1"/>
          <p:nvPr/>
        </p:nvSpPr>
        <p:spPr>
          <a:xfrm>
            <a:off x="899592" y="5805264"/>
            <a:ext cx="7172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Protyping</a:t>
            </a:r>
            <a:r>
              <a:rPr lang="en-GB" sz="2400" dirty="0" smtClean="0"/>
              <a:t> mechanics and cooling (CERN) well underway.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11943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940" y="1255608"/>
            <a:ext cx="7564120" cy="512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50716" y="35912"/>
            <a:ext cx="42425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Improvement of the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Comic Sans MS"/>
                <a:cs typeface="Comic Sans MS"/>
              </a:rPr>
              <a:t>impact parameter resolution </a:t>
            </a:r>
            <a:endParaRPr lang="en-US" sz="2400" dirty="0">
              <a:solidFill>
                <a:srgbClr val="C00000"/>
              </a:solidFill>
              <a:latin typeface="Comic Sans MS"/>
              <a:cs typeface="Comic Sans MS"/>
            </a:endParaRPr>
          </a:p>
        </p:txBody>
      </p:sp>
      <p:sp>
        <p:nvSpPr>
          <p:cNvPr id="5" name="Segnaposto data 2"/>
          <p:cNvSpPr>
            <a:spLocks noGrp="1"/>
          </p:cNvSpPr>
          <p:nvPr>
            <p:ph type="dt" sz="half" idx="4294967295"/>
          </p:nvPr>
        </p:nvSpPr>
        <p:spPr>
          <a:xfrm>
            <a:off x="35496" y="6597352"/>
            <a:ext cx="2514600" cy="260648"/>
          </a:xfrm>
          <a:prstGeom prst="rect">
            <a:avLst/>
          </a:prstGeom>
        </p:spPr>
        <p:txBody>
          <a:bodyPr/>
          <a:lstStyle>
            <a:lvl1pPr>
              <a:defRPr sz="12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V. Manzari - INFN Bari</a:t>
            </a:r>
            <a:endParaRPr lang="en-US" dirty="0"/>
          </a:p>
        </p:txBody>
      </p:sp>
      <p:sp>
        <p:nvSpPr>
          <p:cNvPr id="6" name="Segnaposto piè di pagina 3"/>
          <p:cNvSpPr>
            <a:spLocks noGrp="1"/>
          </p:cNvSpPr>
          <p:nvPr>
            <p:ph type="ftr" sz="quarter" idx="4294967295"/>
          </p:nvPr>
        </p:nvSpPr>
        <p:spPr>
          <a:xfrm>
            <a:off x="2293640" y="6597352"/>
            <a:ext cx="4556720" cy="260648"/>
          </a:xfrm>
          <a:prstGeom prst="rect">
            <a:avLst/>
          </a:prstGeom>
        </p:spPr>
        <p:txBody>
          <a:bodyPr/>
          <a:lstStyle>
            <a:lvl1pPr algn="ctr">
              <a:defRPr sz="12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STORI’11 Conference – 9-14 October 201I</a:t>
            </a:r>
            <a:endParaRPr lang="en-US" dirty="0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7279704" y="6597352"/>
            <a:ext cx="1828800" cy="26064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AD43CCC-A7CC-4ABA-9D32-69ABA54BAB0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2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880" y="1193760"/>
            <a:ext cx="7508240" cy="511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01113" y="35912"/>
            <a:ext cx="4541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Improvement of the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Comic Sans MS"/>
                <a:cs typeface="Comic Sans MS"/>
              </a:rPr>
              <a:t>s</a:t>
            </a:r>
            <a:r>
              <a:rPr lang="en-US" sz="2400" dirty="0" smtClean="0">
                <a:solidFill>
                  <a:srgbClr val="C00000"/>
                </a:solidFill>
                <a:latin typeface="Comic Sans MS"/>
                <a:cs typeface="Comic Sans MS"/>
              </a:rPr>
              <a:t>tandalone tracking efficiency</a:t>
            </a:r>
            <a:endParaRPr lang="en-US" sz="2400" dirty="0">
              <a:solidFill>
                <a:srgbClr val="C00000"/>
              </a:solidFill>
              <a:latin typeface="Comic Sans MS"/>
              <a:cs typeface="Comic Sans MS"/>
            </a:endParaRPr>
          </a:p>
        </p:txBody>
      </p:sp>
      <p:sp>
        <p:nvSpPr>
          <p:cNvPr id="4" name="Segnaposto data 2"/>
          <p:cNvSpPr>
            <a:spLocks noGrp="1"/>
          </p:cNvSpPr>
          <p:nvPr>
            <p:ph type="dt" sz="half" idx="4294967295"/>
          </p:nvPr>
        </p:nvSpPr>
        <p:spPr>
          <a:xfrm>
            <a:off x="35496" y="6597352"/>
            <a:ext cx="2514600" cy="260648"/>
          </a:xfrm>
          <a:prstGeom prst="rect">
            <a:avLst/>
          </a:prstGeom>
        </p:spPr>
        <p:txBody>
          <a:bodyPr/>
          <a:lstStyle>
            <a:lvl1pPr>
              <a:defRPr sz="12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V. Manzari - INFN Bari</a:t>
            </a:r>
            <a:endParaRPr lang="en-US" dirty="0"/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4294967295"/>
          </p:nvPr>
        </p:nvSpPr>
        <p:spPr>
          <a:xfrm>
            <a:off x="2293640" y="6597352"/>
            <a:ext cx="4556720" cy="260648"/>
          </a:xfrm>
          <a:prstGeom prst="rect">
            <a:avLst/>
          </a:prstGeom>
        </p:spPr>
        <p:txBody>
          <a:bodyPr/>
          <a:lstStyle>
            <a:lvl1pPr algn="ctr">
              <a:defRPr sz="12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STORI’11 Conference – 9-14 October 201I</a:t>
            </a:r>
            <a:endParaRPr lang="en-US" dirty="0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7279704" y="6597352"/>
            <a:ext cx="1828800" cy="26064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AD43CCC-A7CC-4ABA-9D32-69ABA54BAB0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85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223" y="115888"/>
            <a:ext cx="8069556" cy="709612"/>
          </a:xfrm>
          <a:noFill/>
          <a:ln w="31750">
            <a:noFill/>
          </a:ln>
        </p:spPr>
        <p:txBody>
          <a:bodyPr/>
          <a:lstStyle/>
          <a:p>
            <a:pPr algn="ctr">
              <a:defRPr/>
            </a:pPr>
            <a:r>
              <a:rPr lang="en-US" cap="none" dirty="0" smtClean="0">
                <a:ea typeface="ＭＳ Ｐゴシック" charset="0"/>
              </a:rPr>
              <a:t>Heavy-flavour production 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37" y="981076"/>
            <a:ext cx="8056727" cy="5016758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Two main topics under study: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err="1">
                <a:solidFill>
                  <a:srgbClr val="0000FF"/>
                </a:solidFill>
              </a:rPr>
              <a:t>thermalization</a:t>
            </a:r>
            <a:r>
              <a:rPr lang="en-US" sz="2000" dirty="0">
                <a:solidFill>
                  <a:srgbClr val="0000FF"/>
                </a:solidFill>
              </a:rPr>
              <a:t> of heavy quarks in the medium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baryon-to-meson ratio, i.e. </a:t>
            </a:r>
            <a:r>
              <a:rPr lang="en-US" sz="2000" dirty="0" err="1">
                <a:latin typeface="Symbol" pitchFamily="18" charset="2"/>
              </a:rPr>
              <a:t>L</a:t>
            </a:r>
            <a:r>
              <a:rPr lang="en-US" sz="2000" baseline="-25000" dirty="0" err="1"/>
              <a:t>c</a:t>
            </a:r>
            <a:r>
              <a:rPr lang="en-US" sz="2000" dirty="0"/>
              <a:t>/D, </a:t>
            </a:r>
            <a:r>
              <a:rPr lang="en-US" sz="2000" dirty="0">
                <a:latin typeface="Symbol" pitchFamily="18" charset="2"/>
              </a:rPr>
              <a:t>L</a:t>
            </a:r>
            <a:r>
              <a:rPr lang="en-US" sz="2000" baseline="-25000" dirty="0"/>
              <a:t>b</a:t>
            </a:r>
            <a:r>
              <a:rPr lang="en-US" sz="2000" dirty="0"/>
              <a:t>/B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azimuthal anisotropy </a:t>
            </a:r>
            <a:r>
              <a:rPr lang="en-US" sz="2000" i="1" dirty="0"/>
              <a:t>v</a:t>
            </a:r>
            <a:r>
              <a:rPr lang="en-US" sz="2000" baseline="-25000" dirty="0"/>
              <a:t>2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in-medium </a:t>
            </a:r>
            <a:r>
              <a:rPr lang="en-US" sz="2000" dirty="0">
                <a:solidFill>
                  <a:srgbClr val="0000FF"/>
                </a:solidFill>
              </a:rPr>
              <a:t>energy loss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separately for D and B mesons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wide </a:t>
            </a:r>
            <a:r>
              <a:rPr lang="en-US" sz="2000" i="1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/>
              <a:t> range, and especially low </a:t>
            </a:r>
            <a:r>
              <a:rPr lang="en-US" sz="2000" i="1" dirty="0" err="1"/>
              <a:t>p</a:t>
            </a:r>
            <a:r>
              <a:rPr lang="en-US" sz="2000" baseline="-25000" dirty="0" err="1"/>
              <a:t>T</a:t>
            </a:r>
            <a:endParaRPr lang="en-US" sz="2000" baseline="-25000" dirty="0"/>
          </a:p>
          <a:p>
            <a:pPr marL="1257300" lvl="2" indent="-342900"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Two topics connected via transport coefficient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Significant differences between c and b predicted</a:t>
            </a:r>
          </a:p>
          <a:p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Benchmark analyses: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charm meson production D</a:t>
            </a:r>
            <a:r>
              <a:rPr lang="en-US" sz="2000" baseline="30000" dirty="0"/>
              <a:t>0</a:t>
            </a:r>
            <a:r>
              <a:rPr lang="en-US" sz="2000" dirty="0"/>
              <a:t> → K</a:t>
            </a:r>
            <a:r>
              <a:rPr lang="en-US" sz="2000" baseline="30000" dirty="0"/>
              <a:t>-</a:t>
            </a:r>
            <a:r>
              <a:rPr lang="en-US" sz="2000" dirty="0">
                <a:latin typeface="Symbol" pitchFamily="18" charset="2"/>
              </a:rPr>
              <a:t>p</a:t>
            </a:r>
            <a:r>
              <a:rPr lang="en-US" sz="2000" baseline="30000" dirty="0"/>
              <a:t>+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charm-strange meson     D</a:t>
            </a:r>
            <a:r>
              <a:rPr lang="en-US" sz="2000" baseline="-25000" dirty="0"/>
              <a:t>s</a:t>
            </a:r>
            <a:r>
              <a:rPr lang="en-US" sz="2000" baseline="30000" dirty="0"/>
              <a:t>+</a:t>
            </a:r>
            <a:r>
              <a:rPr lang="en-US" sz="2000" dirty="0"/>
              <a:t> → K</a:t>
            </a:r>
            <a:r>
              <a:rPr lang="en-US" sz="2000" baseline="30000" dirty="0"/>
              <a:t>+</a:t>
            </a:r>
            <a:r>
              <a:rPr lang="en-US" sz="2000" dirty="0"/>
              <a:t>K</a:t>
            </a:r>
            <a:r>
              <a:rPr lang="en-US" sz="2000" baseline="30000" dirty="0"/>
              <a:t>-</a:t>
            </a:r>
            <a:r>
              <a:rPr lang="en-US" sz="2000" dirty="0">
                <a:latin typeface="Symbol" pitchFamily="18" charset="2"/>
              </a:rPr>
              <a:t>p</a:t>
            </a:r>
            <a:r>
              <a:rPr lang="en-US" sz="2000" baseline="30000" dirty="0"/>
              <a:t>+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beauty meson production B → D</a:t>
            </a:r>
            <a:r>
              <a:rPr lang="en-US" sz="2000" baseline="30000" dirty="0"/>
              <a:t>0</a:t>
            </a:r>
            <a:r>
              <a:rPr lang="en-US" sz="2000" dirty="0"/>
              <a:t>(→ K</a:t>
            </a:r>
            <a:r>
              <a:rPr lang="en-US" sz="2000" baseline="30000" dirty="0"/>
              <a:t>-</a:t>
            </a:r>
            <a:r>
              <a:rPr lang="en-US" sz="2000" dirty="0">
                <a:latin typeface="Symbol" pitchFamily="18" charset="2"/>
              </a:rPr>
              <a:t>p</a:t>
            </a:r>
            <a:r>
              <a:rPr lang="en-US" sz="2000" baseline="30000" dirty="0"/>
              <a:t>+</a:t>
            </a:r>
            <a:r>
              <a:rPr lang="en-US" sz="2000" dirty="0"/>
              <a:t>) + </a:t>
            </a:r>
            <a:r>
              <a:rPr lang="en-US" sz="2000" i="1" dirty="0"/>
              <a:t>X</a:t>
            </a:r>
            <a:r>
              <a:rPr lang="en-US" sz="2000" dirty="0"/>
              <a:t>; B → J/</a:t>
            </a:r>
            <a:r>
              <a:rPr lang="en-US" sz="2000" dirty="0">
                <a:latin typeface="Symbol" pitchFamily="18" charset="2"/>
              </a:rPr>
              <a:t>y</a:t>
            </a:r>
            <a:r>
              <a:rPr lang="en-US" sz="2000" dirty="0"/>
              <a:t>(→</a:t>
            </a:r>
            <a:r>
              <a:rPr lang="en-US" sz="2000" dirty="0" err="1"/>
              <a:t>l</a:t>
            </a:r>
            <a:r>
              <a:rPr lang="en-US" sz="2000" baseline="30000" dirty="0" err="1"/>
              <a:t>+</a:t>
            </a:r>
            <a:r>
              <a:rPr lang="en-US" sz="2000" dirty="0" err="1"/>
              <a:t>l</a:t>
            </a:r>
            <a:r>
              <a:rPr lang="en-US" sz="2000" baseline="30000" dirty="0"/>
              <a:t>-</a:t>
            </a:r>
            <a:r>
              <a:rPr lang="en-US" sz="2000" dirty="0"/>
              <a:t>) + </a:t>
            </a:r>
            <a:r>
              <a:rPr lang="en-US" sz="2000" i="1" dirty="0"/>
              <a:t>X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charm baryon production  </a:t>
            </a:r>
            <a:r>
              <a:rPr lang="en-US" sz="2000" dirty="0" err="1">
                <a:latin typeface="Symbol" pitchFamily="18" charset="2"/>
              </a:rPr>
              <a:t>L</a:t>
            </a:r>
            <a:r>
              <a:rPr lang="en-US" sz="2000" baseline="-25000" dirty="0" err="1"/>
              <a:t>c</a:t>
            </a:r>
            <a:r>
              <a:rPr lang="en-US" sz="2000" dirty="0"/>
              <a:t> → </a:t>
            </a:r>
            <a:r>
              <a:rPr lang="en-US" sz="2000" dirty="0" err="1"/>
              <a:t>pK</a:t>
            </a:r>
            <a:r>
              <a:rPr lang="en-US" sz="2000" baseline="30000" dirty="0"/>
              <a:t>-</a:t>
            </a:r>
            <a:r>
              <a:rPr lang="en-US" sz="2000" dirty="0">
                <a:latin typeface="Symbol" pitchFamily="18" charset="2"/>
              </a:rPr>
              <a:t>p</a:t>
            </a:r>
            <a:r>
              <a:rPr lang="en-US" sz="2000" baseline="30000" dirty="0"/>
              <a:t>+</a:t>
            </a:r>
            <a:endParaRPr lang="en-GB" sz="2000" baseline="30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7EEB-B939-497E-BDE6-859C87CD309E}" type="slidenum">
              <a:rPr lang="en-US"/>
              <a:pPr/>
              <a:t>18</a:t>
            </a:fld>
            <a:endParaRPr lang="en-US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Topical-Upgrades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16-06-15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656" y="188913"/>
            <a:ext cx="8040690" cy="792162"/>
          </a:xfrm>
          <a:noFill/>
          <a:ln w="31750">
            <a:noFill/>
          </a:ln>
        </p:spPr>
        <p:txBody>
          <a:bodyPr anchor="ctr">
            <a:normAutofit fontScale="90000"/>
          </a:bodyPr>
          <a:lstStyle/>
          <a:p>
            <a:pPr marL="342900" indent="-342900" algn="ctr"/>
            <a:r>
              <a:rPr lang="en-US" sz="4400" cap="none" smtClean="0">
                <a:latin typeface="Calibri" pitchFamily="34" charset="0"/>
              </a:rPr>
              <a:t>D</a:t>
            </a:r>
            <a:r>
              <a:rPr lang="en-US" sz="4400" cap="none" baseline="30000" smtClean="0">
                <a:latin typeface="Calibri" pitchFamily="34" charset="0"/>
              </a:rPr>
              <a:t>0</a:t>
            </a:r>
            <a:r>
              <a:rPr lang="en-US" sz="4400" cap="none" smtClean="0">
                <a:latin typeface="Calibri" pitchFamily="34" charset="0"/>
              </a:rPr>
              <a:t> → K</a:t>
            </a:r>
            <a:r>
              <a:rPr lang="en-US" sz="4400" cap="none" baseline="30000" smtClean="0">
                <a:latin typeface="Calibri" pitchFamily="34" charset="0"/>
              </a:rPr>
              <a:t>-</a:t>
            </a:r>
            <a:r>
              <a:rPr lang="en-US" sz="4400" cap="none" smtClean="0">
                <a:latin typeface="Symbol" pitchFamily="18" charset="2"/>
              </a:rPr>
              <a:t>p</a:t>
            </a:r>
            <a:r>
              <a:rPr lang="en-US" sz="4400" cap="none" baseline="30000" smtClean="0">
                <a:latin typeface="Calibri" pitchFamily="34" charset="0"/>
              </a:rPr>
              <a:t>+</a:t>
            </a:r>
            <a:r>
              <a:rPr lang="en-US" sz="5400" cap="none" smtClean="0">
                <a:latin typeface="Calibri" pitchFamily="34" charset="0"/>
              </a:rPr>
              <a:t>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28" y="1720851"/>
            <a:ext cx="9052592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09269" y="1341438"/>
            <a:ext cx="2987595" cy="400050"/>
          </a:xfrm>
          <a:prstGeom prst="rect">
            <a:avLst/>
          </a:prstGeom>
          <a:noFill/>
          <a:ln w="25400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Signal-to-background ratio</a:t>
            </a:r>
            <a:endParaRPr lang="en-GB" sz="2000" dirty="0"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7501" y="1341438"/>
            <a:ext cx="3353228" cy="400050"/>
          </a:xfrm>
          <a:prstGeom prst="rect">
            <a:avLst/>
          </a:prstGeom>
          <a:noFill/>
          <a:ln w="25400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Significance (multiply by ~10</a:t>
            </a:r>
            <a:r>
              <a:rPr lang="en-US" sz="2000" baseline="30000" dirty="0">
                <a:latin typeface="Calibri"/>
                <a:ea typeface="ＭＳ Ｐゴシック" charset="0"/>
                <a:cs typeface="ＭＳ Ｐゴシック" charset="0"/>
              </a:rPr>
              <a:t>5</a:t>
            </a: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)</a:t>
            </a:r>
            <a:endParaRPr lang="en-GB" sz="2000" dirty="0"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1656" y="5297488"/>
            <a:ext cx="8040690" cy="1014412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With new ITS: </a:t>
            </a:r>
            <a:r>
              <a:rPr lang="en-US" sz="2000" dirty="0"/>
              <a:t>signal-to-background improved by one order of magnitude</a:t>
            </a:r>
          </a:p>
          <a:p>
            <a:r>
              <a:rPr lang="en-US" sz="2000" dirty="0"/>
              <a:t>                         significance per event improved by factor 2–4</a:t>
            </a:r>
          </a:p>
          <a:p>
            <a:r>
              <a:rPr lang="en-US" sz="2000" dirty="0"/>
              <a:t>  </a:t>
            </a:r>
            <a:r>
              <a:rPr lang="en-US" sz="2000" dirty="0">
                <a:solidFill>
                  <a:srgbClr val="0000FF"/>
                </a:solidFill>
              </a:rPr>
              <a:t>(additional factor 10 due to event statistics)</a:t>
            </a: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C085-6325-4022-9D02-1C7D1EBC906A}" type="slidenum">
              <a:rPr lang="en-US"/>
              <a:pPr/>
              <a:t>19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Topical-Upgrades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16-06-15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LHC Run 2 (2015-2017)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Aim for </a:t>
            </a:r>
            <a:r>
              <a:rPr lang="en-GB" dirty="0" err="1" smtClean="0"/>
              <a:t>Pb-Pb</a:t>
            </a:r>
            <a:r>
              <a:rPr lang="en-GB" dirty="0" smtClean="0"/>
              <a:t> more than 1 nb</a:t>
            </a:r>
            <a:r>
              <a:rPr lang="en-GB" baseline="30000" dirty="0" smtClean="0"/>
              <a:t>-1</a:t>
            </a:r>
            <a:r>
              <a:rPr lang="en-GB" dirty="0" smtClean="0"/>
              <a:t> at √</a:t>
            </a:r>
            <a:r>
              <a:rPr lang="en-GB" dirty="0" err="1" smtClean="0"/>
              <a:t>s</a:t>
            </a:r>
            <a:r>
              <a:rPr lang="en-GB" baseline="-25000" dirty="0" err="1" smtClean="0"/>
              <a:t>NN</a:t>
            </a:r>
            <a:r>
              <a:rPr lang="en-GB" dirty="0" smtClean="0"/>
              <a:t> ≈5 </a:t>
            </a:r>
            <a:r>
              <a:rPr lang="en-GB" dirty="0" err="1" smtClean="0"/>
              <a:t>TeV</a:t>
            </a:r>
            <a:endParaRPr lang="en-GB" dirty="0" smtClean="0"/>
          </a:p>
          <a:p>
            <a:r>
              <a:rPr lang="en-GB" dirty="0"/>
              <a:t>p</a:t>
            </a:r>
            <a:r>
              <a:rPr lang="en-GB" dirty="0" smtClean="0"/>
              <a:t>p reference at √</a:t>
            </a:r>
            <a:r>
              <a:rPr lang="en-GB" dirty="0" err="1" smtClean="0"/>
              <a:t>s</a:t>
            </a:r>
            <a:r>
              <a:rPr lang="en-GB" baseline="-25000" dirty="0" err="1" smtClean="0"/>
              <a:t>NN</a:t>
            </a:r>
            <a:r>
              <a:rPr lang="en-GB" dirty="0" smtClean="0"/>
              <a:t> ≈5 </a:t>
            </a:r>
            <a:r>
              <a:rPr lang="en-GB" dirty="0" err="1" smtClean="0"/>
              <a:t>TeV</a:t>
            </a:r>
            <a:r>
              <a:rPr lang="en-GB" dirty="0" smtClean="0"/>
              <a:t> (p-</a:t>
            </a:r>
            <a:r>
              <a:rPr lang="en-GB" dirty="0" err="1" smtClean="0"/>
              <a:t>Pb</a:t>
            </a:r>
            <a:r>
              <a:rPr lang="en-GB" dirty="0" smtClean="0"/>
              <a:t> </a:t>
            </a:r>
            <a:r>
              <a:rPr lang="en-GB" dirty="0" smtClean="0"/>
              <a:t>energy 2013) </a:t>
            </a:r>
            <a:endParaRPr lang="en-GB" dirty="0" smtClean="0"/>
          </a:p>
          <a:p>
            <a:r>
              <a:rPr lang="en-GB" dirty="0" smtClean="0"/>
              <a:t>High luminosity p-</a:t>
            </a:r>
            <a:r>
              <a:rPr lang="en-GB" dirty="0" err="1" smtClean="0"/>
              <a:t>Pb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5-10 times more statistics </a:t>
            </a:r>
            <a:r>
              <a:rPr lang="en-GB" dirty="0" smtClean="0">
                <a:sym typeface="Wingdings" pitchFamily="2" charset="2"/>
              </a:rPr>
              <a:t> precision, </a:t>
            </a:r>
            <a:r>
              <a:rPr lang="en-GB" dirty="0" err="1" smtClean="0">
                <a:sym typeface="Wingdings" pitchFamily="2" charset="2"/>
              </a:rPr>
              <a:t>p</a:t>
            </a:r>
            <a:r>
              <a:rPr lang="en-GB" baseline="-25000" dirty="0" err="1" smtClean="0">
                <a:sym typeface="Wingdings" pitchFamily="2" charset="2"/>
              </a:rPr>
              <a:t>T</a:t>
            </a:r>
            <a:r>
              <a:rPr lang="en-GB" dirty="0" smtClean="0">
                <a:sym typeface="Wingdings" pitchFamily="2" charset="2"/>
              </a:rPr>
              <a:t> reach, new observables</a:t>
            </a:r>
          </a:p>
          <a:p>
            <a:r>
              <a:rPr lang="en-GB" dirty="0" smtClean="0">
                <a:sym typeface="Wingdings" pitchFamily="2" charset="2"/>
              </a:rPr>
              <a:t>Higher energy  energy dependence</a:t>
            </a:r>
          </a:p>
          <a:p>
            <a:endParaRPr lang="en-GB" dirty="0">
              <a:sym typeface="Wingdings" pitchFamily="2" charset="2"/>
            </a:endParaRPr>
          </a:p>
          <a:p>
            <a:r>
              <a:rPr lang="en-GB" b="1" dirty="0" smtClean="0">
                <a:sym typeface="Wingdings" pitchFamily="2" charset="2"/>
              </a:rPr>
              <a:t>However, several measurements require 10 </a:t>
            </a:r>
            <a:r>
              <a:rPr lang="en-GB" b="1" dirty="0" smtClean="0"/>
              <a:t>nb</a:t>
            </a:r>
            <a:r>
              <a:rPr lang="en-GB" b="1" baseline="30000" dirty="0" smtClean="0"/>
              <a:t>-1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86DE-EE3E-4B83-8A42-3F7DDED89B35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Topical-Upgrades</a:t>
            </a:r>
            <a:endParaRPr lang="en-GB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16-06-15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362" y="188913"/>
            <a:ext cx="7771277" cy="742950"/>
          </a:xfrm>
          <a:solidFill>
            <a:schemeClr val="accent1">
              <a:lumMod val="40000"/>
              <a:lumOff val="60000"/>
              <a:alpha val="54000"/>
            </a:schemeClr>
          </a:solidFill>
          <a:ln w="31750">
            <a:solidFill>
              <a:srgbClr val="0000FF"/>
            </a:solidFill>
          </a:ln>
        </p:spPr>
        <p:txBody>
          <a:bodyPr anchor="ctr">
            <a:normAutofit fontScale="90000"/>
          </a:bodyPr>
          <a:lstStyle/>
          <a:p>
            <a:pPr marL="342900" indent="-342900" algn="ctr"/>
            <a:r>
              <a:rPr lang="en-US" sz="4400" cap="none" smtClean="0">
                <a:latin typeface="Calibri" pitchFamily="34" charset="0"/>
              </a:rPr>
              <a:t>B → D</a:t>
            </a:r>
            <a:r>
              <a:rPr lang="en-US" sz="4400" cap="none" baseline="30000" smtClean="0">
                <a:latin typeface="Calibri" pitchFamily="34" charset="0"/>
              </a:rPr>
              <a:t>0</a:t>
            </a:r>
            <a:r>
              <a:rPr lang="en-US" sz="4400" cap="none" smtClean="0">
                <a:latin typeface="Calibri" pitchFamily="34" charset="0"/>
              </a:rPr>
              <a:t> (→ K</a:t>
            </a:r>
            <a:r>
              <a:rPr lang="en-US" sz="4400" cap="none" baseline="30000" smtClean="0">
                <a:latin typeface="Calibri" pitchFamily="34" charset="0"/>
              </a:rPr>
              <a:t>-</a:t>
            </a:r>
            <a:r>
              <a:rPr lang="en-US" sz="4400" cap="none" smtClean="0">
                <a:latin typeface="Symbol" pitchFamily="18" charset="2"/>
              </a:rPr>
              <a:t>p</a:t>
            </a:r>
            <a:r>
              <a:rPr lang="en-US" sz="4400" cap="none" baseline="30000" smtClean="0">
                <a:latin typeface="Calibri" pitchFamily="34" charset="0"/>
              </a:rPr>
              <a:t>+</a:t>
            </a:r>
            <a:r>
              <a:rPr lang="en-US" sz="4400" cap="none" smtClean="0">
                <a:latin typeface="Calibri" pitchFamily="34" charset="0"/>
              </a:rPr>
              <a:t>) + </a:t>
            </a:r>
            <a:r>
              <a:rPr lang="en-US" sz="4400" i="1" cap="none" smtClean="0">
                <a:latin typeface="Calibri" pitchFamily="34" charset="0"/>
              </a:rPr>
              <a:t>X</a:t>
            </a:r>
            <a:endParaRPr lang="en-US" sz="5400" cap="none" smtClean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4380" y="1127126"/>
            <a:ext cx="3372471" cy="708025"/>
          </a:xfrm>
          <a:prstGeom prst="rect">
            <a:avLst/>
          </a:prstGeom>
          <a:solidFill>
            <a:schemeClr val="accent5">
              <a:alpha val="50000"/>
            </a:schemeClr>
          </a:solidFill>
          <a:ln w="2540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Impact parameter distribution </a:t>
            </a:r>
          </a:p>
          <a:p>
            <a:pPr>
              <a:defRPr/>
            </a:pP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for D and B</a:t>
            </a:r>
            <a:endParaRPr lang="en-GB" sz="2000" baseline="30000" dirty="0"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9547" y="1125539"/>
            <a:ext cx="2678092" cy="706437"/>
          </a:xfrm>
          <a:prstGeom prst="rect">
            <a:avLst/>
          </a:prstGeom>
          <a:solidFill>
            <a:schemeClr val="accent5">
              <a:alpha val="50000"/>
            </a:schemeClr>
          </a:solidFill>
          <a:ln w="2540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Relative statistical error</a:t>
            </a:r>
          </a:p>
          <a:p>
            <a:pPr>
              <a:defRPr/>
            </a:pP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 on B fraction (new ITS)</a:t>
            </a:r>
            <a:endParaRPr lang="en-GB" sz="2000" baseline="30000" dirty="0"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5454650"/>
            <a:ext cx="7259714" cy="1016000"/>
          </a:xfrm>
          <a:prstGeom prst="rect">
            <a:avLst/>
          </a:prstGeom>
          <a:solidFill>
            <a:schemeClr val="accent5">
              <a:alpha val="50000"/>
            </a:schemeClr>
          </a:solidFill>
          <a:ln w="2540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Significantly improved resolution for prompt D meson with new ITS</a:t>
            </a:r>
          </a:p>
          <a:p>
            <a:pPr>
              <a:defRPr/>
            </a:pP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For B-meson measurement high statistics necessary</a:t>
            </a:r>
          </a:p>
          <a:p>
            <a:pPr>
              <a:defRPr/>
            </a:pP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Study of </a:t>
            </a: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systematic </a:t>
            </a: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uncertainties presented in </a:t>
            </a:r>
            <a:r>
              <a:rPr lang="en-US" sz="2000" dirty="0" err="1">
                <a:latin typeface="Calibri"/>
                <a:ea typeface="ＭＳ Ｐゴシック" charset="0"/>
                <a:cs typeface="ＭＳ Ｐゴシック" charset="0"/>
              </a:rPr>
              <a:t>LoI</a:t>
            </a:r>
            <a:endParaRPr lang="en-US" sz="2000" dirty="0">
              <a:latin typeface="Calibri"/>
              <a:ea typeface="ＭＳ Ｐゴシック" charset="0"/>
              <a:cs typeface="ＭＳ Ｐゴシック" charset="0"/>
            </a:endParaRP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20" y="1839913"/>
            <a:ext cx="8959580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35CF-48E7-4A83-B6D0-44F566646F68}" type="slidenum">
              <a:rPr lang="en-US"/>
              <a:pPr/>
              <a:t>20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Topical-Upgrades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16-06-15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Dainese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125" y="633412"/>
            <a:ext cx="8667750" cy="55911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483768" y="0"/>
            <a:ext cx="3908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Heavy quark probes</a:t>
            </a:r>
            <a:endParaRPr lang="en-GB" sz="36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86DE-EE3E-4B83-8A42-3F7DDED89B35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Topical-Upgrades</a:t>
            </a:r>
            <a:endParaRPr lang="en-GB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16-06-15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pPr lvl="0"/>
              <a:t>22</a:t>
            </a:fld>
            <a:endParaRPr lang="en-GB"/>
          </a:p>
        </p:txBody>
      </p:sp>
      <p:pic>
        <p:nvPicPr>
          <p:cNvPr id="5" name="Afbeelding 4" descr="MF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6805"/>
            <a:ext cx="9144000" cy="6130170"/>
          </a:xfrm>
          <a:prstGeom prst="rect">
            <a:avLst/>
          </a:prstGeom>
        </p:spPr>
      </p:pic>
      <p:pic>
        <p:nvPicPr>
          <p:cNvPr id="6" name="Afbeelding 5" descr="MFT zo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05856"/>
            <a:ext cx="2699792" cy="150326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Upgrade performance summary</a:t>
            </a:r>
            <a:br>
              <a:rPr lang="en-GB" dirty="0" smtClean="0"/>
            </a:br>
            <a:r>
              <a:rPr lang="en-GB" sz="2700" dirty="0" err="1" smtClean="0"/>
              <a:t>p</a:t>
            </a:r>
            <a:r>
              <a:rPr lang="en-GB" sz="2700" baseline="-25000" dirty="0" err="1" smtClean="0"/>
              <a:t>T</a:t>
            </a:r>
            <a:r>
              <a:rPr lang="en-GB" sz="2700" dirty="0" smtClean="0"/>
              <a:t> reach and measurement precision</a:t>
            </a:r>
            <a:endParaRPr lang="en-GB" sz="2700" dirty="0"/>
          </a:p>
        </p:txBody>
      </p:sp>
      <p:pic>
        <p:nvPicPr>
          <p:cNvPr id="3" name="Afbeelding 2" descr="Molnar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8515020" cy="5040560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86DE-EE3E-4B83-8A42-3F7DDED89B35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Topical-Upgrades</a:t>
            </a:r>
            <a:endParaRPr lang="en-GB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16-06-15</a:t>
            </a:r>
            <a:endParaRPr lang="en-GB"/>
          </a:p>
        </p:txBody>
      </p:sp>
      <p:sp>
        <p:nvSpPr>
          <p:cNvPr id="7" name="Tekstvak 6"/>
          <p:cNvSpPr txBox="1"/>
          <p:nvPr/>
        </p:nvSpPr>
        <p:spPr>
          <a:xfrm>
            <a:off x="5564345" y="1279793"/>
            <a:ext cx="663839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dirty="0" smtClean="0"/>
              <a:t>Current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-55707" y="89297"/>
            <a:ext cx="9255413" cy="11794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5100" dirty="0" smtClean="0">
                <a:solidFill>
                  <a:srgbClr val="535353"/>
                </a:solidFill>
              </a:rPr>
              <a:t>New ideas</a:t>
            </a:r>
            <a:br>
              <a:rPr lang="en-GB" sz="5100" dirty="0" smtClean="0">
                <a:solidFill>
                  <a:srgbClr val="535353"/>
                </a:solidFill>
              </a:rPr>
            </a:br>
            <a:r>
              <a:rPr sz="2400" dirty="0" smtClean="0">
                <a:solidFill>
                  <a:srgbClr val="535353"/>
                </a:solidFill>
              </a:rPr>
              <a:t>Evidence </a:t>
            </a:r>
            <a:r>
              <a:rPr sz="2400" dirty="0">
                <a:solidFill>
                  <a:srgbClr val="535353"/>
                </a:solidFill>
              </a:rPr>
              <a:t>for Gluon Saturation? </a:t>
            </a:r>
            <a:endParaRPr sz="5100" dirty="0">
              <a:solidFill>
                <a:srgbClr val="535353"/>
              </a:solidFill>
            </a:endParaRPr>
          </a:p>
        </p:txBody>
      </p:sp>
      <p:sp>
        <p:nvSpPr>
          <p:cNvPr id="130" name="Shape 130"/>
          <p:cNvSpPr>
            <a:spLocks noGrp="1"/>
          </p:cNvSpPr>
          <p:nvPr>
            <p:ph type="body" idx="1"/>
          </p:nvPr>
        </p:nvSpPr>
        <p:spPr>
          <a:xfrm>
            <a:off x="250030" y="1484784"/>
            <a:ext cx="8893969" cy="5047282"/>
          </a:xfrm>
          <a:prstGeom prst="rect">
            <a:avLst/>
          </a:prstGeom>
        </p:spPr>
        <p:txBody>
          <a:bodyPr/>
          <a:lstStyle/>
          <a:p>
            <a:pPr marL="190493" indent="-190493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535353"/>
                </a:solidFill>
              </a:rPr>
              <a:t>indirect hints of gluon saturation in a number of observables</a:t>
            </a:r>
          </a:p>
          <a:p>
            <a:pPr marL="458374" lvl="1" indent="-190493">
              <a:defRPr sz="1800">
                <a:solidFill>
                  <a:srgbClr val="000000"/>
                </a:solidFill>
              </a:defRPr>
            </a:pPr>
            <a:r>
              <a:rPr dirty="0"/>
              <a:t>e.g. geometric scaling, particle multiplicity in A–A collisions, “ridge” phenomena, …</a:t>
            </a:r>
          </a:p>
          <a:p>
            <a:pPr marL="190493" indent="-190493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535353"/>
                </a:solidFill>
              </a:rPr>
              <a:t>more direct evidence for reduced gluon density: </a:t>
            </a:r>
          </a:p>
          <a:p>
            <a:pPr marL="458374" lvl="1" indent="-190493"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535353"/>
                </a:solidFill>
              </a:rPr>
              <a:t>suppression of particle yields in d–A/p–A </a:t>
            </a:r>
            <a:r>
              <a:rPr dirty="0" err="1">
                <a:solidFill>
                  <a:srgbClr val="535353"/>
                </a:solidFill>
              </a:rPr>
              <a:t>vs</a:t>
            </a:r>
            <a:r>
              <a:rPr dirty="0">
                <a:solidFill>
                  <a:srgbClr val="535353"/>
                </a:solidFill>
              </a:rPr>
              <a:t> pp </a:t>
            </a:r>
            <a:br>
              <a:rPr dirty="0">
                <a:solidFill>
                  <a:srgbClr val="535353"/>
                </a:solidFill>
              </a:rPr>
            </a:br>
            <a:r>
              <a:rPr dirty="0">
                <a:solidFill>
                  <a:srgbClr val="535353"/>
                </a:solidFill>
              </a:rPr>
              <a:t>at forward rapidity and intermediate </a:t>
            </a:r>
            <a:r>
              <a:rPr dirty="0" err="1">
                <a:solidFill>
                  <a:srgbClr val="535353"/>
                </a:solidFill>
              </a:rPr>
              <a:t>p</a:t>
            </a:r>
            <a:r>
              <a:rPr baseline="-5999" dirty="0" err="1">
                <a:solidFill>
                  <a:srgbClr val="535353"/>
                </a:solidFill>
              </a:rPr>
              <a:t>T</a:t>
            </a:r>
            <a:endParaRPr dirty="0">
              <a:solidFill>
                <a:srgbClr val="535353"/>
              </a:solidFill>
            </a:endParaRPr>
          </a:p>
          <a:p>
            <a:pPr marL="458374" lvl="1" indent="-190493">
              <a:defRPr sz="1800">
                <a:solidFill>
                  <a:srgbClr val="000000"/>
                </a:solidFill>
              </a:defRPr>
            </a:pPr>
            <a:r>
              <a:rPr dirty="0" err="1">
                <a:solidFill>
                  <a:srgbClr val="535353"/>
                </a:solidFill>
              </a:rPr>
              <a:t>hadron</a:t>
            </a:r>
            <a:r>
              <a:rPr dirty="0">
                <a:solidFill>
                  <a:srgbClr val="535353"/>
                </a:solidFill>
              </a:rPr>
              <a:t> suppression observed at RHIC</a:t>
            </a:r>
          </a:p>
          <a:p>
            <a:pPr marL="726255" lvl="2" indent="-190493"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535353"/>
                </a:solidFill>
              </a:rPr>
              <a:t>difficult to interpret:</a:t>
            </a:r>
            <a:br>
              <a:rPr dirty="0">
                <a:solidFill>
                  <a:srgbClr val="535353"/>
                </a:solidFill>
              </a:rPr>
            </a:br>
            <a:r>
              <a:rPr dirty="0">
                <a:solidFill>
                  <a:srgbClr val="535353"/>
                </a:solidFill>
              </a:rPr>
              <a:t>very low </a:t>
            </a:r>
            <a:r>
              <a:rPr dirty="0" err="1">
                <a:solidFill>
                  <a:srgbClr val="535353"/>
                </a:solidFill>
              </a:rPr>
              <a:t>p</a:t>
            </a:r>
            <a:r>
              <a:rPr baseline="-5999" dirty="0" err="1">
                <a:solidFill>
                  <a:srgbClr val="535353"/>
                </a:solidFill>
              </a:rPr>
              <a:t>T</a:t>
            </a:r>
            <a:r>
              <a:rPr dirty="0">
                <a:solidFill>
                  <a:srgbClr val="535353"/>
                </a:solidFill>
              </a:rPr>
              <a:t>, close to kinematic limit,</a:t>
            </a:r>
            <a:br>
              <a:rPr dirty="0">
                <a:solidFill>
                  <a:srgbClr val="535353"/>
                </a:solidFill>
              </a:rPr>
            </a:br>
            <a:r>
              <a:rPr dirty="0">
                <a:solidFill>
                  <a:srgbClr val="535353"/>
                </a:solidFill>
              </a:rPr>
              <a:t>final state modifications?</a:t>
            </a:r>
          </a:p>
          <a:p>
            <a:pPr marL="190493" indent="-190493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EB3D44"/>
                </a:solidFill>
              </a:rPr>
              <a:t>still inconclusive, no proof of saturation yet</a:t>
            </a:r>
          </a:p>
          <a:p>
            <a:pPr marL="190493" indent="-190493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3D4553"/>
                </a:solidFill>
              </a:rPr>
              <a:t>results at LHC?</a:t>
            </a:r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xfrm>
            <a:off x="4437983" y="6500812"/>
            <a:ext cx="259104" cy="2678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  <a:pPr lvl="0">
                <a:defRPr>
                  <a:solidFill>
                    <a:srgbClr val="000000"/>
                  </a:solidFill>
                </a:defRPr>
              </a:pPr>
              <a:t>24</a:t>
            </a:fld>
            <a:endParaRPr>
              <a:solidFill>
                <a:srgbClr val="535353"/>
              </a:solidFill>
            </a:endParaRPr>
          </a:p>
        </p:txBody>
      </p:sp>
      <p:pic>
        <p:nvPicPr>
          <p:cNvPr id="132" name="pasted-image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179920" y="2933714"/>
            <a:ext cx="1838614" cy="526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fpd-results-new.pd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588387" y="3547077"/>
            <a:ext cx="2385949" cy="2401751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6965157" y="5847829"/>
            <a:ext cx="1133644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40639" marR="40639" algn="l" defTabSz="914400">
              <a:buClr>
                <a:srgbClr val="000000"/>
              </a:buClr>
              <a:buFont typeface="Arial"/>
              <a:defRPr sz="1200">
                <a:solidFill>
                  <a:srgbClr val="000000"/>
                </a:solidFill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uFillTx/>
              </a:defRPr>
            </a:pPr>
            <a:r>
              <a:rPr sz="800" dirty="0"/>
              <a:t>STAR, PRL97, 152302</a:t>
            </a:r>
          </a:p>
        </p:txBody>
      </p:sp>
      <p:pic>
        <p:nvPicPr>
          <p:cNvPr id="135" name="2012-Jul-04-4_Color_Logo_CB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5719" y="6317908"/>
            <a:ext cx="350054" cy="4731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title"/>
          </p:nvPr>
        </p:nvSpPr>
        <p:spPr>
          <a:xfrm>
            <a:off x="250031" y="89297"/>
            <a:ext cx="8643938" cy="82153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100" dirty="0">
                <a:solidFill>
                  <a:srgbClr val="535353"/>
                </a:solidFill>
              </a:rPr>
              <a:t>Forward Physics in ALICE </a:t>
            </a:r>
          </a:p>
        </p:txBody>
      </p:sp>
      <p:sp>
        <p:nvSpPr>
          <p:cNvPr id="204" name="Shape 204"/>
          <p:cNvSpPr>
            <a:spLocks noGrp="1"/>
          </p:cNvSpPr>
          <p:nvPr>
            <p:ph type="body" idx="1"/>
          </p:nvPr>
        </p:nvSpPr>
        <p:spPr>
          <a:xfrm>
            <a:off x="250031" y="897433"/>
            <a:ext cx="8643938" cy="5634633"/>
          </a:xfrm>
          <a:prstGeom prst="rect">
            <a:avLst/>
          </a:prstGeom>
        </p:spPr>
        <p:txBody>
          <a:bodyPr/>
          <a:lstStyle/>
          <a:p>
            <a:pPr marL="190493" indent="-190493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FF4013"/>
                </a:solidFill>
                <a:latin typeface="Helvetica"/>
                <a:ea typeface="Helvetica"/>
                <a:cs typeface="Helvetica"/>
                <a:sym typeface="Helvetica"/>
              </a:rPr>
              <a:t>additional physics potential in ALICE: forward/low-x physics</a:t>
            </a:r>
          </a:p>
          <a:p>
            <a:pPr marL="455398" lvl="1" indent="-187517">
              <a:defRPr sz="1800">
                <a:solidFill>
                  <a:srgbClr val="000000"/>
                </a:solidFill>
              </a:defRPr>
            </a:pPr>
            <a:r>
              <a:rPr sz="2000" dirty="0"/>
              <a:t>fundamental interest in low-x PDFs/gluon saturation</a:t>
            </a:r>
          </a:p>
          <a:p>
            <a:pPr marL="455398" lvl="1" indent="-187517">
              <a:defRPr sz="1800">
                <a:solidFill>
                  <a:srgbClr val="000000"/>
                </a:solidFill>
              </a:defRPr>
            </a:pPr>
            <a:r>
              <a:rPr sz="2000" dirty="0"/>
              <a:t>information on initial state yields important constraints for interpretation of QGP studies</a:t>
            </a:r>
          </a:p>
          <a:p>
            <a:pPr marL="696491" lvl="2" indent="-160729">
              <a:defRPr sz="1800">
                <a:solidFill>
                  <a:srgbClr val="000000"/>
                </a:solidFill>
              </a:defRPr>
            </a:pPr>
            <a:r>
              <a:rPr sz="1700" dirty="0"/>
              <a:t>e.g. knowledge of eccentricity for elliptic flow</a:t>
            </a:r>
          </a:p>
          <a:p>
            <a:pPr marL="455398" lvl="1" indent="-187517">
              <a:defRPr sz="1800">
                <a:solidFill>
                  <a:srgbClr val="000000"/>
                </a:solidFill>
              </a:defRPr>
            </a:pPr>
            <a:r>
              <a:rPr sz="2000" dirty="0"/>
              <a:t>forward detector enhances general physics scope</a:t>
            </a:r>
          </a:p>
          <a:p>
            <a:pPr marL="696491" lvl="2" indent="-160729">
              <a:defRPr sz="1800">
                <a:solidFill>
                  <a:srgbClr val="000000"/>
                </a:solidFill>
              </a:defRPr>
            </a:pPr>
            <a:r>
              <a:rPr sz="1700" dirty="0" err="1"/>
              <a:t>em</a:t>
            </a:r>
            <a:r>
              <a:rPr sz="1700" dirty="0"/>
              <a:t> calorimeter (</a:t>
            </a:r>
            <a:r>
              <a:rPr sz="1700" dirty="0" err="1"/>
              <a:t>FoCal</a:t>
            </a:r>
            <a:r>
              <a:rPr sz="1700" dirty="0"/>
              <a:t>): significant increase of coverage for photons, jets compared to existing calorimeters (PHOS, </a:t>
            </a:r>
            <a:r>
              <a:rPr sz="1700" dirty="0" err="1"/>
              <a:t>EMCal</a:t>
            </a:r>
            <a:r>
              <a:rPr sz="1700" dirty="0"/>
              <a:t>)</a:t>
            </a:r>
          </a:p>
          <a:p>
            <a:pPr marL="190493" indent="-190493">
              <a:defRPr sz="1800">
                <a:solidFill>
                  <a:srgbClr val="000000"/>
                </a:solidFill>
              </a:defRPr>
            </a:pPr>
            <a:r>
              <a:rPr sz="2200" dirty="0" err="1">
                <a:solidFill>
                  <a:srgbClr val="535353"/>
                </a:solidFill>
              </a:rPr>
              <a:t>FoCal</a:t>
            </a:r>
            <a:r>
              <a:rPr sz="2200" dirty="0">
                <a:solidFill>
                  <a:srgbClr val="535353"/>
                </a:solidFill>
              </a:rPr>
              <a:t>: new upgrade project under discussion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dirty="0"/>
              <a:t>main objective: </a:t>
            </a:r>
            <a:r>
              <a:rPr dirty="0">
                <a:solidFill>
                  <a:srgbClr val="FF4013"/>
                </a:solidFill>
                <a:latin typeface="Helvetica"/>
                <a:ea typeface="Helvetica"/>
                <a:cs typeface="Helvetica"/>
                <a:sym typeface="Helvetica"/>
              </a:rPr>
              <a:t>measurement of large rapidity direct photons</a:t>
            </a:r>
            <a:endParaRPr dirty="0"/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dirty="0"/>
              <a:t>possible installation in LS3 (≈2024)</a:t>
            </a:r>
          </a:p>
        </p:txBody>
      </p:sp>
      <p:sp>
        <p:nvSpPr>
          <p:cNvPr id="205" name="Shape 2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  <a:pPr lvl="0">
                <a:defRPr>
                  <a:solidFill>
                    <a:srgbClr val="000000"/>
                  </a:solidFill>
                </a:defRPr>
              </a:pPr>
              <a:t>25</a:t>
            </a:fld>
            <a:endParaRPr>
              <a:solidFill>
                <a:srgbClr val="535353"/>
              </a:solidFill>
            </a:endParaRPr>
          </a:p>
        </p:txBody>
      </p:sp>
      <p:pic>
        <p:nvPicPr>
          <p:cNvPr id="206" name="2012-Jul-04-4_Color_Logo_CB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5719" y="6317908"/>
            <a:ext cx="350054" cy="4731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xfrm>
            <a:off x="250031" y="89297"/>
            <a:ext cx="8643938" cy="82153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100" dirty="0" err="1">
                <a:solidFill>
                  <a:srgbClr val="535353"/>
                </a:solidFill>
              </a:rPr>
              <a:t>FoCal</a:t>
            </a:r>
            <a:r>
              <a:rPr sz="5100" dirty="0">
                <a:solidFill>
                  <a:srgbClr val="535353"/>
                </a:solidFill>
              </a:rPr>
              <a:t> in ALICE</a:t>
            </a:r>
          </a:p>
        </p:txBody>
      </p:sp>
      <p:sp>
        <p:nvSpPr>
          <p:cNvPr id="217" name="Shape 217"/>
          <p:cNvSpPr>
            <a:spLocks noGrp="1"/>
          </p:cNvSpPr>
          <p:nvPr>
            <p:ph type="body" idx="1"/>
          </p:nvPr>
        </p:nvSpPr>
        <p:spPr>
          <a:xfrm>
            <a:off x="247567" y="4178647"/>
            <a:ext cx="4449520" cy="2346848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1700" dirty="0"/>
              <a:t>main challenge: separate </a:t>
            </a:r>
            <a:r>
              <a:rPr sz="1700" dirty="0">
                <a:latin typeface="Symbol"/>
                <a:ea typeface="Symbol"/>
                <a:cs typeface="Symbol"/>
                <a:sym typeface="Symbol"/>
              </a:rPr>
              <a:t>γ/π</a:t>
            </a:r>
            <a:r>
              <a:rPr sz="1700" baseline="31999" dirty="0">
                <a:latin typeface="Symbol"/>
                <a:ea typeface="Symbol"/>
                <a:cs typeface="Symbol"/>
                <a:sym typeface="Symbol"/>
              </a:rPr>
              <a:t>0</a:t>
            </a:r>
            <a:r>
              <a:rPr sz="1700" dirty="0"/>
              <a:t> at high energy</a:t>
            </a:r>
          </a:p>
          <a:p>
            <a:pPr lvl="1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1700" dirty="0"/>
              <a:t>need small Molière radius, high-granularity read-</a:t>
            </a:r>
            <a:r>
              <a:rPr sz="1700" dirty="0" smtClean="0"/>
              <a:t>ou</a:t>
            </a:r>
            <a:r>
              <a:rPr lang="en-US" sz="1700" dirty="0" smtClean="0"/>
              <a:t>t</a:t>
            </a:r>
          </a:p>
          <a:p>
            <a:pPr lvl="2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lang="en-US" sz="1700" dirty="0" err="1" smtClean="0"/>
              <a:t>SiW</a:t>
            </a:r>
            <a:r>
              <a:rPr lang="en-US" sz="1700" dirty="0" smtClean="0"/>
              <a:t> EM calorimeter with low- and high-granularity layers (≈ 25 X</a:t>
            </a:r>
            <a:r>
              <a:rPr lang="en-US" sz="1700" baseline="-25000" dirty="0" smtClean="0"/>
              <a:t>0</a:t>
            </a:r>
            <a:r>
              <a:rPr lang="en-US" sz="1700" dirty="0" smtClean="0"/>
              <a:t>)</a:t>
            </a:r>
          </a:p>
          <a:p>
            <a:pPr lvl="2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lang="en-US" sz="1700" dirty="0" smtClean="0"/>
              <a:t>effective granularity: 1mm</a:t>
            </a:r>
            <a:r>
              <a:rPr lang="en-US" sz="1700" baseline="30000" dirty="0" smtClean="0"/>
              <a:t>2</a:t>
            </a:r>
          </a:p>
          <a:p>
            <a:pPr lvl="1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lang="en-US" sz="1700" dirty="0" smtClean="0"/>
              <a:t>conventional </a:t>
            </a:r>
            <a:r>
              <a:rPr lang="en-US" sz="1700" dirty="0" err="1" smtClean="0"/>
              <a:t>hadronic</a:t>
            </a:r>
            <a:r>
              <a:rPr lang="en-US" sz="1700" dirty="0" smtClean="0"/>
              <a:t> calorimeter (≈ 8 </a:t>
            </a:r>
            <a:r>
              <a:rPr lang="en-US" sz="1700" dirty="0" err="1" smtClean="0"/>
              <a:t>λ</a:t>
            </a:r>
            <a:r>
              <a:rPr lang="en-US" sz="1700" dirty="0" smtClean="0"/>
              <a:t>)</a:t>
            </a:r>
            <a:endParaRPr sz="1700" baseline="30000" dirty="0"/>
          </a:p>
        </p:txBody>
      </p:sp>
      <p:sp>
        <p:nvSpPr>
          <p:cNvPr id="218" name="Shape 2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  <a:pPr lvl="0">
                <a:defRPr>
                  <a:solidFill>
                    <a:srgbClr val="000000"/>
                  </a:solidFill>
                </a:defRPr>
              </a:pPr>
              <a:t>26</a:t>
            </a:fld>
            <a:endParaRPr>
              <a:solidFill>
                <a:srgbClr val="535353"/>
              </a:solidFill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4123089" y="841923"/>
            <a:ext cx="5020911" cy="1795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rPr>
              <a:t>electromagnetic calorimeter</a:t>
            </a:r>
            <a:r>
              <a:rPr sz="1400" dirty="0">
                <a:solidFill>
                  <a:srgbClr val="535353"/>
                </a:solidFill>
                <a:sym typeface="Helvetica Light"/>
              </a:rPr>
              <a:t> for </a:t>
            </a:r>
            <a:r>
              <a:rPr sz="1400" dirty="0">
                <a:solidFill>
                  <a:srgbClr val="535353"/>
                </a:solidFill>
                <a:latin typeface="Symbol"/>
                <a:ea typeface="Symbol"/>
                <a:cs typeface="Symbol"/>
                <a:sym typeface="Symbol"/>
              </a:rPr>
              <a:t>γ</a:t>
            </a:r>
            <a:r>
              <a:rPr sz="1400" dirty="0">
                <a:solidFill>
                  <a:srgbClr val="535353"/>
                </a:solidFill>
                <a:sym typeface="Helvetica Light"/>
              </a:rPr>
              <a:t> and </a:t>
            </a:r>
            <a:r>
              <a:rPr sz="1400" dirty="0" smtClean="0">
                <a:solidFill>
                  <a:srgbClr val="535353"/>
                </a:solidFill>
                <a:latin typeface="Symbol"/>
                <a:ea typeface="Symbol"/>
                <a:cs typeface="Symbol"/>
                <a:sym typeface="Symbol"/>
              </a:rPr>
              <a:t>π</a:t>
            </a:r>
            <a:r>
              <a:rPr sz="1400" baseline="31999" dirty="0" smtClean="0">
                <a:solidFill>
                  <a:srgbClr val="535353"/>
                </a:solidFill>
                <a:latin typeface="Symbol"/>
                <a:ea typeface="Symbol"/>
                <a:cs typeface="Symbol"/>
                <a:sym typeface="Symbol"/>
              </a:rPr>
              <a:t>0</a:t>
            </a:r>
            <a:r>
              <a:rPr lang="en-US" sz="1400" dirty="0">
                <a:latin typeface="Symbol"/>
                <a:ea typeface="Symbol"/>
                <a:cs typeface="Symbol"/>
                <a:sym typeface="Symbol"/>
              </a:rPr>
              <a:t> </a:t>
            </a:r>
            <a:r>
              <a:rPr sz="1400" dirty="0" smtClean="0">
                <a:solidFill>
                  <a:srgbClr val="535353"/>
                </a:solidFill>
                <a:sym typeface="Helvetica Light"/>
              </a:rPr>
              <a:t>measurement </a:t>
            </a:r>
            <a:endParaRPr sz="1400" dirty="0">
              <a:solidFill>
                <a:srgbClr val="535353"/>
              </a:solidFill>
              <a:sym typeface="Helvetica Light"/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535353"/>
                </a:solidFill>
                <a:sym typeface="Helvetica Light"/>
              </a:rPr>
              <a:t>+ </a:t>
            </a:r>
            <a:r>
              <a:rPr sz="1400" dirty="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rPr>
              <a:t>hadronic calorimeter</a:t>
            </a:r>
            <a:r>
              <a:rPr sz="1400" dirty="0">
                <a:solidFill>
                  <a:srgbClr val="535353"/>
                </a:solidFill>
                <a:sym typeface="Helvetica Light"/>
              </a:rPr>
              <a:t> for isolation and jet measurement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1400" dirty="0">
              <a:solidFill>
                <a:srgbClr val="535353"/>
              </a:solidFill>
              <a:sym typeface="Helvetica Light"/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535353"/>
                </a:solidFill>
                <a:sym typeface="Helvetica Light"/>
              </a:rPr>
              <a:t>baseline </a:t>
            </a:r>
            <a:r>
              <a:rPr sz="1400" dirty="0" smtClean="0">
                <a:solidFill>
                  <a:srgbClr val="535353"/>
                </a:solidFill>
                <a:sym typeface="Helvetica Light"/>
              </a:rPr>
              <a:t>scenario:</a:t>
            </a:r>
            <a:r>
              <a:rPr lang="en-US" sz="1400" dirty="0" smtClean="0">
                <a:solidFill>
                  <a:srgbClr val="535353"/>
                </a:solidFill>
                <a:sym typeface="Helvetica Light"/>
              </a:rPr>
              <a:t> </a:t>
            </a:r>
            <a:r>
              <a:rPr sz="1400" dirty="0" smtClean="0">
                <a:solidFill>
                  <a:srgbClr val="535353"/>
                </a:solidFill>
                <a:sym typeface="Helvetica Light"/>
              </a:rPr>
              <a:t>at </a:t>
            </a:r>
            <a:r>
              <a:rPr sz="1400" dirty="0">
                <a:solidFill>
                  <a:srgbClr val="535353"/>
                </a:solidFill>
                <a:sym typeface="Helvetica Light"/>
              </a:rPr>
              <a:t>z ≈ 7m (outside magnet)</a:t>
            </a:r>
            <a:br>
              <a:rPr sz="1400" dirty="0">
                <a:solidFill>
                  <a:srgbClr val="535353"/>
                </a:solidFill>
                <a:sym typeface="Helvetica Light"/>
              </a:rPr>
            </a:br>
            <a:r>
              <a:rPr sz="1400" dirty="0">
                <a:solidFill>
                  <a:srgbClr val="535353"/>
                </a:solidFill>
                <a:sym typeface="Helvetica Light"/>
              </a:rPr>
              <a:t>3.3 &lt; </a:t>
            </a:r>
            <a:r>
              <a:rPr sz="1400" dirty="0">
                <a:solidFill>
                  <a:srgbClr val="535353"/>
                </a:solidFill>
                <a:latin typeface="Symbol"/>
                <a:ea typeface="Symbol"/>
                <a:cs typeface="Symbol"/>
                <a:sym typeface="Symbol"/>
              </a:rPr>
              <a:t>η</a:t>
            </a:r>
            <a:r>
              <a:rPr sz="1400" dirty="0">
                <a:solidFill>
                  <a:srgbClr val="535353"/>
                </a:solidFill>
                <a:sym typeface="Helvetica Light"/>
              </a:rPr>
              <a:t> &lt; 5.3</a:t>
            </a:r>
            <a:br>
              <a:rPr sz="1400" dirty="0">
                <a:solidFill>
                  <a:srgbClr val="535353"/>
                </a:solidFill>
                <a:sym typeface="Helvetica Light"/>
              </a:rPr>
            </a:br>
            <a:endParaRPr lang="en-US" sz="1400" dirty="0" smtClean="0">
              <a:solidFill>
                <a:srgbClr val="535353"/>
              </a:solidFill>
              <a:sym typeface="Helvetica Light"/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ym typeface="Helvetica Light"/>
              </a:rPr>
              <a:t>project under internal discussion/preparing for internal review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rgbClr val="535353"/>
                </a:solidFill>
                <a:sym typeface="Helvetica Light"/>
              </a:rPr>
              <a:t>possible installation in LS3</a:t>
            </a:r>
            <a:endParaRPr sz="1400" dirty="0">
              <a:solidFill>
                <a:srgbClr val="535353"/>
              </a:solidFill>
              <a:sym typeface="Helvetica Light"/>
            </a:endParaRPr>
          </a:p>
        </p:txBody>
      </p:sp>
      <p:pic>
        <p:nvPicPr>
          <p:cNvPr id="220" name="HCal-trans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66291" y="779513"/>
            <a:ext cx="4533819" cy="3233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2012-Jul-04-4_Color_Logo_CB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5719" y="6317908"/>
            <a:ext cx="350054" cy="47311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detector.pdf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697088" y="2655676"/>
            <a:ext cx="4363289" cy="41193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250031" y="-89297"/>
            <a:ext cx="8643938" cy="82153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100" dirty="0">
                <a:solidFill>
                  <a:srgbClr val="535353"/>
                </a:solidFill>
              </a:rPr>
              <a:t>Prototypes and Test Beams</a:t>
            </a:r>
          </a:p>
        </p:txBody>
      </p:sp>
      <p:sp>
        <p:nvSpPr>
          <p:cNvPr id="267" name="Shape 2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  <a:pPr lvl="0">
                <a:defRPr>
                  <a:solidFill>
                    <a:srgbClr val="000000"/>
                  </a:solidFill>
                </a:defRPr>
              </a:pPr>
              <a:t>27</a:t>
            </a:fld>
            <a:endParaRPr>
              <a:solidFill>
                <a:srgbClr val="535353"/>
              </a:solidFill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241101" y="3606353"/>
            <a:ext cx="3982641" cy="2842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535353"/>
                </a:solidFill>
                <a:sym typeface="Helvetica Light"/>
              </a:rPr>
              <a:t>R&amp;D ongoing 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535353"/>
                </a:solidFill>
                <a:sym typeface="Helvetica Light"/>
              </a:rPr>
              <a:t>(Utrecht/Nikhef, Bergen, Tokyo, ORNL, Kolkata, Prague, ...) 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2000" dirty="0">
              <a:solidFill>
                <a:srgbClr val="535353"/>
              </a:solidFill>
              <a:sym typeface="Helvetica Light"/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535353"/>
                </a:solidFill>
                <a:sym typeface="Helvetica Light"/>
              </a:rPr>
              <a:t>e.g. full MAPS prototype</a:t>
            </a:r>
          </a:p>
          <a:p>
            <a:pPr marL="214305" indent="-214305">
              <a:buSzPct val="90000"/>
              <a:buChar char="•"/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535353"/>
                </a:solidFill>
                <a:sym typeface="Helvetica Light"/>
              </a:rPr>
              <a:t>39 M pixels in 4x4x10 cm</a:t>
            </a:r>
            <a:r>
              <a:rPr sz="2000" baseline="31999" dirty="0">
                <a:solidFill>
                  <a:srgbClr val="535353"/>
                </a:solidFill>
                <a:sym typeface="Helvetica Light"/>
              </a:rPr>
              <a:t>3 </a:t>
            </a:r>
            <a:r>
              <a:rPr sz="2000" dirty="0">
                <a:solidFill>
                  <a:srgbClr val="535353"/>
                </a:solidFill>
                <a:sym typeface="Helvetica Light"/>
              </a:rPr>
              <a:t>!</a:t>
            </a:r>
          </a:p>
          <a:p>
            <a:pPr marL="214305" indent="-214305">
              <a:buSzPct val="90000"/>
              <a:buChar char="•"/>
              <a:defRPr sz="1800">
                <a:solidFill>
                  <a:srgbClr val="000000"/>
                </a:solidFill>
              </a:defRPr>
            </a:pPr>
            <a:endParaRPr sz="2000" dirty="0">
              <a:solidFill>
                <a:srgbClr val="535353"/>
              </a:solidFill>
              <a:sym typeface="Helvetica Light"/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535353"/>
                </a:solidFill>
                <a:sym typeface="Helvetica Light"/>
              </a:rPr>
              <a:t>first results from test beams encouraging</a:t>
            </a:r>
          </a:p>
        </p:txBody>
      </p:sp>
      <p:pic>
        <p:nvPicPr>
          <p:cNvPr id="269" name="image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78559" y="794742"/>
            <a:ext cx="3241546" cy="2804058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Shape 270"/>
          <p:cNvSpPr/>
          <p:nvPr/>
        </p:nvSpPr>
        <p:spPr>
          <a:xfrm>
            <a:off x="5563196" y="1244506"/>
            <a:ext cx="3413931" cy="595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l">
              <a:defRPr sz="24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rgbClr val="535353"/>
                </a:solidFill>
              </a:rPr>
              <a:t>pile-up of two electrons of 5.4 GeV  (DESY test beam)</a:t>
            </a:r>
          </a:p>
        </p:txBody>
      </p:sp>
      <p:pic>
        <p:nvPicPr>
          <p:cNvPr id="271" name="pasted-image.pd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910895" y="1744909"/>
            <a:ext cx="5358428" cy="4011119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Shape 272"/>
          <p:cNvSpPr/>
          <p:nvPr/>
        </p:nvSpPr>
        <p:spPr>
          <a:xfrm>
            <a:off x="4509492" y="5768718"/>
            <a:ext cx="1077214" cy="33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l">
              <a:defRPr sz="24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rgbClr val="535353"/>
                </a:solidFill>
              </a:rPr>
              <a:t>side view</a:t>
            </a:r>
          </a:p>
        </p:txBody>
      </p:sp>
      <p:sp>
        <p:nvSpPr>
          <p:cNvPr id="273" name="Shape 273"/>
          <p:cNvSpPr/>
          <p:nvPr/>
        </p:nvSpPr>
        <p:spPr>
          <a:xfrm>
            <a:off x="7161609" y="5768718"/>
            <a:ext cx="1077214" cy="33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l">
              <a:defRPr sz="24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rgbClr val="535353"/>
                </a:solidFill>
              </a:rPr>
              <a:t>front view</a:t>
            </a:r>
          </a:p>
        </p:txBody>
      </p:sp>
      <p:pic>
        <p:nvPicPr>
          <p:cNvPr id="274" name="2012-Jul-04-4_Color_Logo_CB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5719" y="6317908"/>
            <a:ext cx="350054" cy="4731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Tekstvak 2"/>
          <p:cNvSpPr txBox="1"/>
          <p:nvPr/>
        </p:nvSpPr>
        <p:spPr>
          <a:xfrm>
            <a:off x="1727176" y="593467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Alice upgrade LOI: CERN-LHCC-2012-012</a:t>
            </a:r>
          </a:p>
          <a:p>
            <a:r>
              <a:rPr lang="en-GB" dirty="0" smtClean="0"/>
              <a:t>Alice Upgrade LOI muon addendum: CERN-LHCC-2013-014</a:t>
            </a:r>
          </a:p>
          <a:p>
            <a:r>
              <a:rPr lang="en-GB" dirty="0" smtClean="0"/>
              <a:t>Alice ITS CDR: CERN-LHCC-2012-013 </a:t>
            </a:r>
            <a:endParaRPr lang="en-GB" dirty="0"/>
          </a:p>
        </p:txBody>
      </p:sp>
      <p:sp>
        <p:nvSpPr>
          <p:cNvPr id="4" name="Tekstvak 3"/>
          <p:cNvSpPr txBox="1"/>
          <p:nvPr/>
        </p:nvSpPr>
        <p:spPr>
          <a:xfrm>
            <a:off x="827584" y="1196752"/>
            <a:ext cx="7187160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/>
              <a:t>After upgrade for high luminosity  (LS2)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Faster detector </a:t>
            </a:r>
            <a:r>
              <a:rPr lang="en-GB" sz="2000" dirty="0" smtClean="0">
                <a:sym typeface="Wingdings" pitchFamily="2" charset="2"/>
              </a:rPr>
              <a:t> more integrated luminosity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>
                <a:sym typeface="Wingdings" pitchFamily="2" charset="2"/>
              </a:rPr>
              <a:t>Improved </a:t>
            </a:r>
            <a:r>
              <a:rPr lang="en-GB" sz="2000" dirty="0" err="1" smtClean="0">
                <a:sym typeface="Wingdings" pitchFamily="2" charset="2"/>
              </a:rPr>
              <a:t>vertexing</a:t>
            </a:r>
            <a:r>
              <a:rPr lang="en-GB" sz="2000" dirty="0" smtClean="0">
                <a:sym typeface="Wingdings" pitchFamily="2" charset="2"/>
              </a:rPr>
              <a:t>  better S/N (</a:t>
            </a:r>
            <a:r>
              <a:rPr lang="en-GB" sz="2000" dirty="0" err="1" smtClean="0">
                <a:sym typeface="Wingdings" pitchFamily="2" charset="2"/>
              </a:rPr>
              <a:t>systematics</a:t>
            </a:r>
            <a:r>
              <a:rPr lang="en-GB" sz="2000" dirty="0" smtClean="0">
                <a:sym typeface="Wingdings" pitchFamily="2" charset="2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en-GB" sz="2000" dirty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ALICE focus after LS2: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Flavour dependent in-medium fragmentation functions of jets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Low </a:t>
            </a:r>
            <a:r>
              <a:rPr lang="en-GB" sz="2000" dirty="0" err="1" smtClean="0"/>
              <a:t>p</a:t>
            </a:r>
            <a:r>
              <a:rPr lang="en-GB" sz="2000" baseline="-25000" dirty="0" err="1" smtClean="0"/>
              <a:t>T</a:t>
            </a:r>
            <a:r>
              <a:rPr lang="en-GB" sz="2000" dirty="0" smtClean="0"/>
              <a:t> production of heavy flavour hadrons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Elliptic flow of heavy flavour hadrons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Low </a:t>
            </a:r>
            <a:r>
              <a:rPr lang="en-GB" sz="2000" dirty="0" err="1" smtClean="0"/>
              <a:t>p</a:t>
            </a:r>
            <a:r>
              <a:rPr lang="en-GB" sz="2000" baseline="-25000" dirty="0" err="1" smtClean="0"/>
              <a:t>T</a:t>
            </a:r>
            <a:r>
              <a:rPr lang="en-GB" sz="2000" dirty="0" smtClean="0"/>
              <a:t> </a:t>
            </a:r>
            <a:r>
              <a:rPr lang="en-GB" sz="2000" dirty="0" err="1" smtClean="0"/>
              <a:t>charmonia</a:t>
            </a:r>
            <a:r>
              <a:rPr lang="en-GB" sz="2000" dirty="0" smtClean="0"/>
              <a:t> production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err="1" smtClean="0"/>
              <a:t>Charmonia</a:t>
            </a:r>
            <a:r>
              <a:rPr lang="en-GB" sz="2000" dirty="0" smtClean="0"/>
              <a:t> flow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Low </a:t>
            </a:r>
            <a:r>
              <a:rPr lang="en-GB" sz="2000" dirty="0" err="1" smtClean="0"/>
              <a:t>p</a:t>
            </a:r>
            <a:r>
              <a:rPr lang="en-GB" sz="2000" baseline="-25000" dirty="0" err="1" smtClean="0"/>
              <a:t>T</a:t>
            </a:r>
            <a:r>
              <a:rPr lang="en-GB" sz="2000" dirty="0" smtClean="0"/>
              <a:t>  and low mass </a:t>
            </a:r>
            <a:r>
              <a:rPr lang="en-GB" sz="2000" dirty="0" err="1" smtClean="0"/>
              <a:t>di</a:t>
            </a:r>
            <a:r>
              <a:rPr lang="en-GB" sz="2000" dirty="0" smtClean="0"/>
              <a:t>-electrons and </a:t>
            </a:r>
            <a:r>
              <a:rPr lang="en-GB" sz="2000" dirty="0" err="1" smtClean="0"/>
              <a:t>di-muons</a:t>
            </a:r>
            <a:endParaRPr lang="en-GB" sz="2000" dirty="0" smtClean="0"/>
          </a:p>
          <a:p>
            <a:pPr lvl="1">
              <a:buFont typeface="Arial" pitchFamily="34" charset="0"/>
              <a:buChar char="•"/>
            </a:pP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Direct photons suggested as a promising probe for CGC</a:t>
            </a:r>
          </a:p>
          <a:p>
            <a:pPr marL="638166" lvl="1" indent="-238116">
              <a:defRPr sz="1800">
                <a:solidFill>
                  <a:srgbClr val="000000"/>
                </a:solidFill>
              </a:defRPr>
            </a:pPr>
            <a:r>
              <a:rPr lang="en-GB" sz="2000" dirty="0" smtClean="0"/>
              <a:t>Look for gluon saturation with </a:t>
            </a:r>
            <a:r>
              <a:rPr lang="en-GB" sz="2000" dirty="0" err="1" smtClean="0"/>
              <a:t>FoCal</a:t>
            </a:r>
            <a:r>
              <a:rPr lang="en-GB" sz="2000" dirty="0" smtClean="0"/>
              <a:t> LS3)</a:t>
            </a:r>
          </a:p>
          <a:p>
            <a:pPr>
              <a:buFont typeface="Arial" pitchFamily="34" charset="0"/>
              <a:buChar char="•"/>
            </a:pPr>
            <a:endParaRPr lang="en-GB" sz="20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86DE-EE3E-4B83-8A42-3F7DDED89B35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Topical-Upgrades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16-06-15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TDR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7649"/>
            <a:ext cx="9144000" cy="6870686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Topical-Upgrades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86DE-EE3E-4B83-8A42-3F7DDED89B35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16-06-15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 smtClean="0"/>
              <a:t>Installed now</a:t>
            </a:r>
            <a:endParaRPr lang="en-GB" dirty="0"/>
          </a:p>
        </p:txBody>
      </p:sp>
      <p:pic>
        <p:nvPicPr>
          <p:cNvPr id="6" name="Tijdelijke aanduiding voor inhoud 5" descr="DC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836712"/>
            <a:ext cx="8229600" cy="3548798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Topical-Upgrades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86DE-EE3E-4B83-8A42-3F7DDED89B3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Tekstvak 6"/>
          <p:cNvSpPr txBox="1"/>
          <p:nvPr/>
        </p:nvSpPr>
        <p:spPr>
          <a:xfrm>
            <a:off x="413045" y="4437112"/>
            <a:ext cx="27731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Energy resolution ~ 10%/√E</a:t>
            </a:r>
          </a:p>
          <a:p>
            <a:r>
              <a:rPr lang="en-GB" dirty="0" smtClean="0"/>
              <a:t>Coverage |</a:t>
            </a:r>
            <a:r>
              <a:rPr lang="el-GR" dirty="0" smtClean="0"/>
              <a:t>Δ</a:t>
            </a:r>
            <a:r>
              <a:rPr lang="en-GB" dirty="0" smtClean="0"/>
              <a:t>η|&lt;0.7 </a:t>
            </a:r>
            <a:r>
              <a:rPr lang="el-GR" dirty="0" smtClean="0"/>
              <a:t>Δ φ</a:t>
            </a:r>
            <a:r>
              <a:rPr lang="en-GB" dirty="0" smtClean="0"/>
              <a:t>=0.7</a:t>
            </a:r>
          </a:p>
          <a:p>
            <a:r>
              <a:rPr lang="en-GB" dirty="0" smtClean="0"/>
              <a:t>Trigger capability</a:t>
            </a:r>
          </a:p>
          <a:p>
            <a:r>
              <a:rPr lang="en-GB" dirty="0" smtClean="0"/>
              <a:t>Opposite to EMCAL</a:t>
            </a:r>
            <a:endParaRPr lang="en-GB" u="sng" dirty="0"/>
          </a:p>
        </p:txBody>
      </p:sp>
      <p:sp>
        <p:nvSpPr>
          <p:cNvPr id="8" name="Tekstvak 7"/>
          <p:cNvSpPr txBox="1"/>
          <p:nvPr/>
        </p:nvSpPr>
        <p:spPr>
          <a:xfrm>
            <a:off x="755576" y="6093296"/>
            <a:ext cx="3602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DCAL TDR: https://cds.cern.ch/record/1272952</a:t>
            </a:r>
            <a:endParaRPr lang="en-GB" sz="1400" dirty="0"/>
          </a:p>
        </p:txBody>
      </p:sp>
      <p:sp>
        <p:nvSpPr>
          <p:cNvPr id="9" name="Tekstvak 8"/>
          <p:cNvSpPr txBox="1"/>
          <p:nvPr/>
        </p:nvSpPr>
        <p:spPr>
          <a:xfrm>
            <a:off x="5642400" y="4365104"/>
            <a:ext cx="3501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Available during run 2 (2015-2018):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16-06-15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Backups</a:t>
            </a:r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Topical-Upgrades</a:t>
            </a:r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86DE-EE3E-4B83-8A42-3F7DDED89B35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16-06-15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Topical-Upgrades</a:t>
            </a:r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86DE-EE3E-4B83-8A42-3F7DDED89B35}" type="slidenum">
              <a:rPr lang="en-GB" smtClean="0"/>
              <a:pPr/>
              <a:t>31</a:t>
            </a:fld>
            <a:endParaRPr lang="en-GB"/>
          </a:p>
        </p:txBody>
      </p:sp>
      <p:pic>
        <p:nvPicPr>
          <p:cNvPr id="5" name="Afbeelding 4" descr="LOI lum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913" y="1238250"/>
            <a:ext cx="8665201" cy="4855046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16-06-15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51520" y="0"/>
            <a:ext cx="8010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Performance with upgrades and high </a:t>
            </a:r>
            <a:r>
              <a:rPr lang="en-GB" sz="3600" dirty="0" err="1" smtClean="0"/>
              <a:t>lumi</a:t>
            </a:r>
            <a:endParaRPr lang="en-GB" sz="3600" dirty="0"/>
          </a:p>
        </p:txBody>
      </p:sp>
      <p:pic>
        <p:nvPicPr>
          <p:cNvPr id="6" name="Afbeelding 5" descr="Dainese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75" y="742528"/>
            <a:ext cx="9010650" cy="5638800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86DE-EE3E-4B83-8A42-3F7DDED89B35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Topical-Upgrades</a:t>
            </a:r>
            <a:endParaRPr lang="en-GB"/>
          </a:p>
        </p:txBody>
      </p:sp>
      <p:sp>
        <p:nvSpPr>
          <p:cNvPr id="8" name="Tekstvak 7"/>
          <p:cNvSpPr txBox="1"/>
          <p:nvPr/>
        </p:nvSpPr>
        <p:spPr>
          <a:xfrm>
            <a:off x="179512" y="755412"/>
            <a:ext cx="8964488" cy="7293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2400" dirty="0" smtClean="0"/>
              <a:t>Heavy Quarks as probes of in-medium interactions and </a:t>
            </a:r>
            <a:r>
              <a:rPr lang="en-GB" sz="2400" dirty="0" err="1" smtClean="0"/>
              <a:t>thermalization</a:t>
            </a:r>
            <a:endParaRPr lang="en-GB" sz="2400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16-06-15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Dainese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637" y="1043136"/>
            <a:ext cx="8848725" cy="54102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95536" y="0"/>
            <a:ext cx="5758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Heavy flavour </a:t>
            </a:r>
            <a:r>
              <a:rPr lang="en-GB" sz="3600" dirty="0" err="1" smtClean="0"/>
              <a:t>hadronization</a:t>
            </a:r>
            <a:r>
              <a:rPr lang="en-GB" sz="3600" dirty="0" smtClean="0"/>
              <a:t>?</a:t>
            </a:r>
            <a:endParaRPr lang="en-GB" sz="36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86DE-EE3E-4B83-8A42-3F7DDED89B35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Topical-Upgrades</a:t>
            </a:r>
            <a:endParaRPr lang="en-GB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16-06-15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Dainese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87" y="913978"/>
            <a:ext cx="9039225" cy="546735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55576" y="0"/>
            <a:ext cx="5276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Heavy flavour performance</a:t>
            </a:r>
            <a:endParaRPr lang="en-GB" sz="36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86DE-EE3E-4B83-8A42-3F7DDED89B35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Topical-Upgrades</a:t>
            </a:r>
            <a:endParaRPr lang="en-GB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16-06-15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102" y="1414463"/>
            <a:ext cx="8351798" cy="4062651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r>
              <a:rPr lang="en-US" dirty="0"/>
              <a:t>Measurement proposed: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high-statistics measurement of J/</a:t>
            </a:r>
            <a:r>
              <a:rPr lang="en-US" sz="2000" dirty="0">
                <a:latin typeface="Symbol" pitchFamily="18" charset="2"/>
              </a:rPr>
              <a:t>y</a:t>
            </a:r>
            <a:r>
              <a:rPr lang="en-US" sz="2000" dirty="0"/>
              <a:t> in wide rapidity range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nuclear modification factor </a:t>
            </a:r>
            <a:r>
              <a:rPr lang="en-US" sz="2000" i="1" dirty="0"/>
              <a:t>R</a:t>
            </a:r>
            <a:r>
              <a:rPr lang="en-US" sz="2000" baseline="-25000" dirty="0"/>
              <a:t>AA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azimuthal anisotropy </a:t>
            </a:r>
            <a:r>
              <a:rPr lang="en-US" sz="2000" i="1" dirty="0"/>
              <a:t>v</a:t>
            </a:r>
            <a:r>
              <a:rPr lang="en-US" sz="2000" baseline="-25000" dirty="0"/>
              <a:t>2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/>
              <a:t>J/</a:t>
            </a:r>
            <a:r>
              <a:rPr lang="en-US" sz="2000" dirty="0" smtClean="0">
                <a:latin typeface="Symbol" pitchFamily="18" charset="2"/>
              </a:rPr>
              <a:t>y</a:t>
            </a:r>
            <a:r>
              <a:rPr lang="en-US" sz="2000" dirty="0" smtClean="0"/>
              <a:t> </a:t>
            </a:r>
            <a:r>
              <a:rPr lang="en-US" sz="2000" dirty="0"/>
              <a:t>polarization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low-</a:t>
            </a:r>
            <a:r>
              <a:rPr lang="en-US" sz="2000" i="1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/>
              <a:t> J/</a:t>
            </a:r>
            <a:r>
              <a:rPr lang="en-US" sz="2000" dirty="0">
                <a:latin typeface="Symbol" pitchFamily="18" charset="2"/>
              </a:rPr>
              <a:t>y</a:t>
            </a:r>
            <a:r>
              <a:rPr lang="en-US" sz="2000" dirty="0"/>
              <a:t> excess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>
                <a:latin typeface="Symbol" pitchFamily="18" charset="2"/>
              </a:rPr>
              <a:t>y</a:t>
            </a:r>
            <a:r>
              <a:rPr lang="en-US" sz="2000" dirty="0"/>
              <a:t>(2S) production – nuclear modification factor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access to </a:t>
            </a:r>
            <a:r>
              <a:rPr lang="en-US" sz="2000" dirty="0">
                <a:latin typeface="Symbol" pitchFamily="18" charset="2"/>
              </a:rPr>
              <a:t>c</a:t>
            </a:r>
            <a:r>
              <a:rPr lang="en-US" sz="2000" baseline="-25000" dirty="0"/>
              <a:t>c</a:t>
            </a:r>
            <a:r>
              <a:rPr lang="en-US" sz="2000" dirty="0"/>
              <a:t> under study</a:t>
            </a:r>
          </a:p>
          <a:p>
            <a:pPr marL="1257300" lvl="2" indent="-342900">
              <a:buFont typeface="Arial" pitchFamily="34" charset="0"/>
              <a:buChar char="•"/>
            </a:pPr>
            <a:endParaRPr lang="en-US" sz="2000" dirty="0"/>
          </a:p>
          <a:p>
            <a:r>
              <a:rPr lang="en-US" sz="2000" dirty="0"/>
              <a:t>Measurement both in </a:t>
            </a:r>
            <a:r>
              <a:rPr lang="en-US" sz="2000" dirty="0" err="1"/>
              <a:t>e</a:t>
            </a:r>
            <a:r>
              <a:rPr lang="en-US" sz="2000" baseline="30000" dirty="0" err="1"/>
              <a:t>+</a:t>
            </a:r>
            <a:r>
              <a:rPr lang="en-US" sz="2000" dirty="0" err="1"/>
              <a:t>e</a:t>
            </a:r>
            <a:r>
              <a:rPr lang="en-US" sz="2000" baseline="30000" dirty="0"/>
              <a:t>-</a:t>
            </a:r>
            <a:r>
              <a:rPr lang="en-US" sz="2000" dirty="0"/>
              <a:t> (barrel) and in</a:t>
            </a:r>
          </a:p>
          <a:p>
            <a:r>
              <a:rPr lang="en-US" sz="2000" dirty="0" err="1">
                <a:latin typeface="Symbol" pitchFamily="18" charset="2"/>
              </a:rPr>
              <a:t>m</a:t>
            </a:r>
            <a:r>
              <a:rPr lang="en-US" sz="2000" baseline="30000" dirty="0" err="1"/>
              <a:t>+</a:t>
            </a:r>
            <a:r>
              <a:rPr lang="en-US" sz="2000" dirty="0" err="1">
                <a:latin typeface="Symbol" pitchFamily="18" charset="2"/>
              </a:rPr>
              <a:t>m</a:t>
            </a:r>
            <a:r>
              <a:rPr lang="en-US" sz="2000" baseline="30000" dirty="0"/>
              <a:t>-</a:t>
            </a:r>
            <a:r>
              <a:rPr lang="en-US" sz="2000" dirty="0"/>
              <a:t> (forward muon spectrometer) channels</a:t>
            </a:r>
          </a:p>
          <a:p>
            <a:endParaRPr lang="en-US" sz="2000" dirty="0"/>
          </a:p>
          <a:p>
            <a:r>
              <a:rPr lang="en-US" sz="2000" dirty="0"/>
              <a:t>Complementary measurement of </a:t>
            </a:r>
            <a:r>
              <a:rPr lang="en-US" sz="2000" dirty="0">
                <a:latin typeface="Symbol" pitchFamily="18" charset="2"/>
              </a:rPr>
              <a:t>U</a:t>
            </a:r>
            <a:r>
              <a:rPr lang="en-US" sz="2000" dirty="0"/>
              <a:t> family in forward region</a:t>
            </a:r>
            <a:endParaRPr lang="en-GB" sz="2000" dirty="0"/>
          </a:p>
        </p:txBody>
      </p:sp>
      <p:sp>
        <p:nvSpPr>
          <p:cNvPr id="8" name="Tekstvak 7"/>
          <p:cNvSpPr txBox="1"/>
          <p:nvPr/>
        </p:nvSpPr>
        <p:spPr>
          <a:xfrm>
            <a:off x="755576" y="0"/>
            <a:ext cx="75597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 smtClean="0"/>
              <a:t>Quarkonia</a:t>
            </a:r>
            <a:r>
              <a:rPr lang="en-GB" sz="3600" dirty="0" smtClean="0"/>
              <a:t> </a:t>
            </a:r>
            <a:r>
              <a:rPr lang="en-US" sz="3600" dirty="0" smtClean="0"/>
              <a:t>dissociation (re)generation ?</a:t>
            </a:r>
          </a:p>
          <a:p>
            <a:endParaRPr lang="en-GB" sz="3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86DE-EE3E-4B83-8A42-3F7DDED89B35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Topical-Upgrades</a:t>
            </a:r>
            <a:endParaRPr lang="en-GB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16-06-15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err="1" smtClean="0"/>
              <a:t>Charmonium</a:t>
            </a:r>
            <a:r>
              <a:rPr lang="en-GB" dirty="0" smtClean="0"/>
              <a:t> performance</a:t>
            </a:r>
            <a:endParaRPr lang="en-GB" dirty="0"/>
          </a:p>
        </p:txBody>
      </p:sp>
      <p:pic>
        <p:nvPicPr>
          <p:cNvPr id="3" name="Afbeelding 2" descr="Dainese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825" y="980728"/>
            <a:ext cx="9020175" cy="5676900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86DE-EE3E-4B83-8A42-3F7DDED89B35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Topical-Upgrades</a:t>
            </a:r>
            <a:endParaRPr lang="en-GB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16-06-15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7054" y="1116013"/>
            <a:ext cx="8569894" cy="4370427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r>
              <a:rPr lang="en-US" dirty="0" smtClean="0"/>
              <a:t>Potentially </a:t>
            </a:r>
            <a:r>
              <a:rPr lang="en-US" dirty="0"/>
              <a:t>giving access to: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err="1"/>
              <a:t>chiral</a:t>
            </a:r>
            <a:r>
              <a:rPr lang="en-US" sz="2000" dirty="0"/>
              <a:t>-symmetry breaking mechanism by modification of </a:t>
            </a:r>
            <a:r>
              <a:rPr lang="en-US" sz="2000" dirty="0">
                <a:latin typeface="Symbol" pitchFamily="18" charset="2"/>
              </a:rPr>
              <a:t>r</a:t>
            </a:r>
            <a:r>
              <a:rPr lang="en-US" sz="2000" dirty="0"/>
              <a:t>-meson spectral function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direct photon thermal emission extrapolating to zero </a:t>
            </a:r>
            <a:r>
              <a:rPr lang="en-US" sz="2000" dirty="0" err="1"/>
              <a:t>dilepton</a:t>
            </a:r>
            <a:r>
              <a:rPr lang="en-US" sz="2000" dirty="0"/>
              <a:t> mass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err="1"/>
              <a:t>partonic</a:t>
            </a:r>
            <a:r>
              <a:rPr lang="en-US" sz="2000" dirty="0"/>
              <a:t> equation of state studying space–time evolution with invariant-mass and </a:t>
            </a:r>
            <a:r>
              <a:rPr lang="en-US" sz="2000" i="1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/>
              <a:t> distributions of </a:t>
            </a:r>
            <a:r>
              <a:rPr lang="en-US" sz="2000" dirty="0" err="1"/>
              <a:t>dileptons</a:t>
            </a:r>
            <a:endParaRPr lang="en-US" sz="2000" baseline="-25000" dirty="0"/>
          </a:p>
          <a:p>
            <a:pPr marL="1257300" lvl="2" indent="-342900">
              <a:buFont typeface="Arial" pitchFamily="34" charset="0"/>
              <a:buChar char="•"/>
            </a:pPr>
            <a:endParaRPr lang="en-US" sz="2000" dirty="0"/>
          </a:p>
          <a:p>
            <a:r>
              <a:rPr lang="en-US" sz="2000" dirty="0"/>
              <a:t>Measurements to be done: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mapping of </a:t>
            </a:r>
            <a:r>
              <a:rPr lang="en-US" sz="2000" dirty="0" err="1"/>
              <a:t>dilepton</a:t>
            </a:r>
            <a:r>
              <a:rPr lang="en-US" sz="2000" dirty="0"/>
              <a:t> yields in invariant mass and </a:t>
            </a:r>
            <a:r>
              <a:rPr lang="en-US" sz="2000" i="1" dirty="0" err="1"/>
              <a:t>p</a:t>
            </a:r>
            <a:r>
              <a:rPr lang="en-US" sz="2000" baseline="-25000" dirty="0" err="1"/>
              <a:t>T</a:t>
            </a:r>
            <a:endParaRPr lang="en-US" sz="2000" baseline="-250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elliptic flow of </a:t>
            </a:r>
            <a:r>
              <a:rPr lang="en-US" sz="2000" dirty="0" err="1"/>
              <a:t>dileptons</a:t>
            </a:r>
            <a:endParaRPr lang="en-US" sz="20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(after experimentally driven subtraction of all backgrounds…)</a:t>
            </a:r>
          </a:p>
          <a:p>
            <a:endParaRPr lang="en-US" sz="2000" dirty="0"/>
          </a:p>
          <a:p>
            <a:r>
              <a:rPr lang="en-US" sz="2000" dirty="0"/>
              <a:t>Need for special run at lower magnetic field (B = 0.2T) to enhance acceptance at low </a:t>
            </a:r>
            <a:r>
              <a:rPr lang="en-US" sz="2000" i="1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/>
              <a:t>, thus integrated luminosity of 3 nb</a:t>
            </a:r>
            <a:r>
              <a:rPr lang="en-US" sz="2000" baseline="30000" dirty="0"/>
              <a:t>-1</a:t>
            </a:r>
            <a:r>
              <a:rPr lang="en-US" sz="2000" dirty="0"/>
              <a:t> assumed</a:t>
            </a:r>
            <a:endParaRPr lang="en-GB" sz="2000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67544" y="0"/>
            <a:ext cx="8229600" cy="7647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latin typeface="+mj-lt"/>
              </a:rPr>
              <a:t>Low mass </a:t>
            </a:r>
            <a:r>
              <a:rPr lang="en-GB" sz="4400" dirty="0" err="1">
                <a:latin typeface="+mj-lt"/>
              </a:rPr>
              <a:t>di</a:t>
            </a:r>
            <a:r>
              <a:rPr lang="en-GB" sz="4400" dirty="0">
                <a:latin typeface="+mj-lt"/>
              </a:rPr>
              <a:t>-leptons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86DE-EE3E-4B83-8A42-3F7DDED89B35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Topical-Upgrades</a:t>
            </a:r>
            <a:endParaRPr lang="en-GB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16-06-15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/>
          <a:lstStyle/>
          <a:p>
            <a:r>
              <a:rPr lang="en-GB" dirty="0" smtClean="0"/>
              <a:t>Low mass </a:t>
            </a:r>
            <a:r>
              <a:rPr lang="en-GB" dirty="0" err="1" smtClean="0"/>
              <a:t>di</a:t>
            </a:r>
            <a:r>
              <a:rPr lang="en-GB" dirty="0" smtClean="0"/>
              <a:t>-leptons performance</a:t>
            </a:r>
            <a:endParaRPr lang="en-GB" dirty="0"/>
          </a:p>
        </p:txBody>
      </p:sp>
      <p:pic>
        <p:nvPicPr>
          <p:cNvPr id="3" name="Afbeelding 2" descr="Dainese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052736"/>
            <a:ext cx="8991600" cy="5467350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86DE-EE3E-4B83-8A42-3F7DDED89B35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Topical-Upgrades</a:t>
            </a:r>
            <a:endParaRPr lang="en-GB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16-06-15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lice_technical_paper_ALICE-couleur-OK06_cut_nam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077200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/>
          <p:nvPr/>
        </p:nvSpPr>
        <p:spPr>
          <a:xfrm>
            <a:off x="5627526" y="5476826"/>
            <a:ext cx="307480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Limited readout rate capability</a:t>
            </a:r>
          </a:p>
          <a:p>
            <a:r>
              <a:rPr lang="en-US" dirty="0" smtClean="0"/>
              <a:t>pp minimum bias: ~ 1kHz</a:t>
            </a:r>
          </a:p>
          <a:p>
            <a:r>
              <a:rPr lang="en-US" dirty="0" err="1" smtClean="0"/>
              <a:t>Pb-Pb</a:t>
            </a:r>
            <a:r>
              <a:rPr lang="en-US" dirty="0" smtClean="0"/>
              <a:t> minimum bias: ~500 Hz 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86DE-EE3E-4B83-8A42-3F7DDED89B35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Topical-Upgrades</a:t>
            </a:r>
            <a:endParaRPr lang="en-GB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16-06-15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 smtClean="0"/>
              <a:t>EMCAL/DCAL</a:t>
            </a:r>
            <a:endParaRPr lang="en-GB" dirty="0"/>
          </a:p>
        </p:txBody>
      </p:sp>
      <p:pic>
        <p:nvPicPr>
          <p:cNvPr id="6" name="Tijdelijke aanduiding voor inhoud 5" descr="dije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218" y="2473462"/>
            <a:ext cx="4983830" cy="4331971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Topical-Upgrades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86DE-EE3E-4B83-8A42-3F7DDED89B35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2" name="Afbeelding 11" descr="reco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7" y="2725653"/>
            <a:ext cx="4427984" cy="4132347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790312" y="980728"/>
            <a:ext cx="7238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 </a:t>
            </a:r>
            <a:r>
              <a:rPr lang="en-GB" sz="2000" u="sng" dirty="0" err="1" smtClean="0">
                <a:sym typeface="Wingdings" pitchFamily="2" charset="2"/>
              </a:rPr>
              <a:t>hadron-dijet</a:t>
            </a:r>
            <a:r>
              <a:rPr lang="en-GB" sz="2000" u="sng" dirty="0" smtClean="0">
                <a:sym typeface="Wingdings" pitchFamily="2" charset="2"/>
              </a:rPr>
              <a:t> and </a:t>
            </a:r>
            <a:r>
              <a:rPr lang="en-GB" sz="2000" u="sng" dirty="0" err="1" smtClean="0">
                <a:sym typeface="Wingdings" pitchFamily="2" charset="2"/>
              </a:rPr>
              <a:t>dijet</a:t>
            </a:r>
            <a:r>
              <a:rPr lang="en-GB" sz="2000" u="sng" dirty="0" smtClean="0">
                <a:sym typeface="Wingdings" pitchFamily="2" charset="2"/>
              </a:rPr>
              <a:t> correlations with R=0.4 up to </a:t>
            </a:r>
            <a:r>
              <a:rPr lang="en-GB" sz="2000" u="sng" dirty="0" err="1" smtClean="0">
                <a:sym typeface="Wingdings" pitchFamily="2" charset="2"/>
              </a:rPr>
              <a:t>p</a:t>
            </a:r>
            <a:r>
              <a:rPr lang="en-GB" sz="2000" u="sng" baseline="-25000" dirty="0" err="1" smtClean="0">
                <a:sym typeface="Wingdings" pitchFamily="2" charset="2"/>
              </a:rPr>
              <a:t>T</a:t>
            </a:r>
            <a:r>
              <a:rPr lang="en-GB" sz="2000" u="sng" dirty="0" smtClean="0">
                <a:sym typeface="Wingdings" pitchFamily="2" charset="2"/>
              </a:rPr>
              <a:t> &lt; 150 GeV/c </a:t>
            </a:r>
            <a:endParaRPr lang="en-GB" sz="2000" dirty="0"/>
          </a:p>
        </p:txBody>
      </p:sp>
      <p:sp>
        <p:nvSpPr>
          <p:cNvPr id="14" name="Tekstvak 13"/>
          <p:cNvSpPr txBox="1"/>
          <p:nvPr/>
        </p:nvSpPr>
        <p:spPr>
          <a:xfrm>
            <a:off x="6421724" y="2348880"/>
            <a:ext cx="1587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Jet (recoil) – </a:t>
            </a:r>
            <a:r>
              <a:rPr lang="el-GR" dirty="0" smtClean="0"/>
              <a:t>π</a:t>
            </a:r>
            <a:r>
              <a:rPr lang="en-GB" baseline="30000" dirty="0" smtClean="0"/>
              <a:t>0</a:t>
            </a:r>
            <a:endParaRPr lang="en-GB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16-06-15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0"/>
            <a:ext cx="7848872" cy="836712"/>
          </a:xfrm>
        </p:spPr>
        <p:txBody>
          <a:bodyPr/>
          <a:lstStyle/>
          <a:p>
            <a:r>
              <a:rPr lang="en-GB" dirty="0" smtClean="0"/>
              <a:t>Schedule</a:t>
            </a:r>
            <a:endParaRPr lang="en-GB" dirty="0"/>
          </a:p>
        </p:txBody>
      </p:sp>
      <p:pic>
        <p:nvPicPr>
          <p:cNvPr id="6" name="Tijdelijke aanduiding voor inhoud 5" descr="schedu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2035398"/>
            <a:ext cx="8964488" cy="4489946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Topical-Upgrades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86DE-EE3E-4B83-8A42-3F7DDED89B35}" type="slidenum">
              <a:rPr lang="en-GB" smtClean="0"/>
              <a:pPr/>
              <a:t>40</a:t>
            </a:fld>
            <a:endParaRPr lang="en-GB"/>
          </a:p>
        </p:txBody>
      </p:sp>
      <p:sp>
        <p:nvSpPr>
          <p:cNvPr id="7" name="Ovaal 6"/>
          <p:cNvSpPr/>
          <p:nvPr/>
        </p:nvSpPr>
        <p:spPr>
          <a:xfrm>
            <a:off x="467544" y="1772816"/>
            <a:ext cx="4464496" cy="19442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kstvak 7"/>
          <p:cNvSpPr txBox="1"/>
          <p:nvPr/>
        </p:nvSpPr>
        <p:spPr>
          <a:xfrm>
            <a:off x="1412985" y="836712"/>
            <a:ext cx="258442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Higher energy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More luminosity</a:t>
            </a:r>
          </a:p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(your thesis)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Ovaal 8"/>
          <p:cNvSpPr/>
          <p:nvPr/>
        </p:nvSpPr>
        <p:spPr>
          <a:xfrm>
            <a:off x="4860032" y="1628800"/>
            <a:ext cx="1872208" cy="19442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kstvak 9"/>
          <p:cNvSpPr txBox="1"/>
          <p:nvPr/>
        </p:nvSpPr>
        <p:spPr>
          <a:xfrm>
            <a:off x="4716016" y="746701"/>
            <a:ext cx="20621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Next chance 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to improve</a:t>
            </a:r>
          </a:p>
        </p:txBody>
      </p:sp>
      <p:sp>
        <p:nvSpPr>
          <p:cNvPr id="11" name="Ovaal 10"/>
          <p:cNvSpPr/>
          <p:nvPr/>
        </p:nvSpPr>
        <p:spPr>
          <a:xfrm>
            <a:off x="6804248" y="1628800"/>
            <a:ext cx="2339752" cy="19442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kstvak 11"/>
          <p:cNvSpPr txBox="1"/>
          <p:nvPr/>
        </p:nvSpPr>
        <p:spPr>
          <a:xfrm>
            <a:off x="7123791" y="692696"/>
            <a:ext cx="18406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Really high 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luminosity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16-06-15</a:t>
            </a:r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Runs 3+4</a:t>
            </a:r>
            <a:br>
              <a:rPr lang="en-GB" dirty="0" smtClean="0"/>
            </a:br>
            <a:r>
              <a:rPr lang="en-GB" dirty="0" smtClean="0"/>
              <a:t>High luminosity LHC programme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GB" dirty="0" smtClean="0"/>
              <a:t>Aims:</a:t>
            </a:r>
          </a:p>
          <a:p>
            <a:r>
              <a:rPr lang="en-GB" dirty="0" err="1" smtClean="0"/>
              <a:t>Pb-Pb</a:t>
            </a:r>
            <a:r>
              <a:rPr lang="en-GB" dirty="0" smtClean="0"/>
              <a:t> recorded luminosity  10 nb</a:t>
            </a:r>
            <a:r>
              <a:rPr lang="en-GB" baseline="30000" dirty="0" smtClean="0"/>
              <a:t>-1 </a:t>
            </a:r>
            <a:r>
              <a:rPr lang="en-GB" dirty="0" smtClean="0"/>
              <a:t>(0.5 T) + 3 nb</a:t>
            </a:r>
            <a:r>
              <a:rPr lang="en-GB" baseline="30000" dirty="0" smtClean="0"/>
              <a:t>-1 </a:t>
            </a:r>
            <a:r>
              <a:rPr lang="en-GB" dirty="0" smtClean="0"/>
              <a:t>(0.2 T)</a:t>
            </a:r>
          </a:p>
          <a:p>
            <a:r>
              <a:rPr lang="en-GB" dirty="0" smtClean="0"/>
              <a:t>pp @ 5.5 </a:t>
            </a:r>
            <a:r>
              <a:rPr lang="en-GB" dirty="0" err="1" smtClean="0"/>
              <a:t>TeV</a:t>
            </a:r>
            <a:r>
              <a:rPr lang="en-GB" smtClean="0"/>
              <a:t> recorded luminosity  </a:t>
            </a:r>
            <a:r>
              <a:rPr lang="en-GB" dirty="0" smtClean="0"/>
              <a:t>6 pb</a:t>
            </a:r>
            <a:r>
              <a:rPr lang="en-GB" baseline="30000" dirty="0" smtClean="0"/>
              <a:t>-1</a:t>
            </a:r>
            <a:r>
              <a:rPr lang="en-GB" dirty="0" smtClean="0"/>
              <a:t> </a:t>
            </a:r>
          </a:p>
          <a:p>
            <a:r>
              <a:rPr lang="en-GB" dirty="0" smtClean="0"/>
              <a:t>p-</a:t>
            </a:r>
            <a:r>
              <a:rPr lang="en-GB" dirty="0" err="1" smtClean="0"/>
              <a:t>Pb</a:t>
            </a:r>
            <a:r>
              <a:rPr lang="en-GB" dirty="0" smtClean="0"/>
              <a:t>  50 nb</a:t>
            </a:r>
            <a:r>
              <a:rPr lang="en-GB" baseline="30000" dirty="0" smtClean="0"/>
              <a:t>-1 </a:t>
            </a:r>
            <a:endParaRPr lang="en-GB" dirty="0" smtClean="0"/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ALICE focus:</a:t>
            </a:r>
          </a:p>
          <a:p>
            <a:r>
              <a:rPr lang="en-GB" dirty="0" smtClean="0"/>
              <a:t>Flavour dependent in-medium fragmentation functions of jets</a:t>
            </a:r>
          </a:p>
          <a:p>
            <a:r>
              <a:rPr lang="en-GB" dirty="0" smtClean="0"/>
              <a:t>Low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r>
              <a:rPr lang="en-GB" dirty="0"/>
              <a:t> </a:t>
            </a:r>
            <a:r>
              <a:rPr lang="en-GB" dirty="0" smtClean="0"/>
              <a:t>production of heavy flavour hadrons</a:t>
            </a:r>
          </a:p>
          <a:p>
            <a:r>
              <a:rPr lang="en-GB" dirty="0" smtClean="0"/>
              <a:t>Elliptic flow of heavy flavour hadrons</a:t>
            </a:r>
          </a:p>
          <a:p>
            <a:r>
              <a:rPr lang="en-GB" dirty="0" smtClean="0"/>
              <a:t>Low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r>
              <a:rPr lang="en-GB" dirty="0" smtClean="0"/>
              <a:t> </a:t>
            </a:r>
            <a:r>
              <a:rPr lang="en-GB" dirty="0" err="1" smtClean="0"/>
              <a:t>charmonia</a:t>
            </a:r>
            <a:r>
              <a:rPr lang="en-GB" dirty="0" smtClean="0"/>
              <a:t> production</a:t>
            </a:r>
          </a:p>
          <a:p>
            <a:r>
              <a:rPr lang="en-GB" dirty="0" err="1" smtClean="0"/>
              <a:t>Charmonia</a:t>
            </a:r>
            <a:r>
              <a:rPr lang="en-GB" dirty="0" smtClean="0"/>
              <a:t> flow</a:t>
            </a:r>
          </a:p>
          <a:p>
            <a:r>
              <a:rPr lang="en-GB" dirty="0" smtClean="0"/>
              <a:t>Low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r>
              <a:rPr lang="en-GB" dirty="0" smtClean="0"/>
              <a:t>  and low mass </a:t>
            </a:r>
            <a:r>
              <a:rPr lang="en-GB" dirty="0" err="1" smtClean="0"/>
              <a:t>di</a:t>
            </a:r>
            <a:r>
              <a:rPr lang="en-GB" dirty="0" smtClean="0"/>
              <a:t>-electrons and </a:t>
            </a:r>
            <a:r>
              <a:rPr lang="en-GB" dirty="0" err="1" smtClean="0"/>
              <a:t>di-muons</a:t>
            </a:r>
            <a:r>
              <a:rPr lang="en-GB" dirty="0" smtClean="0"/>
              <a:t> </a:t>
            </a:r>
          </a:p>
          <a:p>
            <a:r>
              <a:rPr lang="en-GB" dirty="0" smtClean="0"/>
              <a:t>Light nuclear states....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86DE-EE3E-4B83-8A42-3F7DDED89B3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Topical-Upgrades</a:t>
            </a:r>
            <a:endParaRPr lang="en-GB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16-06-15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Upgrades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New Inner Tracking System (ITS)</a:t>
            </a:r>
          </a:p>
          <a:p>
            <a:pPr lvl="1"/>
            <a:r>
              <a:rPr lang="en-GB" dirty="0" smtClean="0"/>
              <a:t>high resolution (20 micron pixels)</a:t>
            </a:r>
          </a:p>
          <a:p>
            <a:pPr lvl="1"/>
            <a:r>
              <a:rPr lang="en-GB" dirty="0" smtClean="0"/>
              <a:t>low material budget</a:t>
            </a:r>
          </a:p>
          <a:p>
            <a:r>
              <a:rPr lang="en-GB" dirty="0" smtClean="0"/>
              <a:t>Smaller radius </a:t>
            </a:r>
            <a:r>
              <a:rPr lang="en-GB" dirty="0" err="1" smtClean="0"/>
              <a:t>beampipe</a:t>
            </a:r>
            <a:r>
              <a:rPr lang="en-GB" dirty="0" smtClean="0"/>
              <a:t> (D=58mm </a:t>
            </a:r>
            <a:r>
              <a:rPr lang="en-GB" dirty="0" smtClean="0">
                <a:sym typeface="Wingdings" pitchFamily="2" charset="2"/>
              </a:rPr>
              <a:t> D=&lt;38 mm)</a:t>
            </a:r>
            <a:endParaRPr lang="en-GB" dirty="0" smtClean="0"/>
          </a:p>
          <a:p>
            <a:r>
              <a:rPr lang="en-GB" dirty="0" smtClean="0"/>
              <a:t>Time Projection Chamber (TPC) </a:t>
            </a:r>
          </a:p>
          <a:p>
            <a:pPr lvl="1"/>
            <a:r>
              <a:rPr lang="en-GB" dirty="0" smtClean="0"/>
              <a:t>Gas Electron Multiplier (GEM) readout</a:t>
            </a:r>
          </a:p>
          <a:p>
            <a:pPr lvl="1"/>
            <a:r>
              <a:rPr lang="en-GB" dirty="0" smtClean="0"/>
              <a:t>Pipelined (continuous) read-out</a:t>
            </a:r>
          </a:p>
          <a:p>
            <a:r>
              <a:rPr lang="en-GB" dirty="0" smtClean="0"/>
              <a:t>Time of flight (TOF)</a:t>
            </a:r>
          </a:p>
          <a:p>
            <a:pPr lvl="1"/>
            <a:r>
              <a:rPr lang="en-GB" dirty="0" smtClean="0"/>
              <a:t>High rate operation </a:t>
            </a:r>
          </a:p>
          <a:p>
            <a:r>
              <a:rPr lang="en-GB" dirty="0" smtClean="0"/>
              <a:t>Transition Radiation Detector (TRD)</a:t>
            </a:r>
          </a:p>
          <a:p>
            <a:pPr lvl="1"/>
            <a:r>
              <a:rPr lang="en-GB" dirty="0" smtClean="0"/>
              <a:t>High rate operation</a:t>
            </a:r>
          </a:p>
          <a:p>
            <a:r>
              <a:rPr lang="en-GB" dirty="0" smtClean="0"/>
              <a:t>Muon Spectrometer</a:t>
            </a:r>
          </a:p>
          <a:p>
            <a:pPr lvl="1"/>
            <a:r>
              <a:rPr lang="en-GB" dirty="0" smtClean="0"/>
              <a:t>High rate operation</a:t>
            </a:r>
          </a:p>
          <a:p>
            <a:pPr lvl="1"/>
            <a:r>
              <a:rPr lang="en-GB" dirty="0" smtClean="0"/>
              <a:t>5 plane silicon vertex telescope (MFT)</a:t>
            </a:r>
          </a:p>
          <a:p>
            <a:r>
              <a:rPr lang="en-GB" dirty="0" smtClean="0"/>
              <a:t>Trigger detectors upgrade (FIT)</a:t>
            </a:r>
          </a:p>
          <a:p>
            <a:r>
              <a:rPr lang="en-GB" dirty="0" smtClean="0"/>
              <a:t>Online system</a:t>
            </a:r>
          </a:p>
          <a:p>
            <a:pPr lvl="1"/>
            <a:r>
              <a:rPr lang="en-GB" dirty="0" smtClean="0"/>
              <a:t>Online data reduction using clusters and tracks</a:t>
            </a:r>
          </a:p>
          <a:p>
            <a:r>
              <a:rPr lang="en-GB" dirty="0" smtClean="0"/>
              <a:t>Offline software</a:t>
            </a:r>
          </a:p>
          <a:p>
            <a:r>
              <a:rPr lang="en-GB" dirty="0" err="1" smtClean="0">
                <a:solidFill>
                  <a:srgbClr val="FF3300"/>
                </a:solidFill>
              </a:rPr>
              <a:t>FoCal</a:t>
            </a:r>
            <a:endParaRPr lang="en-GB" dirty="0">
              <a:solidFill>
                <a:srgbClr val="FF3300"/>
              </a:solidFill>
            </a:endParaRPr>
          </a:p>
        </p:txBody>
      </p:sp>
      <p:sp>
        <p:nvSpPr>
          <p:cNvPr id="6" name="Stroomdiagram: Proces 5"/>
          <p:cNvSpPr/>
          <p:nvPr/>
        </p:nvSpPr>
        <p:spPr>
          <a:xfrm>
            <a:off x="4932040" y="3212976"/>
            <a:ext cx="4032448" cy="122413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Record up to 50 kHz MB events</a:t>
            </a:r>
          </a:p>
          <a:p>
            <a:r>
              <a:rPr lang="en-GB" dirty="0" smtClean="0">
                <a:sym typeface="Wingdings" pitchFamily="2" charset="2"/>
              </a:rPr>
              <a:t> Reduced statistical errors</a:t>
            </a:r>
            <a:endParaRPr lang="en-GB" dirty="0" smtClean="0"/>
          </a:p>
          <a:p>
            <a:r>
              <a:rPr lang="en-GB" dirty="0" smtClean="0"/>
              <a:t>Improved </a:t>
            </a:r>
            <a:r>
              <a:rPr lang="en-GB" dirty="0" err="1" smtClean="0"/>
              <a:t>vertexing</a:t>
            </a:r>
            <a:endParaRPr lang="en-GB" dirty="0" smtClean="0"/>
          </a:p>
          <a:p>
            <a:r>
              <a:rPr lang="en-GB" dirty="0" smtClean="0">
                <a:sym typeface="Wingdings" pitchFamily="2" charset="2"/>
              </a:rPr>
              <a:t> Reduced statistical/ systematic errors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86DE-EE3E-4B83-8A42-3F7DDED89B3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Topical-Upgrades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16-06-15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xfrm>
            <a:off x="102692" y="44649"/>
            <a:ext cx="8938617" cy="875109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100" dirty="0">
                <a:solidFill>
                  <a:srgbClr val="535353"/>
                </a:solidFill>
              </a:rPr>
              <a:t>ALICE Detector Upgrades</a:t>
            </a:r>
          </a:p>
        </p:txBody>
      </p:sp>
      <p:sp>
        <p:nvSpPr>
          <p:cNvPr id="188" name="Shape 188"/>
          <p:cNvSpPr>
            <a:spLocks noGrp="1"/>
          </p:cNvSpPr>
          <p:nvPr>
            <p:ph type="sldNum" sz="quarter" idx="2"/>
          </p:nvPr>
        </p:nvSpPr>
        <p:spPr>
          <a:xfrm>
            <a:off x="4437983" y="6500812"/>
            <a:ext cx="259104" cy="2678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  <a:pPr lvl="0">
                <a:defRPr>
                  <a:solidFill>
                    <a:srgbClr val="000000"/>
                  </a:solidFill>
                </a:defRPr>
              </a:pPr>
              <a:t>7</a:t>
            </a:fld>
            <a:endParaRPr>
              <a:solidFill>
                <a:srgbClr val="535353"/>
              </a:solidFill>
            </a:endParaRPr>
          </a:p>
        </p:txBody>
      </p:sp>
      <p:pic>
        <p:nvPicPr>
          <p:cNvPr id="189" name="ALICE-SetUp-NewSimple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321719" y="1580555"/>
            <a:ext cx="4679156" cy="3432275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1739196" y="1603318"/>
            <a:ext cx="3500438" cy="561692"/>
          </a:xfrm>
          <a:prstGeom prst="rect">
            <a:avLst/>
          </a:prstGeom>
          <a:solidFill>
            <a:srgbClr val="53D5F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spcBef>
                <a:spcPts val="211"/>
              </a:spcBef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rPr>
              <a:t>TPC:  new GEM readout chambers,</a:t>
            </a:r>
          </a:p>
          <a:p>
            <a:pPr>
              <a:spcBef>
                <a:spcPts val="211"/>
              </a:spcBef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rPr>
              <a:t>          pipelined readout</a:t>
            </a:r>
          </a:p>
        </p:txBody>
      </p:sp>
      <p:sp>
        <p:nvSpPr>
          <p:cNvPr id="191" name="Shape 191"/>
          <p:cNvSpPr/>
          <p:nvPr/>
        </p:nvSpPr>
        <p:spPr>
          <a:xfrm>
            <a:off x="5259586" y="1036283"/>
            <a:ext cx="2920008" cy="561692"/>
          </a:xfrm>
          <a:prstGeom prst="rect">
            <a:avLst/>
          </a:prstGeom>
          <a:solidFill>
            <a:srgbClr val="53D5F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spcBef>
                <a:spcPts val="211"/>
              </a:spcBef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rPr>
              <a:t>new ITS:  high resolution, </a:t>
            </a:r>
          </a:p>
          <a:p>
            <a:pPr>
              <a:spcBef>
                <a:spcPts val="211"/>
              </a:spcBef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rPr>
              <a:t>                low material budget</a:t>
            </a:r>
          </a:p>
        </p:txBody>
      </p:sp>
      <p:sp>
        <p:nvSpPr>
          <p:cNvPr id="192" name="Shape 192"/>
          <p:cNvSpPr/>
          <p:nvPr/>
        </p:nvSpPr>
        <p:spPr>
          <a:xfrm>
            <a:off x="89297" y="3115136"/>
            <a:ext cx="3330773" cy="261610"/>
          </a:xfrm>
          <a:prstGeom prst="rect">
            <a:avLst/>
          </a:prstGeom>
          <a:solidFill>
            <a:srgbClr val="53D5F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ts val="300"/>
              </a:spcBef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rgbClr val="535353"/>
                </a:solidFill>
              </a:rPr>
              <a:t>new beam pipe: smaller diameter</a:t>
            </a:r>
          </a:p>
        </p:txBody>
      </p:sp>
      <p:sp>
        <p:nvSpPr>
          <p:cNvPr id="193" name="Shape 193"/>
          <p:cNvSpPr/>
          <p:nvPr/>
        </p:nvSpPr>
        <p:spPr>
          <a:xfrm>
            <a:off x="6465094" y="2868633"/>
            <a:ext cx="2607469" cy="861774"/>
          </a:xfrm>
          <a:prstGeom prst="rect">
            <a:avLst/>
          </a:prstGeom>
          <a:solidFill>
            <a:srgbClr val="53D5F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spcBef>
                <a:spcPts val="211"/>
              </a:spcBef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rPr>
              <a:t>TRD, TOF, PHOS, </a:t>
            </a:r>
            <a:r>
              <a:rPr sz="1700" dirty="0" err="1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rPr>
              <a:t>EMCal</a:t>
            </a:r>
            <a:r>
              <a:rPr sz="1700" dirty="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rPr>
              <a:t>, </a:t>
            </a:r>
          </a:p>
          <a:p>
            <a:pPr>
              <a:spcBef>
                <a:spcPts val="211"/>
              </a:spcBef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rPr>
              <a:t>Muon spectrometer: </a:t>
            </a:r>
          </a:p>
          <a:p>
            <a:pPr>
              <a:spcBef>
                <a:spcPts val="211"/>
              </a:spcBef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rPr>
              <a:t>new readout electronics</a:t>
            </a:r>
          </a:p>
        </p:txBody>
      </p:sp>
      <p:sp>
        <p:nvSpPr>
          <p:cNvPr id="194" name="Shape 194"/>
          <p:cNvSpPr/>
          <p:nvPr/>
        </p:nvSpPr>
        <p:spPr>
          <a:xfrm>
            <a:off x="241101" y="3864345"/>
            <a:ext cx="2098477" cy="1084912"/>
          </a:xfrm>
          <a:prstGeom prst="rect">
            <a:avLst/>
          </a:prstGeom>
          <a:solidFill>
            <a:srgbClr val="53D5F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spcBef>
                <a:spcPts val="211"/>
              </a:spcBef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rPr>
              <a:t>Upgrade of forward/trigger detectors</a:t>
            </a:r>
          </a:p>
          <a:p>
            <a:pPr>
              <a:spcBef>
                <a:spcPts val="211"/>
              </a:spcBef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rPr>
              <a:t>(ZDC, VZERO, T0)</a:t>
            </a:r>
          </a:p>
        </p:txBody>
      </p:sp>
      <p:sp>
        <p:nvSpPr>
          <p:cNvPr id="195" name="Shape 195"/>
          <p:cNvSpPr/>
          <p:nvPr/>
        </p:nvSpPr>
        <p:spPr>
          <a:xfrm>
            <a:off x="214313" y="2428502"/>
            <a:ext cx="2160984" cy="384721"/>
          </a:xfrm>
          <a:prstGeom prst="rect">
            <a:avLst/>
          </a:prstGeom>
          <a:solidFill>
            <a:srgbClr val="96D35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ts val="300"/>
              </a:spcBef>
              <a:defRPr sz="3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 dirty="0" err="1">
                <a:solidFill>
                  <a:srgbClr val="535353"/>
                </a:solidFill>
              </a:rPr>
              <a:t>FoCal</a:t>
            </a:r>
            <a:r>
              <a:rPr sz="2500" dirty="0">
                <a:solidFill>
                  <a:srgbClr val="535353"/>
                </a:solidFill>
              </a:rPr>
              <a:t> project</a:t>
            </a:r>
          </a:p>
        </p:txBody>
      </p:sp>
      <p:sp>
        <p:nvSpPr>
          <p:cNvPr id="196" name="Shape 196"/>
          <p:cNvSpPr/>
          <p:nvPr/>
        </p:nvSpPr>
        <p:spPr>
          <a:xfrm>
            <a:off x="6465094" y="4090104"/>
            <a:ext cx="2607469" cy="1097736"/>
          </a:xfrm>
          <a:prstGeom prst="rect">
            <a:avLst/>
          </a:prstGeom>
          <a:solidFill>
            <a:srgbClr val="53D5F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spcBef>
                <a:spcPts val="211"/>
              </a:spcBef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rPr>
              <a:t>MFT:	tracking in 	</a:t>
            </a:r>
            <a:r>
              <a:rPr sz="1700" dirty="0" smtClean="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rPr>
              <a:t>front </a:t>
            </a:r>
            <a:r>
              <a:rPr sz="1700" dirty="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rPr>
              <a:t>of absorber,</a:t>
            </a:r>
          </a:p>
          <a:p>
            <a:pPr>
              <a:spcBef>
                <a:spcPts val="211"/>
              </a:spcBef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rPr>
              <a:t>	</a:t>
            </a:r>
            <a:r>
              <a:rPr sz="1700" dirty="0" smtClean="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rPr>
              <a:t>secondary </a:t>
            </a:r>
            <a:r>
              <a:rPr sz="1700" dirty="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rPr>
              <a:t>vertex </a:t>
            </a:r>
          </a:p>
          <a:p>
            <a:pPr>
              <a:spcBef>
                <a:spcPts val="211"/>
              </a:spcBef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rPr>
              <a:t>	</a:t>
            </a:r>
            <a:r>
              <a:rPr sz="1700" dirty="0" smtClean="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rPr>
              <a:t>resolution</a:t>
            </a:r>
            <a:endParaRPr sz="1700" dirty="0">
              <a:solidFill>
                <a:srgbClr val="535353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670624" y="5322094"/>
            <a:ext cx="339329" cy="330398"/>
          </a:xfrm>
          <a:prstGeom prst="rect">
            <a:avLst/>
          </a:prstGeom>
          <a:solidFill>
            <a:srgbClr val="53D5F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1294805" y="5148370"/>
            <a:ext cx="4679156" cy="895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>
              <a:spcBef>
                <a:spcPts val="211"/>
              </a:spcBef>
              <a:defRPr sz="1800">
                <a:solidFill>
                  <a:srgbClr val="000000"/>
                </a:solidFill>
              </a:defRPr>
            </a:pPr>
            <a:r>
              <a:rPr sz="1700" dirty="0" err="1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rPr>
              <a:t>LoI</a:t>
            </a:r>
            <a:r>
              <a:rPr sz="1700" dirty="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rPr>
              <a:t> endorsed by LHCC, </a:t>
            </a:r>
            <a:br>
              <a:rPr sz="1700" dirty="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rPr>
            </a:br>
            <a:r>
              <a:rPr sz="1700" dirty="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rPr>
              <a:t>TDRs in preparation/submitted,</a:t>
            </a:r>
          </a:p>
          <a:p>
            <a:pPr>
              <a:spcBef>
                <a:spcPts val="211"/>
              </a:spcBef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rPr>
              <a:t>planned for installation in LS2 (2018/19)</a:t>
            </a:r>
          </a:p>
        </p:txBody>
      </p:sp>
      <p:sp>
        <p:nvSpPr>
          <p:cNvPr id="199" name="Shape 199"/>
          <p:cNvSpPr/>
          <p:nvPr/>
        </p:nvSpPr>
        <p:spPr>
          <a:xfrm>
            <a:off x="670624" y="6179344"/>
            <a:ext cx="339329" cy="330398"/>
          </a:xfrm>
          <a:prstGeom prst="rect">
            <a:avLst/>
          </a:prstGeom>
          <a:solidFill>
            <a:srgbClr val="96D35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1294804" y="6177672"/>
            <a:ext cx="2098477" cy="33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l">
              <a:spcBef>
                <a:spcPts val="300"/>
              </a:spcBef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rgbClr val="535353"/>
                </a:solidFill>
              </a:rPr>
              <a:t>under internal review</a:t>
            </a:r>
          </a:p>
        </p:txBody>
      </p:sp>
      <p:pic>
        <p:nvPicPr>
          <p:cNvPr id="201" name="2012-Jul-04-4_Color_Logo_CB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5719" y="6317908"/>
            <a:ext cx="350054" cy="47311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ekstvak 16"/>
          <p:cNvSpPr txBox="1"/>
          <p:nvPr/>
        </p:nvSpPr>
        <p:spPr>
          <a:xfrm>
            <a:off x="5940152" y="5661248"/>
            <a:ext cx="829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Trigger</a:t>
            </a:r>
          </a:p>
          <a:p>
            <a:r>
              <a:rPr lang="en-GB" dirty="0" smtClean="0"/>
              <a:t>Offline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 animBg="1" advAuto="0"/>
      <p:bldP spid="199" grpId="0" animBg="1" advAuto="0"/>
      <p:bldP spid="200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pPr lvl="0"/>
              <a:t>8</a:t>
            </a:fld>
            <a:endParaRPr lang="en-GB"/>
          </a:p>
        </p:txBody>
      </p:sp>
      <p:pic>
        <p:nvPicPr>
          <p:cNvPr id="4" name="Afbeelding 3" descr="O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21229" cy="68010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pPr lvl="0"/>
              <a:t>9</a:t>
            </a:fld>
            <a:endParaRPr lang="en-GB"/>
          </a:p>
        </p:txBody>
      </p:sp>
      <p:pic>
        <p:nvPicPr>
          <p:cNvPr id="4" name="Afbeelding 3" descr="TP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20" y="223390"/>
            <a:ext cx="9100980" cy="6077398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2195736" y="6488668"/>
            <a:ext cx="598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edms.cern.ch</a:t>
            </a:r>
            <a:r>
              <a:rPr lang="en-GB" dirty="0"/>
              <a:t>/file/398930/1/ALICE-DOC-2003-011.pdf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1997</Words>
  <Application>Microsoft Macintosh PowerPoint</Application>
  <PresentationFormat>Diavoorstelling (4:3)</PresentationFormat>
  <Paragraphs>369</Paragraphs>
  <Slides>40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41" baseType="lpstr">
      <vt:lpstr>Office-thema</vt:lpstr>
      <vt:lpstr>Alice upgrades</vt:lpstr>
      <vt:lpstr>LHC Run 2 (2015-2017)</vt:lpstr>
      <vt:lpstr>Installed now</vt:lpstr>
      <vt:lpstr>EMCAL/DCAL</vt:lpstr>
      <vt:lpstr>Runs 3+4 High luminosity LHC programme</vt:lpstr>
      <vt:lpstr>Upgrades</vt:lpstr>
      <vt:lpstr>ALICE Detector Upgrades</vt:lpstr>
      <vt:lpstr>PowerPoint-presentatie</vt:lpstr>
      <vt:lpstr>PowerPoint-presentatie</vt:lpstr>
      <vt:lpstr>PowerPoint-presentatie</vt:lpstr>
      <vt:lpstr>PowerPoint-presentatie</vt:lpstr>
      <vt:lpstr>ITS</vt:lpstr>
      <vt:lpstr>PowerPoint-presentatie</vt:lpstr>
      <vt:lpstr>PowerPoint-presentatie</vt:lpstr>
      <vt:lpstr>PowerPoint-presentatie</vt:lpstr>
      <vt:lpstr>PowerPoint-presentatie</vt:lpstr>
      <vt:lpstr>PowerPoint-presentatie</vt:lpstr>
      <vt:lpstr>Heavy-flavour production </vt:lpstr>
      <vt:lpstr>D0 → K-p+ </vt:lpstr>
      <vt:lpstr>B → D0 (→ K-p+) + X</vt:lpstr>
      <vt:lpstr>PowerPoint-presentatie</vt:lpstr>
      <vt:lpstr>PowerPoint-presentatie</vt:lpstr>
      <vt:lpstr>Upgrade performance summary pT reach and measurement precision</vt:lpstr>
      <vt:lpstr>New ideas Evidence for Gluon Saturation? </vt:lpstr>
      <vt:lpstr>Forward Physics in ALICE </vt:lpstr>
      <vt:lpstr>FoCal in ALICE</vt:lpstr>
      <vt:lpstr>Prototypes and Test Beams</vt:lpstr>
      <vt:lpstr>Summary</vt:lpstr>
      <vt:lpstr>PowerPoint-presentatie</vt:lpstr>
      <vt:lpstr>Backups</vt:lpstr>
      <vt:lpstr>PowerPoint-presentatie</vt:lpstr>
      <vt:lpstr>PowerPoint-presentatie</vt:lpstr>
      <vt:lpstr>PowerPoint-presentatie</vt:lpstr>
      <vt:lpstr>PowerPoint-presentatie</vt:lpstr>
      <vt:lpstr>PowerPoint-presentatie</vt:lpstr>
      <vt:lpstr>Charmonium performance</vt:lpstr>
      <vt:lpstr>PowerPoint-presentatie</vt:lpstr>
      <vt:lpstr>Low mass di-leptons performance</vt:lpstr>
      <vt:lpstr>PowerPoint-presentatie</vt:lpstr>
      <vt:lpstr>Schedule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Kuijer</dc:creator>
  <cp:lastModifiedBy>Paul Kuijer</cp:lastModifiedBy>
  <cp:revision>58</cp:revision>
  <dcterms:created xsi:type="dcterms:W3CDTF">2013-11-18T14:00:27Z</dcterms:created>
  <dcterms:modified xsi:type="dcterms:W3CDTF">2015-06-16T09:03:32Z</dcterms:modified>
</cp:coreProperties>
</file>