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553" r:id="rId3"/>
    <p:sldId id="476" r:id="rId4"/>
    <p:sldId id="545" r:id="rId5"/>
    <p:sldId id="523" r:id="rId6"/>
    <p:sldId id="524" r:id="rId7"/>
    <p:sldId id="537" r:id="rId8"/>
    <p:sldId id="526" r:id="rId9"/>
    <p:sldId id="544" r:id="rId10"/>
    <p:sldId id="536" r:id="rId11"/>
    <p:sldId id="509" r:id="rId12"/>
    <p:sldId id="519" r:id="rId13"/>
    <p:sldId id="546" r:id="rId14"/>
    <p:sldId id="547" r:id="rId15"/>
    <p:sldId id="552" r:id="rId16"/>
    <p:sldId id="549" r:id="rId17"/>
    <p:sldId id="482" r:id="rId18"/>
    <p:sldId id="550" r:id="rId19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  </p:ext>
    </p:extLst>
  </p:showPr>
  <p:clrMru>
    <a:srgbClr val="FF0000"/>
    <a:srgbClr val="FF6600"/>
    <a:srgbClr val="0066FF"/>
    <a:srgbClr val="FFFF00"/>
    <a:srgbClr val="66FF33"/>
    <a:srgbClr val="808080"/>
    <a:srgbClr val="FFFF66"/>
    <a:srgbClr val="CCFFFF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8985" autoAdjust="0"/>
    <p:restoredTop sz="94954" autoAdjust="0"/>
  </p:normalViewPr>
  <p:slideViewPr>
    <p:cSldViewPr>
      <p:cViewPr varScale="1">
        <p:scale>
          <a:sx n="97" d="100"/>
          <a:sy n="97" d="100"/>
        </p:scale>
        <p:origin x="-120" y="-264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0"/>
            <a:r>
              <a:rPr lang="en-GB" noProof="0" smtClean="0"/>
              <a:t>Second level</a:t>
            </a:r>
          </a:p>
          <a:p>
            <a:pPr lvl="0"/>
            <a:r>
              <a:rPr lang="en-GB" noProof="0" smtClean="0"/>
              <a:t>Third level</a:t>
            </a:r>
          </a:p>
          <a:p>
            <a:pPr lvl="0"/>
            <a:r>
              <a:rPr lang="en-GB" noProof="0" smtClean="0"/>
              <a:t>Fourth level</a:t>
            </a:r>
          </a:p>
          <a:p>
            <a:pPr lvl="0"/>
            <a:r>
              <a:rPr lang="en-GB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2619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3194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 smtClean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 smtClean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 smtClean="0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 smtClean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 smtClean="0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 smtClean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 smtClean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 smtClean="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00" dirty="0" smtClean="0">
                <a:solidFill>
                  <a:schemeClr val="bg2"/>
                </a:solidFill>
                <a:latin typeface="Verdana"/>
                <a:cs typeface="Verdana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VCI2019 - 15th Vienna Conference on Instrumentation</a:t>
            </a:r>
            <a:endParaRPr lang="en-GB" altLang="en-US" sz="900" dirty="0" smtClean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3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10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44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df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d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21.png"/><Relationship Id="rId6" Type="http://schemas.openxmlformats.org/officeDocument/2006/relationships/image" Target="../media/image53.png"/><Relationship Id="rId7" Type="http://schemas.openxmlformats.org/officeDocument/2006/relationships/image" Target="../media/image531.png"/><Relationship Id="rId8" Type="http://schemas.microsoft.com/office/2007/relationships/hdphoto" Target="NULL"/><Relationship Id="rId9" Type="http://schemas.microsoft.com/office/2007/relationships/hdphoto" Target="NUL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d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df"/><Relationship Id="rId4" Type="http://schemas.openxmlformats.org/officeDocument/2006/relationships/image" Target="../media/image55.png"/><Relationship Id="rId5" Type="http://schemas.openxmlformats.org/officeDocument/2006/relationships/image" Target="../media/image56.pdf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81.png"/><Relationship Id="rId7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6" Type="http://schemas.openxmlformats.org/officeDocument/2006/relationships/hyperlink" Target="https://doi.org/10.1016/j.nima.2018.08.012" TargetMode="External"/><Relationship Id="rId7" Type="http://schemas.openxmlformats.org/officeDocument/2006/relationships/image" Target="../media/image18.pn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2.wdp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microsoft.com/office/2007/relationships/hdphoto" Target="../media/hdphoto2.wdp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US" altLang="en-US" sz="4000" b="0" dirty="0" smtClean="0">
                <a:latin typeface="Verdana"/>
                <a:cs typeface="Verdana"/>
              </a:rPr>
              <a:t>The gaseous QUAD pixel detector</a:t>
            </a:r>
            <a:endParaRPr lang="en-GB" altLang="en-US" sz="4000" b="0" dirty="0" smtClean="0">
              <a:latin typeface="Verdana"/>
              <a:cs typeface="Verdana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752600"/>
            <a:ext cx="4248472" cy="3301700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1600" dirty="0" err="1" smtClean="0">
                <a:latin typeface="Verdana"/>
                <a:cs typeface="Verdana"/>
              </a:rPr>
              <a:t>Yevgen</a:t>
            </a:r>
            <a:r>
              <a:rPr lang="en-GB" altLang="en-US" sz="1600" dirty="0" smtClean="0">
                <a:latin typeface="Verdana"/>
                <a:cs typeface="Verdana"/>
              </a:rPr>
              <a:t> </a:t>
            </a:r>
            <a:r>
              <a:rPr lang="en-GB" altLang="en-US" sz="1600" dirty="0" err="1" smtClean="0">
                <a:latin typeface="Verdana"/>
                <a:cs typeface="Verdana"/>
              </a:rPr>
              <a:t>Bilevych</a:t>
            </a:r>
            <a:r>
              <a:rPr lang="en-GB" altLang="en-US" sz="1600" dirty="0" smtClean="0">
                <a:latin typeface="Verdana"/>
                <a:cs typeface="Verdana"/>
              </a:rPr>
              <a:t>, Klaus </a:t>
            </a:r>
            <a:r>
              <a:rPr lang="en-GB" altLang="en-US" sz="1600" dirty="0" err="1" smtClean="0">
                <a:latin typeface="Verdana"/>
                <a:cs typeface="Verdana"/>
              </a:rPr>
              <a:t>Desch</a:t>
            </a:r>
            <a:r>
              <a:rPr lang="en-GB" altLang="en-US" sz="1600" dirty="0" smtClean="0">
                <a:latin typeface="Verdana"/>
                <a:cs typeface="Verdana"/>
              </a:rPr>
              <a:t>, Jean-Paul </a:t>
            </a:r>
            <a:r>
              <a:rPr lang="en-GB" altLang="en-US" sz="1600" dirty="0" err="1" smtClean="0">
                <a:latin typeface="Verdana"/>
                <a:cs typeface="Verdana"/>
              </a:rPr>
              <a:t>Fransen</a:t>
            </a:r>
            <a:r>
              <a:rPr lang="en-GB" altLang="en-US" sz="1600" dirty="0" smtClean="0">
                <a:latin typeface="Verdana"/>
                <a:cs typeface="Verdana"/>
              </a:rPr>
              <a:t>, Harry van </a:t>
            </a:r>
            <a:r>
              <a:rPr lang="en-GB" altLang="en-US" sz="1600" dirty="0" err="1" smtClean="0">
                <a:latin typeface="Verdana"/>
                <a:cs typeface="Verdana"/>
              </a:rPr>
              <a:t>der</a:t>
            </a:r>
            <a:r>
              <a:rPr lang="en-GB" altLang="en-US" sz="1600" dirty="0" smtClean="0">
                <a:latin typeface="Verdana"/>
                <a:cs typeface="Verdana"/>
              </a:rPr>
              <a:t> </a:t>
            </a:r>
            <a:r>
              <a:rPr lang="en-GB" altLang="en-US" sz="1600" dirty="0" err="1" smtClean="0">
                <a:latin typeface="Verdana"/>
                <a:cs typeface="Verdana"/>
              </a:rPr>
              <a:t>Graaf</a:t>
            </a:r>
            <a:r>
              <a:rPr lang="en-GB" altLang="en-US" sz="1600" dirty="0" smtClean="0">
                <a:latin typeface="Verdana"/>
                <a:cs typeface="Verdana"/>
              </a:rPr>
              <a:t>, Markus Gruber, Fred </a:t>
            </a:r>
            <a:r>
              <a:rPr lang="en-GB" altLang="en-US" sz="1600" dirty="0" err="1" smtClean="0">
                <a:latin typeface="Verdana"/>
                <a:cs typeface="Verdana"/>
              </a:rPr>
              <a:t>Hartjes</a:t>
            </a:r>
            <a:r>
              <a:rPr lang="en-GB" altLang="en-US" sz="1600" dirty="0" smtClean="0">
                <a:latin typeface="Verdana"/>
                <a:cs typeface="Verdana"/>
              </a:rPr>
              <a:t>, Bas van </a:t>
            </a:r>
            <a:r>
              <a:rPr lang="en-GB" altLang="en-US" sz="1600" dirty="0" err="1" smtClean="0">
                <a:latin typeface="Verdana"/>
                <a:cs typeface="Verdana"/>
              </a:rPr>
              <a:t>der</a:t>
            </a:r>
            <a:r>
              <a:rPr lang="en-GB" altLang="en-US" sz="1600" dirty="0" smtClean="0">
                <a:latin typeface="Verdana"/>
                <a:cs typeface="Verdana"/>
              </a:rPr>
              <a:t> </a:t>
            </a:r>
            <a:r>
              <a:rPr lang="en-GB" altLang="en-US" sz="1600" dirty="0" err="1" smtClean="0">
                <a:latin typeface="Verdana"/>
                <a:cs typeface="Verdana"/>
              </a:rPr>
              <a:t>Heijden</a:t>
            </a:r>
            <a:r>
              <a:rPr lang="en-GB" altLang="en-US" sz="1600" dirty="0" smtClean="0">
                <a:latin typeface="Verdana"/>
                <a:cs typeface="Verdana"/>
              </a:rPr>
              <a:t>, Kevin </a:t>
            </a:r>
            <a:r>
              <a:rPr lang="en-GB" altLang="en-US" sz="1600" dirty="0" err="1" smtClean="0">
                <a:latin typeface="Verdana"/>
                <a:cs typeface="Verdana"/>
              </a:rPr>
              <a:t>Heijhof</a:t>
            </a:r>
            <a:r>
              <a:rPr lang="en-GB" altLang="en-US" sz="1600" dirty="0" smtClean="0">
                <a:latin typeface="Verdana"/>
                <a:cs typeface="Verdana"/>
              </a:rPr>
              <a:t>, Charles </a:t>
            </a:r>
            <a:r>
              <a:rPr lang="en-GB" altLang="en-US" sz="1600" dirty="0" err="1" smtClean="0">
                <a:latin typeface="Verdana"/>
                <a:cs typeface="Verdana"/>
              </a:rPr>
              <a:t>Ietswaard</a:t>
            </a:r>
            <a:r>
              <a:rPr lang="en-GB" altLang="en-US" sz="1600" dirty="0" smtClean="0">
                <a:latin typeface="Verdana"/>
                <a:cs typeface="Verdana"/>
              </a:rPr>
              <a:t>, </a:t>
            </a:r>
            <a:r>
              <a:rPr lang="en-GB" altLang="en-US" sz="1600" dirty="0" err="1" smtClean="0">
                <a:latin typeface="Verdana"/>
                <a:cs typeface="Verdana"/>
              </a:rPr>
              <a:t>Dimitri</a:t>
            </a:r>
            <a:r>
              <a:rPr lang="en-GB" altLang="en-US" sz="1600" dirty="0" smtClean="0">
                <a:latin typeface="Verdana"/>
                <a:cs typeface="Verdana"/>
              </a:rPr>
              <a:t> John, </a:t>
            </a:r>
            <a:r>
              <a:rPr lang="en-GB" altLang="en-US" sz="1600" dirty="0" err="1" smtClean="0">
                <a:latin typeface="Verdana"/>
                <a:cs typeface="Verdana"/>
              </a:rPr>
              <a:t>Jochen</a:t>
            </a:r>
            <a:r>
              <a:rPr lang="en-GB" altLang="en-US" sz="1600" dirty="0" smtClean="0">
                <a:latin typeface="Verdana"/>
                <a:cs typeface="Verdana"/>
              </a:rPr>
              <a:t> Kaminski, Peter </a:t>
            </a:r>
            <a:r>
              <a:rPr lang="en-GB" altLang="en-US" sz="1600" dirty="0" err="1" smtClean="0">
                <a:latin typeface="Verdana"/>
                <a:cs typeface="Verdana"/>
              </a:rPr>
              <a:t>Kluit</a:t>
            </a:r>
            <a:r>
              <a:rPr lang="en-GB" altLang="en-US" sz="1600" dirty="0" smtClean="0">
                <a:latin typeface="Verdana"/>
                <a:cs typeface="Verdana"/>
              </a:rPr>
              <a:t>, Naomi van </a:t>
            </a:r>
            <a:r>
              <a:rPr lang="en-GB" altLang="en-US" sz="1600" dirty="0" err="1" smtClean="0">
                <a:latin typeface="Verdana"/>
                <a:cs typeface="Verdana"/>
              </a:rPr>
              <a:t>der</a:t>
            </a:r>
            <a:r>
              <a:rPr lang="en-GB" altLang="en-US" sz="1600" dirty="0" smtClean="0">
                <a:latin typeface="Verdana"/>
                <a:cs typeface="Verdana"/>
              </a:rPr>
              <a:t> </a:t>
            </a:r>
            <a:r>
              <a:rPr lang="en-GB" altLang="en-US" sz="1600" dirty="0" err="1" smtClean="0">
                <a:latin typeface="Verdana"/>
                <a:cs typeface="Verdana"/>
              </a:rPr>
              <a:t>Kolk</a:t>
            </a:r>
            <a:r>
              <a:rPr lang="en-GB" altLang="en-US" sz="1600" dirty="0" smtClean="0">
                <a:latin typeface="Verdana"/>
                <a:cs typeface="Verdana"/>
              </a:rPr>
              <a:t>, </a:t>
            </a:r>
            <a:r>
              <a:rPr lang="en-GB" altLang="en-US" sz="1600" dirty="0" err="1" smtClean="0">
                <a:latin typeface="Verdana"/>
                <a:cs typeface="Verdana"/>
              </a:rPr>
              <a:t>Auke</a:t>
            </a:r>
            <a:r>
              <a:rPr lang="en-GB" altLang="en-US" sz="1600" dirty="0" smtClean="0">
                <a:latin typeface="Verdana"/>
                <a:cs typeface="Verdana"/>
              </a:rPr>
              <a:t> </a:t>
            </a:r>
            <a:r>
              <a:rPr lang="en-GB" altLang="en-US" sz="1600" dirty="0" err="1" smtClean="0">
                <a:latin typeface="Verdana"/>
                <a:cs typeface="Verdana"/>
              </a:rPr>
              <a:t>Korporaal</a:t>
            </a:r>
            <a:r>
              <a:rPr lang="en-GB" altLang="en-US" sz="1600" dirty="0" smtClean="0">
                <a:latin typeface="Verdana"/>
                <a:cs typeface="Verdana"/>
              </a:rPr>
              <a:t>, </a:t>
            </a:r>
            <a:r>
              <a:rPr lang="en-GB" altLang="en-US" sz="1600" dirty="0" err="1" smtClean="0">
                <a:latin typeface="Verdana"/>
                <a:cs typeface="Verdana"/>
              </a:rPr>
              <a:t>Cornelis</a:t>
            </a:r>
            <a:r>
              <a:rPr lang="en-GB" altLang="en-US" sz="1600" dirty="0" smtClean="0">
                <a:latin typeface="Verdana"/>
                <a:cs typeface="Verdana"/>
              </a:rPr>
              <a:t> </a:t>
            </a:r>
            <a:r>
              <a:rPr lang="en-GB" altLang="en-US" sz="1600" dirty="0" err="1" smtClean="0">
                <a:latin typeface="Verdana"/>
                <a:cs typeface="Verdana"/>
              </a:rPr>
              <a:t>Ligtenberg</a:t>
            </a:r>
            <a:r>
              <a:rPr lang="en-GB" altLang="en-US" sz="1600" dirty="0" smtClean="0">
                <a:latin typeface="Verdana"/>
                <a:cs typeface="Verdana"/>
              </a:rPr>
              <a:t>, Oscar van </a:t>
            </a:r>
            <a:r>
              <a:rPr lang="en-GB" altLang="en-US" sz="1600" dirty="0" err="1" smtClean="0">
                <a:latin typeface="Verdana"/>
                <a:cs typeface="Verdana"/>
              </a:rPr>
              <a:t>Petten</a:t>
            </a:r>
            <a:r>
              <a:rPr lang="en-GB" altLang="en-US" sz="1600" dirty="0" smtClean="0">
                <a:latin typeface="Verdana"/>
                <a:cs typeface="Verdana"/>
              </a:rPr>
              <a:t>, Gerhard Raven, </a:t>
            </a:r>
            <a:r>
              <a:rPr lang="en-GB" altLang="en-US" sz="1600" dirty="0" err="1" smtClean="0">
                <a:latin typeface="Verdana"/>
                <a:cs typeface="Verdana"/>
              </a:rPr>
              <a:t>Joop</a:t>
            </a:r>
            <a:r>
              <a:rPr lang="en-GB" altLang="en-US" sz="1600" dirty="0" smtClean="0">
                <a:latin typeface="Verdana"/>
                <a:cs typeface="Verdana"/>
              </a:rPr>
              <a:t> </a:t>
            </a:r>
            <a:r>
              <a:rPr lang="en-GB" altLang="en-US" sz="1600" dirty="0" err="1" smtClean="0">
                <a:latin typeface="Verdana"/>
                <a:cs typeface="Verdana"/>
              </a:rPr>
              <a:t>Rövekamp</a:t>
            </a:r>
            <a:r>
              <a:rPr lang="en-GB" altLang="en-US" sz="1600" dirty="0" smtClean="0">
                <a:latin typeface="Verdana"/>
                <a:cs typeface="Verdana"/>
              </a:rPr>
              <a:t>, Lucian </a:t>
            </a:r>
            <a:r>
              <a:rPr lang="en-GB" altLang="en-US" sz="1600" dirty="0" err="1" smtClean="0">
                <a:latin typeface="Verdana"/>
                <a:cs typeface="Verdana"/>
              </a:rPr>
              <a:t>Scharenberg</a:t>
            </a:r>
            <a:r>
              <a:rPr lang="en-GB" altLang="en-US" sz="1600" dirty="0" smtClean="0">
                <a:latin typeface="Verdana"/>
                <a:cs typeface="Verdana"/>
              </a:rPr>
              <a:t>, Tobias </a:t>
            </a:r>
            <a:r>
              <a:rPr lang="en-GB" altLang="en-US" sz="1600" dirty="0" err="1" smtClean="0">
                <a:latin typeface="Verdana"/>
                <a:cs typeface="Verdana"/>
              </a:rPr>
              <a:t>Schiffer</a:t>
            </a:r>
            <a:r>
              <a:rPr lang="en-GB" altLang="en-US" sz="1600" dirty="0" smtClean="0">
                <a:latin typeface="Verdana"/>
                <a:cs typeface="Verdana"/>
              </a:rPr>
              <a:t>, Sebastian Schmidt and Jan </a:t>
            </a:r>
            <a:r>
              <a:rPr lang="en-GB" altLang="en-US" sz="1600" dirty="0" err="1" smtClean="0">
                <a:latin typeface="Verdana"/>
                <a:cs typeface="Verdana"/>
              </a:rPr>
              <a:t>Timmermans</a:t>
            </a:r>
            <a:endParaRPr lang="en-GB" altLang="en-US" sz="1600" dirty="0" smtClean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smtClean="0"/>
              <a:t> 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927350" y="6011864"/>
            <a:ext cx="6597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1600" dirty="0" smtClean="0">
                <a:latin typeface="Verdana"/>
                <a:cs typeface="Verdana"/>
              </a:rPr>
              <a:t>VCI2019 - 15th Vienna Conference on Instrumentation</a:t>
            </a:r>
            <a:endParaRPr lang="en-GB" altLang="en-US" sz="1600" i="1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4814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6477000" y="2057400"/>
            <a:ext cx="2819400" cy="312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200" y="5791200"/>
            <a:ext cx="1089024" cy="69697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200" y="381000"/>
            <a:ext cx="2489200" cy="965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27CD433-B772-41AD-A955-1989CDC6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47237"/>
            <a:ext cx="11718864" cy="800100"/>
          </a:xfrm>
        </p:spPr>
        <p:txBody>
          <a:bodyPr/>
          <a:lstStyle/>
          <a:p>
            <a:r>
              <a:rPr lang="en-US" sz="3200" b="0" noProof="0" dirty="0">
                <a:latin typeface="Verdana"/>
                <a:cs typeface="Verdana"/>
              </a:rPr>
              <a:t>Deformations in pixel </a:t>
            </a:r>
            <a:r>
              <a:rPr lang="en-US" sz="3200" b="0" noProof="0" dirty="0" smtClean="0">
                <a:latin typeface="Verdana"/>
                <a:cs typeface="Verdana"/>
              </a:rPr>
              <a:t>plane (XY) </a:t>
            </a:r>
            <a:r>
              <a:rPr lang="en-US" sz="3200" b="0" noProof="0" dirty="0">
                <a:latin typeface="Verdana"/>
                <a:cs typeface="Verdana"/>
              </a:rPr>
              <a:t>and drift </a:t>
            </a:r>
            <a:r>
              <a:rPr lang="en-US" sz="3200" b="0" noProof="0" dirty="0" smtClean="0">
                <a:latin typeface="Verdana"/>
                <a:cs typeface="Verdana"/>
              </a:rPr>
              <a:t>direction (Z)</a:t>
            </a:r>
            <a:endParaRPr lang="en-US" sz="3200" b="0" noProof="0" dirty="0">
              <a:latin typeface="Verdana"/>
              <a:cs typeface="Verdana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2ED8E4D-3859-481C-B1E8-0762D41B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1" y="1828800"/>
            <a:ext cx="3884757" cy="30569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337BE48-2624-417F-8850-2F36BAC38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519" y="1905000"/>
            <a:ext cx="3906705" cy="29249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5402C01-2F06-424A-A8D1-E7EE3B803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598" y="1905000"/>
            <a:ext cx="3808253" cy="2924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7255" y="2735759"/>
            <a:ext cx="1084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XY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16352" y="2819400"/>
            <a:ext cx="432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Z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1143000"/>
            <a:ext cx="1074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5"/>
              </a:buBlip>
            </a:pPr>
            <a:r>
              <a:rPr lang="en-GB" altLang="en-US" sz="2000" kern="0" dirty="0" smtClean="0">
                <a:solidFill>
                  <a:srgbClr val="000000"/>
                </a:solidFill>
                <a:latin typeface="Verdana"/>
                <a:cs typeface="Verdana"/>
              </a:rPr>
              <a:t>The RMS of the mean residuals is 7 </a:t>
            </a:r>
            <a:r>
              <a:rPr lang="en-GB" altLang="en-US" sz="2000" kern="0" dirty="0" err="1" smtClean="0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kern="0" dirty="0" smtClean="0">
                <a:solidFill>
                  <a:srgbClr val="000000"/>
                </a:solidFill>
                <a:latin typeface="Verdana"/>
                <a:cs typeface="Verdana"/>
              </a:rPr>
              <a:t> in the pixel plane and 21 </a:t>
            </a:r>
            <a:r>
              <a:rPr lang="en-GB" altLang="en-US" sz="2000" kern="0" dirty="0" err="1" smtClean="0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kern="0" dirty="0" smtClean="0">
                <a:solidFill>
                  <a:srgbClr val="000000"/>
                </a:solidFill>
                <a:latin typeface="Verdana"/>
                <a:cs typeface="Verdana"/>
              </a:rPr>
              <a:t> (0.3 ns) </a:t>
            </a:r>
            <a:r>
              <a:rPr lang="en-US" altLang="en-US" sz="2000" kern="0" dirty="0" smtClean="0">
                <a:solidFill>
                  <a:srgbClr val="000000"/>
                </a:solidFill>
                <a:latin typeface="Verdana"/>
                <a:cs typeface="Verdana"/>
              </a:rPr>
              <a:t>in the drift direction in the selected region</a:t>
            </a:r>
            <a:endParaRPr lang="en-GB" altLang="en-US" sz="2000" kern="0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77333" y="5029200"/>
            <a:ext cx="10905067" cy="3371850"/>
          </a:xfrm>
        </p:spPr>
        <p:txBody>
          <a:bodyPr/>
          <a:lstStyle/>
          <a:p>
            <a:r>
              <a:rPr lang="en-US" sz="2000" dirty="0" smtClean="0">
                <a:latin typeface="Verdana"/>
                <a:cs typeface="Verdana"/>
              </a:rPr>
              <a:t>How can we make an even better detector?  </a:t>
            </a:r>
          </a:p>
          <a:p>
            <a:pPr lvl="1"/>
            <a:r>
              <a:rPr lang="en-US" sz="1800" dirty="0" smtClean="0">
                <a:latin typeface="Verdana"/>
                <a:cs typeface="Verdana"/>
              </a:rPr>
              <a:t>Improve the quality (</a:t>
            </a:r>
            <a:r>
              <a:rPr lang="en-US" sz="1800" dirty="0" err="1" smtClean="0">
                <a:latin typeface="Verdana"/>
                <a:cs typeface="Verdana"/>
              </a:rPr>
              <a:t>homogenity</a:t>
            </a:r>
            <a:r>
              <a:rPr lang="en-US" sz="1800" dirty="0" smtClean="0">
                <a:latin typeface="Verdana"/>
                <a:cs typeface="Verdana"/>
              </a:rPr>
              <a:t>) of the </a:t>
            </a:r>
            <a:r>
              <a:rPr lang="en-US" sz="1800" dirty="0" err="1" smtClean="0">
                <a:latin typeface="Verdana"/>
                <a:cs typeface="Verdana"/>
              </a:rPr>
              <a:t>InGrid</a:t>
            </a:r>
            <a:r>
              <a:rPr lang="en-US" sz="1800" dirty="0" smtClean="0">
                <a:latin typeface="Verdana"/>
                <a:cs typeface="Verdana"/>
              </a:rPr>
              <a:t>; redesign the dike and edges</a:t>
            </a:r>
          </a:p>
          <a:p>
            <a:pPr lvl="1"/>
            <a:r>
              <a:rPr lang="en-US" sz="1800" dirty="0" smtClean="0">
                <a:latin typeface="Verdana"/>
                <a:cs typeface="Verdana"/>
              </a:rPr>
              <a:t>Go to a large areas keeping the field distortions (at edges) minimal -&gt; QUAD</a:t>
            </a:r>
            <a:endParaRPr lang="en-US" sz="18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24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8839200" y="2570473"/>
            <a:ext cx="2743200" cy="29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981200"/>
            <a:ext cx="3756299" cy="4760689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21288686">
              <a:off x="2357954" y="1983970"/>
              <a:ext cx="1211887" cy="46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i="1" dirty="0">
                  <a:latin typeface="Verdana"/>
                  <a:cs typeface="Verdana"/>
                </a:rPr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21288686">
              <a:off x="4251890" y="261832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21288686">
              <a:off x="3482209" y="277411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21288686">
              <a:off x="3230406" y="361246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21288686">
              <a:off x="2491580" y="370945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47507" y="4265917"/>
              <a:ext cx="1441579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COld</a:t>
              </a:r>
              <a:endParaRPr lang="en-GB" altLang="en-US" sz="2800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CArrier</a:t>
              </a:r>
              <a:endParaRPr lang="en-GB" altLang="en-US" sz="2800" i="1" dirty="0"/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381000"/>
            <a:ext cx="8734794" cy="579438"/>
          </a:xfrm>
        </p:spPr>
        <p:txBody>
          <a:bodyPr/>
          <a:lstStyle/>
          <a:p>
            <a:r>
              <a:rPr lang="en-US" altLang="nl-NL" sz="3600" b="0" dirty="0" smtClean="0">
                <a:latin typeface="Verdana"/>
                <a:cs typeface="Verdana"/>
              </a:rPr>
              <a:t>QUAD design and realization</a:t>
            </a:r>
            <a:endParaRPr lang="nl-NL" altLang="nl-NL" sz="3600" b="0" dirty="0" smtClean="0">
              <a:latin typeface="Verdana"/>
              <a:cs typeface="Verdana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flipV="1">
            <a:off x="8470898" y="5744642"/>
            <a:ext cx="3340102" cy="925515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</p:cxnSp>
      </p:grp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5790" y="1504950"/>
            <a:ext cx="4033810" cy="4667250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nl-NL" altLang="nl-NL" sz="2000" dirty="0" smtClean="0">
                <a:latin typeface="Verdana"/>
                <a:cs typeface="Verdana"/>
              </a:rPr>
              <a:t>Four-TimePix3 chips</a:t>
            </a: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 smtClean="0">
                <a:latin typeface="Verdana"/>
                <a:cs typeface="Verdana"/>
              </a:rPr>
              <a:t>All services (signal IO, LV power) are located under the </a:t>
            </a:r>
            <a:r>
              <a:rPr lang="nl-NL" altLang="nl-NL" sz="2000" dirty="0" err="1" smtClean="0">
                <a:latin typeface="Verdana"/>
                <a:cs typeface="Verdana"/>
              </a:rPr>
              <a:t>detection</a:t>
            </a:r>
            <a:r>
              <a:rPr lang="nl-NL" altLang="nl-NL" sz="2000" dirty="0" smtClean="0">
                <a:latin typeface="Verdana"/>
                <a:cs typeface="Verdana"/>
              </a:rPr>
              <a:t> </a:t>
            </a:r>
            <a:r>
              <a:rPr lang="nl-NL" altLang="nl-NL" sz="2000" dirty="0" err="1" smtClean="0">
                <a:latin typeface="Verdana"/>
                <a:cs typeface="Verdana"/>
              </a:rPr>
              <a:t>surface</a:t>
            </a:r>
            <a:endParaRPr lang="nl-NL" altLang="nl-NL" sz="2000" dirty="0" smtClean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 smtClean="0">
                <a:latin typeface="Verdana"/>
                <a:cs typeface="Verdana"/>
              </a:rPr>
              <a:t>The area for connections was squeezed to the minimum</a:t>
            </a:r>
          </a:p>
          <a:p>
            <a:pPr>
              <a:buBlip>
                <a:blip r:embed="rId5"/>
              </a:buBlip>
            </a:pPr>
            <a:r>
              <a:rPr lang="nl-NL" altLang="nl-NL" sz="2000" dirty="0" err="1" smtClean="0">
                <a:latin typeface="Verdana"/>
                <a:cs typeface="Verdana"/>
              </a:rPr>
              <a:t>Very</a:t>
            </a:r>
            <a:r>
              <a:rPr lang="nl-NL" altLang="nl-NL" sz="2000" dirty="0" smtClean="0">
                <a:latin typeface="Verdana"/>
                <a:cs typeface="Verdana"/>
              </a:rPr>
              <a:t> high </a:t>
            </a:r>
            <a:r>
              <a:rPr lang="nl-NL" altLang="nl-NL" sz="2000" dirty="0" err="1" smtClean="0">
                <a:latin typeface="Verdana"/>
                <a:cs typeface="Verdana"/>
              </a:rPr>
              <a:t>precision</a:t>
            </a:r>
            <a:r>
              <a:rPr lang="en-GB" altLang="nl-NL" sz="2000" dirty="0" smtClean="0">
                <a:solidFill>
                  <a:srgbClr val="000000"/>
                </a:solidFill>
                <a:latin typeface="Verdana"/>
                <a:cs typeface="Verdana"/>
              </a:rPr>
              <a:t> 10</a:t>
            </a:r>
            <a:r>
              <a:rPr lang="en-GB" alt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altLang="en-US" sz="2000" dirty="0" err="1" smtClean="0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nl-NL" altLang="nl-NL" sz="2000" dirty="0" smtClean="0">
                <a:latin typeface="Verdana"/>
                <a:cs typeface="Verdana"/>
              </a:rPr>
              <a:t> </a:t>
            </a:r>
            <a:r>
              <a:rPr lang="nl-NL" altLang="nl-NL" sz="2000" dirty="0" err="1" smtClean="0">
                <a:latin typeface="Verdana"/>
                <a:cs typeface="Verdana"/>
              </a:rPr>
              <a:t>mounting</a:t>
            </a:r>
            <a:r>
              <a:rPr lang="nl-NL" altLang="nl-NL" sz="2000" dirty="0" smtClean="0">
                <a:latin typeface="Verdana"/>
                <a:cs typeface="Verdana"/>
              </a:rPr>
              <a:t> of the chips and </a:t>
            </a:r>
            <a:r>
              <a:rPr lang="nl-NL" altLang="nl-NL" sz="2000" dirty="0" err="1" smtClean="0">
                <a:latin typeface="Verdana"/>
                <a:cs typeface="Verdana"/>
              </a:rPr>
              <a:t>guard</a:t>
            </a:r>
            <a:endParaRPr lang="en-US" altLang="nl-NL" sz="2000" dirty="0" smtClean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r>
              <a:rPr lang="en-US" altLang="nl-NL" sz="2000" dirty="0" smtClean="0">
                <a:latin typeface="Verdana"/>
                <a:cs typeface="Verdana"/>
              </a:rPr>
              <a:t>QUAD has an sensitive area of 68.9%</a:t>
            </a:r>
          </a:p>
          <a:p>
            <a:pPr>
              <a:buBlip>
                <a:blip r:embed="rId5"/>
              </a:buBlip>
            </a:pPr>
            <a:r>
              <a:rPr lang="nl-NL" altLang="nl-NL" sz="2000" dirty="0" smtClean="0">
                <a:latin typeface="Verdana"/>
                <a:cs typeface="Verdana"/>
              </a:rPr>
              <a:t>DAQ </a:t>
            </a:r>
            <a:r>
              <a:rPr lang="nl-NL" altLang="nl-NL" sz="2000" dirty="0" err="1" smtClean="0">
                <a:latin typeface="Verdana"/>
                <a:cs typeface="Verdana"/>
              </a:rPr>
              <a:t>by</a:t>
            </a:r>
            <a:r>
              <a:rPr lang="nl-NL" altLang="nl-NL" sz="2000" dirty="0" smtClean="0">
                <a:latin typeface="Verdana"/>
                <a:cs typeface="Verdana"/>
              </a:rPr>
              <a:t> SPIDR</a:t>
            </a:r>
            <a:endParaRPr lang="en-US" altLang="nl-NL" sz="2000" dirty="0" smtClean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endParaRPr lang="nl-NL" altLang="nl-NL" sz="2400" dirty="0" smtClean="0"/>
          </a:p>
          <a:p>
            <a:pPr>
              <a:buFontTx/>
              <a:buBlip>
                <a:blip r:embed="rId5"/>
              </a:buBlip>
            </a:pPr>
            <a:endParaRPr lang="nl-NL" altLang="nl-NL" sz="2400" dirty="0" smtClean="0"/>
          </a:p>
          <a:p>
            <a:pPr>
              <a:buNone/>
            </a:pPr>
            <a:endParaRPr lang="nl-NL" altLang="nl-NL" sz="2400" dirty="0"/>
          </a:p>
        </p:txBody>
      </p:sp>
      <p:sp>
        <p:nvSpPr>
          <p:cNvPr id="3" name="Rectangle 2"/>
          <p:cNvSpPr/>
          <p:nvPr/>
        </p:nvSpPr>
        <p:spPr>
          <a:xfrm>
            <a:off x="6553200" y="1657290"/>
            <a:ext cx="243387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sz="2000" dirty="0" smtClean="0">
                <a:latin typeface="Verdana"/>
                <a:cs typeface="Verdana"/>
              </a:rPr>
              <a:t>39.6 </a:t>
            </a:r>
            <a:r>
              <a:rPr lang="en-US" altLang="nl-NL" sz="2000" dirty="0">
                <a:latin typeface="Verdana"/>
                <a:cs typeface="Verdana"/>
              </a:rPr>
              <a:t>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6200000" flipV="1">
            <a:off x="6752153" y="2925247"/>
            <a:ext cx="1814157" cy="78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6200000" flipV="1">
            <a:off x="7779721" y="2126278"/>
            <a:ext cx="1204557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5792"/>
          <a:stretch>
            <a:fillRect/>
          </a:stretch>
        </p:blipFill>
        <p:spPr bwMode="auto">
          <a:xfrm>
            <a:off x="9419504" y="304800"/>
            <a:ext cx="24804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448800" y="205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Verdana"/>
                <a:cs typeface="Verdana"/>
              </a:rPr>
              <a:t> series of </a:t>
            </a:r>
            <a:r>
              <a:rPr lang="en-US" sz="1800" dirty="0" err="1" smtClean="0">
                <a:latin typeface="Verdana"/>
                <a:cs typeface="Verdana"/>
              </a:rPr>
              <a:t>QUADs</a:t>
            </a:r>
            <a:endParaRPr lang="en-US" sz="18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3200" b="0" dirty="0" smtClean="0">
                <a:latin typeface="Verdana"/>
                <a:cs typeface="Verdana"/>
              </a:rPr>
              <a:t>QUAD test beam in Bonn (October 2018)</a:t>
            </a:r>
            <a:endParaRPr lang="nl-NL" altLang="nl-NL" sz="3200" b="0" dirty="0" smtClean="0">
              <a:latin typeface="Verdana"/>
              <a:cs typeface="Verdan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6" y="925488"/>
            <a:ext cx="6067373" cy="1665312"/>
          </a:xfrm>
        </p:spPr>
        <p:txBody>
          <a:bodyPr/>
          <a:lstStyle/>
          <a:p>
            <a:r>
              <a:rPr lang="en-US" dirty="0">
                <a:latin typeface="Verdana"/>
                <a:cs typeface="Verdana"/>
              </a:rPr>
              <a:t>ELSA: 2.5 GeV electrons</a:t>
            </a:r>
          </a:p>
          <a:p>
            <a:r>
              <a:rPr lang="en-US" dirty="0">
                <a:latin typeface="Verdana"/>
                <a:cs typeface="Verdana"/>
              </a:rPr>
              <a:t>Tracks referenced by Mimosa </a:t>
            </a:r>
            <a:r>
              <a:rPr lang="en-US" dirty="0" smtClean="0">
                <a:latin typeface="Verdana"/>
                <a:cs typeface="Verdana"/>
              </a:rPr>
              <a:t>telescope</a:t>
            </a:r>
          </a:p>
          <a:p>
            <a:r>
              <a:rPr lang="en-US" dirty="0" smtClean="0">
                <a:latin typeface="Verdana"/>
                <a:cs typeface="Verdana"/>
              </a:rPr>
              <a:t>QUAD sandwiched between Mimosa planes</a:t>
            </a:r>
          </a:p>
          <a:p>
            <a:pPr lvl="1"/>
            <a:r>
              <a:rPr lang="en-US" dirty="0" smtClean="0">
                <a:latin typeface="Verdana"/>
                <a:cs typeface="Verdana"/>
              </a:rPr>
              <a:t>Largely improved track definition</a:t>
            </a:r>
          </a:p>
          <a:p>
            <a:r>
              <a:rPr lang="en-US" dirty="0">
                <a:latin typeface="Verdana"/>
                <a:cs typeface="Verdana"/>
              </a:rPr>
              <a:t>Gas: </a:t>
            </a:r>
            <a:r>
              <a:rPr lang="en-US" dirty="0" err="1">
                <a:latin typeface="Verdana"/>
                <a:cs typeface="Verdana"/>
              </a:rPr>
              <a:t>Ar</a:t>
            </a:r>
            <a:r>
              <a:rPr lang="en-US" dirty="0">
                <a:latin typeface="Verdana"/>
                <a:cs typeface="Verdana"/>
              </a:rPr>
              <a:t>/CF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/iC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H</a:t>
            </a:r>
            <a:r>
              <a:rPr lang="en-US" baseline="-25000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 95/3/2 (T2K</a:t>
            </a:r>
            <a:r>
              <a:rPr lang="en-US" dirty="0" smtClean="0">
                <a:latin typeface="Verdana"/>
                <a:cs typeface="Verdana"/>
              </a:rPr>
              <a:t>)</a:t>
            </a:r>
          </a:p>
          <a:p>
            <a:r>
              <a:rPr lang="en-US" dirty="0">
                <a:latin typeface="Verdana"/>
                <a:cs typeface="Verdana"/>
              </a:rPr>
              <a:t>E</a:t>
            </a:r>
            <a:r>
              <a:rPr lang="en-US" baseline="-25000" dirty="0">
                <a:latin typeface="Verdana"/>
                <a:cs typeface="Verdana"/>
              </a:rPr>
              <a:t>d</a:t>
            </a:r>
            <a:r>
              <a:rPr lang="en-US" dirty="0">
                <a:latin typeface="Verdana"/>
                <a:cs typeface="Verdana"/>
              </a:rPr>
              <a:t> = 280 </a:t>
            </a:r>
            <a:r>
              <a:rPr lang="en-US" dirty="0" smtClean="0">
                <a:latin typeface="Verdana"/>
                <a:cs typeface="Verdana"/>
              </a:rPr>
              <a:t>V/cm, </a:t>
            </a:r>
            <a:r>
              <a:rPr lang="en-US" dirty="0" err="1" smtClean="0">
                <a:latin typeface="Verdana"/>
                <a:cs typeface="Verdana"/>
              </a:rPr>
              <a:t>V</a:t>
            </a:r>
            <a:r>
              <a:rPr lang="en-US" baseline="-25000" dirty="0" err="1" smtClean="0">
                <a:latin typeface="Verdana"/>
                <a:cs typeface="Verdana"/>
              </a:rPr>
              <a:t>grid</a:t>
            </a:r>
            <a:r>
              <a:rPr lang="en-US" dirty="0" smtClean="0">
                <a:latin typeface="Verdana"/>
                <a:cs typeface="Verdana"/>
              </a:rPr>
              <a:t> </a:t>
            </a:r>
            <a:r>
              <a:rPr lang="en-US" dirty="0">
                <a:latin typeface="Verdana"/>
                <a:cs typeface="Verdana"/>
              </a:rPr>
              <a:t>= </a:t>
            </a:r>
            <a:r>
              <a:rPr lang="en-US" dirty="0" smtClean="0">
                <a:latin typeface="Verdana"/>
                <a:cs typeface="Verdana"/>
              </a:rPr>
              <a:t>-300 V</a:t>
            </a:r>
          </a:p>
          <a:p>
            <a:r>
              <a:rPr lang="en-US" dirty="0" smtClean="0">
                <a:latin typeface="Verdana"/>
                <a:cs typeface="Verdana"/>
              </a:rPr>
              <a:t>Typical beam height above the chip: ~1 cm</a:t>
            </a:r>
            <a:endParaRPr lang="en-US" dirty="0">
              <a:latin typeface="Verdana"/>
              <a:cs typeface="Verdana"/>
            </a:endParaRPr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7329" t="24330" r="22391" b="31225"/>
          <a:stretch/>
        </p:blipFill>
        <p:spPr>
          <a:xfrm>
            <a:off x="8187339" y="4005064"/>
            <a:ext cx="3866824" cy="2563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87270" y="3212976"/>
            <a:ext cx="6483164" cy="2917424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02237" y="6305490"/>
            <a:ext cx="165576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>
                <a:latin typeface="Verdana"/>
                <a:cs typeface="Verdana"/>
              </a:rPr>
              <a:t>Field cage</a:t>
            </a:r>
            <a:endParaRPr lang="nl-NL" altLang="nl-NL" sz="2000" dirty="0">
              <a:latin typeface="Verdana"/>
              <a:cs typeface="Verdana"/>
            </a:endParaRPr>
          </a:p>
        </p:txBody>
      </p:sp>
      <p:cxnSp>
        <p:nvCxnSpPr>
          <p:cNvPr id="41" name="Straight Arrow Connector 7"/>
          <p:cNvCxnSpPr>
            <a:cxnSpLocks noChangeShapeType="1"/>
          </p:cNvCxnSpPr>
          <p:nvPr/>
        </p:nvCxnSpPr>
        <p:spPr bwMode="auto">
          <a:xfrm flipH="1">
            <a:off x="5154615" y="2924944"/>
            <a:ext cx="1392238" cy="13938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6096000" y="2509837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>
                <a:latin typeface="Verdana"/>
                <a:cs typeface="Verdana"/>
              </a:rPr>
              <a:t>QUAD</a:t>
            </a:r>
            <a:endParaRPr lang="nl-NL" altLang="nl-NL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142563" y="1730514"/>
            <a:ext cx="335917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Preliminary results will be presented here</a:t>
            </a:r>
            <a:endParaRPr lang="en-US" sz="2000" dirty="0">
              <a:latin typeface="Verdana"/>
              <a:cs typeface="Verdana"/>
            </a:endParaRPr>
          </a:p>
        </p:txBody>
      </p: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" name="Straight Arrow Connector 8"/>
          <p:cNvCxnSpPr/>
          <p:nvPr/>
        </p:nvCxnSpPr>
        <p:spPr bwMode="auto">
          <a:xfrm>
            <a:off x="4511824" y="4488039"/>
            <a:ext cx="0" cy="66915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3783212" y="4699883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40 mm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740373"/>
          </a:xfrm>
        </p:spPr>
        <p:txBody>
          <a:bodyPr/>
          <a:lstStyle/>
          <a:p>
            <a:r>
              <a:rPr lang="nl-NL" sz="4000" b="0" dirty="0" smtClean="0">
                <a:latin typeface="Verdana"/>
                <a:cs typeface="Verdana"/>
              </a:rPr>
              <a:t>QUAD time walk results</a:t>
            </a:r>
            <a:endParaRPr lang="nl-NL" sz="4000" b="0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5410200"/>
            <a:ext cx="4829944" cy="639770"/>
          </a:xfrm>
        </p:spPr>
        <p:txBody>
          <a:bodyPr/>
          <a:lstStyle/>
          <a:p>
            <a:r>
              <a:rPr lang="nl-NL" sz="2000" dirty="0" smtClean="0">
                <a:latin typeface="Verdana"/>
                <a:cs typeface="Verdana"/>
              </a:rPr>
              <a:t> Time walk correction works well</a:t>
            </a:r>
          </a:p>
          <a:p>
            <a:r>
              <a:rPr lang="nl-NL" sz="2000" dirty="0" smtClean="0">
                <a:latin typeface="Verdana"/>
                <a:cs typeface="Verdana"/>
              </a:rPr>
              <a:t>Applied for all analysis results</a:t>
            </a:r>
            <a:endParaRPr lang="nl-NL" sz="2000" dirty="0"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4318"/>
          <a:stretch>
            <a:fillRect/>
          </a:stretch>
        </p:blipFill>
        <p:spPr>
          <a:xfrm>
            <a:off x="475745" y="1752600"/>
            <a:ext cx="5010655" cy="4341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721172"/>
            <a:ext cx="4715887" cy="3556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769278">
            <a:off x="1633741" y="3928495"/>
            <a:ext cx="120898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Preliminary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 rot="19769278">
            <a:off x="6746309" y="2877642"/>
            <a:ext cx="120898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Preliminary </a:t>
            </a:r>
            <a:endParaRPr lang="en-US" sz="1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97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6" y="213956"/>
            <a:ext cx="10363200" cy="800100"/>
          </a:xfrm>
        </p:spPr>
        <p:txBody>
          <a:bodyPr/>
          <a:lstStyle/>
          <a:p>
            <a:r>
              <a:rPr lang="nl-NL" sz="4000" b="0" dirty="0" smtClean="0">
                <a:latin typeface="Verdana"/>
                <a:cs typeface="Verdana"/>
              </a:rPr>
              <a:t>QUAD single hit </a:t>
            </a:r>
            <a:r>
              <a:rPr lang="nl-NL" sz="4000" b="0" dirty="0" err="1" smtClean="0">
                <a:latin typeface="Verdana"/>
                <a:cs typeface="Verdana"/>
              </a:rPr>
              <a:t>resolution</a:t>
            </a:r>
            <a:endParaRPr lang="nl-NL" sz="4000" b="0" dirty="0">
              <a:latin typeface="Verdana"/>
              <a:cs typeface="Verdana"/>
            </a:endParaRPr>
          </a:p>
        </p:txBody>
      </p:sp>
      <p:pic>
        <p:nvPicPr>
          <p:cNvPr id="18" name="Picture 17" descr="diffx_qua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1295400"/>
            <a:ext cx="6141944" cy="4419600"/>
          </a:xfrm>
          <a:prstGeom prst="rect">
            <a:avLst/>
          </a:prstGeom>
        </p:spPr>
      </p:pic>
      <p:pic>
        <p:nvPicPr>
          <p:cNvPr id="19" name="Picture 18" descr="diffz_qua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943599" y="1295400"/>
            <a:ext cx="6248401" cy="44962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62200" y="5638800"/>
            <a:ext cx="2667000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 = 419 </a:t>
            </a:r>
            <a:r>
              <a:rPr lang="en-US" sz="2000" dirty="0" err="1" smtClean="0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/√cm</a:t>
            </a: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72400" y="5638800"/>
            <a:ext cx="2667000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L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 = 259 </a:t>
            </a:r>
            <a:r>
              <a:rPr lang="en-US" sz="2000" dirty="0" err="1" smtClean="0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/√cm</a:t>
            </a: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8400" y="11430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Transverse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83502" y="1143000"/>
            <a:ext cx="2070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Longitudinal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4000" y="2057400"/>
            <a:ext cx="17634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Preliminary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66363" y="2971800"/>
            <a:ext cx="17634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Preliminary</a:t>
            </a:r>
            <a:endParaRPr lang="en-US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409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efore_after_co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638800" y="1337733"/>
            <a:ext cx="6400800" cy="4605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510152"/>
            <a:ext cx="10363200" cy="451520"/>
          </a:xfrm>
        </p:spPr>
        <p:txBody>
          <a:bodyPr/>
          <a:lstStyle/>
          <a:p>
            <a:r>
              <a:rPr lang="nl-NL" sz="4000" b="0" dirty="0" smtClean="0">
                <a:latin typeface="Verdana"/>
                <a:cs typeface="Verdana"/>
              </a:rPr>
              <a:t>QUAD edge deformations</a:t>
            </a:r>
            <a:endParaRPr lang="nl-NL" sz="4000" b="0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32" y="1123950"/>
            <a:ext cx="5100668" cy="3371850"/>
          </a:xfrm>
        </p:spPr>
        <p:txBody>
          <a:bodyPr/>
          <a:lstStyle/>
          <a:p>
            <a:r>
              <a:rPr lang="nl-NL" sz="2000" dirty="0" err="1" smtClean="0">
                <a:latin typeface="Verdana"/>
                <a:cs typeface="Verdana"/>
              </a:rPr>
              <a:t>Small</a:t>
            </a:r>
            <a:r>
              <a:rPr lang="nl-NL" sz="2000" dirty="0" smtClean="0">
                <a:latin typeface="Verdana"/>
                <a:cs typeface="Verdana"/>
              </a:rPr>
              <a:t> </a:t>
            </a:r>
            <a:r>
              <a:rPr lang="nl-NL" sz="2000" dirty="0" err="1" smtClean="0">
                <a:latin typeface="Verdana"/>
                <a:cs typeface="Verdana"/>
              </a:rPr>
              <a:t>deformations</a:t>
            </a:r>
            <a:r>
              <a:rPr lang="nl-NL" sz="2000" dirty="0" smtClean="0">
                <a:latin typeface="Verdana"/>
                <a:cs typeface="Verdana"/>
              </a:rPr>
              <a:t> due to</a:t>
            </a:r>
          </a:p>
          <a:p>
            <a:pPr lvl="1"/>
            <a:r>
              <a:rPr lang="nl-NL" sz="1800" dirty="0" smtClean="0">
                <a:latin typeface="Verdana"/>
                <a:cs typeface="Verdana"/>
              </a:rPr>
              <a:t>Dead zone between chips</a:t>
            </a:r>
          </a:p>
          <a:p>
            <a:pPr lvl="1"/>
            <a:r>
              <a:rPr lang="nl-NL" sz="1800" dirty="0" smtClean="0">
                <a:latin typeface="Verdana"/>
                <a:cs typeface="Verdana"/>
              </a:rPr>
              <a:t>Grounded region between chips</a:t>
            </a:r>
          </a:p>
          <a:p>
            <a:r>
              <a:rPr lang="nl-NL" sz="2000" dirty="0" smtClean="0">
                <a:latin typeface="Verdana"/>
                <a:cs typeface="Verdana"/>
              </a:rPr>
              <a:t>Are </a:t>
            </a:r>
            <a:r>
              <a:rPr lang="nl-NL" sz="2000" dirty="0" err="1" smtClean="0">
                <a:latin typeface="Verdana"/>
                <a:cs typeface="Verdana"/>
              </a:rPr>
              <a:t>corrected</a:t>
            </a:r>
            <a:r>
              <a:rPr lang="nl-NL" sz="2000" dirty="0" smtClean="0">
                <a:latin typeface="Verdana"/>
                <a:cs typeface="Verdana"/>
              </a:rPr>
              <a:t> </a:t>
            </a:r>
            <a:r>
              <a:rPr lang="nl-NL" sz="2000" dirty="0" err="1" smtClean="0">
                <a:latin typeface="Verdana"/>
                <a:cs typeface="Verdana"/>
              </a:rPr>
              <a:t>by</a:t>
            </a:r>
            <a:r>
              <a:rPr lang="nl-NL" sz="2000" dirty="0" smtClean="0">
                <a:latin typeface="Verdana"/>
                <a:cs typeface="Verdana"/>
              </a:rPr>
              <a:t>:</a:t>
            </a:r>
          </a:p>
          <a:p>
            <a:pPr lvl="1"/>
            <a:r>
              <a:rPr lang="nl-NL" sz="1800" dirty="0" err="1" smtClean="0">
                <a:latin typeface="Verdana"/>
                <a:cs typeface="Verdana"/>
              </a:rPr>
              <a:t>fitted</a:t>
            </a:r>
            <a:r>
              <a:rPr lang="nl-NL" sz="1800" dirty="0" smtClean="0">
                <a:latin typeface="Verdana"/>
                <a:cs typeface="Verdana"/>
              </a:rPr>
              <a:t> correction </a:t>
            </a:r>
            <a:r>
              <a:rPr lang="nl-NL" sz="1800" dirty="0" err="1" smtClean="0">
                <a:latin typeface="Verdana"/>
                <a:cs typeface="Verdana"/>
              </a:rPr>
              <a:t>function</a:t>
            </a:r>
            <a:r>
              <a:rPr lang="nl-NL" sz="1800" dirty="0" smtClean="0">
                <a:latin typeface="Verdana"/>
                <a:cs typeface="Verdana"/>
              </a:rPr>
              <a:t> </a:t>
            </a:r>
          </a:p>
          <a:p>
            <a:pPr lvl="1"/>
            <a:r>
              <a:rPr lang="nl-NL" sz="1800" dirty="0" err="1" smtClean="0">
                <a:latin typeface="Verdana"/>
                <a:cs typeface="Verdana"/>
              </a:rPr>
              <a:t>adding</a:t>
            </a:r>
            <a:r>
              <a:rPr lang="nl-NL" sz="1800" dirty="0" smtClean="0">
                <a:latin typeface="Verdana"/>
                <a:cs typeface="Verdana"/>
              </a:rPr>
              <a:t> proper </a:t>
            </a:r>
            <a:r>
              <a:rPr lang="nl-NL" sz="1800" dirty="0" err="1" smtClean="0">
                <a:latin typeface="Verdana"/>
                <a:cs typeface="Verdana"/>
              </a:rPr>
              <a:t>guard</a:t>
            </a:r>
            <a:r>
              <a:rPr lang="nl-NL" sz="1800" dirty="0" smtClean="0">
                <a:latin typeface="Verdana"/>
                <a:cs typeface="Verdana"/>
              </a:rPr>
              <a:t> </a:t>
            </a:r>
            <a:r>
              <a:rPr lang="nl-NL" sz="1800" dirty="0" err="1" smtClean="0">
                <a:latin typeface="Verdana"/>
                <a:cs typeface="Verdana"/>
              </a:rPr>
              <a:t>wire</a:t>
            </a:r>
            <a:r>
              <a:rPr lang="nl-NL" sz="1800" dirty="0" smtClean="0">
                <a:latin typeface="Verdana"/>
                <a:cs typeface="Verdana"/>
              </a:rPr>
              <a:t> </a:t>
            </a:r>
            <a:r>
              <a:rPr lang="nl-NL" sz="1800" dirty="0" err="1" smtClean="0">
                <a:latin typeface="Verdana"/>
                <a:cs typeface="Verdana"/>
              </a:rPr>
              <a:t>electrode</a:t>
            </a:r>
            <a:r>
              <a:rPr lang="nl-NL" sz="1800" dirty="0" smtClean="0">
                <a:latin typeface="Verdana"/>
                <a:cs typeface="Verdana"/>
              </a:rPr>
              <a:t> </a:t>
            </a:r>
            <a:endParaRPr lang="nl-NL" sz="1800" dirty="0">
              <a:latin typeface="Verdana"/>
              <a:cs typeface="Verdan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263352" y="3369693"/>
            <a:ext cx="2159649" cy="295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1366993" y="5458521"/>
            <a:ext cx="385607" cy="408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769278">
            <a:off x="6628039" y="4241009"/>
            <a:ext cx="17123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7012" t="9217" b="15205"/>
          <a:stretch/>
        </p:blipFill>
        <p:spPr>
          <a:xfrm rot="5400000">
            <a:off x="3272412" y="3326012"/>
            <a:ext cx="1718144" cy="295232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rot="5400000">
            <a:off x="3894419" y="4075343"/>
            <a:ext cx="1095324" cy="5646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303778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15746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015746" y="5095232"/>
            <a:ext cx="2880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356340" y="3440668"/>
            <a:ext cx="213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Verdana"/>
                <a:cs typeface="Verdana"/>
              </a:rPr>
              <a:t>Grounded region</a:t>
            </a:r>
            <a:endParaRPr lang="en-US" sz="1800" dirty="0">
              <a:latin typeface="Verdana"/>
              <a:cs typeface="Verdana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271464" y="5414392"/>
            <a:ext cx="144016" cy="7200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1447800" y="5086103"/>
            <a:ext cx="2146920" cy="3240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542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x_cor_1000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322849" y="990600"/>
            <a:ext cx="5268951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10363200" cy="800100"/>
          </a:xfrm>
        </p:spPr>
        <p:txBody>
          <a:bodyPr/>
          <a:lstStyle/>
          <a:p>
            <a:r>
              <a:rPr lang="en-US" sz="3200" b="0" dirty="0" smtClean="0">
                <a:latin typeface="Verdana"/>
                <a:cs typeface="Verdana"/>
              </a:rPr>
              <a:t>QUAD deformations in </a:t>
            </a:r>
            <a:r>
              <a:rPr lang="en-US" sz="3200" dirty="0" smtClean="0">
                <a:latin typeface="Verdana"/>
                <a:cs typeface="Verdana"/>
              </a:rPr>
              <a:t>transverse</a:t>
            </a:r>
            <a:r>
              <a:rPr lang="en-US" sz="3200" b="0" dirty="0" smtClean="0">
                <a:latin typeface="Verdana"/>
                <a:cs typeface="Verdana"/>
              </a:rPr>
              <a:t> plane (XY)</a:t>
            </a:r>
            <a:r>
              <a:rPr lang="en-US" sz="3200" b="0" baseline="0" dirty="0" smtClean="0">
                <a:latin typeface="Verdana"/>
                <a:cs typeface="Verdana"/>
              </a:rPr>
              <a:t> </a:t>
            </a:r>
            <a:endParaRPr lang="en-US" sz="3200" b="0" dirty="0">
              <a:latin typeface="Verdana"/>
              <a:cs typeface="Verdan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98354" y="1200150"/>
            <a:ext cx="4660629" cy="3371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Verdana"/>
                <a:cs typeface="Verdana"/>
              </a:rPr>
              <a:t>After applying fitted edge corrections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Verdana"/>
                <a:cs typeface="Verdana"/>
              </a:rPr>
              <a:t>RMS of the mean residuals are 26 </a:t>
            </a:r>
            <a:r>
              <a:rPr lang="en-US" sz="2200" dirty="0" err="1" smtClean="0">
                <a:latin typeface="Verdana"/>
                <a:cs typeface="Verdana"/>
              </a:rPr>
              <a:t>μm</a:t>
            </a:r>
            <a:r>
              <a:rPr lang="en-US" sz="2200" dirty="0" smtClean="0">
                <a:latin typeface="Verdana"/>
                <a:cs typeface="Verdana"/>
              </a:rPr>
              <a:t> over the whole QUAD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16" name="Picture 15" descr="freq_1000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85799" y="3124200"/>
            <a:ext cx="4447615" cy="3200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9769278">
            <a:off x="6823610" y="3450726"/>
            <a:ext cx="193078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Preliminary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01543" y="3957935"/>
            <a:ext cx="149425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Verdana"/>
                <a:cs typeface="Verdana"/>
              </a:rPr>
              <a:t>Preliminary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322621" y="1676400"/>
            <a:ext cx="9925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smtClean="0">
                <a:solidFill>
                  <a:srgbClr val="FFFFFF"/>
                </a:solidFill>
              </a:rPr>
              <a:t>XY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367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057400"/>
            <a:ext cx="5269174" cy="3124200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 smtClean="0">
                <a:latin typeface="Verdana"/>
                <a:cs typeface="Verdana"/>
              </a:rPr>
              <a:t>Next: QUAD as a building block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 rot="18809563">
            <a:off x="6103865" y="3336469"/>
            <a:ext cx="353128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1800" dirty="0">
                <a:latin typeface="Verdana"/>
                <a:cs typeface="Verdana"/>
              </a:rPr>
              <a:t>Guard</a:t>
            </a:r>
            <a:r>
              <a:rPr lang="en-US" altLang="nl-NL" sz="1800" dirty="0" smtClean="0">
                <a:latin typeface="Verdana"/>
                <a:cs typeface="Verdana"/>
              </a:rPr>
              <a:t> wires not yet installed</a:t>
            </a:r>
            <a:endParaRPr lang="nl-NL" altLang="nl-NL" sz="1800" dirty="0">
              <a:latin typeface="Verdana"/>
              <a:cs typeface="Verdana"/>
            </a:endParaRPr>
          </a:p>
        </p:txBody>
      </p:sp>
      <p:pic>
        <p:nvPicPr>
          <p:cNvPr id="18" name="Picture 2" descr="C:\Data\LepCol\Module concept\recent drawings\QUAD_24Nov2017\4x3_Setup_017876_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451028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Down Arrow 13"/>
          <p:cNvSpPr>
            <a:spLocks noChangeArrowheads="1"/>
          </p:cNvSpPr>
          <p:nvPr/>
        </p:nvSpPr>
        <p:spPr bwMode="auto">
          <a:xfrm>
            <a:off x="3124200" y="2049479"/>
            <a:ext cx="256507" cy="23652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20" name="Down Arrow 13"/>
          <p:cNvSpPr>
            <a:spLocks noChangeArrowheads="1"/>
          </p:cNvSpPr>
          <p:nvPr/>
        </p:nvSpPr>
        <p:spPr bwMode="auto">
          <a:xfrm>
            <a:off x="2286000" y="2125679"/>
            <a:ext cx="256507" cy="23652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21" name="Down Arrow 13"/>
          <p:cNvSpPr>
            <a:spLocks noChangeArrowheads="1"/>
          </p:cNvSpPr>
          <p:nvPr/>
        </p:nvSpPr>
        <p:spPr bwMode="auto">
          <a:xfrm>
            <a:off x="3810000" y="1973279"/>
            <a:ext cx="256507" cy="23652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22" name="TextBox 22"/>
          <p:cNvSpPr txBox="1">
            <a:spLocks noChangeArrowheads="1"/>
          </p:cNvSpPr>
          <p:nvPr/>
        </p:nvSpPr>
        <p:spPr bwMode="auto">
          <a:xfrm rot="21373104">
            <a:off x="1685418" y="1592693"/>
            <a:ext cx="290437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dirty="0">
                <a:latin typeface="Verdana"/>
                <a:cs typeface="Verdana"/>
              </a:rPr>
              <a:t>Cooling channels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72400" y="1600200"/>
            <a:ext cx="2267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smtClean="0">
                <a:solidFill>
                  <a:srgbClr val="000000"/>
                </a:solidFill>
                <a:latin typeface="Verdana"/>
                <a:cs typeface="Verdana"/>
              </a:rPr>
              <a:t>8-QUAD module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260648"/>
            <a:ext cx="10363200" cy="720080"/>
          </a:xfrm>
        </p:spPr>
        <p:txBody>
          <a:bodyPr/>
          <a:lstStyle/>
          <a:p>
            <a:r>
              <a:rPr lang="en-US" sz="4000" b="0" dirty="0">
                <a:latin typeface="Verdana"/>
                <a:cs typeface="Verdana"/>
              </a:rPr>
              <a:t>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6508"/>
            <a:ext cx="11399439" cy="3766492"/>
          </a:xfrm>
        </p:spPr>
        <p:txBody>
          <a:bodyPr/>
          <a:lstStyle/>
          <a:p>
            <a:r>
              <a:rPr lang="en-US" sz="2000" dirty="0" smtClean="0">
                <a:latin typeface="Verdana"/>
                <a:cs typeface="Verdana"/>
              </a:rPr>
              <a:t>Since 2017 three TimePix3 wafers were successfully equipped with an </a:t>
            </a:r>
            <a:r>
              <a:rPr lang="en-US" sz="2000" dirty="0" err="1" smtClean="0">
                <a:latin typeface="Verdana"/>
                <a:cs typeface="Verdana"/>
              </a:rPr>
              <a:t>InGrid</a:t>
            </a:r>
            <a:endParaRPr lang="en-US" sz="2000" dirty="0">
              <a:latin typeface="Verdana"/>
              <a:cs typeface="Verdana"/>
            </a:endParaRPr>
          </a:p>
          <a:p>
            <a:r>
              <a:rPr lang="en-US" sz="2000" dirty="0" smtClean="0">
                <a:latin typeface="Verdana"/>
                <a:cs typeface="Verdana"/>
              </a:rPr>
              <a:t>A single chip </a:t>
            </a:r>
            <a:r>
              <a:rPr lang="en-US" sz="2000" dirty="0" err="1" smtClean="0">
                <a:latin typeface="Verdana"/>
                <a:cs typeface="Verdana"/>
              </a:rPr>
              <a:t>GridPix</a:t>
            </a:r>
            <a:r>
              <a:rPr lang="en-US" sz="2000" dirty="0" smtClean="0">
                <a:latin typeface="Verdana"/>
                <a:cs typeface="Verdana"/>
              </a:rPr>
              <a:t> detector from this production was </a:t>
            </a:r>
            <a:r>
              <a:rPr lang="en-US" sz="2000" dirty="0">
                <a:latin typeface="Verdana"/>
                <a:cs typeface="Verdana"/>
              </a:rPr>
              <a:t>reliably operated in a test beam </a:t>
            </a:r>
            <a:r>
              <a:rPr lang="en-US" sz="2000" dirty="0" smtClean="0">
                <a:latin typeface="Verdana"/>
                <a:cs typeface="Verdana"/>
              </a:rPr>
              <a:t>in 2017</a:t>
            </a:r>
          </a:p>
          <a:p>
            <a:pPr lvl="1"/>
            <a:r>
              <a:rPr lang="en-US" sz="1800" dirty="0" smtClean="0">
                <a:latin typeface="Verdana"/>
                <a:cs typeface="Verdana"/>
              </a:rPr>
              <a:t>Single electron detection =&gt; the </a:t>
            </a:r>
            <a:r>
              <a:rPr lang="en-US" sz="1800" dirty="0">
                <a:latin typeface="Verdana"/>
                <a:cs typeface="Verdana"/>
              </a:rPr>
              <a:t>resolution is primarily limited by diffusion</a:t>
            </a:r>
          </a:p>
          <a:p>
            <a:pPr lvl="1"/>
            <a:r>
              <a:rPr lang="en-US" sz="1800" dirty="0">
                <a:latin typeface="Verdana"/>
                <a:cs typeface="Verdana"/>
              </a:rPr>
              <a:t>Systematic uncertainties are low: &lt; 10 </a:t>
            </a:r>
            <a:r>
              <a:rPr lang="en-US" sz="1800" dirty="0" smtClean="0">
                <a:latin typeface="Verdana"/>
                <a:cs typeface="Verdana"/>
              </a:rPr>
              <a:t>µm </a:t>
            </a:r>
            <a:r>
              <a:rPr lang="en-US" sz="1800" dirty="0">
                <a:latin typeface="Verdana"/>
                <a:cs typeface="Verdana"/>
              </a:rPr>
              <a:t>in the pixel </a:t>
            </a:r>
            <a:r>
              <a:rPr lang="en-US" sz="1800" dirty="0" smtClean="0">
                <a:latin typeface="Verdana"/>
                <a:cs typeface="Verdana"/>
              </a:rPr>
              <a:t>plane</a:t>
            </a:r>
          </a:p>
          <a:p>
            <a:pPr lvl="1"/>
            <a:r>
              <a:rPr lang="en-US" sz="1800" smtClean="0">
                <a:latin typeface="Verdana"/>
                <a:cs typeface="Verdana"/>
              </a:rPr>
              <a:t>dE/dx</a:t>
            </a:r>
            <a:r>
              <a:rPr lang="en-US" sz="1800" dirty="0" smtClean="0">
                <a:latin typeface="Verdana"/>
                <a:cs typeface="Verdana"/>
              </a:rPr>
              <a:t> </a:t>
            </a:r>
            <a:r>
              <a:rPr lang="en-US" sz="1800" dirty="0" smtClean="0">
                <a:latin typeface="Verdana"/>
                <a:cs typeface="Verdana"/>
              </a:rPr>
              <a:t>resolution for a 1 </a:t>
            </a:r>
            <a:r>
              <a:rPr lang="en-US" sz="1800" dirty="0" err="1" smtClean="0">
                <a:latin typeface="Verdana"/>
                <a:cs typeface="Verdana"/>
              </a:rPr>
              <a:t>m</a:t>
            </a:r>
            <a:r>
              <a:rPr lang="en-US" sz="1800" dirty="0" smtClean="0">
                <a:latin typeface="Verdana"/>
                <a:cs typeface="Verdana"/>
              </a:rPr>
              <a:t> track is 4.1%</a:t>
            </a:r>
          </a:p>
          <a:p>
            <a:pPr marL="342900" lvl="1" indent="-342900">
              <a:buClr>
                <a:schemeClr val="accent1"/>
              </a:buClr>
            </a:pPr>
            <a:endParaRPr lang="en-US" sz="1800" dirty="0" smtClean="0">
              <a:latin typeface="Verdana"/>
              <a:cs typeface="Verdana"/>
            </a:endParaRPr>
          </a:p>
          <a:p>
            <a:pPr marL="342900" lvl="1" indent="-342900">
              <a:buClr>
                <a:schemeClr val="accent1"/>
              </a:buClr>
            </a:pPr>
            <a:r>
              <a:rPr lang="en-US" sz="2000" dirty="0" smtClean="0">
                <a:latin typeface="Verdana"/>
                <a:cs typeface="Verdana"/>
              </a:rPr>
              <a:t>Preliminary results </a:t>
            </a:r>
            <a:r>
              <a:rPr lang="en-US" sz="2000" dirty="0">
                <a:latin typeface="Verdana"/>
                <a:cs typeface="Verdana"/>
              </a:rPr>
              <a:t>from a recent</a:t>
            </a:r>
            <a:r>
              <a:rPr lang="en-US" sz="2000" dirty="0" smtClean="0">
                <a:latin typeface="Verdana"/>
                <a:cs typeface="Verdana"/>
              </a:rPr>
              <a:t> 2018 QUAD</a:t>
            </a:r>
            <a:r>
              <a:rPr lang="en-US" sz="2000" b="1" dirty="0" smtClean="0">
                <a:latin typeface="Verdana"/>
                <a:cs typeface="Verdana"/>
              </a:rPr>
              <a:t> </a:t>
            </a:r>
            <a:r>
              <a:rPr lang="en-US" sz="2000" dirty="0">
                <a:latin typeface="Verdana"/>
                <a:cs typeface="Verdana"/>
              </a:rPr>
              <a:t>test beam</a:t>
            </a:r>
            <a:r>
              <a:rPr lang="en-US" sz="2000" dirty="0" smtClean="0">
                <a:latin typeface="Verdana"/>
                <a:cs typeface="Verdana"/>
              </a:rPr>
              <a:t> were presented</a:t>
            </a:r>
          </a:p>
          <a:p>
            <a:pPr marL="342900" lvl="1" indent="-342900">
              <a:buClr>
                <a:schemeClr val="accent1"/>
              </a:buClr>
            </a:pPr>
            <a:r>
              <a:rPr lang="en-US" sz="2000" dirty="0" smtClean="0">
                <a:latin typeface="Verdana"/>
                <a:cs typeface="Verdana"/>
              </a:rPr>
              <a:t>Data quality and resolutions are similar to the single chip test beam results</a:t>
            </a:r>
          </a:p>
          <a:p>
            <a:r>
              <a:rPr lang="en-US" sz="2000" dirty="0">
                <a:latin typeface="Verdana"/>
                <a:cs typeface="Verdana"/>
              </a:rPr>
              <a:t>S</a:t>
            </a:r>
            <a:r>
              <a:rPr lang="en-US" sz="2000" dirty="0" smtClean="0">
                <a:latin typeface="Verdana"/>
                <a:cs typeface="Verdana"/>
              </a:rPr>
              <a:t>mall edge deformations at the boundary between two chips are observed</a:t>
            </a:r>
          </a:p>
          <a:p>
            <a:pPr lvl="1"/>
            <a:r>
              <a:rPr lang="en-US" sz="1800" dirty="0" smtClean="0">
                <a:latin typeface="Verdana"/>
                <a:cs typeface="Verdana"/>
              </a:rPr>
              <a:t>We will add guard wires to the module</a:t>
            </a:r>
          </a:p>
          <a:p>
            <a:r>
              <a:rPr lang="en-US" sz="2000" dirty="0" smtClean="0">
                <a:latin typeface="Verdana"/>
                <a:cs typeface="Verdana"/>
              </a:rPr>
              <a:t>A production of 14 </a:t>
            </a:r>
            <a:r>
              <a:rPr lang="en-US" sz="2000" dirty="0" err="1" smtClean="0">
                <a:latin typeface="Verdana"/>
                <a:cs typeface="Verdana"/>
              </a:rPr>
              <a:t>QUADs</a:t>
            </a:r>
            <a:r>
              <a:rPr lang="en-US" sz="2000" dirty="0" smtClean="0">
                <a:latin typeface="Verdana"/>
                <a:cs typeface="Verdana"/>
              </a:rPr>
              <a:t> is finished</a:t>
            </a:r>
          </a:p>
          <a:p>
            <a:pPr lvl="1"/>
            <a:r>
              <a:rPr lang="en-US" sz="2000" dirty="0" smtClean="0">
                <a:latin typeface="Verdana"/>
                <a:cs typeface="Verdana"/>
              </a:rPr>
              <a:t>QUADs are installed in an 8-QUAD module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10200456" y="4725144"/>
            <a:ext cx="1886743" cy="205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36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32529" y="2306472"/>
            <a:ext cx="3469942" cy="2057399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 smtClean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2895599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609600" y="248711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7"/>
          <a:srcRect r="9979"/>
          <a:stretch>
            <a:fillRect/>
          </a:stretch>
        </p:blipFill>
        <p:spPr>
          <a:xfrm>
            <a:off x="8077200" y="1219200"/>
            <a:ext cx="3606870" cy="38862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1371600" y="2743200"/>
            <a:ext cx="19050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4038600" y="2362200"/>
            <a:ext cx="25146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6781800" y="2514600"/>
            <a:ext cx="28194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219200" y="5100935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Single chip         Quad             Module                  TPC plane 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71600" y="5562600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 2017                2018              2019                   </a:t>
            </a:r>
            <a:endParaRPr lang="en-US" dirty="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 smtClean="0">
                <a:latin typeface="Verdana"/>
                <a:cs typeface="Verdana"/>
              </a:rPr>
              <a:t> </a:t>
            </a:r>
            <a:r>
              <a:rPr lang="en-GB" altLang="en-US" sz="3600" b="0" dirty="0" err="1" smtClean="0">
                <a:latin typeface="Verdana"/>
                <a:cs typeface="Verdana"/>
              </a:rPr>
              <a:t>GridPix</a:t>
            </a:r>
            <a:r>
              <a:rPr lang="en-GB" altLang="en-US" sz="3600" b="0" dirty="0" smtClean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 smtClean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 smtClean="0">
                <a:latin typeface="Verdana"/>
                <a:cs typeface="Verdana"/>
              </a:rPr>
              <a:t>Micromegas</a:t>
            </a:r>
            <a:r>
              <a:rPr lang="en-GB" altLang="en-US" sz="2000" dirty="0" smtClean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 smtClean="0">
                <a:latin typeface="Verdana"/>
                <a:cs typeface="Verdana"/>
              </a:rPr>
              <a:t>InGrid</a:t>
            </a:r>
            <a:r>
              <a:rPr lang="en-GB" altLang="en-US" sz="2000" dirty="0" smtClean="0">
                <a:latin typeface="Verdana"/>
                <a:cs typeface="Verdana"/>
              </a:rPr>
              <a:t> post-processed @ IZM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 smtClean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 smtClean="0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 smtClean="0"/>
              <a:t>  </a:t>
            </a:r>
            <a:r>
              <a:rPr lang="en-GB" altLang="en-US" sz="1800" dirty="0" smtClean="0">
                <a:latin typeface="Verdana"/>
                <a:cs typeface="Verdana"/>
              </a:rPr>
              <a:t>Aluminium grid (1 µ</a:t>
            </a:r>
            <a:r>
              <a:rPr lang="en-GB" altLang="en-US" sz="1800" dirty="0" err="1" smtClean="0">
                <a:latin typeface="Verdana"/>
                <a:cs typeface="Verdana"/>
              </a:rPr>
              <a:t>m</a:t>
            </a:r>
            <a:r>
              <a:rPr lang="en-GB" altLang="en-US" sz="1800" dirty="0" smtClean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 smtClean="0">
                <a:latin typeface="Verdana"/>
                <a:cs typeface="Verdana"/>
              </a:rPr>
              <a:t> 35 µ</a:t>
            </a:r>
            <a:r>
              <a:rPr lang="en-GB" altLang="en-US" sz="1800" dirty="0" err="1" smtClean="0">
                <a:latin typeface="Verdana"/>
                <a:cs typeface="Verdana"/>
              </a:rPr>
              <a:t>m</a:t>
            </a:r>
            <a:r>
              <a:rPr lang="en-GB" altLang="en-US" sz="1800" dirty="0" smtClean="0">
                <a:latin typeface="Verdana"/>
                <a:cs typeface="Verdana"/>
              </a:rPr>
              <a:t> wide holes, 55 µ</a:t>
            </a:r>
            <a:r>
              <a:rPr lang="en-GB" altLang="en-US" sz="1800" dirty="0" err="1" smtClean="0">
                <a:latin typeface="Verdana"/>
                <a:cs typeface="Verdana"/>
              </a:rPr>
              <a:t>m</a:t>
            </a:r>
            <a:r>
              <a:rPr lang="en-GB" altLang="en-US" sz="1800" dirty="0" smtClean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 smtClean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 smtClean="0">
                <a:latin typeface="Verdana"/>
                <a:cs typeface="Verdana"/>
              </a:rPr>
              <a:t>m</a:t>
            </a:r>
            <a:r>
              <a:rPr lang="en-GB" altLang="en-US" sz="1800" dirty="0" smtClean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 smtClean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 smtClean="0">
                <a:latin typeface="Verdana"/>
                <a:cs typeface="Verdana"/>
              </a:rPr>
              <a:t>m</a:t>
            </a:r>
            <a:r>
              <a:rPr lang="en-GB" altLang="en-US" sz="1800" dirty="0" smtClean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 smtClean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 smtClean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>
                <a:latin typeface="Verdana"/>
                <a:cs typeface="Verdana"/>
              </a:rPr>
              <a:t>TDC with </a:t>
            </a:r>
            <a:r>
              <a:rPr lang="en-GB" altLang="en-US" sz="2000" b="1" dirty="0" smtClean="0">
                <a:latin typeface="Verdana"/>
                <a:cs typeface="Verdana"/>
              </a:rPr>
              <a:t>610 MHz clock </a:t>
            </a:r>
            <a:r>
              <a:rPr lang="en-GB" altLang="en-US" sz="2000" dirty="0" smtClean="0">
                <a:latin typeface="Verdana"/>
                <a:cs typeface="Verdana"/>
              </a:rPr>
              <a:t>(1.64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 smtClean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 smtClean="0">
                <a:latin typeface="Verdana"/>
                <a:cs typeface="Verdana"/>
              </a:rPr>
              <a:t>pixel address </a:t>
            </a:r>
            <a:r>
              <a:rPr lang="en-GB" altLang="en-US" sz="1800" dirty="0" smtClean="0">
                <a:latin typeface="Verdana"/>
                <a:cs typeface="Verdana"/>
              </a:rPr>
              <a:t>and </a:t>
            </a:r>
            <a:r>
              <a:rPr lang="en-GB" altLang="en-US" sz="1800" b="1" dirty="0" smtClean="0">
                <a:latin typeface="Verdana"/>
                <a:cs typeface="Verdana"/>
              </a:rPr>
              <a:t>time stamp </a:t>
            </a:r>
            <a:r>
              <a:rPr lang="en-GB" altLang="en-US" sz="1800" dirty="0" smtClean="0">
                <a:latin typeface="Verdana"/>
                <a:cs typeface="Verdana"/>
              </a:rPr>
              <a:t>of arrival time (</a:t>
            </a:r>
            <a:r>
              <a:rPr lang="en-GB" altLang="en-US" sz="1800" dirty="0" err="1" smtClean="0">
                <a:latin typeface="Verdana"/>
                <a:cs typeface="Verdana"/>
              </a:rPr>
              <a:t>ToA</a:t>
            </a:r>
            <a:r>
              <a:rPr lang="en-GB" altLang="en-US" sz="1800" dirty="0" smtClean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 smtClean="0">
                <a:latin typeface="Verdana"/>
                <a:cs typeface="Verdana"/>
              </a:rPr>
              <a:t>Time over threshold (</a:t>
            </a:r>
            <a:r>
              <a:rPr lang="en-GB" altLang="en-US" sz="1800" dirty="0" err="1" smtClean="0">
                <a:latin typeface="Verdana"/>
                <a:cs typeface="Verdana"/>
              </a:rPr>
              <a:t>ToT</a:t>
            </a:r>
            <a:r>
              <a:rPr lang="en-GB" altLang="en-US" sz="1800" dirty="0" smtClean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 smtClean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 smtClean="0">
                <a:latin typeface="Verdana"/>
                <a:cs typeface="Verdana"/>
              </a:rPr>
              <a:t>Trigger</a:t>
            </a:r>
            <a:r>
              <a:rPr lang="en-GB" altLang="en-US" sz="1800" dirty="0" smtClean="0">
                <a:latin typeface="Verdana"/>
                <a:cs typeface="Verdana"/>
              </a:rPr>
              <a:t> (for t</a:t>
            </a:r>
            <a:r>
              <a:rPr lang="en-GB" altLang="en-US" sz="1800" baseline="-25000" dirty="0" smtClean="0">
                <a:latin typeface="Verdana"/>
                <a:cs typeface="Verdana"/>
              </a:rPr>
              <a:t>0</a:t>
            </a:r>
            <a:r>
              <a:rPr lang="en-GB" altLang="en-US" sz="1800" dirty="0" smtClean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 smtClean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 smtClean="0">
                <a:latin typeface="Verdana"/>
                <a:cs typeface="Verdana"/>
              </a:rPr>
              <a:t>good cooling is important</a:t>
            </a:r>
            <a:endParaRPr lang="en-GB" altLang="en-US" dirty="0" smtClean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 smtClean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2+3 mm</a:t>
            </a:r>
            <a:endParaRPr lang="en-US" dirty="0"/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14.1 mm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670C416-F161-4EEC-AD5A-0E7C42326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752" y="813789"/>
            <a:ext cx="4079642" cy="19294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A7EA3ED-1537-462D-8132-96E604FD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46" y="275531"/>
            <a:ext cx="10467154" cy="486469"/>
          </a:xfrm>
        </p:spPr>
        <p:txBody>
          <a:bodyPr/>
          <a:lstStyle/>
          <a:p>
            <a:r>
              <a:rPr lang="en-US" sz="3200" b="0" noProof="0" dirty="0" smtClean="0">
                <a:latin typeface="Verdana"/>
                <a:cs typeface="Verdana"/>
              </a:rPr>
              <a:t>Single chip test </a:t>
            </a:r>
            <a:r>
              <a:rPr lang="en-US" sz="3200" b="0" dirty="0" smtClean="0">
                <a:latin typeface="Verdana"/>
                <a:cs typeface="Verdana"/>
              </a:rPr>
              <a:t>in test beam</a:t>
            </a:r>
            <a:r>
              <a:rPr lang="en-US" sz="3200" b="0" noProof="0" dirty="0" smtClean="0">
                <a:latin typeface="Verdana"/>
                <a:cs typeface="Verdana"/>
              </a:rPr>
              <a:t> </a:t>
            </a:r>
            <a:r>
              <a:rPr lang="en-US" sz="3200" b="0" noProof="0" dirty="0">
                <a:latin typeface="Verdana"/>
                <a:cs typeface="Verdana"/>
              </a:rPr>
              <a:t>Bonn </a:t>
            </a:r>
            <a:r>
              <a:rPr lang="en-US" sz="3200" b="0" noProof="0" dirty="0" smtClean="0">
                <a:latin typeface="Verdana"/>
                <a:cs typeface="Verdana"/>
              </a:rPr>
              <a:t>(June 2017</a:t>
            </a:r>
            <a:r>
              <a:rPr lang="en-US" sz="3200" b="0" noProof="0" dirty="0">
                <a:latin typeface="Verdana"/>
                <a:cs typeface="Verdana"/>
              </a:rPr>
              <a:t>)</a:t>
            </a:r>
          </a:p>
        </p:txBody>
      </p:sp>
      <p:pic>
        <p:nvPicPr>
          <p:cNvPr id="45" name="Afbeelding 4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169746" y="3397247"/>
            <a:ext cx="3758165" cy="210791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kstvak 4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F074756-7309-456B-AA86-D38864C9BD0D}"/>
              </a:ext>
            </a:extLst>
          </p:cNvPr>
          <p:cNvSpPr txBox="1"/>
          <p:nvPr/>
        </p:nvSpPr>
        <p:spPr>
          <a:xfrm>
            <a:off x="8142637" y="2938046"/>
            <a:ext cx="3973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latin typeface="Verdana"/>
                <a:cs typeface="Verdana"/>
              </a:rPr>
              <a:t>Detector </a:t>
            </a:r>
            <a:r>
              <a:rPr lang="nl-NL" sz="1600" dirty="0" err="1">
                <a:latin typeface="Verdana"/>
                <a:cs typeface="Verdana"/>
              </a:rPr>
              <a:t>with</a:t>
            </a:r>
            <a:r>
              <a:rPr lang="nl-NL" sz="1600" dirty="0">
                <a:latin typeface="Verdana"/>
                <a:cs typeface="Verdana"/>
              </a:rPr>
              <a:t> </a:t>
            </a:r>
            <a:r>
              <a:rPr lang="nl-NL" sz="1600" dirty="0" err="1">
                <a:latin typeface="Verdana"/>
                <a:cs typeface="Verdana"/>
              </a:rPr>
              <a:t>guard</a:t>
            </a:r>
            <a:r>
              <a:rPr lang="nl-NL" sz="1600" dirty="0">
                <a:latin typeface="Verdana"/>
                <a:cs typeface="Verdana"/>
              </a:rPr>
              <a:t> </a:t>
            </a:r>
            <a:r>
              <a:rPr lang="nl-NL" sz="1600" dirty="0" err="1">
                <a:latin typeface="Verdana"/>
                <a:cs typeface="Verdana"/>
              </a:rPr>
              <a:t>and</a:t>
            </a:r>
            <a:r>
              <a:rPr lang="nl-NL" sz="1600" dirty="0">
                <a:latin typeface="Verdana"/>
                <a:cs typeface="Verdana"/>
              </a:rPr>
              <a:t> field </a:t>
            </a:r>
            <a:r>
              <a:rPr lang="nl-NL" sz="1600" dirty="0" err="1">
                <a:latin typeface="Verdana"/>
                <a:cs typeface="Verdana"/>
              </a:rPr>
              <a:t>shaper</a:t>
            </a:r>
            <a:endParaRPr lang="en-GB" sz="1600" dirty="0">
              <a:latin typeface="Verdana"/>
              <a:cs typeface="Verdana"/>
            </a:endParaRPr>
          </a:p>
        </p:txBody>
      </p:sp>
      <p:sp>
        <p:nvSpPr>
          <p:cNvPr id="46" name="Tekstvak 4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B32680A-FF6E-45FE-A5A7-B8563C546F33}"/>
              </a:ext>
            </a:extLst>
          </p:cNvPr>
          <p:cNvSpPr txBox="1"/>
          <p:nvPr/>
        </p:nvSpPr>
        <p:spPr>
          <a:xfrm>
            <a:off x="551384" y="5791200"/>
            <a:ext cx="116255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i="1" dirty="0" smtClean="0">
                <a:latin typeface="Verdana"/>
                <a:cs typeface="Verdana"/>
              </a:rPr>
              <a:t>Published paper </a:t>
            </a:r>
            <a:r>
              <a:rPr lang="nl-NL" i="1" dirty="0">
                <a:latin typeface="Verdana"/>
                <a:cs typeface="Verdana"/>
              </a:rPr>
              <a:t>on </a:t>
            </a:r>
            <a:r>
              <a:rPr lang="nl-NL" i="1" dirty="0" smtClean="0">
                <a:latin typeface="Verdana"/>
                <a:cs typeface="Verdana"/>
              </a:rPr>
              <a:t>2017 </a:t>
            </a:r>
            <a:r>
              <a:rPr lang="nl-NL" i="1" dirty="0">
                <a:latin typeface="Verdana"/>
                <a:cs typeface="Verdana"/>
              </a:rPr>
              <a:t>testbeam</a:t>
            </a:r>
            <a:r>
              <a:rPr lang="nl-NL" dirty="0">
                <a:latin typeface="Verdana"/>
                <a:cs typeface="Verdana"/>
              </a:rPr>
              <a:t>: </a:t>
            </a:r>
            <a:r>
              <a:rPr lang="en-GB" sz="2000" dirty="0">
                <a:latin typeface="Verdana"/>
                <a:cs typeface="Verdana"/>
                <a:hlinkClick r:id="rId6" tooltip="Persistent link using digital object identifier"/>
              </a:rPr>
              <a:t>https://doi.org/10.1016/j.nima.2018.08.012</a:t>
            </a:r>
            <a:r>
              <a:rPr lang="nl-NL" sz="2000" dirty="0">
                <a:latin typeface="Verdana"/>
                <a:cs typeface="Verdana"/>
              </a:rPr>
              <a:t> </a:t>
            </a:r>
            <a:endParaRPr lang="en-GB" dirty="0">
              <a:latin typeface="Verdana"/>
              <a:cs typeface="Verdana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-32699" y="2850845"/>
            <a:ext cx="8000907" cy="2954419"/>
            <a:chOff x="-32699" y="2418797"/>
            <a:chExt cx="8000907" cy="2954419"/>
          </a:xfrm>
        </p:grpSpPr>
        <p:grpSp>
          <p:nvGrpSpPr>
            <p:cNvPr id="13" name="Group 12"/>
            <p:cNvGrpSpPr/>
            <p:nvPr/>
          </p:nvGrpSpPr>
          <p:grpSpPr>
            <a:xfrm>
              <a:off x="-32699" y="2418797"/>
              <a:ext cx="8000907" cy="2954419"/>
              <a:chOff x="-32699" y="2418797"/>
              <a:chExt cx="8000907" cy="2954419"/>
            </a:xfrm>
          </p:grpSpPr>
          <p:pic>
            <p:nvPicPr>
              <p:cNvPr id="8" name="Afbeelding 7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5E5E8A8-3414-4BF2-8F0E-926A755CBE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082" t="14196" r="2743" b="9738"/>
              <a:stretch/>
            </p:blipFill>
            <p:spPr>
              <a:xfrm>
                <a:off x="1208537" y="2447109"/>
                <a:ext cx="6759671" cy="2926107"/>
              </a:xfrm>
              <a:prstGeom prst="rect">
                <a:avLst/>
              </a:prstGeom>
            </p:spPr>
          </p:pic>
          <p:pic>
            <p:nvPicPr>
              <p:cNvPr id="32" name="Afbeelding 31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DB4AD20-B14B-4B85-93DF-B3D43CC7B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0412" t="42021" r="5600" b="34858"/>
              <a:stretch/>
            </p:blipFill>
            <p:spPr>
              <a:xfrm>
                <a:off x="6662583" y="3041365"/>
                <a:ext cx="1037077" cy="889394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-32699" y="3244271"/>
                <a:ext cx="1192430" cy="933405"/>
                <a:chOff x="200846" y="3929788"/>
                <a:chExt cx="1192430" cy="933405"/>
              </a:xfrm>
            </p:grpSpPr>
            <p:pic>
              <p:nvPicPr>
                <p:cNvPr id="11" name="Afbeelding 10">
                  <a:extLst>
                    <a:ext uri="{FF2B5EF4-FFF2-40B4-BE49-F238E27FC236}">
  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6C8B1B4-E13F-498C-AA7A-429B41CCDA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563" y="3929788"/>
                  <a:ext cx="855047" cy="569106"/>
                </a:xfrm>
                <a:prstGeom prst="rect">
                  <a:avLst/>
                </a:prstGeom>
              </p:spPr>
            </p:pic>
            <p:sp>
              <p:nvSpPr>
                <p:cNvPr id="12" name="Tekstvak 11">
                  <a:extLst>
                    <a:ext uri="{FF2B5EF4-FFF2-40B4-BE49-F238E27FC236}">
  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5926222-4D10-4D59-BB6F-1D62615819D7}"/>
                    </a:ext>
                  </a:extLst>
                </p:cNvPr>
                <p:cNvSpPr txBox="1"/>
                <p:nvPr/>
              </p:nvSpPr>
              <p:spPr>
                <a:xfrm>
                  <a:off x="200846" y="4401528"/>
                  <a:ext cx="119243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@Bonn</a:t>
                  </a:r>
                  <a:endParaRPr lang="en-GB" dirty="0"/>
                </a:p>
              </p:txBody>
            </p:sp>
          </p:grpSp>
          <p:cxnSp>
            <p:nvCxnSpPr>
              <p:cNvPr id="14" name="Rechte verbindingslijn 13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FEF122F-32D6-45F7-8D30-AFBC289E83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1384" y="3775812"/>
                <a:ext cx="7416824" cy="57243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lgDash"/>
                <a:tailEnd type="triangl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6" name="Ovaal 15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AF3E262-ED76-42CE-82AC-E7B402ADED85}"/>
                  </a:ext>
                </a:extLst>
              </p:cNvPr>
              <p:cNvSpPr/>
              <p:nvPr/>
            </p:nvSpPr>
            <p:spPr>
              <a:xfrm flipH="1">
                <a:off x="7510798" y="3816807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2B2BC98-15F2-4C8D-9E54-2058DDA60F36}"/>
                  </a:ext>
                </a:extLst>
              </p:cNvPr>
              <p:cNvSpPr/>
              <p:nvPr/>
            </p:nvSpPr>
            <p:spPr>
              <a:xfrm flipH="1">
                <a:off x="7383582" y="3704813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F2FA7AF-8F2A-4D16-953E-A1D369B4A6B8}"/>
                  </a:ext>
                </a:extLst>
              </p:cNvPr>
              <p:cNvSpPr/>
              <p:nvPr/>
            </p:nvSpPr>
            <p:spPr>
              <a:xfrm flipH="1">
                <a:off x="7271274" y="3721764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al 23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593E2EC-4A7E-4B28-B0A3-04639EB6BEC0}"/>
                  </a:ext>
                </a:extLst>
              </p:cNvPr>
              <p:cNvSpPr/>
              <p:nvPr/>
            </p:nvSpPr>
            <p:spPr>
              <a:xfrm flipH="1">
                <a:off x="7557995" y="3737966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AC750A0-5EB3-4377-8BBD-880F2967DA6A}"/>
                  </a:ext>
                </a:extLst>
              </p:cNvPr>
              <p:cNvSpPr/>
              <p:nvPr/>
            </p:nvSpPr>
            <p:spPr>
              <a:xfrm flipH="1">
                <a:off x="7255139" y="3805773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8C27D31-C9E7-43A6-9D43-536464119985}"/>
                  </a:ext>
                </a:extLst>
              </p:cNvPr>
              <p:cNvSpPr/>
              <p:nvPr/>
            </p:nvSpPr>
            <p:spPr>
              <a:xfrm flipH="1">
                <a:off x="7634511" y="3803104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al 18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1035748-9671-40FF-BC66-9D72DE62AFB8}"/>
                  </a:ext>
                </a:extLst>
              </p:cNvPr>
              <p:cNvSpPr/>
              <p:nvPr/>
            </p:nvSpPr>
            <p:spPr>
              <a:xfrm flipH="1">
                <a:off x="7143150" y="3779008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75598CA-01D7-46E9-A6F9-D25CD63F6ED3}"/>
                  </a:ext>
                </a:extLst>
              </p:cNvPr>
              <p:cNvSpPr/>
              <p:nvPr/>
            </p:nvSpPr>
            <p:spPr>
              <a:xfrm flipH="1">
                <a:off x="7011525" y="3703240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1E865AC-670C-4120-81E0-C3B48C0D5AEB}"/>
                  </a:ext>
                </a:extLst>
              </p:cNvPr>
              <p:cNvSpPr/>
              <p:nvPr/>
            </p:nvSpPr>
            <p:spPr>
              <a:xfrm flipH="1">
                <a:off x="6771960" y="3722769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EA0A684-0C9D-4B7D-BBAC-863245E1C6EA}"/>
                  </a:ext>
                </a:extLst>
              </p:cNvPr>
              <p:cNvSpPr/>
              <p:nvPr/>
            </p:nvSpPr>
            <p:spPr>
              <a:xfrm flipH="1">
                <a:off x="6911606" y="3754672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63C01AD-6E59-4A65-AE16-B91758EED02A}"/>
                  </a:ext>
                </a:extLst>
              </p:cNvPr>
              <p:cNvSpPr/>
              <p:nvPr/>
            </p:nvSpPr>
            <p:spPr>
              <a:xfrm flipH="1">
                <a:off x="7037735" y="3812002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al 26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0657CF-866C-4895-82D5-57324A752708}"/>
                  </a:ext>
                </a:extLst>
              </p:cNvPr>
              <p:cNvSpPr/>
              <p:nvPr/>
            </p:nvSpPr>
            <p:spPr>
              <a:xfrm flipH="1">
                <a:off x="7084932" y="3733160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al 27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0C7414E-4BC4-4802-AC05-9FBCE49B77A8}"/>
                  </a:ext>
                </a:extLst>
              </p:cNvPr>
              <p:cNvSpPr/>
              <p:nvPr/>
            </p:nvSpPr>
            <p:spPr>
              <a:xfrm flipH="1">
                <a:off x="6847215" y="3793607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al 36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0F974B9-B303-4196-BC8B-CF38B874C4C0}"/>
                  </a:ext>
                </a:extLst>
              </p:cNvPr>
              <p:cNvSpPr/>
              <p:nvPr/>
            </p:nvSpPr>
            <p:spPr>
              <a:xfrm flipH="1">
                <a:off x="2288977" y="3784515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al 37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261869A-5103-489C-A7F7-72119AB8BE51}"/>
                  </a:ext>
                </a:extLst>
              </p:cNvPr>
              <p:cNvSpPr/>
              <p:nvPr/>
            </p:nvSpPr>
            <p:spPr>
              <a:xfrm flipH="1">
                <a:off x="2834040" y="3793901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al 38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0AFF596-0B59-4678-89D7-51560EAB31AD}"/>
                  </a:ext>
                </a:extLst>
              </p:cNvPr>
              <p:cNvSpPr/>
              <p:nvPr/>
            </p:nvSpPr>
            <p:spPr>
              <a:xfrm flipH="1">
                <a:off x="3349577" y="3780133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al 40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D419F06-D63B-4B33-A767-F24411BCA996}"/>
                  </a:ext>
                </a:extLst>
              </p:cNvPr>
              <p:cNvSpPr/>
              <p:nvPr/>
            </p:nvSpPr>
            <p:spPr>
              <a:xfrm flipH="1">
                <a:off x="4525208" y="3771150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al 41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B4E97B7-5D46-4A85-96FF-E3D8BCFA07B2}"/>
                  </a:ext>
                </a:extLst>
              </p:cNvPr>
              <p:cNvSpPr/>
              <p:nvPr/>
            </p:nvSpPr>
            <p:spPr>
              <a:xfrm flipH="1">
                <a:off x="4932734" y="3765413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al 42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5644C61-5F6A-4E9A-8E87-2BEDFB5C242E}"/>
                  </a:ext>
                </a:extLst>
              </p:cNvPr>
              <p:cNvSpPr/>
              <p:nvPr/>
            </p:nvSpPr>
            <p:spPr>
              <a:xfrm flipH="1">
                <a:off x="5363512" y="3777981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" name="Straight Connector 4"/>
              <p:cNvCxnSpPr/>
              <p:nvPr/>
            </p:nvCxnSpPr>
            <p:spPr bwMode="auto">
              <a:xfrm flipH="1">
                <a:off x="5951984" y="3573016"/>
                <a:ext cx="216024" cy="43204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flipH="1">
                <a:off x="6032376" y="3573016"/>
                <a:ext cx="216024" cy="43204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" name="Rectangle 3"/>
              <p:cNvSpPr/>
              <p:nvPr/>
            </p:nvSpPr>
            <p:spPr bwMode="auto">
              <a:xfrm>
                <a:off x="2218252" y="4653136"/>
                <a:ext cx="1131326" cy="72007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143672" y="5169264"/>
                <a:ext cx="648072" cy="20395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4972754" y="5143737"/>
                <a:ext cx="835213" cy="22947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5025949" y="4653136"/>
                <a:ext cx="337564" cy="28803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1703512" y="2418797"/>
                <a:ext cx="2304256" cy="43413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2109874" y="2476440"/>
              <a:ext cx="35573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latin typeface="Arial" panose="020B0604020202020204" pitchFamily="34" charset="0"/>
                </a:rPr>
                <a:t>--------- Mimosa telescope ---------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834D608-5351-40A3-9A39-B9E061BB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52" y="922884"/>
            <a:ext cx="6485748" cy="1820316"/>
          </a:xfrm>
        </p:spPr>
        <p:txBody>
          <a:bodyPr/>
          <a:lstStyle/>
          <a:p>
            <a:r>
              <a:rPr lang="en-US" sz="2000" noProof="0" dirty="0" smtClean="0">
                <a:latin typeface="Verdana"/>
                <a:cs typeface="Verdana"/>
              </a:rPr>
              <a:t>ELSA: 2.5 GeV electrons</a:t>
            </a:r>
          </a:p>
          <a:p>
            <a:r>
              <a:rPr lang="en-US" sz="2000" dirty="0" smtClean="0">
                <a:latin typeface="Verdana"/>
                <a:cs typeface="Verdana"/>
              </a:rPr>
              <a:t>Tracks referenced by Mimosa telescope</a:t>
            </a:r>
          </a:p>
          <a:p>
            <a:r>
              <a:rPr lang="en-US" sz="2000" noProof="0" dirty="0" smtClean="0">
                <a:latin typeface="Verdana"/>
                <a:cs typeface="Verdana"/>
              </a:rPr>
              <a:t>Gas: Ar/CF</a:t>
            </a:r>
            <a:r>
              <a:rPr lang="en-US" sz="2000" baseline="-25000" noProof="0" dirty="0" smtClean="0">
                <a:latin typeface="Verdana"/>
                <a:cs typeface="Verdana"/>
              </a:rPr>
              <a:t>4</a:t>
            </a:r>
            <a:r>
              <a:rPr lang="en-US" sz="2000" noProof="0" dirty="0" smtClean="0">
                <a:latin typeface="Verdana"/>
                <a:cs typeface="Verdana"/>
              </a:rPr>
              <a:t>/iC</a:t>
            </a:r>
            <a:r>
              <a:rPr lang="en-US" sz="2000" baseline="-25000" noProof="0" dirty="0" smtClean="0">
                <a:latin typeface="Verdana"/>
                <a:cs typeface="Verdana"/>
              </a:rPr>
              <a:t>4</a:t>
            </a:r>
            <a:r>
              <a:rPr lang="en-US" sz="2000" noProof="0" dirty="0" smtClean="0">
                <a:latin typeface="Verdana"/>
                <a:cs typeface="Verdana"/>
              </a:rPr>
              <a:t>H</a:t>
            </a:r>
            <a:r>
              <a:rPr lang="en-US" sz="2000" baseline="-25000" noProof="0" dirty="0" smtClean="0">
                <a:latin typeface="Verdana"/>
                <a:cs typeface="Verdana"/>
              </a:rPr>
              <a:t>10</a:t>
            </a:r>
            <a:r>
              <a:rPr lang="en-US" sz="2000" noProof="0" dirty="0" smtClean="0">
                <a:latin typeface="Verdana"/>
                <a:cs typeface="Verdana"/>
              </a:rPr>
              <a:t> 95/3/2 (T2K)</a:t>
            </a:r>
          </a:p>
          <a:p>
            <a:r>
              <a:rPr lang="en-US" sz="2000" dirty="0" smtClean="0">
                <a:latin typeface="Verdana"/>
                <a:cs typeface="Verdana"/>
              </a:rPr>
              <a:t>Electrons:</a:t>
            </a:r>
            <a:r>
              <a:rPr lang="en-US" sz="2000" noProof="0" dirty="0" smtClean="0">
                <a:latin typeface="Verdana"/>
                <a:cs typeface="Verdana"/>
              </a:rPr>
              <a:t> </a:t>
            </a:r>
            <a:r>
              <a:rPr lang="en-GB" altLang="en-US" sz="2000" dirty="0" smtClean="0">
                <a:latin typeface="Verdana"/>
                <a:cs typeface="Verdana"/>
              </a:rPr>
              <a:t>~</a:t>
            </a:r>
            <a:r>
              <a:rPr lang="en-US" sz="2000" noProof="0" dirty="0" smtClean="0">
                <a:latin typeface="Verdana"/>
                <a:cs typeface="Verdana"/>
              </a:rPr>
              <a:t>100 </a:t>
            </a:r>
            <a:r>
              <a:rPr lang="en-US" sz="2000" noProof="0" dirty="0" err="1" smtClean="0">
                <a:latin typeface="Verdana"/>
                <a:cs typeface="Verdana"/>
              </a:rPr>
              <a:t>e</a:t>
            </a:r>
            <a:r>
              <a:rPr lang="en-US" sz="2000" noProof="0" dirty="0" smtClean="0">
                <a:latin typeface="Verdana"/>
                <a:cs typeface="Verdana"/>
              </a:rPr>
              <a:t>/cm</a:t>
            </a:r>
          </a:p>
          <a:p>
            <a:r>
              <a:rPr lang="en-US" sz="2000" dirty="0" smtClean="0">
                <a:latin typeface="Verdana"/>
                <a:cs typeface="Verdana"/>
              </a:rPr>
              <a:t>E</a:t>
            </a:r>
            <a:r>
              <a:rPr lang="en-US" sz="2000" baseline="-25000" dirty="0" smtClean="0">
                <a:latin typeface="Verdana"/>
                <a:cs typeface="Verdana"/>
              </a:rPr>
              <a:t>d</a:t>
            </a:r>
            <a:r>
              <a:rPr lang="en-US" sz="2000" dirty="0" smtClean="0">
                <a:latin typeface="Verdana"/>
                <a:cs typeface="Verdana"/>
              </a:rPr>
              <a:t> = 280 V/cm, </a:t>
            </a:r>
            <a:r>
              <a:rPr lang="en-US" sz="2000" noProof="0" dirty="0" err="1" smtClean="0">
                <a:latin typeface="Verdana"/>
                <a:cs typeface="Verdana"/>
              </a:rPr>
              <a:t>V</a:t>
            </a:r>
            <a:r>
              <a:rPr lang="en-US" sz="2000" baseline="-25000" noProof="0" dirty="0" err="1" smtClean="0">
                <a:latin typeface="Verdana"/>
                <a:cs typeface="Verdana"/>
              </a:rPr>
              <a:t>grid</a:t>
            </a:r>
            <a:r>
              <a:rPr lang="en-US" sz="2000" noProof="0" dirty="0" smtClean="0">
                <a:latin typeface="Verdana"/>
                <a:cs typeface="Verdana"/>
              </a:rPr>
              <a:t> = -350 V</a:t>
            </a:r>
            <a:endParaRPr lang="en-US" sz="2000" noProof="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0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57600" y="2286000"/>
            <a:ext cx="4495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175BD10-3561-40C1-A86E-F92A2A26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339688"/>
            <a:ext cx="10363200" cy="498512"/>
          </a:xfrm>
        </p:spPr>
        <p:txBody>
          <a:bodyPr/>
          <a:lstStyle/>
          <a:p>
            <a:r>
              <a:rPr lang="en-US" sz="3600" b="0" noProof="0" dirty="0" smtClean="0">
                <a:latin typeface="Verdana"/>
                <a:cs typeface="Verdana"/>
              </a:rPr>
              <a:t>TimePix3 time </a:t>
            </a:r>
            <a:r>
              <a:rPr lang="en-US" sz="3600" b="0" noProof="0" dirty="0">
                <a:latin typeface="Verdana"/>
                <a:cs typeface="Verdana"/>
              </a:rPr>
              <a:t>walk correction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827ABC5-F684-4525-99D8-D01DFEA70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456" y="1032214"/>
            <a:ext cx="4360359" cy="31619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CBF5646-A831-4825-83B0-702A44E08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6"/>
          <a:stretch/>
        </p:blipFill>
        <p:spPr>
          <a:xfrm>
            <a:off x="7752184" y="880155"/>
            <a:ext cx="4267782" cy="328992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FB65D6C-86DD-4718-8A44-A2BC1911503C}"/>
              </a:ext>
            </a:extLst>
          </p:cNvPr>
          <p:cNvSpPr txBox="1"/>
          <p:nvPr/>
        </p:nvSpPr>
        <p:spPr>
          <a:xfrm>
            <a:off x="73624" y="4221088"/>
            <a:ext cx="3280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Time walk error: time of arrival depends on signal amplitude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0A02073-80EB-4682-B344-CD71A86C1F28}"/>
              </a:ext>
            </a:extLst>
          </p:cNvPr>
          <p:cNvSpPr txBox="1"/>
          <p:nvPr/>
        </p:nvSpPr>
        <p:spPr>
          <a:xfrm>
            <a:off x="8269555" y="4175475"/>
            <a:ext cx="3280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Residual distribution improved</a:t>
            </a:r>
          </a:p>
          <a:p>
            <a:endParaRPr lang="en-US" sz="2000" dirty="0">
              <a:latin typeface="Verdana"/>
              <a:cs typeface="Verdana"/>
            </a:endParaRPr>
          </a:p>
          <a:p>
            <a:r>
              <a:rPr lang="en-US" sz="2000" dirty="0">
                <a:latin typeface="Verdana"/>
                <a:cs typeface="Verdana"/>
              </a:rPr>
              <a:t>Higher order corrections </a:t>
            </a:r>
            <a:r>
              <a:rPr lang="en-US" sz="2000" dirty="0" smtClean="0">
                <a:latin typeface="Verdana"/>
                <a:cs typeface="Verdana"/>
              </a:rPr>
              <a:t>did </a:t>
            </a:r>
            <a:r>
              <a:rPr lang="en-US" sz="2000" dirty="0">
                <a:latin typeface="Verdana"/>
                <a:cs typeface="Verdana"/>
              </a:rPr>
              <a:t>not yield further improvements</a:t>
            </a:r>
          </a:p>
          <a:p>
            <a:endParaRPr lang="en-US" dirty="0"/>
          </a:p>
        </p:txBody>
      </p:sp>
      <p:pic>
        <p:nvPicPr>
          <p:cNvPr id="15" name="Afbeelding 1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E6A87E0-C7F1-47A8-A26B-139A4DBCC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0" y="1545654"/>
            <a:ext cx="3285060" cy="238527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B388523-F677-4F3C-960C-3E4CEED183B1}"/>
              </a:ext>
            </a:extLst>
          </p:cNvPr>
          <p:cNvSpPr txBox="1"/>
          <p:nvPr/>
        </p:nvSpPr>
        <p:spPr>
          <a:xfrm>
            <a:off x="119336" y="5779187"/>
            <a:ext cx="2789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 smtClean="0">
                <a:latin typeface="Liberation Sans" pitchFamily="18"/>
                <a:ea typeface="DejaVu Sans" pitchFamily="2"/>
                <a:cs typeface="FreeSans" pitchFamily="2"/>
              </a:rPr>
              <a:t>(B</a:t>
            </a:r>
            <a:r>
              <a:rPr lang="en-GB" sz="1600" i="1" dirty="0" err="1">
                <a:latin typeface="Liberation Sans" pitchFamily="18"/>
                <a:ea typeface="DejaVu Sans" pitchFamily="2"/>
                <a:cs typeface="FreeSans" pitchFamily="2"/>
              </a:rPr>
              <a:t>lum</a:t>
            </a:r>
            <a:r>
              <a:rPr lang="en-GB" sz="1600" i="1" dirty="0">
                <a:latin typeface="Liberation Sans" pitchFamily="18"/>
                <a:ea typeface="DejaVu Sans" pitchFamily="2"/>
                <a:cs typeface="FreeSans" pitchFamily="2"/>
              </a:rPr>
              <a:t>, Particle detection </a:t>
            </a:r>
            <a:r>
              <a:rPr lang="en-GB" sz="1600" i="1" dirty="0" smtClean="0">
                <a:latin typeface="Liberation Sans" pitchFamily="18"/>
                <a:ea typeface="DejaVu Sans" pitchFamily="2"/>
                <a:cs typeface="FreeSans" pitchFamily="2"/>
              </a:rPr>
              <a:t>2008)</a:t>
            </a:r>
            <a:endParaRPr lang="en-GB" sz="1600" i="1" dirty="0">
              <a:latin typeface="Liberation Sans" pitchFamily="18"/>
              <a:ea typeface="DejaVu Sans" pitchFamily="2"/>
              <a:cs typeface="FreeSans" pitchFamily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4318337"/>
            <a:ext cx="41148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Correction using Time over Threshold (</a:t>
            </a:r>
            <a:r>
              <a:rPr lang="en-US" sz="2000" dirty="0" err="1" smtClean="0">
                <a:latin typeface="Verdana"/>
                <a:cs typeface="Verdana"/>
              </a:rPr>
              <a:t>ToT</a:t>
            </a:r>
            <a:r>
              <a:rPr lang="en-US" sz="2000" dirty="0" smtClean="0">
                <a:latin typeface="Verdana"/>
                <a:cs typeface="Verdana"/>
              </a:rPr>
              <a:t>) as a measure of signal strength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t="81569"/>
          <a:stretch>
            <a:fillRect/>
          </a:stretch>
        </p:blipFill>
        <p:spPr>
          <a:xfrm>
            <a:off x="3886200" y="5459994"/>
            <a:ext cx="4267200" cy="7122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44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29B63B7-89DB-4F4E-B542-F8456BAC8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653" y="836712"/>
            <a:ext cx="5181600" cy="377233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20AFE51-E3DE-40BF-8B8F-777F0429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  <a14:backgroundMark x1="56691" y1="7562" x2="81506" y2="33898"/>
                        <a14:backgroundMark x1="55204" y1="3520" x2="40242" y2="1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36" y="4343400"/>
            <a:ext cx="2868864" cy="2044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ADC0C6D-BD20-4E91-9755-5914B8A3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33003"/>
            <a:ext cx="10363200" cy="605197"/>
          </a:xfrm>
        </p:spPr>
        <p:txBody>
          <a:bodyPr/>
          <a:lstStyle/>
          <a:p>
            <a:r>
              <a:rPr lang="en-US" sz="3600" b="0" noProof="0" dirty="0">
                <a:latin typeface="Verdana"/>
                <a:cs typeface="Verdana"/>
              </a:rPr>
              <a:t>Single hit resolution in </a:t>
            </a:r>
            <a:r>
              <a:rPr lang="en-US" sz="3600" b="0" noProof="0" dirty="0" smtClean="0">
                <a:latin typeface="Verdana"/>
                <a:cs typeface="Verdana"/>
              </a:rPr>
              <a:t>transverse direction</a:t>
            </a:r>
            <a:endParaRPr lang="en-US" sz="3600" b="0" noProof="0" dirty="0">
              <a:latin typeface="Verdana"/>
              <a:cs typeface="Verdana"/>
            </a:endParaRPr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=30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 smtClean="0"/>
              </a:p>
              <a:p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31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8±7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>
          <p:sp>
            <p:nvSpPr>
              <p:cNvPr id="17" name="Rechthoek 16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a16="http://schemas.microsoft.com/office/drawing/2014/main" xmlns:mv="urn:schemas-microsoft-com:mac:vml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blipFill>
                <a:blip r:embed="rId5"/>
                <a:stretch>
                  <a:fillRect l="-1883" r="-942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al 1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735D210-C6D5-4B08-884C-C68BF94B6877}"/>
              </a:ext>
            </a:extLst>
          </p:cNvPr>
          <p:cNvSpPr/>
          <p:nvPr/>
        </p:nvSpPr>
        <p:spPr>
          <a:xfrm>
            <a:off x="459243" y="5733256"/>
            <a:ext cx="236157" cy="225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/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>
          <p:sp>
            <p:nvSpPr>
              <p:cNvPr id="13" name="Rechthoek 12">
                <a:extLst>
                  <a:ext uri="{FF2B5EF4-FFF2-40B4-BE49-F238E27FC236}">
                    <a16:creationId xmlns:mv="urn:schemas-microsoft-com:mac:vml"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9ABC64-5AE3-4DE1-B185-D4F4B761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blipFill>
                <a:blip r:embed="rId6"/>
                <a:stretch>
                  <a:fillRect l="-6494" t="-8974" b="-26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30773" y="1196752"/>
                <a:ext cx="5961227" cy="5038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488" tIns="44450" rIns="90488" bIns="4445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Monotype Sorts"/>
                  <a:buChar char="u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Font typeface="Monotype Sorts"/>
                  <a:buChar char="l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/>
                  <a:buChar char="u"/>
                  <a:defRPr sz="18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Monotype Sorts"/>
                  <a:buNone/>
                </a:pPr>
                <a:r>
                  <a:rPr lang="en-US" sz="2400" kern="0" dirty="0" smtClean="0"/>
                  <a:t>Single hit resolution in pixel plane:</a:t>
                </a:r>
              </a:p>
              <a:p>
                <a:pPr marL="0" indent="0">
                  <a:buFont typeface="Monotype Sorts"/>
                  <a:buNone/>
                </a:pPr>
                <a:endParaRPr lang="en-US" sz="2400" kern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kern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Depends on: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kern="0" dirty="0"/>
                  <a:t> pixel size </a:t>
                </a:r>
                <a14:m>
                  <m:oMath xmlns:m="http://schemas.openxmlformats.org/officeDocument/2006/math"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kern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sz="2400" kern="0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kern="0" dirty="0"/>
                  <a:t> from fit</a:t>
                </a:r>
              </a:p>
              <a:p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Note that: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kern="0" dirty="0"/>
                  <a:t>A hit resolution of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250 µm is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 1 cm track length)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A</a:t>
                </a:r>
                <a:r>
                  <a:rPr lang="en-US" sz="2000" kern="0" dirty="0"/>
                  <a:t>t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kern="0" dirty="0"/>
                  <a:t> 4 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 kern="0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 sz="2000" ker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kern="0" dirty="0"/>
                  <a:t> </a:t>
                </a:r>
              </a:p>
            </p:txBody>
          </p:sp>
        </mc:Choice>
        <mc:Fallback>
          <p:sp>
            <p:nvSpPr>
              <p:cNvPr id="10" name="Tijdelijke aanduiding voor inhoud 4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a16="http://schemas.microsoft.com/office/drawing/2014/main" xmlns:mv="urn:schemas-microsoft-com:mac:vml" id="{C9687410-134E-4089-81AF-8D35A43DE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0773" y="1196752"/>
                <a:ext cx="5961227" cy="5038530"/>
              </a:xfrm>
              <a:prstGeom prst="rect">
                <a:avLst/>
              </a:prstGeom>
              <a:blipFill>
                <a:blip r:embed="rId7"/>
                <a:stretch>
                  <a:fillRect l="-1636" t="-967" r="-920"/>
                </a:stretch>
              </a:blipFill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a14="http://schemas.microsoft.com/office/drawing/2010/main" xmlns:mv="urn:schemas-microsoft-com:mac:vml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a14="http://schemas.microsoft.com/office/drawing/2010/main" xmlns:mv="urn:schemas-microsoft-com:mac:vml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455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E27843D-FCF5-4DA2-AACF-70EE76FE7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97" y="937249"/>
            <a:ext cx="5185434" cy="38250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6CE40CC-8319-4A1B-902D-84C502BE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286649"/>
            <a:ext cx="10515600" cy="612201"/>
          </a:xfrm>
        </p:spPr>
        <p:txBody>
          <a:bodyPr/>
          <a:lstStyle/>
          <a:p>
            <a:r>
              <a:rPr lang="en-US" sz="4000" b="0" noProof="0" dirty="0"/>
              <a:t>Single hit resolution in </a:t>
            </a:r>
            <a:r>
              <a:rPr lang="en-US" sz="4000" b="0" noProof="0" dirty="0" smtClean="0"/>
              <a:t>longitudinal </a:t>
            </a:r>
            <a:r>
              <a:rPr lang="en-US" sz="4000" b="0" noProof="0" dirty="0"/>
              <a:t>direction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F240048-EBDC-47CB-A7BA-DCF18617E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4581128"/>
            <a:ext cx="2445910" cy="1743506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1F7B637-FDA0-4987-A40B-C4E596BDFF4D}"/>
              </a:ext>
            </a:extLst>
          </p:cNvPr>
          <p:cNvSpPr/>
          <p:nvPr/>
        </p:nvSpPr>
        <p:spPr>
          <a:xfrm>
            <a:off x="504830" y="4653136"/>
            <a:ext cx="766634" cy="240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/>
              <p:nvPr/>
            </p:nvSpPr>
            <p:spPr>
              <a:xfrm>
                <a:off x="2347933" y="4944927"/>
                <a:ext cx="3228798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226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 smtClean="0"/>
              </a:p>
              <a:p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01±5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>
          <p:sp>
            <p:nvSpPr>
              <p:cNvPr id="17" name="Rechthoek 16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a16="http://schemas.microsoft.com/office/drawing/2014/main" xmlns:mv="urn:schemas-microsoft-com:mac:vml" id="{055B4BCC-652D-4990-B187-503938BA1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933" y="4944927"/>
                <a:ext cx="3228798" cy="1146339"/>
              </a:xfrm>
              <a:prstGeom prst="rect">
                <a:avLst/>
              </a:prstGeom>
              <a:blipFill>
                <a:blip r:embed="rId5"/>
                <a:stretch>
                  <a:fillRect l="-1887" r="-1132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24" name="Tijdelijke aanduiding voor inhoud 4">
                <a:extLst>
                  <a:ext uri="{FF2B5EF4-FFF2-40B4-BE49-F238E27FC236}">
                    <a16:creationId xmlns:a16="http://schemas.microsoft.com/office/drawing/2014/main" id="{1DC2909F-3E24-46E5-ADE9-C67843852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3119" y="1052736"/>
                <a:ext cx="5961600" cy="50385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noProof="0" dirty="0" smtClean="0"/>
                  <a:t>Single hit resolution in drift </a:t>
                </a:r>
                <a:r>
                  <a:rPr lang="en-US" noProof="0" dirty="0" smtClean="0"/>
                  <a:t>direction</a:t>
                </a:r>
              </a:p>
              <a:p>
                <a:pPr marL="0" indent="0">
                  <a:buNone/>
                </a:pPr>
                <a:endParaRPr lang="en-US" noProof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nl-NL" b="0" i="1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noProof="0" dirty="0"/>
              </a:p>
              <a:p>
                <a:pPr marL="0" indent="0">
                  <a:buNone/>
                </a:pPr>
                <a:endParaRPr lang="en-US" noProof="0" dirty="0" smtClean="0"/>
              </a:p>
              <a:p>
                <a:pPr marL="0" indent="0">
                  <a:buNone/>
                </a:pPr>
                <a:r>
                  <a:rPr lang="en-US" noProof="0" dirty="0" smtClean="0"/>
                  <a:t>Depends </a:t>
                </a:r>
                <a:r>
                  <a:rPr lang="en-US" noProof="0" dirty="0"/>
                  <a:t>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r>
                  <a:rPr lang="en-US" noProof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noProof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endParaRPr lang="en-US" noProof="0" dirty="0"/>
              </a:p>
              <a:p>
                <a:pPr marL="0" indent="0">
                  <a:buNone/>
                </a:pPr>
                <a:r>
                  <a:rPr lang="en-US" dirty="0" smtClean="0"/>
                  <a:t>The </a:t>
                </a:r>
                <a:r>
                  <a:rPr lang="en-US" dirty="0"/>
                  <a:t>additional </a:t>
                </a:r>
                <a:r>
                  <a:rPr lang="en-US" dirty="0" err="1"/>
                  <a:t>ToT</a:t>
                </a:r>
                <a:r>
                  <a:rPr lang="en-US" dirty="0"/>
                  <a:t> cut (&gt;0.60 µs) was </a:t>
                </a:r>
                <a:r>
                  <a:rPr lang="en-US" dirty="0" smtClean="0"/>
                  <a:t>applied t</a:t>
                </a:r>
                <a:r>
                  <a:rPr lang="en-US" noProof="0" dirty="0" smtClean="0"/>
                  <a:t>o avoid large </a:t>
                </a:r>
                <a:r>
                  <a:rPr lang="en-US" noProof="0" dirty="0"/>
                  <a:t>time walk </a:t>
                </a:r>
                <a:r>
                  <a:rPr lang="en-US" noProof="0" dirty="0" smtClean="0"/>
                  <a:t>errors</a:t>
                </a:r>
                <a:endParaRPr lang="en-US" noProof="0" dirty="0"/>
              </a:p>
            </p:txBody>
          </p:sp>
        </mc:Choice>
        <mc:Fallback>
          <p:sp>
            <p:nvSpPr>
              <p:cNvPr id="24" name="Tijdelijke aanduiding voor inhoud 4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a16="http://schemas.microsoft.com/office/drawing/2014/main" xmlns:mv="urn:schemas-microsoft-com:mac:vml" id="{1DC2909F-3E24-46E5-ADE9-C67843852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119" y="1052736"/>
                <a:ext cx="5961600" cy="5038530"/>
              </a:xfrm>
              <a:prstGeom prst="rect">
                <a:avLst/>
              </a:prstGeom>
              <a:blipFill>
                <a:blip r:embed="rId6"/>
                <a:stretch>
                  <a:fillRect l="-1636" t="-1695" r="-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02FABCE5-B259-4167-A940-B44647BF5348}"/>
                  </a:ext>
                </a:extLst>
              </p:cNvPr>
              <p:cNvSpPr/>
              <p:nvPr/>
            </p:nvSpPr>
            <p:spPr>
              <a:xfrm>
                <a:off x="1415480" y="3429000"/>
                <a:ext cx="1391558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>
          <p:sp>
            <p:nvSpPr>
              <p:cNvPr id="12" name="Rechthoek 11">
                <a:extLst>
                  <a:ext uri="{FF2B5EF4-FFF2-40B4-BE49-F238E27FC236}">
                    <a16:creationId xmlns:mv="urn:schemas-microsoft-com:mac:vml"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2FABCE5-B259-4167-A940-B44647BF5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3429000"/>
                <a:ext cx="1391558" cy="461665"/>
              </a:xfrm>
              <a:prstGeom prst="rect">
                <a:avLst/>
              </a:prstGeom>
              <a:blipFill>
                <a:blip r:embed="rId7"/>
                <a:stretch>
                  <a:fillRect l="-6087" t="-9091" b="-2727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ADC0C6D-BD20-4E91-9755-5914B8A379B7}"/>
              </a:ext>
            </a:extLst>
          </p:cNvPr>
          <p:cNvSpPr txBox="1">
            <a:spLocks/>
          </p:cNvSpPr>
          <p:nvPr/>
        </p:nvSpPr>
        <p:spPr bwMode="auto">
          <a:xfrm>
            <a:off x="911424" y="309203"/>
            <a:ext cx="10363200" cy="6051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Single hit resolution in </a:t>
            </a:r>
            <a:r>
              <a:rPr lang="en-US" sz="3600" kern="0" dirty="0" smtClean="0">
                <a:solidFill>
                  <a:schemeClr val="tx2"/>
                </a:solidFill>
                <a:latin typeface="Verdana"/>
                <a:ea typeface="+mj-ea"/>
                <a:cs typeface="Verdana"/>
              </a:rPr>
              <a:t>longitudinal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 direction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29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ta-mip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2892778"/>
            <a:ext cx="4769224" cy="3431822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990600" y="461963"/>
            <a:ext cx="10515600" cy="452437"/>
          </a:xfrm>
        </p:spPr>
        <p:txBody>
          <a:bodyPr/>
          <a:lstStyle/>
          <a:p>
            <a:pPr algn="l"/>
            <a:r>
              <a:rPr lang="en-GB" altLang="en-US" b="0" dirty="0" smtClean="0">
                <a:latin typeface="Verdana"/>
                <a:cs typeface="Verdana"/>
              </a:rPr>
              <a:t> </a:t>
            </a:r>
            <a:r>
              <a:rPr lang="en-GB" altLang="en-US" sz="3200" b="0" dirty="0" smtClean="0">
                <a:latin typeface="Verdana"/>
                <a:cs typeface="Verdana"/>
              </a:rPr>
              <a:t>Pixel</a:t>
            </a:r>
            <a:r>
              <a:rPr lang="en-GB" altLang="en-US" b="0" dirty="0" smtClean="0">
                <a:latin typeface="Verdana"/>
                <a:cs typeface="Verdana"/>
              </a:rPr>
              <a:t> </a:t>
            </a:r>
            <a:r>
              <a:rPr lang="en-GB" altLang="en-US" sz="3200" b="0" dirty="0" err="1" smtClean="0">
                <a:latin typeface="Verdana"/>
                <a:cs typeface="Verdana"/>
              </a:rPr>
              <a:t>dE/dx</a:t>
            </a:r>
            <a:r>
              <a:rPr lang="en-GB" altLang="en-US" sz="3200" b="0" dirty="0" smtClean="0">
                <a:latin typeface="Verdana"/>
                <a:cs typeface="Verdana"/>
              </a:rPr>
              <a:t> </a:t>
            </a:r>
            <a:r>
              <a:rPr lang="en-GB" altLang="en-US" sz="3200" b="0" dirty="0" smtClean="0">
                <a:latin typeface="Verdana"/>
                <a:cs typeface="Verdana"/>
              </a:rPr>
              <a:t>performance</a:t>
            </a:r>
            <a:endParaRPr lang="en-GB" altLang="en-US" b="0" dirty="0">
              <a:latin typeface="Verdana"/>
              <a:cs typeface="Verdana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762000" y="762000"/>
            <a:ext cx="10896600" cy="2590800"/>
          </a:xfrm>
        </p:spPr>
        <p:txBody>
          <a:bodyPr/>
          <a:lstStyle/>
          <a:p>
            <a:pPr>
              <a:buClr>
                <a:srgbClr val="FF6600"/>
              </a:buClr>
              <a:buNone/>
            </a:pPr>
            <a:endParaRPr lang="en-US" sz="20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r>
              <a:rPr lang="en-US" sz="2000" dirty="0" err="1" smtClean="0">
                <a:latin typeface="Verdana"/>
                <a:cs typeface="Verdana"/>
              </a:rPr>
              <a:t>dE/dx</a:t>
            </a:r>
            <a:r>
              <a:rPr lang="en-US" sz="2000" dirty="0" smtClean="0">
                <a:latin typeface="Verdana"/>
                <a:cs typeface="Verdana"/>
              </a:rPr>
              <a:t> resolution with truncated mean </a:t>
            </a:r>
          </a:p>
          <a:p>
            <a:pPr lvl="1"/>
            <a:r>
              <a:rPr lang="en-US" sz="1800" dirty="0" smtClean="0">
                <a:latin typeface="Verdana"/>
                <a:cs typeface="Verdana"/>
              </a:rPr>
              <a:t>From the single chip tracks; 1 </a:t>
            </a:r>
            <a:r>
              <a:rPr lang="en-US" sz="1800" dirty="0" err="1" smtClean="0">
                <a:latin typeface="Verdana"/>
                <a:cs typeface="Verdana"/>
              </a:rPr>
              <a:t>m</a:t>
            </a:r>
            <a:r>
              <a:rPr lang="en-US" sz="1800" dirty="0" smtClean="0">
                <a:latin typeface="Verdana"/>
                <a:cs typeface="Verdana"/>
              </a:rPr>
              <a:t> long tracks are made; </a:t>
            </a:r>
          </a:p>
          <a:p>
            <a:pPr lvl="1"/>
            <a:r>
              <a:rPr lang="en-US" sz="1800" dirty="0" smtClean="0">
                <a:latin typeface="Verdana"/>
                <a:cs typeface="Verdana"/>
              </a:rPr>
              <a:t>nr of electrons counted in slices of 20 pixel and reject 10% highest slices</a:t>
            </a:r>
          </a:p>
          <a:p>
            <a:pPr lvl="1"/>
            <a:r>
              <a:rPr lang="en-US" sz="1800" dirty="0" smtClean="0">
                <a:latin typeface="Verdana"/>
                <a:cs typeface="Verdana"/>
              </a:rPr>
              <a:t>Distances along track are scaled by 1/0.7 to get an estimation for the </a:t>
            </a:r>
            <a:r>
              <a:rPr lang="en-US" sz="1800" dirty="0" err="1" smtClean="0">
                <a:latin typeface="Verdana"/>
                <a:cs typeface="Verdana"/>
              </a:rPr>
              <a:t>dE/dx</a:t>
            </a:r>
            <a:r>
              <a:rPr lang="en-US" sz="1800" dirty="0" smtClean="0">
                <a:latin typeface="Verdana"/>
                <a:cs typeface="Verdana"/>
              </a:rPr>
              <a:t> </a:t>
            </a:r>
            <a:r>
              <a:rPr lang="en-US" sz="1800" dirty="0" smtClean="0">
                <a:latin typeface="Verdana"/>
                <a:cs typeface="Verdana"/>
              </a:rPr>
              <a:t>of a MIP </a:t>
            </a:r>
          </a:p>
          <a:p>
            <a:pPr lvl="1"/>
            <a:r>
              <a:rPr lang="en-US" sz="1800" dirty="0" smtClean="0">
                <a:latin typeface="Verdana"/>
                <a:cs typeface="Verdana"/>
              </a:rPr>
              <a:t>Resolution is 4.1% for a 2.5 </a:t>
            </a:r>
            <a:r>
              <a:rPr lang="en-US" sz="1800" dirty="0" err="1" smtClean="0">
                <a:latin typeface="Verdana"/>
                <a:cs typeface="Verdana"/>
              </a:rPr>
              <a:t>GeV</a:t>
            </a:r>
            <a:r>
              <a:rPr lang="en-US" sz="1800" dirty="0" smtClean="0">
                <a:latin typeface="Verdana"/>
                <a:cs typeface="Verdana"/>
              </a:rPr>
              <a:t> electron and 4.9% for a MIP</a:t>
            </a:r>
          </a:p>
          <a:p>
            <a:r>
              <a:rPr lang="en-US" sz="2000" dirty="0" smtClean="0">
                <a:latin typeface="Verdana"/>
                <a:cs typeface="Verdana"/>
              </a:rPr>
              <a:t>Separation S = (N</a:t>
            </a:r>
            <a:r>
              <a:rPr lang="en-US" sz="2000" baseline="-25000" dirty="0" smtClean="0">
                <a:latin typeface="Verdana"/>
                <a:cs typeface="Verdana"/>
              </a:rPr>
              <a:t>e </a:t>
            </a:r>
            <a:r>
              <a:rPr lang="en-US" sz="2000" dirty="0" smtClean="0">
                <a:latin typeface="Verdana"/>
                <a:cs typeface="Verdana"/>
              </a:rPr>
              <a:t>− N</a:t>
            </a:r>
            <a:r>
              <a:rPr lang="en-US" sz="2000" baseline="-25000" dirty="0" smtClean="0">
                <a:latin typeface="Verdana"/>
                <a:cs typeface="Verdana"/>
              </a:rPr>
              <a:t>MIP</a:t>
            </a:r>
            <a:r>
              <a:rPr lang="en-US" sz="2000" dirty="0" smtClean="0">
                <a:latin typeface="Verdana"/>
                <a:cs typeface="Verdana"/>
              </a:rPr>
              <a:t>)/</a:t>
            </a:r>
            <a:r>
              <a:rPr lang="en-US" sz="2000" dirty="0" err="1" smtClean="0">
                <a:latin typeface="Verdana"/>
                <a:cs typeface="Verdana"/>
              </a:rPr>
              <a:t>σ</a:t>
            </a:r>
            <a:r>
              <a:rPr lang="en-US" sz="2000" baseline="-25000" dirty="0" err="1" smtClean="0">
                <a:latin typeface="Verdana"/>
                <a:cs typeface="Verdana"/>
              </a:rPr>
              <a:t>e</a:t>
            </a:r>
            <a:r>
              <a:rPr lang="en-US" sz="2000" dirty="0" smtClean="0">
                <a:latin typeface="Verdana"/>
                <a:cs typeface="Verdana"/>
              </a:rPr>
              <a:t> </a:t>
            </a:r>
          </a:p>
          <a:p>
            <a:r>
              <a:rPr lang="en-US" sz="2000" dirty="0" smtClean="0">
                <a:latin typeface="Verdana"/>
                <a:cs typeface="Verdana"/>
              </a:rPr>
              <a:t>8σ</a:t>
            </a:r>
            <a:r>
              <a:rPr lang="en-US" sz="2000" baseline="-25000" dirty="0" smtClean="0">
                <a:latin typeface="Verdana"/>
                <a:cs typeface="Verdana"/>
              </a:rPr>
              <a:t> </a:t>
            </a:r>
            <a:r>
              <a:rPr lang="en-US" sz="2000" dirty="0" smtClean="0">
                <a:latin typeface="Verdana"/>
                <a:cs typeface="Verdana"/>
              </a:rPr>
              <a:t>MIP-</a:t>
            </a:r>
            <a:r>
              <a:rPr lang="en-US" sz="2000" dirty="0" err="1" smtClean="0">
                <a:latin typeface="Verdana"/>
                <a:cs typeface="Verdana"/>
              </a:rPr>
              <a:t>e</a:t>
            </a:r>
            <a:r>
              <a:rPr lang="en-US" sz="2000" dirty="0" smtClean="0">
                <a:latin typeface="Verdana"/>
                <a:cs typeface="Verdana"/>
              </a:rPr>
              <a:t> separation for a 1 meter track</a:t>
            </a:r>
          </a:p>
          <a:p>
            <a:pPr>
              <a:buNone/>
            </a:pPr>
            <a:endParaRPr lang="en-US" sz="2000" dirty="0" smtClean="0">
              <a:latin typeface="Verdana"/>
              <a:cs typeface="Verdana"/>
            </a:endParaRPr>
          </a:p>
          <a:p>
            <a:pPr>
              <a:buNone/>
            </a:pPr>
            <a:endParaRPr lang="en-US" sz="2000" dirty="0" smtClean="0">
              <a:latin typeface="Verdana"/>
              <a:cs typeface="Verdana"/>
            </a:endParaRPr>
          </a:p>
          <a:p>
            <a:pPr>
              <a:buNone/>
            </a:pPr>
            <a:endParaRPr lang="en-US" sz="2000" dirty="0" smtClean="0">
              <a:latin typeface="Verdana"/>
              <a:cs typeface="Verdana"/>
            </a:endParaRPr>
          </a:p>
          <a:p>
            <a:pPr>
              <a:buNone/>
            </a:pPr>
            <a:endParaRPr lang="en-US" sz="2000" dirty="0" smtClean="0">
              <a:latin typeface="Verdana"/>
              <a:cs typeface="Verdana"/>
            </a:endParaRPr>
          </a:p>
          <a:p>
            <a:pPr>
              <a:buNone/>
            </a:pPr>
            <a:endParaRPr lang="en-US" sz="2000" dirty="0" smtClean="0">
              <a:latin typeface="Verdana"/>
              <a:cs typeface="Verdana"/>
            </a:endParaRPr>
          </a:p>
          <a:p>
            <a:pPr>
              <a:buNone/>
            </a:pPr>
            <a:endParaRPr lang="en-US" sz="2000" dirty="0" smtClean="0">
              <a:latin typeface="Verdana"/>
              <a:cs typeface="Verdana"/>
            </a:endParaRPr>
          </a:p>
          <a:p>
            <a:pPr>
              <a:buNone/>
            </a:pPr>
            <a:endParaRPr lang="en-US" sz="2000" dirty="0" smtClean="0">
              <a:latin typeface="Verdana"/>
              <a:cs typeface="Verdana"/>
            </a:endParaRPr>
          </a:p>
          <a:p>
            <a:pPr>
              <a:buNone/>
            </a:pPr>
            <a:endParaRPr lang="en-US" sz="2000" dirty="0" smtClean="0"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3810000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4"/>
              </a:buBlip>
            </a:pPr>
            <a:r>
              <a:rPr lang="en-US" sz="2000" kern="0" dirty="0" smtClean="0">
                <a:solidFill>
                  <a:srgbClr val="000000"/>
                </a:solidFill>
                <a:latin typeface="Verdana"/>
                <a:cs typeface="Verdana"/>
              </a:rPr>
              <a:t>A pixel readout can in principle within the resolution (diffusion) separate primary from secondary clusters.  </a:t>
            </a:r>
            <a:r>
              <a:rPr lang="en-US" sz="2000" kern="0" dirty="0" err="1" smtClean="0">
                <a:solidFill>
                  <a:srgbClr val="000000"/>
                </a:solidFill>
                <a:latin typeface="Verdana"/>
                <a:cs typeface="Verdana"/>
              </a:rPr>
              <a:t>dE/dx</a:t>
            </a:r>
            <a:r>
              <a:rPr lang="en-US" sz="2000" kern="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Verdana"/>
                <a:cs typeface="Verdana"/>
              </a:rPr>
              <a:t>can be measured by cluster counting and performance separation enhanced. </a:t>
            </a:r>
            <a:r>
              <a:rPr lang="en-US" sz="1800" kern="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9091504</TotalTime>
  <Pages>11</Pages>
  <Words>1071</Words>
  <Application>Microsoft Office PowerPoint</Application>
  <PresentationFormat>Custom</PresentationFormat>
  <Paragraphs>161</Paragraphs>
  <Slides>18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Como</vt:lpstr>
      <vt:lpstr>The gaseous QUAD pixel detector</vt:lpstr>
      <vt:lpstr>Pixel TPC</vt:lpstr>
      <vt:lpstr> GridPix technology</vt:lpstr>
      <vt:lpstr>Pixel chip: TimePix3</vt:lpstr>
      <vt:lpstr>Single chip test in test beam Bonn (June 2017)</vt:lpstr>
      <vt:lpstr>TimePix3 time walk correction</vt:lpstr>
      <vt:lpstr>Single hit resolution in transverse direction</vt:lpstr>
      <vt:lpstr>Single hit resolution in longitudinal direction</vt:lpstr>
      <vt:lpstr> Pixel dE/dx performance</vt:lpstr>
      <vt:lpstr>Deformations in pixel plane (XY) and drift direction (Z)</vt:lpstr>
      <vt:lpstr>QUAD design and realization</vt:lpstr>
      <vt:lpstr>QUAD test beam in Bonn (October 2018)</vt:lpstr>
      <vt:lpstr>QUAD time walk results</vt:lpstr>
      <vt:lpstr>QUAD single hit resolution</vt:lpstr>
      <vt:lpstr>QUAD edge deformations</vt:lpstr>
      <vt:lpstr>QUAD deformations in transverse plane (XY) </vt:lpstr>
      <vt:lpstr>Next: QUAD as a building block</vt:lpstr>
      <vt:lpstr>Conclusions</vt:lpstr>
    </vt:vector>
  </TitlesOfParts>
  <Manager/>
  <Company>NIKHEF</Company>
  <LinksUpToDate>false</LinksUpToDate>
  <SharedDoc>false</SharedDoc>
  <HyperlinkBase/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2265</cp:revision>
  <cp:lastPrinted>2002-02-06T08:01:21Z</cp:lastPrinted>
  <dcterms:created xsi:type="dcterms:W3CDTF">2019-02-15T12:44:08Z</dcterms:created>
  <dcterms:modified xsi:type="dcterms:W3CDTF">2019-02-15T12:45:33Z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