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1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1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1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5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7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76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37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3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1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4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2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8FEA-6730-40CE-8CC6-AE2521E8E4BB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6E9A-471F-4984-8F07-F0B9FAF51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85E4-BC90-A24B-AD3B-2A7FC9DA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52DB-BAAE-4C4A-AF08-BA6C735D0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racedb.ligo.org/superevents/public/O3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s://www.google.com/url?sa=i&amp;rct=j&amp;q=&amp;esrc=s&amp;source=images&amp;cd=&amp;ved=2ahUKEwjTtuKzuaHlAhVNZVAKHSGtDxIQjRx6BAgBEAQ&amp;url=https://www.vu.nl/en&amp;psig=AOvVaw1PLVThmwZ3QAEQ8tD5iH0A&amp;ust=1571338274226863" TargetMode="External"/><Relationship Id="rId18" Type="http://schemas.openxmlformats.org/officeDocument/2006/relationships/image" Target="../media/image24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microsoft.com/office/2007/relationships/hdphoto" Target="../media/hdphoto1.wdp"/><Relationship Id="rId2" Type="http://schemas.openxmlformats.org/officeDocument/2006/relationships/hyperlink" Target="https://www.google.com/url?sa=i&amp;rct=j&amp;q=&amp;esrc=s&amp;source=images&amp;cd=&amp;cad=rja&amp;uact=8&amp;ved=2ahUKEwiKkN7KpMHhAhUnMewKHYZcB0IQjRx6BAgBEAU&amp;url=https://www.boladviseurs.nl/over-bol/medewerkers/paul-lutters/uni-maastricht-logo/&amp;psig=AOvVaw2EZSSz_RnaLV7VP-P-0JM_&amp;ust=1554840018002468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19" Type="http://schemas.openxmlformats.org/officeDocument/2006/relationships/image" Target="../media/image25.jpe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05136"/>
            <a:ext cx="8928992" cy="1102519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66"/>
                </a:solidFill>
              </a:rPr>
              <a:t>Gravitational Waves</a:t>
            </a:r>
            <a:endParaRPr lang="en-GB" sz="72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724" y="2067694"/>
            <a:ext cx="4568552" cy="2304256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Update GW analysis/O3</a:t>
            </a:r>
          </a:p>
          <a:p>
            <a:pPr marL="514350" indent="-514350" algn="l">
              <a:buAutoNum type="arabicPeriod"/>
            </a:pPr>
            <a:r>
              <a:rPr lang="en-GB" sz="2800" b="1" dirty="0" smtClean="0">
                <a:solidFill>
                  <a:srgbClr val="3366FF"/>
                </a:solidFill>
              </a:rPr>
              <a:t>Virgo upgrade</a:t>
            </a:r>
          </a:p>
          <a:p>
            <a:pPr marL="514350" indent="-514350" algn="l"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Update drilling campaign</a:t>
            </a:r>
          </a:p>
          <a:p>
            <a:pPr marL="514350" indent="-514350" algn="l"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Update </a:t>
            </a:r>
            <a:r>
              <a:rPr lang="en-GB" sz="2800" b="1" dirty="0" err="1" smtClean="0">
                <a:solidFill>
                  <a:srgbClr val="000066"/>
                </a:solidFill>
              </a:rPr>
              <a:t>ETpathfinder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marL="514350" indent="-514350" algn="l"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Update GW group</a:t>
            </a:r>
            <a:endParaRPr lang="en-GB" sz="28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4717" y="4876006"/>
            <a:ext cx="24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/>
              <a:t>Chris van den </a:t>
            </a:r>
            <a:r>
              <a:rPr lang="en-GB" sz="1200" b="1" i="1" dirty="0" err="1" smtClean="0"/>
              <a:t>Broeck</a:t>
            </a:r>
            <a:r>
              <a:rPr lang="en-GB" sz="1200" b="1" i="1" dirty="0" smtClean="0"/>
              <a:t> &amp; Frank Linde</a:t>
            </a:r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1556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383" y="699543"/>
            <a:ext cx="8672250" cy="444395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7030A0"/>
                </a:solidFill>
              </a:rPr>
              <a:t>Started 1 April 2019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7030A0"/>
                </a:solidFill>
              </a:rPr>
              <a:t>  </a:t>
            </a:r>
            <a:endParaRPr lang="en-US" sz="10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7030A0"/>
                </a:solidFill>
              </a:rPr>
              <a:t>41 events with public alerts (8 retracted</a:t>
            </a:r>
            <a:r>
              <a:rPr lang="en-US" sz="2200" b="1" dirty="0" smtClean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  <a:hlinkClick r:id="rId2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7030A0"/>
                </a:solidFill>
                <a:hlinkClick r:id="rId2"/>
              </a:rPr>
              <a:t>https://gracedb.ligo.org/superevents/public/O3/</a:t>
            </a:r>
            <a:endParaRPr lang="en-US" sz="1800" b="1" dirty="0">
              <a:solidFill>
                <a:srgbClr val="7030A0"/>
              </a:solidFill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rgbClr val="7030A0"/>
              </a:solidFill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7030A0"/>
                </a:solidFill>
              </a:rPr>
              <a:t>Notable high-significance events</a:t>
            </a:r>
            <a:r>
              <a:rPr lang="en-US" sz="1800" b="1" dirty="0" smtClean="0">
                <a:solidFill>
                  <a:srgbClr val="7030A0"/>
                </a:solidFill>
              </a:rPr>
              <a:t>:</a:t>
            </a:r>
            <a:endParaRPr lang="en-US" b="1" dirty="0">
              <a:solidFill>
                <a:srgbClr val="7030A0"/>
              </a:solidFill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</a:rPr>
              <a:t>Binary neutron star? (S190425z)</a:t>
            </a:r>
          </a:p>
          <a:p>
            <a:pPr marL="1714500" lvl="3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7030A0"/>
                </a:solidFill>
              </a:rPr>
              <a:t>LIGO Livingston + Virgo</a:t>
            </a:r>
          </a:p>
          <a:p>
            <a:pPr marL="1714500" lvl="3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7030A0"/>
                </a:solidFill>
              </a:rPr>
              <a:t>No good sky localization</a:t>
            </a:r>
          </a:p>
          <a:p>
            <a:pPr marL="1714500" lvl="3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solidFill>
                  <a:srgbClr val="7030A0"/>
                </a:solidFill>
              </a:rPr>
              <a:t>No </a:t>
            </a:r>
            <a:r>
              <a:rPr lang="en-US" b="1" dirty="0">
                <a:solidFill>
                  <a:srgbClr val="7030A0"/>
                </a:solidFill>
              </a:rPr>
              <a:t>counterpart found</a:t>
            </a:r>
          </a:p>
          <a:p>
            <a:pPr lvl="3" algn="l"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>
              <a:solidFill>
                <a:srgbClr val="7030A0"/>
              </a:solidFill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</a:rPr>
              <a:t>Neutron star-black hole? (S190814bv)</a:t>
            </a:r>
          </a:p>
          <a:p>
            <a:pPr marL="1714500" lvl="3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7030A0"/>
                </a:solidFill>
              </a:rPr>
              <a:t>LIGO Livingston + LIGO Hanford + Virgo</a:t>
            </a:r>
          </a:p>
          <a:p>
            <a:pPr marL="1714500" lvl="3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7030A0"/>
                </a:solidFill>
              </a:rPr>
              <a:t>Excellent sky localization but no counterpart found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7030A0"/>
              </a:solidFill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</a:rPr>
              <a:t>Many binary black </a:t>
            </a:r>
            <a:r>
              <a:rPr lang="en-US" b="1" dirty="0" smtClean="0">
                <a:solidFill>
                  <a:srgbClr val="7030A0"/>
                </a:solidFill>
              </a:rPr>
              <a:t>holes</a:t>
            </a:r>
            <a:endParaRPr lang="en-US" sz="18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8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8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800" b="1" dirty="0">
              <a:solidFill>
                <a:srgbClr val="7030A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3057" y="60086"/>
            <a:ext cx="88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Harvest of the third observing run (O3)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B841A0-AF76-A041-93CD-E50B9D2F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2931022"/>
            <a:ext cx="3491927" cy="1800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E106A2-F5C9-1341-B2B5-8E7199C5B8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9985" y="1851670"/>
            <a:ext cx="3328244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383" y="617432"/>
            <a:ext cx="8672250" cy="480348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7030A0"/>
                </a:solidFill>
              </a:rPr>
              <a:t>What happens after </a:t>
            </a:r>
            <a:r>
              <a:rPr lang="en-US" b="1" dirty="0" smtClean="0">
                <a:solidFill>
                  <a:srgbClr val="7030A0"/>
                </a:solidFill>
              </a:rPr>
              <a:t>neutron </a:t>
            </a:r>
            <a:r>
              <a:rPr lang="en-US" b="1" dirty="0">
                <a:solidFill>
                  <a:srgbClr val="7030A0"/>
                </a:solidFill>
              </a:rPr>
              <a:t>stars </a:t>
            </a:r>
            <a:r>
              <a:rPr lang="en-US" b="1" dirty="0" smtClean="0">
                <a:solidFill>
                  <a:srgbClr val="7030A0"/>
                </a:solidFill>
              </a:rPr>
              <a:t>merge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&amp; </a:t>
            </a:r>
            <a:r>
              <a:rPr lang="en-US" b="1" dirty="0">
                <a:solidFill>
                  <a:srgbClr val="7030A0"/>
                </a:solidFill>
              </a:rPr>
              <a:t>how do we find out?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7030A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endParaRPr lang="en-US" sz="3600" b="1" dirty="0">
              <a:solidFill>
                <a:srgbClr val="7030A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7030A0"/>
                </a:solidFill>
              </a:rPr>
              <a:t>Black holes, or something </a:t>
            </a:r>
            <a:r>
              <a:rPr lang="en-US" b="1" dirty="0" smtClean="0">
                <a:solidFill>
                  <a:srgbClr val="7030A0"/>
                </a:solidFill>
              </a:rPr>
              <a:t>else?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Searching </a:t>
            </a:r>
            <a:r>
              <a:rPr lang="en-US" b="1" dirty="0">
                <a:solidFill>
                  <a:srgbClr val="7030A0"/>
                </a:solidFill>
              </a:rPr>
              <a:t>for gravitational wave </a:t>
            </a:r>
            <a:r>
              <a:rPr lang="en-US" b="1" dirty="0" smtClean="0">
                <a:solidFill>
                  <a:srgbClr val="7030A0"/>
                </a:solidFill>
              </a:rPr>
              <a:t>echoes</a:t>
            </a:r>
            <a:endParaRPr lang="en-US" b="1" dirty="0">
              <a:solidFill>
                <a:srgbClr val="7030A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3200" b="1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E11A72-B429-7846-9A1A-A287EC8E3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551" t="25904" r="10756"/>
          <a:stretch/>
        </p:blipFill>
        <p:spPr>
          <a:xfrm>
            <a:off x="164391" y="1231351"/>
            <a:ext cx="5199697" cy="1512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EE7093-E976-9946-A1D9-C95C97A2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62" y="1115088"/>
            <a:ext cx="3651342" cy="174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72D886-5825-0042-A2AF-325502EB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3" y="3618976"/>
            <a:ext cx="5633085" cy="1545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4D0AB4-5D04-C548-A7FC-D5DD2273F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291830"/>
            <a:ext cx="3075653" cy="1780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057" y="60086"/>
            <a:ext cx="88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New data analysis methodology</a:t>
            </a:r>
          </a:p>
        </p:txBody>
      </p:sp>
    </p:spTree>
    <p:extLst>
      <p:ext uri="{BB962C8B-B14F-4D97-AF65-F5344CB8AC3E}">
        <p14:creationId xmlns:p14="http://schemas.microsoft.com/office/powerpoint/2010/main" val="25605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086"/>
            <a:ext cx="918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Virgo upgrade: </a:t>
            </a:r>
            <a:r>
              <a:rPr lang="en-US" sz="3600" b="1" i="1" dirty="0" smtClean="0">
                <a:solidFill>
                  <a:prstClr val="black"/>
                </a:solidFill>
              </a:rPr>
              <a:t>frequency dependent squeezer</a:t>
            </a:r>
            <a:endParaRPr lang="en-US" sz="3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4612659" cy="3979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057" y="60086"/>
            <a:ext cx="88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</a:rPr>
              <a:t>Terziet</a:t>
            </a:r>
            <a:r>
              <a:rPr lang="en-US" sz="3600" b="1" dirty="0" smtClean="0">
                <a:solidFill>
                  <a:prstClr val="black"/>
                </a:solidFill>
              </a:rPr>
              <a:t> trilling campaign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" y="843558"/>
            <a:ext cx="4447737" cy="3965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/>
          <a:stretch/>
        </p:blipFill>
        <p:spPr>
          <a:xfrm>
            <a:off x="5148064" y="843558"/>
            <a:ext cx="4176464" cy="3965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91745" y="120359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66FF"/>
                </a:solidFill>
              </a:rPr>
              <a:t>0 m</a:t>
            </a:r>
            <a:endParaRPr lang="nl-NL" b="1" dirty="0">
              <a:solidFill>
                <a:srgbClr val="FF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0988" y="222947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-10 m</a:t>
            </a:r>
            <a:endParaRPr lang="nl-NL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277848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00FF"/>
                </a:solidFill>
              </a:rPr>
              <a:t>-250 m</a:t>
            </a:r>
            <a:endParaRPr lang="nl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57" y="60086"/>
            <a:ext cx="88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Update </a:t>
            </a:r>
            <a:r>
              <a:rPr lang="en-US" sz="3600" b="1" dirty="0" err="1" smtClean="0">
                <a:solidFill>
                  <a:prstClr val="black"/>
                </a:solidFill>
              </a:rPr>
              <a:t>ETpathfinder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4" name="Picture 2" descr="Facility Pathfinder">
            <a:extLst>
              <a:ext uri="{FF2B5EF4-FFF2-40B4-BE49-F238E27FC236}">
                <a16:creationId xmlns="" xmlns:a16="http://schemas.microsoft.com/office/drawing/2014/main" id="{495FA23C-B646-2B45-A744-9449831B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3465"/>
            <a:ext cx="8286611" cy="52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57" y="60086"/>
            <a:ext cx="88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Update GW group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4" descr="Image result for universiteit maastricht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0" y="831037"/>
            <a:ext cx="2221784" cy="11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r="9335"/>
          <a:stretch/>
        </p:blipFill>
        <p:spPr>
          <a:xfrm>
            <a:off x="5307908" y="559453"/>
            <a:ext cx="1319328" cy="1674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36" y="555526"/>
            <a:ext cx="1260090" cy="16824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t="22400" r="11632" b="8739"/>
          <a:stretch/>
        </p:blipFill>
        <p:spPr>
          <a:xfrm>
            <a:off x="6676060" y="561249"/>
            <a:ext cx="1280316" cy="16710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/>
          <a:stretch/>
        </p:blipFill>
        <p:spPr>
          <a:xfrm>
            <a:off x="2457493" y="566667"/>
            <a:ext cx="1510022" cy="16602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22020" r="14493" b="10101"/>
          <a:stretch/>
        </p:blipFill>
        <p:spPr>
          <a:xfrm rot="5400000">
            <a:off x="7740710" y="788914"/>
            <a:ext cx="1663892" cy="12157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Image result for utrecht univers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6" y="2164745"/>
            <a:ext cx="1600572" cy="16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ris van den broeck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25" y="2152524"/>
            <a:ext cx="1265278" cy="16250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ul kuijer"/>
          <p:cNvPicPr>
            <a:picLocks noChangeAspect="1" noChangeArrowheads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 b="4459"/>
          <a:stretch/>
        </p:blipFill>
        <p:spPr bwMode="auto">
          <a:xfrm>
            <a:off x="7706966" y="2937315"/>
            <a:ext cx="1329530" cy="16506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known pers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7102" b="19535"/>
          <a:stretch/>
        </p:blipFill>
        <p:spPr bwMode="auto">
          <a:xfrm>
            <a:off x="3995936" y="2171477"/>
            <a:ext cx="1332690" cy="15871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Image result for vu logo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450975" y="-1257300"/>
            <a:ext cx="57340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vu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7608"/>
            <a:ext cx="2309077" cy="6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ndreas freise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25" y="3764261"/>
            <a:ext cx="1394103" cy="13941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nor low mowry birmingham"/>
          <p:cNvPicPr>
            <a:picLocks noChangeAspect="1" noChangeArrowheads="1"/>
          </p:cNvPicPr>
          <p:nvPr/>
        </p:nvPicPr>
        <p:blipFill rotWithShape="1"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5" r="12607" b="7615"/>
          <a:stretch/>
        </p:blipFill>
        <p:spPr bwMode="auto">
          <a:xfrm>
            <a:off x="4061079" y="3758587"/>
            <a:ext cx="1202405" cy="14054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nwo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16" y="2996858"/>
            <a:ext cx="983820" cy="15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674" y="1779662"/>
            <a:ext cx="86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FF0066"/>
                </a:solidFill>
              </a:rPr>
              <a:t>S</a:t>
            </a:r>
            <a:r>
              <a:rPr lang="en-GB" sz="2000" b="1" i="1" dirty="0" smtClean="0">
                <a:solidFill>
                  <a:srgbClr val="FF0066"/>
                </a:solidFill>
              </a:rPr>
              <a:t>tefan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843" y="1779662"/>
            <a:ext cx="89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</a:rPr>
              <a:t>Jessica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2925" y="1779662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</a:rPr>
              <a:t>Gideon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1779662"/>
            <a:ext cx="121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</a:rPr>
              <a:t>Sebastian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0392" y="1779662"/>
            <a:ext cx="86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FF0066"/>
                </a:solidFill>
              </a:rPr>
              <a:t>S</a:t>
            </a:r>
            <a:r>
              <a:rPr lang="en-GB" sz="2000" b="1" i="1" dirty="0" smtClean="0">
                <a:solidFill>
                  <a:srgbClr val="FF0066"/>
                </a:solidFill>
              </a:rPr>
              <a:t>tefan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0262" y="3323768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00FF"/>
                </a:solidFill>
              </a:rPr>
              <a:t>Chris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8403" y="473199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</a:rPr>
              <a:t>Andreas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1960" y="473199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</a:rPr>
              <a:t>Conor</a:t>
            </a:r>
            <a:endParaRPr lang="en-GB" sz="2000" b="1" i="1" dirty="0">
              <a:solidFill>
                <a:srgbClr val="FF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8384" y="4155926"/>
            <a:ext cx="64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00FF"/>
                </a:solidFill>
              </a:rPr>
              <a:t>Paul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pic>
        <p:nvPicPr>
          <p:cNvPr id="27" name="Picture 8" descr="Image result for unknown person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7102" b="19535"/>
          <a:stretch/>
        </p:blipFill>
        <p:spPr bwMode="auto">
          <a:xfrm>
            <a:off x="4024532" y="3657440"/>
            <a:ext cx="1267548" cy="15095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152</Words>
  <Application>Microsoft Office PowerPoint</Application>
  <PresentationFormat>On-screen Show (16:9)</PresentationFormat>
  <Paragraphs>50</Paragraphs>
  <Slides>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Gravitational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</dc:title>
  <dc:creator>Frank LINDE</dc:creator>
  <cp:lastModifiedBy>Frank LINDE</cp:lastModifiedBy>
  <cp:revision>14</cp:revision>
  <dcterms:created xsi:type="dcterms:W3CDTF">2019-10-16T07:53:30Z</dcterms:created>
  <dcterms:modified xsi:type="dcterms:W3CDTF">2019-10-17T11:26:52Z</dcterms:modified>
</cp:coreProperties>
</file>