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Default Extension="gif" ContentType="image/gif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43" r:id="rId2"/>
    <p:sldId id="547" r:id="rId3"/>
    <p:sldId id="548" r:id="rId4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40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ILC Lepton Collider highlight staff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meeting October 2019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1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7" Type="http://schemas.openxmlformats.org/officeDocument/2006/relationships/image" Target="../media/image14.pd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7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Single chip         Quad             Module                  TPC plane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2017                2018              2019                   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676401"/>
            <a:ext cx="3469942" cy="2057399"/>
          </a:xfrm>
          <a:prstGeom prst="rect">
            <a:avLst/>
          </a:prstGeom>
        </p:spPr>
      </p:pic>
      <p:pic>
        <p:nvPicPr>
          <p:cNvPr id="33" name="Picture 32" descr="figur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72339" y="1905000"/>
            <a:ext cx="4104861" cy="4495800"/>
          </a:xfrm>
          <a:prstGeom prst="rect">
            <a:avLst/>
          </a:prstGeom>
        </p:spPr>
      </p:pic>
      <p:pic>
        <p:nvPicPr>
          <p:cNvPr id="30" name="Picture 29" descr="figure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3810000"/>
            <a:ext cx="3771340" cy="2713768"/>
          </a:xfrm>
          <a:prstGeom prst="rect">
            <a:avLst/>
          </a:prstGeom>
        </p:spPr>
      </p:pic>
      <p:pic>
        <p:nvPicPr>
          <p:cNvPr id="19" name="Picture 18" descr="figure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8600" y="1143000"/>
            <a:ext cx="3829049" cy="2755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342900"/>
            <a:ext cx="10363200" cy="800100"/>
          </a:xfrm>
        </p:spPr>
        <p:txBody>
          <a:bodyPr/>
          <a:lstStyle/>
          <a:p>
            <a:r>
              <a:rPr lang="nl-NL" sz="3200" b="0" dirty="0" smtClean="0">
                <a:latin typeface="Verdana"/>
                <a:cs typeface="Verdana"/>
              </a:rPr>
              <a:t>QUAD </a:t>
            </a:r>
            <a:r>
              <a:rPr lang="nl-NL" sz="3200" b="0" dirty="0" err="1" smtClean="0">
                <a:latin typeface="Verdana"/>
                <a:cs typeface="Verdana"/>
              </a:rPr>
              <a:t>testbeam</a:t>
            </a:r>
            <a:r>
              <a:rPr lang="nl-NL" sz="3200" b="0" dirty="0" smtClean="0">
                <a:latin typeface="Verdana"/>
                <a:cs typeface="Verdana"/>
              </a:rPr>
              <a:t> </a:t>
            </a:r>
            <a:r>
              <a:rPr lang="nl-NL" sz="3200" b="0" dirty="0" err="1" smtClean="0">
                <a:latin typeface="Verdana"/>
                <a:cs typeface="Verdana"/>
              </a:rPr>
              <a:t>results</a:t>
            </a:r>
            <a:r>
              <a:rPr lang="nl-NL" sz="3200" b="0" dirty="0" smtClean="0">
                <a:latin typeface="Verdana"/>
                <a:cs typeface="Verdana"/>
              </a:rPr>
              <a:t>: </a:t>
            </a:r>
            <a:br>
              <a:rPr lang="nl-NL" sz="3200" b="0" dirty="0" smtClean="0">
                <a:latin typeface="Verdana"/>
                <a:cs typeface="Verdana"/>
              </a:rPr>
            </a:br>
            <a:r>
              <a:rPr lang="nl-NL" sz="3200" b="0" dirty="0" smtClean="0">
                <a:latin typeface="Verdana"/>
                <a:cs typeface="Verdana"/>
              </a:rPr>
              <a:t>VCI &amp; MPGD 2019</a:t>
            </a:r>
            <a:endParaRPr lang="nl-NL" sz="3200" b="0" dirty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98613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Transverse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2141" y="3657600"/>
            <a:ext cx="159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Longitudinal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12954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Verdana"/>
                <a:cs typeface="Verdana"/>
              </a:rPr>
              <a:t>q</a:t>
            </a:r>
            <a:r>
              <a:rPr lang="en-US" sz="2000" dirty="0" smtClean="0">
                <a:latin typeface="Verdana"/>
                <a:cs typeface="Verdana"/>
              </a:rPr>
              <a:t>uad </a:t>
            </a:r>
            <a:r>
              <a:rPr lang="en-US" sz="2000" dirty="0" smtClean="0">
                <a:latin typeface="Verdana"/>
                <a:cs typeface="Verdana"/>
              </a:rPr>
              <a:t>top view </a:t>
            </a:r>
          </a:p>
          <a:p>
            <a:pPr algn="ctr"/>
            <a:r>
              <a:rPr lang="en-US" sz="2000" dirty="0" smtClean="0">
                <a:latin typeface="Verdana"/>
                <a:cs typeface="Verdana"/>
              </a:rPr>
              <a:t>Transverse deformations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3653945"/>
            <a:ext cx="3810000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nl-NL" sz="1800" dirty="0" smtClean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Arial"/>
              <a:buChar char="•"/>
            </a:pPr>
            <a:r>
              <a:rPr lang="nl-NL" sz="1800" dirty="0" smtClean="0">
                <a:latin typeface="Verdana"/>
                <a:cs typeface="Verdana"/>
              </a:rPr>
              <a:t>Separate </a:t>
            </a:r>
            <a:r>
              <a:rPr lang="nl-NL" sz="1800" dirty="0" err="1" smtClean="0">
                <a:latin typeface="Verdana"/>
                <a:cs typeface="Verdana"/>
              </a:rPr>
              <a:t>guard</a:t>
            </a:r>
            <a:r>
              <a:rPr lang="nl-NL" sz="1800" dirty="0" smtClean="0">
                <a:latin typeface="Verdana"/>
                <a:cs typeface="Verdana"/>
              </a:rPr>
              <a:t> and </a:t>
            </a:r>
            <a:r>
              <a:rPr lang="nl-NL" sz="1800" dirty="0" err="1" smtClean="0">
                <a:latin typeface="Verdana"/>
                <a:cs typeface="Verdana"/>
              </a:rPr>
              <a:t>guard</a:t>
            </a:r>
            <a:r>
              <a:rPr lang="nl-NL" sz="1800" dirty="0" smtClean="0">
                <a:latin typeface="Verdana"/>
                <a:cs typeface="Verdana"/>
              </a:rPr>
              <a:t> </a:t>
            </a:r>
            <a:r>
              <a:rPr lang="nl-NL" sz="1800" dirty="0" err="1" smtClean="0">
                <a:latin typeface="Verdana"/>
                <a:cs typeface="Verdana"/>
              </a:rPr>
              <a:t>cage</a:t>
            </a:r>
            <a:r>
              <a:rPr lang="nl-NL" sz="1800" dirty="0" smtClean="0">
                <a:latin typeface="Verdana"/>
                <a:cs typeface="Verdana"/>
              </a:rPr>
              <a:t> (</a:t>
            </a:r>
            <a:r>
              <a:rPr lang="nl-NL" sz="1800" dirty="0" err="1" smtClean="0">
                <a:latin typeface="Verdana"/>
                <a:cs typeface="Verdana"/>
              </a:rPr>
              <a:t>around</a:t>
            </a:r>
            <a:r>
              <a:rPr lang="nl-NL" sz="1800" dirty="0" smtClean="0">
                <a:latin typeface="Verdana"/>
                <a:cs typeface="Verdana"/>
              </a:rPr>
              <a:t> </a:t>
            </a:r>
            <a:r>
              <a:rPr lang="nl-NL" sz="1800" dirty="0" err="1" smtClean="0">
                <a:latin typeface="Verdana"/>
                <a:cs typeface="Verdana"/>
              </a:rPr>
              <a:t>quads</a:t>
            </a:r>
            <a:r>
              <a:rPr lang="nl-NL" sz="1800" dirty="0" smtClean="0">
                <a:latin typeface="Verdana"/>
                <a:cs typeface="Verdana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Arial"/>
              <a:buChar char="•"/>
            </a:pPr>
            <a:r>
              <a:rPr lang="nl-NL" sz="1800" dirty="0" err="1" smtClean="0">
                <a:latin typeface="Verdana"/>
                <a:cs typeface="Verdana"/>
              </a:rPr>
              <a:t>Add</a:t>
            </a:r>
            <a:r>
              <a:rPr lang="nl-NL" sz="1800" dirty="0" smtClean="0">
                <a:latin typeface="Verdana"/>
                <a:cs typeface="Verdana"/>
              </a:rPr>
              <a:t> proper </a:t>
            </a:r>
            <a:r>
              <a:rPr lang="nl-NL" sz="1800" dirty="0" err="1" smtClean="0">
                <a:latin typeface="Verdana"/>
                <a:cs typeface="Verdana"/>
              </a:rPr>
              <a:t>guard</a:t>
            </a:r>
            <a:r>
              <a:rPr lang="nl-NL" sz="1800" dirty="0" smtClean="0">
                <a:latin typeface="Verdana"/>
                <a:cs typeface="Verdana"/>
              </a:rPr>
              <a:t> </a:t>
            </a:r>
            <a:r>
              <a:rPr lang="nl-NL" sz="1800" dirty="0" err="1" smtClean="0">
                <a:latin typeface="Verdana"/>
                <a:cs typeface="Verdana"/>
              </a:rPr>
              <a:t>wires</a:t>
            </a:r>
            <a:r>
              <a:rPr lang="nl-NL" sz="1800" dirty="0" smtClean="0">
                <a:latin typeface="Verdana"/>
                <a:cs typeface="Verdana"/>
              </a:rPr>
              <a:t>  over chip </a:t>
            </a:r>
            <a:r>
              <a:rPr lang="nl-NL" sz="1800" dirty="0" err="1" smtClean="0">
                <a:latin typeface="Verdana"/>
                <a:cs typeface="Verdana"/>
              </a:rPr>
              <a:t>boundaries</a:t>
            </a:r>
            <a:endParaRPr lang="nl-NL" sz="1800" dirty="0" smtClean="0">
              <a:latin typeface="Verdana"/>
              <a:cs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nl-NL" sz="1800" dirty="0" smtClean="0">
                <a:latin typeface="Verdana"/>
                <a:cs typeface="Verdana"/>
              </a:rPr>
              <a:t>Preparing </a:t>
            </a:r>
            <a:r>
              <a:rPr lang="nl-NL" sz="1800" dirty="0" err="1" smtClean="0">
                <a:latin typeface="Verdana"/>
                <a:cs typeface="Verdana"/>
              </a:rPr>
              <a:t>for</a:t>
            </a:r>
            <a:r>
              <a:rPr lang="nl-NL" sz="1800" dirty="0" smtClean="0">
                <a:latin typeface="Verdana"/>
                <a:cs typeface="Verdana"/>
              </a:rPr>
              <a:t> </a:t>
            </a:r>
            <a:r>
              <a:rPr lang="nl-NL" sz="1800" dirty="0" smtClean="0">
                <a:latin typeface="Verdana"/>
                <a:cs typeface="Verdana"/>
              </a:rPr>
              <a:t>8-quad module </a:t>
            </a:r>
            <a:r>
              <a:rPr lang="nl-NL" sz="1800" dirty="0" smtClean="0">
                <a:latin typeface="Verdana"/>
                <a:cs typeface="Verdana"/>
              </a:rPr>
              <a:t>test </a:t>
            </a:r>
            <a:r>
              <a:rPr lang="nl-NL" sz="1800" dirty="0" err="1" smtClean="0">
                <a:latin typeface="Verdana"/>
                <a:cs typeface="Verdana"/>
              </a:rPr>
              <a:t>beam</a:t>
            </a:r>
            <a:r>
              <a:rPr lang="nl-NL" sz="1800" dirty="0" smtClean="0">
                <a:latin typeface="Verdana"/>
                <a:cs typeface="Verdana"/>
              </a:rPr>
              <a:t> DESY </a:t>
            </a:r>
            <a:r>
              <a:rPr lang="nl-NL" sz="1800" dirty="0" smtClean="0">
                <a:latin typeface="Verdana"/>
                <a:cs typeface="Verdana"/>
              </a:rPr>
              <a:t>december 2019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nl-NL" sz="1800" dirty="0" smtClean="0"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3405" y="3810000"/>
            <a:ext cx="733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Guard</a:t>
            </a:r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7012" t="9217" b="15205"/>
          <a:stretch/>
        </p:blipFill>
        <p:spPr>
          <a:xfrm rot="5400000">
            <a:off x="5470392" y="3412992"/>
            <a:ext cx="684545" cy="117627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326871" y="3776246"/>
            <a:ext cx="91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ground</a:t>
            </a:r>
            <a:endParaRPr lang="en-US" sz="1600" dirty="0">
              <a:latin typeface="Verdana"/>
              <a:cs typeface="Verdana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5791200" y="3962400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8534400" y="2819400"/>
            <a:ext cx="213360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V="1">
            <a:off x="9791700" y="3314700"/>
            <a:ext cx="22860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deform_99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99607" y="1676400"/>
            <a:ext cx="4292393" cy="4648200"/>
          </a:xfrm>
          <a:prstGeom prst="rect">
            <a:avLst/>
          </a:prstGeom>
        </p:spPr>
      </p:pic>
      <p:pic>
        <p:nvPicPr>
          <p:cNvPr id="22" name="Picture 21" descr="figure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1905000"/>
            <a:ext cx="3494554" cy="2514600"/>
          </a:xfrm>
          <a:prstGeom prst="rect">
            <a:avLst/>
          </a:prstGeom>
        </p:spPr>
      </p:pic>
      <p:pic>
        <p:nvPicPr>
          <p:cNvPr id="20" name="Picture 19" descr="figure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1752600"/>
            <a:ext cx="4285413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6" y="213956"/>
            <a:ext cx="10363200" cy="800100"/>
          </a:xfrm>
        </p:spPr>
        <p:txBody>
          <a:bodyPr/>
          <a:lstStyle/>
          <a:p>
            <a:r>
              <a:rPr lang="nl-NL" sz="3600" b="0" dirty="0" smtClean="0">
                <a:latin typeface="Verdana"/>
                <a:cs typeface="Verdana"/>
              </a:rPr>
              <a:t>QUAD </a:t>
            </a:r>
            <a:r>
              <a:rPr lang="nl-NL" sz="3600" b="0" dirty="0" err="1" smtClean="0">
                <a:latin typeface="Verdana"/>
                <a:cs typeface="Verdana"/>
              </a:rPr>
              <a:t>results</a:t>
            </a:r>
            <a:endParaRPr lang="nl-NL" sz="3600" b="0" dirty="0"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1209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Verdana"/>
                <a:cs typeface="Verdana"/>
              </a:rPr>
              <a:t>q</a:t>
            </a:r>
            <a:r>
              <a:rPr lang="en-US" sz="2000" dirty="0" smtClean="0">
                <a:latin typeface="Verdana"/>
                <a:cs typeface="Verdana"/>
              </a:rPr>
              <a:t>uad </a:t>
            </a:r>
            <a:r>
              <a:rPr lang="en-US" sz="2000" dirty="0" smtClean="0">
                <a:latin typeface="Verdana"/>
                <a:cs typeface="Verdana"/>
              </a:rPr>
              <a:t>corrected deformations (</a:t>
            </a:r>
            <a:r>
              <a:rPr lang="en-US" sz="2000" dirty="0" err="1" smtClean="0">
                <a:latin typeface="Verdana"/>
                <a:cs typeface="Verdana"/>
              </a:rPr>
              <a:t>testbeam</a:t>
            </a:r>
            <a:r>
              <a:rPr lang="en-US" sz="2000" dirty="0" smtClean="0">
                <a:latin typeface="Verdana"/>
                <a:cs typeface="Verdana"/>
              </a:rPr>
              <a:t>)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4477941"/>
            <a:ext cx="3276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rms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of the mean transverse (long-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) residuals are 13 (19)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over the whole quad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16905" y="328768"/>
            <a:ext cx="120360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Preliminary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762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/>
                <a:cs typeface="Verdana"/>
              </a:rPr>
              <a:t>8-quad module </a:t>
            </a:r>
          </a:p>
          <a:p>
            <a:pPr algn="ctr"/>
            <a:r>
              <a:rPr lang="en-US" sz="2000" smtClean="0">
                <a:latin typeface="Verdana"/>
                <a:cs typeface="Verdana"/>
              </a:rPr>
              <a:t>o</a:t>
            </a:r>
            <a:r>
              <a:rPr lang="en-US" sz="2000" smtClean="0">
                <a:latin typeface="Verdana"/>
                <a:cs typeface="Verdana"/>
              </a:rPr>
              <a:t>ne q</a:t>
            </a:r>
            <a:r>
              <a:rPr lang="en-US" sz="2000" smtClean="0">
                <a:latin typeface="Verdana"/>
                <a:cs typeface="Verdana"/>
              </a:rPr>
              <a:t>uad </a:t>
            </a:r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uncorrected</a:t>
            </a:r>
            <a:r>
              <a:rPr lang="en-US" sz="2000" dirty="0" smtClean="0">
                <a:latin typeface="Verdana"/>
                <a:cs typeface="Verdana"/>
              </a:rPr>
              <a:t> deformations (laser)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58200" y="3581400"/>
            <a:ext cx="262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>
                <a:latin typeface="Verdana"/>
                <a:cs typeface="Verdana"/>
              </a:rPr>
              <a:t>rms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  <a:r>
              <a:rPr lang="en-US" sz="1800" dirty="0" smtClean="0">
                <a:latin typeface="Verdana"/>
                <a:cs typeface="Verdana"/>
              </a:rPr>
              <a:t>17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μm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large box</a:t>
            </a:r>
            <a:r>
              <a:rPr lang="en-US" sz="1800" dirty="0" smtClean="0">
                <a:latin typeface="Verdana"/>
                <a:cs typeface="Verdana"/>
              </a:rPr>
              <a:t>  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40296" y="1219200"/>
            <a:ext cx="3595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 err="1" smtClean="0">
                <a:latin typeface="Verdana"/>
                <a:cs typeface="Verdana"/>
              </a:rPr>
              <a:t>q</a:t>
            </a:r>
            <a:r>
              <a:rPr lang="nl-NL" dirty="0" err="1" smtClean="0">
                <a:latin typeface="Verdana"/>
                <a:cs typeface="Verdana"/>
              </a:rPr>
              <a:t>uad</a:t>
            </a:r>
            <a:r>
              <a:rPr lang="nl-NL" dirty="0" smtClean="0">
                <a:latin typeface="Verdana"/>
                <a:cs typeface="Verdana"/>
              </a:rPr>
              <a:t> </a:t>
            </a:r>
            <a:r>
              <a:rPr lang="nl-NL" dirty="0" smtClean="0">
                <a:latin typeface="Verdana"/>
                <a:cs typeface="Verdana"/>
              </a:rPr>
              <a:t>paper </a:t>
            </a:r>
            <a:r>
              <a:rPr lang="nl-NL" dirty="0" err="1" smtClean="0">
                <a:latin typeface="Verdana"/>
                <a:cs typeface="Verdana"/>
              </a:rPr>
              <a:t>submitted</a:t>
            </a:r>
            <a:endParaRPr lang="nl-NL" dirty="0" smtClean="0">
              <a:latin typeface="Verdana"/>
              <a:cs typeface="Verdana"/>
            </a:endParaRPr>
          </a:p>
          <a:p>
            <a:pPr algn="ctr"/>
            <a:r>
              <a:rPr lang="nl-NL" dirty="0" smtClean="0">
                <a:latin typeface="Verdana"/>
                <a:cs typeface="Verdana"/>
              </a:rPr>
              <a:t> NIMA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9092816</TotalTime>
  <Pages>11</Pages>
  <Words>108</Words>
  <Application>Microsoft Office PowerPoint</Application>
  <PresentationFormat>Custom</PresentationFormat>
  <Paragraphs>23</Paragraphs>
  <Slides>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Como</vt:lpstr>
      <vt:lpstr>Pixel TPC</vt:lpstr>
      <vt:lpstr>QUAD testbeam results:  VCI &amp; MPGD 2019</vt:lpstr>
      <vt:lpstr>QUAD results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Peter Kluit</cp:lastModifiedBy>
  <cp:revision>2277</cp:revision>
  <cp:lastPrinted>2002-02-06T08:01:21Z</cp:lastPrinted>
  <dcterms:created xsi:type="dcterms:W3CDTF">2019-10-17T10:59:48Z</dcterms:created>
  <dcterms:modified xsi:type="dcterms:W3CDTF">2019-10-17T11:04:38Z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