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11"/>
  </p:notesMasterIdLst>
  <p:sldIdLst>
    <p:sldId id="288" r:id="rId2"/>
    <p:sldId id="263" r:id="rId3"/>
    <p:sldId id="281" r:id="rId4"/>
    <p:sldId id="282" r:id="rId5"/>
    <p:sldId id="283" r:id="rId6"/>
    <p:sldId id="284" r:id="rId7"/>
    <p:sldId id="285" r:id="rId8"/>
    <p:sldId id="286" r:id="rId9"/>
    <p:sldId id="287" r:id="rId10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00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2286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00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4572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00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6858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00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9144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00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11430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00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13716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00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16002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00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18288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00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622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841"/>
    <p:restoredTop sz="78303" autoAdjust="0"/>
  </p:normalViewPr>
  <p:slideViewPr>
    <p:cSldViewPr snapToGrid="0" snapToObjects="1">
      <p:cViewPr>
        <p:scale>
          <a:sx n="33" d="100"/>
          <a:sy n="33" d="100"/>
        </p:scale>
        <p:origin x="1224" y="13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Shape 61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13" name="Shape 61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40462212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59547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Voorblad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NIKHEF_PATROON2.png" descr="NIKHEF_PATROON2.png">
            <a:extLst>
              <a:ext uri="{FF2B5EF4-FFF2-40B4-BE49-F238E27FC236}">
                <a16:creationId xmlns:a16="http://schemas.microsoft.com/office/drawing/2014/main" id="{559CFCE5-1058-6440-AE8C-50ACE94121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10522478" y="451111"/>
            <a:ext cx="25224451" cy="14239353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Vorm">
            <a:extLst>
              <a:ext uri="{FF2B5EF4-FFF2-40B4-BE49-F238E27FC236}">
                <a16:creationId xmlns:a16="http://schemas.microsoft.com/office/drawing/2014/main" id="{BAC67337-8AC0-C14F-A460-33C8E6FC0296}"/>
              </a:ext>
            </a:extLst>
          </p:cNvPr>
          <p:cNvSpPr/>
          <p:nvPr userDrawn="1"/>
        </p:nvSpPr>
        <p:spPr>
          <a:xfrm>
            <a:off x="19365813" y="2844"/>
            <a:ext cx="5111850" cy="137103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21113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2" name="Driehoek">
            <a:extLst>
              <a:ext uri="{FF2B5EF4-FFF2-40B4-BE49-F238E27FC236}">
                <a16:creationId xmlns:a16="http://schemas.microsoft.com/office/drawing/2014/main" id="{D94CC9BE-E0E2-DD44-99EA-8079FEA30B0A}"/>
              </a:ext>
            </a:extLst>
          </p:cNvPr>
          <p:cNvSpPr/>
          <p:nvPr userDrawn="1"/>
        </p:nvSpPr>
        <p:spPr>
          <a:xfrm>
            <a:off x="-2183" y="2844"/>
            <a:ext cx="19367997" cy="70506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9" name="Titeltekst"/>
          <p:cNvSpPr txBox="1">
            <a:spLocks noGrp="1"/>
          </p:cNvSpPr>
          <p:nvPr>
            <p:ph type="title"/>
          </p:nvPr>
        </p:nvSpPr>
        <p:spPr>
          <a:xfrm>
            <a:off x="635000" y="8365090"/>
            <a:ext cx="13963650" cy="4714852"/>
          </a:xfrm>
          <a:prstGeom prst="rect">
            <a:avLst/>
          </a:prstGeom>
        </p:spPr>
        <p:txBody>
          <a:bodyPr anchor="b"/>
          <a:lstStyle>
            <a:lvl1pPr>
              <a:defRPr sz="900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20" name="Tekst"/>
          <p:cNvSpPr txBox="1">
            <a:spLocks noGrp="1"/>
          </p:cNvSpPr>
          <p:nvPr>
            <p:ph type="body" sz="quarter" idx="13"/>
          </p:nvPr>
        </p:nvSpPr>
        <p:spPr>
          <a:xfrm>
            <a:off x="15383933" y="7245151"/>
            <a:ext cx="6514970" cy="5820525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ubtitel"/>
          <p:cNvSpPr txBox="1">
            <a:spLocks noGrp="1"/>
          </p:cNvSpPr>
          <p:nvPr>
            <p:ph type="body" sz="quarter" idx="14"/>
          </p:nvPr>
        </p:nvSpPr>
        <p:spPr>
          <a:xfrm>
            <a:off x="635000" y="7241955"/>
            <a:ext cx="13963649" cy="934684"/>
          </a:xfrm>
          <a:prstGeom prst="rect">
            <a:avLst/>
          </a:prstGeom>
        </p:spPr>
        <p:txBody>
          <a:bodyPr/>
          <a:lstStyle>
            <a:lvl1pPr>
              <a:defRPr cap="all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22" name="NIKHEF_LOGO_groot.png" descr="NIKHEF_LOGO_groot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35000" y="635000"/>
            <a:ext cx="5080000" cy="199559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5064753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[A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79" name="Foto bijschrift"/>
          <p:cNvSpPr txBox="1">
            <a:spLocks noGrp="1"/>
          </p:cNvSpPr>
          <p:nvPr>
            <p:ph type="body" sz="quarter" idx="13"/>
          </p:nvPr>
        </p:nvSpPr>
        <p:spPr>
          <a:xfrm>
            <a:off x="635000" y="647282"/>
            <a:ext cx="5716853" cy="1092826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80" name="Afbeelding"/>
          <p:cNvSpPr>
            <a:spLocks noGrp="1"/>
          </p:cNvSpPr>
          <p:nvPr>
            <p:ph type="pic" idx="14"/>
          </p:nvPr>
        </p:nvSpPr>
        <p:spPr>
          <a:xfrm>
            <a:off x="7113521" y="0"/>
            <a:ext cx="17270479" cy="12192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6" name="Tijdelijke aanduiding voor voettekst 9">
            <a:extLst>
              <a:ext uri="{FF2B5EF4-FFF2-40B4-BE49-F238E27FC236}">
                <a16:creationId xmlns:a16="http://schemas.microsoft.com/office/drawing/2014/main" id="{D8CA713B-5C09-4E4F-9C38-F857A87271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/>
              <a:t>Presentatie titel</a:t>
            </a:r>
            <a:endParaRPr lang="nl-NL" dirty="0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B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66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67" name="Vorm"/>
          <p:cNvSpPr/>
          <p:nvPr/>
        </p:nvSpPr>
        <p:spPr>
          <a:xfrm rot="10800000">
            <a:off x="20555686" y="12192000"/>
            <a:ext cx="382831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68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B5FF2396-8F75-A547-B976-B8AB41D01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/>
              <a:t>Presentatie titel</a:t>
            </a:r>
            <a:endParaRPr lang="nl-NL" dirty="0"/>
          </a:p>
        </p:txBody>
      </p:sp>
      <p:sp>
        <p:nvSpPr>
          <p:cNvPr id="13" name="HOOFDTITEL VAN DEZE SLIDE, EVENTUEEL OVER MEERDERE REGELS.">
            <a:extLst>
              <a:ext uri="{FF2B5EF4-FFF2-40B4-BE49-F238E27FC236}">
                <a16:creationId xmlns:a16="http://schemas.microsoft.com/office/drawing/2014/main" id="{16CD789B-2FDE-9E4F-B724-313FCDA4D896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635000" y="635000"/>
            <a:ext cx="23114000" cy="1804289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7000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Hoofdtekst">
            <a:extLst>
              <a:ext uri="{FF2B5EF4-FFF2-40B4-BE49-F238E27FC236}">
                <a16:creationId xmlns:a16="http://schemas.microsoft.com/office/drawing/2014/main" id="{8F383F54-563B-9A4F-83CE-8C5D2AAC2411}"/>
              </a:ext>
            </a:extLst>
          </p:cNvPr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635000" y="3429000"/>
            <a:ext cx="11181358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" name="Afbeelding">
            <a:extLst>
              <a:ext uri="{FF2B5EF4-FFF2-40B4-BE49-F238E27FC236}">
                <a16:creationId xmlns:a16="http://schemas.microsoft.com/office/drawing/2014/main" id="{57899EC2-C516-AE4D-BD74-2DE60B519F2C}"/>
              </a:ext>
            </a:extLst>
          </p:cNvPr>
          <p:cNvSpPr>
            <a:spLocks noGrp="1"/>
          </p:cNvSpPr>
          <p:nvPr>
            <p:ph type="pic" sz="half" idx="16"/>
          </p:nvPr>
        </p:nvSpPr>
        <p:spPr>
          <a:xfrm>
            <a:off x="12574653" y="3429000"/>
            <a:ext cx="11178051" cy="8128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B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66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67" name="Vorm"/>
          <p:cNvSpPr/>
          <p:nvPr/>
        </p:nvSpPr>
        <p:spPr>
          <a:xfrm rot="10800000">
            <a:off x="20555686" y="12192000"/>
            <a:ext cx="382831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68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B5FF2396-8F75-A547-B976-B8AB41D01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/>
              <a:t>Presentatie titel</a:t>
            </a:r>
            <a:endParaRPr lang="nl-NL" dirty="0"/>
          </a:p>
        </p:txBody>
      </p:sp>
      <p:sp>
        <p:nvSpPr>
          <p:cNvPr id="13" name="Afbeelding">
            <a:extLst>
              <a:ext uri="{FF2B5EF4-FFF2-40B4-BE49-F238E27FC236}">
                <a16:creationId xmlns:a16="http://schemas.microsoft.com/office/drawing/2014/main" id="{854D6915-EC47-0443-8D2D-B4C6FA02950F}"/>
              </a:ext>
            </a:extLst>
          </p:cNvPr>
          <p:cNvSpPr>
            <a:spLocks noGrp="1"/>
          </p:cNvSpPr>
          <p:nvPr>
            <p:ph type="pic" sz="half" idx="13"/>
          </p:nvPr>
        </p:nvSpPr>
        <p:spPr>
          <a:xfrm>
            <a:off x="635000" y="3429000"/>
            <a:ext cx="11178051" cy="8128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4" name="Hoofdtekst">
            <a:extLst>
              <a:ext uri="{FF2B5EF4-FFF2-40B4-BE49-F238E27FC236}">
                <a16:creationId xmlns:a16="http://schemas.microsoft.com/office/drawing/2014/main" id="{4D92B7DB-1453-9C41-A644-6FDD87329F0A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12573000" y="3429000"/>
            <a:ext cx="11181358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" name="HOOFDTITEL VAN DEZE SLIDE, EVENTUEEL OVER MEERDERE REGELS.">
            <a:extLst>
              <a:ext uri="{FF2B5EF4-FFF2-40B4-BE49-F238E27FC236}">
                <a16:creationId xmlns:a16="http://schemas.microsoft.com/office/drawing/2014/main" id="{04D00369-1CA4-7747-BA9D-8239C719DFA1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635000" y="635000"/>
            <a:ext cx="23114000" cy="1804289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7000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80416904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B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66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67" name="Vorm"/>
          <p:cNvSpPr/>
          <p:nvPr/>
        </p:nvSpPr>
        <p:spPr>
          <a:xfrm rot="10800000">
            <a:off x="20555686" y="12192000"/>
            <a:ext cx="382831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68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B5FF2396-8F75-A547-B976-B8AB41D01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/>
              <a:t>Presentatie titel</a:t>
            </a:r>
            <a:endParaRPr lang="nl-NL" dirty="0"/>
          </a:p>
        </p:txBody>
      </p:sp>
      <p:sp>
        <p:nvSpPr>
          <p:cNvPr id="13" name="Hoofdtekst">
            <a:extLst>
              <a:ext uri="{FF2B5EF4-FFF2-40B4-BE49-F238E27FC236}">
                <a16:creationId xmlns:a16="http://schemas.microsoft.com/office/drawing/2014/main" id="{519E42B3-C5CA-B34A-BFA7-5538D5460E4D}"/>
              </a:ext>
            </a:extLst>
          </p:cNvPr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635000" y="3429000"/>
            <a:ext cx="11181358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4" name="Hoofdtekst">
            <a:extLst>
              <a:ext uri="{FF2B5EF4-FFF2-40B4-BE49-F238E27FC236}">
                <a16:creationId xmlns:a16="http://schemas.microsoft.com/office/drawing/2014/main" id="{EC571EEC-5282-8A4B-BBE3-EC6B17059A06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12573000" y="3429000"/>
            <a:ext cx="11181358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" name="HOOFDTITEL VAN DEZE SLIDE, EVENTUEEL OVER MEERDERE REGELS.">
            <a:extLst>
              <a:ext uri="{FF2B5EF4-FFF2-40B4-BE49-F238E27FC236}">
                <a16:creationId xmlns:a16="http://schemas.microsoft.com/office/drawing/2014/main" id="{1AFB6DD2-2DB6-054C-8587-4E89E3A6EE4B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635000" y="635000"/>
            <a:ext cx="23114000" cy="1804289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7000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0490673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B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66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67" name="Vorm"/>
          <p:cNvSpPr/>
          <p:nvPr/>
        </p:nvSpPr>
        <p:spPr>
          <a:xfrm rot="10800000">
            <a:off x="20555686" y="12192000"/>
            <a:ext cx="382831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68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B5FF2396-8F75-A547-B976-B8AB41D01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/>
              <a:t>Presentatie titel</a:t>
            </a:r>
            <a:endParaRPr lang="nl-NL" dirty="0"/>
          </a:p>
        </p:txBody>
      </p:sp>
      <p:sp>
        <p:nvSpPr>
          <p:cNvPr id="13" name="HOOFDTITEL VAN DEZE SLIDE, EVENTUEEL OVER MEERDERE REGELS.">
            <a:extLst>
              <a:ext uri="{FF2B5EF4-FFF2-40B4-BE49-F238E27FC236}">
                <a16:creationId xmlns:a16="http://schemas.microsoft.com/office/drawing/2014/main" id="{CECC546E-8411-2446-B343-37FCE081BA5D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635000" y="635000"/>
            <a:ext cx="11181358" cy="2007235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5000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Hoofdtekst">
            <a:extLst>
              <a:ext uri="{FF2B5EF4-FFF2-40B4-BE49-F238E27FC236}">
                <a16:creationId xmlns:a16="http://schemas.microsoft.com/office/drawing/2014/main" id="{832AADFA-B07E-7045-93DC-A348550AB487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635000" y="3429000"/>
            <a:ext cx="11181358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" name="Afbeelding">
            <a:extLst>
              <a:ext uri="{FF2B5EF4-FFF2-40B4-BE49-F238E27FC236}">
                <a16:creationId xmlns:a16="http://schemas.microsoft.com/office/drawing/2014/main" id="{FFA60698-6560-1741-B899-43E9278DBA31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12573529" y="0"/>
            <a:ext cx="11810471" cy="12192001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21349925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B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66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67" name="Vorm"/>
          <p:cNvSpPr/>
          <p:nvPr/>
        </p:nvSpPr>
        <p:spPr>
          <a:xfrm rot="10800000">
            <a:off x="20555686" y="12192000"/>
            <a:ext cx="382831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68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B5FF2396-8F75-A547-B976-B8AB41D01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/>
              <a:t>Presentatie titel</a:t>
            </a:r>
            <a:endParaRPr lang="nl-NL" dirty="0"/>
          </a:p>
        </p:txBody>
      </p:sp>
      <p:sp>
        <p:nvSpPr>
          <p:cNvPr id="13" name="Foto bijschrift">
            <a:extLst>
              <a:ext uri="{FF2B5EF4-FFF2-40B4-BE49-F238E27FC236}">
                <a16:creationId xmlns:a16="http://schemas.microsoft.com/office/drawing/2014/main" id="{E424E1FF-715F-A04E-A5DD-28E5C7DF8C7F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635000" y="647282"/>
            <a:ext cx="5716853" cy="1092826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Afbeelding">
            <a:extLst>
              <a:ext uri="{FF2B5EF4-FFF2-40B4-BE49-F238E27FC236}">
                <a16:creationId xmlns:a16="http://schemas.microsoft.com/office/drawing/2014/main" id="{9B31A421-C084-6941-A8A8-5DFA5DB6612D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7113521" y="0"/>
            <a:ext cx="17270479" cy="12192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741867363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C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81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82" name="Vorm"/>
          <p:cNvSpPr/>
          <p:nvPr/>
        </p:nvSpPr>
        <p:spPr>
          <a:xfrm rot="10800000">
            <a:off x="20555686" y="12192000"/>
            <a:ext cx="382831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83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A6D0FEAE-F148-754A-851C-E90D8F873A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/>
              <a:t>Presentatie titel</a:t>
            </a:r>
            <a:endParaRPr lang="nl-NL" dirty="0"/>
          </a:p>
        </p:txBody>
      </p:sp>
      <p:sp>
        <p:nvSpPr>
          <p:cNvPr id="12" name="HOOFDTITEL VAN DEZE SLIDE, EVENTUEEL OVER MEERDERE REGELS.">
            <a:extLst>
              <a:ext uri="{FF2B5EF4-FFF2-40B4-BE49-F238E27FC236}">
                <a16:creationId xmlns:a16="http://schemas.microsoft.com/office/drawing/2014/main" id="{6EC8961D-AFA0-2141-B213-CDDAD5E88B49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635000" y="635000"/>
            <a:ext cx="23114000" cy="1804289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7000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Hoofdtekst">
            <a:extLst>
              <a:ext uri="{FF2B5EF4-FFF2-40B4-BE49-F238E27FC236}">
                <a16:creationId xmlns:a16="http://schemas.microsoft.com/office/drawing/2014/main" id="{58D32B9B-485B-7448-AEFC-33F6D51139A7}"/>
              </a:ext>
            </a:extLst>
          </p:cNvPr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635000" y="3429000"/>
            <a:ext cx="11181358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4" name="Afbeelding">
            <a:extLst>
              <a:ext uri="{FF2B5EF4-FFF2-40B4-BE49-F238E27FC236}">
                <a16:creationId xmlns:a16="http://schemas.microsoft.com/office/drawing/2014/main" id="{4F1FD79B-1171-2E4D-AE4A-521A5A58D973}"/>
              </a:ext>
            </a:extLst>
          </p:cNvPr>
          <p:cNvSpPr>
            <a:spLocks noGrp="1"/>
          </p:cNvSpPr>
          <p:nvPr>
            <p:ph type="pic" sz="half" idx="16"/>
          </p:nvPr>
        </p:nvSpPr>
        <p:spPr>
          <a:xfrm>
            <a:off x="12574653" y="3429000"/>
            <a:ext cx="11178051" cy="8128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593601381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C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81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82" name="Vorm"/>
          <p:cNvSpPr/>
          <p:nvPr/>
        </p:nvSpPr>
        <p:spPr>
          <a:xfrm rot="10800000">
            <a:off x="20555686" y="12192000"/>
            <a:ext cx="382831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83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184" name="Afbeelding"/>
          <p:cNvSpPr>
            <a:spLocks noGrp="1"/>
          </p:cNvSpPr>
          <p:nvPr>
            <p:ph type="pic" sz="half" idx="13"/>
          </p:nvPr>
        </p:nvSpPr>
        <p:spPr>
          <a:xfrm>
            <a:off x="635000" y="3429000"/>
            <a:ext cx="11178051" cy="8128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85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12573000" y="3429000"/>
            <a:ext cx="11181358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8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A6D0FEAE-F148-754A-851C-E90D8F873A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/>
              <a:t>Presentatie titel</a:t>
            </a:r>
            <a:endParaRPr lang="nl-NL" dirty="0"/>
          </a:p>
        </p:txBody>
      </p:sp>
      <p:sp>
        <p:nvSpPr>
          <p:cNvPr id="12" name="HOOFDTITEL VAN DEZE SLIDE, EVENTUEEL OVER MEERDERE REGELS.">
            <a:extLst>
              <a:ext uri="{FF2B5EF4-FFF2-40B4-BE49-F238E27FC236}">
                <a16:creationId xmlns:a16="http://schemas.microsoft.com/office/drawing/2014/main" id="{6EC8961D-AFA0-2141-B213-CDDAD5E88B49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635000" y="635000"/>
            <a:ext cx="23114000" cy="1804289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7000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C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22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23" name="Vorm"/>
          <p:cNvSpPr/>
          <p:nvPr/>
        </p:nvSpPr>
        <p:spPr>
          <a:xfrm rot="10800000">
            <a:off x="20555686" y="12192000"/>
            <a:ext cx="382831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24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25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226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635000" y="3429000"/>
            <a:ext cx="11181358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227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12573000" y="3429000"/>
            <a:ext cx="11181358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BF86E10D-74D2-C949-AFEC-6FE315C0C5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/>
              <a:t>Presentatie titel</a:t>
            </a:r>
            <a:endParaRPr lang="nl-NL" dirty="0"/>
          </a:p>
        </p:txBody>
      </p:sp>
      <p:sp>
        <p:nvSpPr>
          <p:cNvPr id="12" name="HOOFDTITEL VAN DEZE SLIDE, EVENTUEEL OVER MEERDERE REGELS.">
            <a:extLst>
              <a:ext uri="{FF2B5EF4-FFF2-40B4-BE49-F238E27FC236}">
                <a16:creationId xmlns:a16="http://schemas.microsoft.com/office/drawing/2014/main" id="{F596623C-DCE5-7141-B4B8-F3C3FF99FC76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635000" y="635000"/>
            <a:ext cx="23114000" cy="1804289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7000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C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63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64" name="Vorm"/>
          <p:cNvSpPr/>
          <p:nvPr/>
        </p:nvSpPr>
        <p:spPr>
          <a:xfrm rot="10800000">
            <a:off x="20555686" y="12192000"/>
            <a:ext cx="382831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65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67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268" name="HOOFDTITEL VAN DEZE SLIDE, EVENTUEEL OVER MEERDERE REGELS."/>
          <p:cNvSpPr txBox="1">
            <a:spLocks noGrp="1"/>
          </p:cNvSpPr>
          <p:nvPr>
            <p:ph type="body" sz="quarter" idx="13"/>
          </p:nvPr>
        </p:nvSpPr>
        <p:spPr>
          <a:xfrm>
            <a:off x="635000" y="635000"/>
            <a:ext cx="11181358" cy="2007235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5000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9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635000" y="3429000"/>
            <a:ext cx="11181358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270" name="Afbeelding"/>
          <p:cNvSpPr>
            <a:spLocks noGrp="1"/>
          </p:cNvSpPr>
          <p:nvPr>
            <p:ph type="pic" idx="15"/>
          </p:nvPr>
        </p:nvSpPr>
        <p:spPr>
          <a:xfrm>
            <a:off x="12573529" y="0"/>
            <a:ext cx="11810471" cy="12192001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FF5E4FE4-B6DD-BD44-B946-6789BC35F7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/>
              <a:t>Presentatie titel</a:t>
            </a:r>
            <a:endParaRPr lang="nl-NL" dirty="0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oorblad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riehoek">
            <a:extLst>
              <a:ext uri="{FF2B5EF4-FFF2-40B4-BE49-F238E27FC236}">
                <a16:creationId xmlns:a16="http://schemas.microsoft.com/office/drawing/2014/main" id="{D94CC9BE-E0E2-DD44-99EA-8079FEA30B0A}"/>
              </a:ext>
            </a:extLst>
          </p:cNvPr>
          <p:cNvSpPr/>
          <p:nvPr userDrawn="1"/>
        </p:nvSpPr>
        <p:spPr>
          <a:xfrm>
            <a:off x="-2183" y="2844"/>
            <a:ext cx="19367997" cy="70506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9" name="Titeltekst"/>
          <p:cNvSpPr txBox="1">
            <a:spLocks noGrp="1"/>
          </p:cNvSpPr>
          <p:nvPr>
            <p:ph type="title"/>
          </p:nvPr>
        </p:nvSpPr>
        <p:spPr>
          <a:xfrm>
            <a:off x="635000" y="8365090"/>
            <a:ext cx="13963650" cy="4714852"/>
          </a:xfrm>
          <a:prstGeom prst="rect">
            <a:avLst/>
          </a:prstGeom>
        </p:spPr>
        <p:txBody>
          <a:bodyPr anchor="b"/>
          <a:lstStyle>
            <a:lvl1pPr>
              <a:defRPr sz="9000" cap="all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21" name="subtitel"/>
          <p:cNvSpPr txBox="1">
            <a:spLocks noGrp="1"/>
          </p:cNvSpPr>
          <p:nvPr>
            <p:ph type="body" sz="quarter" idx="14"/>
          </p:nvPr>
        </p:nvSpPr>
        <p:spPr>
          <a:xfrm>
            <a:off x="635000" y="7241955"/>
            <a:ext cx="13963649" cy="934684"/>
          </a:xfrm>
          <a:prstGeom prst="rect">
            <a:avLst/>
          </a:prstGeom>
        </p:spPr>
        <p:txBody>
          <a:bodyPr/>
          <a:lstStyle>
            <a:lvl1pPr>
              <a:defRPr cap="all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22" name="NIKHEF_LOGO_groot.png" descr="NIKHEF_LOGO_groot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5000" y="635000"/>
            <a:ext cx="5080000" cy="1995597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6FF3F697-74A7-814C-A92A-9DAF02A44E9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1920538" y="0"/>
            <a:ext cx="12463462" cy="13732328"/>
          </a:xfrm>
          <a:custGeom>
            <a:avLst/>
            <a:gdLst>
              <a:gd name="connsiteX0" fmla="*/ 0 w 12463462"/>
              <a:gd name="connsiteY0" fmla="*/ 0 h 13716000"/>
              <a:gd name="connsiteX1" fmla="*/ 12463462 w 12463462"/>
              <a:gd name="connsiteY1" fmla="*/ 0 h 13716000"/>
              <a:gd name="connsiteX2" fmla="*/ 12463462 w 12463462"/>
              <a:gd name="connsiteY2" fmla="*/ 13716000 h 13716000"/>
              <a:gd name="connsiteX3" fmla="*/ 0 w 12463462"/>
              <a:gd name="connsiteY3" fmla="*/ 13716000 h 13716000"/>
              <a:gd name="connsiteX4" fmla="*/ 0 w 12463462"/>
              <a:gd name="connsiteY4" fmla="*/ 0 h 13716000"/>
              <a:gd name="connsiteX0" fmla="*/ 0 w 12463462"/>
              <a:gd name="connsiteY0" fmla="*/ 0 h 13732328"/>
              <a:gd name="connsiteX1" fmla="*/ 12463462 w 12463462"/>
              <a:gd name="connsiteY1" fmla="*/ 0 h 13732328"/>
              <a:gd name="connsiteX2" fmla="*/ 12463462 w 12463462"/>
              <a:gd name="connsiteY2" fmla="*/ 13716000 h 13732328"/>
              <a:gd name="connsiteX3" fmla="*/ 4980215 w 12463462"/>
              <a:gd name="connsiteY3" fmla="*/ 13732328 h 13732328"/>
              <a:gd name="connsiteX4" fmla="*/ 0 w 12463462"/>
              <a:gd name="connsiteY4" fmla="*/ 0 h 13732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63462" h="13732328">
                <a:moveTo>
                  <a:pt x="0" y="0"/>
                </a:moveTo>
                <a:lnTo>
                  <a:pt x="12463462" y="0"/>
                </a:lnTo>
                <a:lnTo>
                  <a:pt x="12463462" y="13716000"/>
                </a:lnTo>
                <a:lnTo>
                  <a:pt x="4980215" y="13732328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en-US" smtClean="0"/>
              <a:t>Click icon to add picture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96611460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C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63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64" name="Vorm"/>
          <p:cNvSpPr/>
          <p:nvPr/>
        </p:nvSpPr>
        <p:spPr>
          <a:xfrm rot="10800000">
            <a:off x="20555686" y="12192000"/>
            <a:ext cx="382831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65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67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FF5E4FE4-B6DD-BD44-B946-6789BC35F7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/>
              <a:t>Presentatie titel</a:t>
            </a:r>
            <a:endParaRPr lang="nl-NL" dirty="0"/>
          </a:p>
        </p:txBody>
      </p:sp>
      <p:sp>
        <p:nvSpPr>
          <p:cNvPr id="12" name="Foto bijschrift">
            <a:extLst>
              <a:ext uri="{FF2B5EF4-FFF2-40B4-BE49-F238E27FC236}">
                <a16:creationId xmlns:a16="http://schemas.microsoft.com/office/drawing/2014/main" id="{5CB58DAA-4A13-1D45-8D6B-C9714A086237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635000" y="647282"/>
            <a:ext cx="5716853" cy="1092826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Afbeelding">
            <a:extLst>
              <a:ext uri="{FF2B5EF4-FFF2-40B4-BE49-F238E27FC236}">
                <a16:creationId xmlns:a16="http://schemas.microsoft.com/office/drawing/2014/main" id="{FA69A5FC-118C-FD41-9E0E-390B213F5EC9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7113521" y="0"/>
            <a:ext cx="17270479" cy="12192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14958417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D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68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6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grpSp>
        <p:nvGrpSpPr>
          <p:cNvPr id="375" name="Groepeer"/>
          <p:cNvGrpSpPr/>
          <p:nvPr/>
        </p:nvGrpSpPr>
        <p:grpSpPr>
          <a:xfrm>
            <a:off x="20555686" y="0"/>
            <a:ext cx="3828315" cy="13716000"/>
            <a:chOff x="0" y="0"/>
            <a:chExt cx="3828314" cy="13715999"/>
          </a:xfrm>
        </p:grpSpPr>
        <p:sp>
          <p:nvSpPr>
            <p:cNvPr id="37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37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pic>
        <p:nvPicPr>
          <p:cNvPr id="37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510DDD0D-BDE7-414F-8352-6686C740CC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/>
              <a:t>Presentatie titel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329F2A52-6805-054A-9BC5-4AB5093FFE1C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635000" y="635000"/>
            <a:ext cx="19841237" cy="107721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7000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Afbeelding">
            <a:extLst>
              <a:ext uri="{FF2B5EF4-FFF2-40B4-BE49-F238E27FC236}">
                <a16:creationId xmlns:a16="http://schemas.microsoft.com/office/drawing/2014/main" id="{947EFE01-6BFF-0E44-8E51-5AF6FA991248}"/>
              </a:ext>
            </a:extLst>
          </p:cNvPr>
          <p:cNvSpPr>
            <a:spLocks noGrp="1"/>
          </p:cNvSpPr>
          <p:nvPr>
            <p:ph type="pic" sz="half" idx="13"/>
          </p:nvPr>
        </p:nvSpPr>
        <p:spPr>
          <a:xfrm>
            <a:off x="10947400" y="3429000"/>
            <a:ext cx="9528837" cy="8128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6" name="Hoofdtekst">
            <a:extLst>
              <a:ext uri="{FF2B5EF4-FFF2-40B4-BE49-F238E27FC236}">
                <a16:creationId xmlns:a16="http://schemas.microsoft.com/office/drawing/2014/main" id="{7DE1DA42-EFA7-7D4A-B851-7B8E5CE6DE1E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635000" y="3429000"/>
            <a:ext cx="9527249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</p:spTree>
    <p:extLst>
      <p:ext uri="{BB962C8B-B14F-4D97-AF65-F5344CB8AC3E}">
        <p14:creationId xmlns:p14="http://schemas.microsoft.com/office/powerpoint/2010/main" val="3735936890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D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68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6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71" name="Afbeelding"/>
          <p:cNvSpPr>
            <a:spLocks noGrp="1"/>
          </p:cNvSpPr>
          <p:nvPr>
            <p:ph type="pic" sz="half" idx="13"/>
          </p:nvPr>
        </p:nvSpPr>
        <p:spPr>
          <a:xfrm>
            <a:off x="635000" y="3429000"/>
            <a:ext cx="9528837" cy="8128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72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10922000" y="3429000"/>
            <a:ext cx="9527249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grpSp>
        <p:nvGrpSpPr>
          <p:cNvPr id="375" name="Groepeer"/>
          <p:cNvGrpSpPr/>
          <p:nvPr/>
        </p:nvGrpSpPr>
        <p:grpSpPr>
          <a:xfrm>
            <a:off x="20555686" y="0"/>
            <a:ext cx="3828315" cy="13716000"/>
            <a:chOff x="0" y="0"/>
            <a:chExt cx="3828314" cy="13715999"/>
          </a:xfrm>
        </p:grpSpPr>
        <p:sp>
          <p:nvSpPr>
            <p:cNvPr id="37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37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pic>
        <p:nvPicPr>
          <p:cNvPr id="37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510DDD0D-BDE7-414F-8352-6686C740CC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/>
              <a:t>Presentatie titel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329F2A52-6805-054A-9BC5-4AB5093FFE1C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635000" y="635000"/>
            <a:ext cx="19841237" cy="107721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7000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D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19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20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22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10922000" y="3429000"/>
            <a:ext cx="9527249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grpSp>
        <p:nvGrpSpPr>
          <p:cNvPr id="425" name="Groepeer"/>
          <p:cNvGrpSpPr/>
          <p:nvPr/>
        </p:nvGrpSpPr>
        <p:grpSpPr>
          <a:xfrm>
            <a:off x="20555686" y="0"/>
            <a:ext cx="3828315" cy="13716000"/>
            <a:chOff x="0" y="0"/>
            <a:chExt cx="3828314" cy="13715999"/>
          </a:xfrm>
        </p:grpSpPr>
        <p:sp>
          <p:nvSpPr>
            <p:cNvPr id="42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42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pic>
        <p:nvPicPr>
          <p:cNvPr id="42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427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635000" y="3429000"/>
            <a:ext cx="9527249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90A18C85-6567-2942-8083-4112E16B5D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/>
              <a:t>Presentatie titel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0E4F1D00-CFCD-EF44-B83A-277DE284857E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635000" y="635000"/>
            <a:ext cx="19841237" cy="107721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7000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D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19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20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grpSp>
        <p:nvGrpSpPr>
          <p:cNvPr id="425" name="Groepeer"/>
          <p:cNvGrpSpPr/>
          <p:nvPr/>
        </p:nvGrpSpPr>
        <p:grpSpPr>
          <a:xfrm>
            <a:off x="20555686" y="0"/>
            <a:ext cx="3828315" cy="13716000"/>
            <a:chOff x="0" y="0"/>
            <a:chExt cx="3828314" cy="13715999"/>
          </a:xfrm>
        </p:grpSpPr>
        <p:sp>
          <p:nvSpPr>
            <p:cNvPr id="42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42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pic>
        <p:nvPicPr>
          <p:cNvPr id="42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90A18C85-6567-2942-8083-4112E16B5D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/>
              <a:t>Presentatie titel</a:t>
            </a:r>
            <a:endParaRPr lang="nl-NL" dirty="0"/>
          </a:p>
        </p:txBody>
      </p:sp>
      <p:sp>
        <p:nvSpPr>
          <p:cNvPr id="15" name="Hoofdtekst">
            <a:extLst>
              <a:ext uri="{FF2B5EF4-FFF2-40B4-BE49-F238E27FC236}">
                <a16:creationId xmlns:a16="http://schemas.microsoft.com/office/drawing/2014/main" id="{CE3A2554-74BD-F447-B71D-43C908BF2C3B}"/>
              </a:ext>
            </a:extLst>
          </p:cNvPr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635000" y="3429000"/>
            <a:ext cx="9527249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6" name="HOOFDTITEL VAN DEZE SLIDE, EVENTUEEL OVER MEERDERE REGELS.">
            <a:extLst>
              <a:ext uri="{FF2B5EF4-FFF2-40B4-BE49-F238E27FC236}">
                <a16:creationId xmlns:a16="http://schemas.microsoft.com/office/drawing/2014/main" id="{0E4203EE-2136-E44A-A60B-E597DA61CB31}"/>
              </a:ext>
            </a:extLst>
          </p:cNvPr>
          <p:cNvSpPr txBox="1">
            <a:spLocks noGrp="1"/>
          </p:cNvSpPr>
          <p:nvPr>
            <p:ph type="body" sz="quarter" idx="14"/>
          </p:nvPr>
        </p:nvSpPr>
        <p:spPr>
          <a:xfrm>
            <a:off x="635000" y="635000"/>
            <a:ext cx="9527249" cy="2007235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5000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ijdelijke aanduiding voor afbeelding 6">
            <a:extLst>
              <a:ext uri="{FF2B5EF4-FFF2-40B4-BE49-F238E27FC236}">
                <a16:creationId xmlns:a16="http://schemas.microsoft.com/office/drawing/2014/main" id="{B78BA9A3-8950-384F-A16D-93BFCA9CD95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926763" y="0"/>
            <a:ext cx="12084113" cy="12192000"/>
          </a:xfrm>
          <a:custGeom>
            <a:avLst/>
            <a:gdLst>
              <a:gd name="connsiteX0" fmla="*/ 0 w 12077700"/>
              <a:gd name="connsiteY0" fmla="*/ 0 h 12192000"/>
              <a:gd name="connsiteX1" fmla="*/ 12077700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5304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040586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0039123 w 12077700"/>
              <a:gd name="connsiteY2" fmla="*/ 2057400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47537 w 12077700"/>
              <a:gd name="connsiteY2" fmla="*/ 6792685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47537"/>
              <a:gd name="connsiteY0" fmla="*/ 0 h 12208328"/>
              <a:gd name="connsiteX1" fmla="*/ 9644743 w 12047537"/>
              <a:gd name="connsiteY1" fmla="*/ 0 h 12208328"/>
              <a:gd name="connsiteX2" fmla="*/ 12047537 w 12047537"/>
              <a:gd name="connsiteY2" fmla="*/ 6792685 h 12208328"/>
              <a:gd name="connsiteX3" fmla="*/ 10199914 w 12047537"/>
              <a:gd name="connsiteY3" fmla="*/ 12208328 h 12208328"/>
              <a:gd name="connsiteX4" fmla="*/ 0 w 12047537"/>
              <a:gd name="connsiteY4" fmla="*/ 12192000 h 12208328"/>
              <a:gd name="connsiteX5" fmla="*/ 0 w 12047537"/>
              <a:gd name="connsiteY5" fmla="*/ 0 h 12208328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9922329 w 12047537"/>
              <a:gd name="connsiteY3" fmla="*/ 120777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10167257 w 12047537"/>
              <a:gd name="connsiteY3" fmla="*/ 121920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1835265"/>
              <a:gd name="connsiteY0" fmla="*/ 0 h 12192000"/>
              <a:gd name="connsiteX1" fmla="*/ 9644743 w 11835265"/>
              <a:gd name="connsiteY1" fmla="*/ 0 h 12192000"/>
              <a:gd name="connsiteX2" fmla="*/ 11835265 w 11835265"/>
              <a:gd name="connsiteY2" fmla="*/ 6906985 h 12192000"/>
              <a:gd name="connsiteX3" fmla="*/ 10167257 w 11835265"/>
              <a:gd name="connsiteY3" fmla="*/ 12192000 h 12192000"/>
              <a:gd name="connsiteX4" fmla="*/ 0 w 11835265"/>
              <a:gd name="connsiteY4" fmla="*/ 12192000 h 12192000"/>
              <a:gd name="connsiteX5" fmla="*/ 0 w 11835265"/>
              <a:gd name="connsiteY5" fmla="*/ 0 h 12192000"/>
              <a:gd name="connsiteX0" fmla="*/ 0 w 12080194"/>
              <a:gd name="connsiteY0" fmla="*/ 0 h 12192000"/>
              <a:gd name="connsiteX1" fmla="*/ 9644743 w 12080194"/>
              <a:gd name="connsiteY1" fmla="*/ 0 h 12192000"/>
              <a:gd name="connsiteX2" fmla="*/ 12080194 w 12080194"/>
              <a:gd name="connsiteY2" fmla="*/ 6890656 h 12192000"/>
              <a:gd name="connsiteX3" fmla="*/ 10167257 w 12080194"/>
              <a:gd name="connsiteY3" fmla="*/ 12192000 h 12192000"/>
              <a:gd name="connsiteX4" fmla="*/ 0 w 12080194"/>
              <a:gd name="connsiteY4" fmla="*/ 12192000 h 12192000"/>
              <a:gd name="connsiteX5" fmla="*/ 0 w 12080194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67257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85545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1545270"/>
              <a:gd name="connsiteY0" fmla="*/ 0 h 12192000"/>
              <a:gd name="connsiteX1" fmla="*/ 9644743 w 11545270"/>
              <a:gd name="connsiteY1" fmla="*/ 0 h 12192000"/>
              <a:gd name="connsiteX2" fmla="*/ 11545270 w 11545270"/>
              <a:gd name="connsiteY2" fmla="*/ 6923313 h 12192000"/>
              <a:gd name="connsiteX3" fmla="*/ 10185545 w 11545270"/>
              <a:gd name="connsiteY3" fmla="*/ 12192000 h 12192000"/>
              <a:gd name="connsiteX4" fmla="*/ 0 w 11545270"/>
              <a:gd name="connsiteY4" fmla="*/ 12192000 h 12192000"/>
              <a:gd name="connsiteX5" fmla="*/ 0 w 11545270"/>
              <a:gd name="connsiteY5" fmla="*/ 0 h 12192000"/>
              <a:gd name="connsiteX0" fmla="*/ 0 w 12084113"/>
              <a:gd name="connsiteY0" fmla="*/ 0 h 12192000"/>
              <a:gd name="connsiteX1" fmla="*/ 9644743 w 12084113"/>
              <a:gd name="connsiteY1" fmla="*/ 0 h 12192000"/>
              <a:gd name="connsiteX2" fmla="*/ 12084113 w 12084113"/>
              <a:gd name="connsiteY2" fmla="*/ 6890656 h 12192000"/>
              <a:gd name="connsiteX3" fmla="*/ 10185545 w 12084113"/>
              <a:gd name="connsiteY3" fmla="*/ 12192000 h 12192000"/>
              <a:gd name="connsiteX4" fmla="*/ 0 w 12084113"/>
              <a:gd name="connsiteY4" fmla="*/ 12192000 h 12192000"/>
              <a:gd name="connsiteX5" fmla="*/ 0 w 12084113"/>
              <a:gd name="connsiteY5" fmla="*/ 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84113" h="12192000">
                <a:moveTo>
                  <a:pt x="0" y="0"/>
                </a:moveTo>
                <a:lnTo>
                  <a:pt x="9644743" y="0"/>
                </a:lnTo>
                <a:lnTo>
                  <a:pt x="12084113" y="6890656"/>
                </a:lnTo>
                <a:lnTo>
                  <a:pt x="10185545" y="12192000"/>
                </a:lnTo>
                <a:lnTo>
                  <a:pt x="0" y="1219200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en-US" smtClean="0"/>
              <a:t>Click icon to add picture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87998156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D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19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20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grpSp>
        <p:nvGrpSpPr>
          <p:cNvPr id="425" name="Groepeer"/>
          <p:cNvGrpSpPr/>
          <p:nvPr/>
        </p:nvGrpSpPr>
        <p:grpSpPr>
          <a:xfrm>
            <a:off x="20555686" y="0"/>
            <a:ext cx="3828315" cy="13716000"/>
            <a:chOff x="0" y="0"/>
            <a:chExt cx="3828314" cy="13715999"/>
          </a:xfrm>
        </p:grpSpPr>
        <p:sp>
          <p:nvSpPr>
            <p:cNvPr id="42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42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pic>
        <p:nvPicPr>
          <p:cNvPr id="42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90A18C85-6567-2942-8083-4112E16B5D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/>
              <a:t>Presentatie titel</a:t>
            </a:r>
            <a:endParaRPr lang="nl-NL" dirty="0"/>
          </a:p>
        </p:txBody>
      </p:sp>
      <p:sp>
        <p:nvSpPr>
          <p:cNvPr id="15" name="Foto bijschrift">
            <a:extLst>
              <a:ext uri="{FF2B5EF4-FFF2-40B4-BE49-F238E27FC236}">
                <a16:creationId xmlns:a16="http://schemas.microsoft.com/office/drawing/2014/main" id="{1D5E391E-F142-F047-84DE-09F983F5C0BE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635000" y="647282"/>
            <a:ext cx="5716853" cy="1092826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Afbeelding">
            <a:extLst>
              <a:ext uri="{FF2B5EF4-FFF2-40B4-BE49-F238E27FC236}">
                <a16:creationId xmlns:a16="http://schemas.microsoft.com/office/drawing/2014/main" id="{99AD337A-CABF-0047-B43E-BC0DE0A2E041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7122955" y="-16328"/>
            <a:ext cx="15900332" cy="12208328"/>
          </a:xfrm>
          <a:custGeom>
            <a:avLst/>
            <a:gdLst>
              <a:gd name="connsiteX0" fmla="*/ 0 w 15893238"/>
              <a:gd name="connsiteY0" fmla="*/ 0 h 12192000"/>
              <a:gd name="connsiteX1" fmla="*/ 15893238 w 15893238"/>
              <a:gd name="connsiteY1" fmla="*/ 0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5893238"/>
              <a:gd name="connsiteY0" fmla="*/ 0 h 12192000"/>
              <a:gd name="connsiteX1" fmla="*/ 13019409 w 15893238"/>
              <a:gd name="connsiteY1" fmla="*/ 375558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68395 w 13068395"/>
              <a:gd name="connsiteY2" fmla="*/ 11685814 h 12192000"/>
              <a:gd name="connsiteX3" fmla="*/ 0 w 13068395"/>
              <a:gd name="connsiteY3" fmla="*/ 12192000 h 12192000"/>
              <a:gd name="connsiteX4" fmla="*/ 0 w 13068395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10175 w 13068395"/>
              <a:gd name="connsiteY2" fmla="*/ 3265714 h 12192000"/>
              <a:gd name="connsiteX3" fmla="*/ 13068395 w 13068395"/>
              <a:gd name="connsiteY3" fmla="*/ 11685814 h 12192000"/>
              <a:gd name="connsiteX4" fmla="*/ 0 w 13068395"/>
              <a:gd name="connsiteY4" fmla="*/ 12192000 h 12192000"/>
              <a:gd name="connsiteX5" fmla="*/ 0 w 13068395"/>
              <a:gd name="connsiteY5" fmla="*/ 0 h 12192000"/>
              <a:gd name="connsiteX0" fmla="*/ 0 w 15508447"/>
              <a:gd name="connsiteY0" fmla="*/ 0 h 12192000"/>
              <a:gd name="connsiteX1" fmla="*/ 13019409 w 15508447"/>
              <a:gd name="connsiteY1" fmla="*/ 375558 h 12192000"/>
              <a:gd name="connsiteX2" fmla="*/ 15508447 w 15508447"/>
              <a:gd name="connsiteY2" fmla="*/ 6858000 h 12192000"/>
              <a:gd name="connsiteX3" fmla="*/ 13068395 w 15508447"/>
              <a:gd name="connsiteY3" fmla="*/ 11685814 h 12192000"/>
              <a:gd name="connsiteX4" fmla="*/ 0 w 15508447"/>
              <a:gd name="connsiteY4" fmla="*/ 12192000 h 12192000"/>
              <a:gd name="connsiteX5" fmla="*/ 0 w 15508447"/>
              <a:gd name="connsiteY5" fmla="*/ 0 h 12192000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068395 w 15508447"/>
              <a:gd name="connsiteY3" fmla="*/ 11702142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999123 w 15508447"/>
              <a:gd name="connsiteY3" fmla="*/ 12208328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884004"/>
              <a:gd name="connsiteY0" fmla="*/ 16328 h 12208328"/>
              <a:gd name="connsiteX1" fmla="*/ 13443951 w 15884004"/>
              <a:gd name="connsiteY1" fmla="*/ 0 h 12208328"/>
              <a:gd name="connsiteX2" fmla="*/ 15884004 w 15884004"/>
              <a:gd name="connsiteY2" fmla="*/ 6890657 h 12208328"/>
              <a:gd name="connsiteX3" fmla="*/ 13999123 w 15884004"/>
              <a:gd name="connsiteY3" fmla="*/ 12208328 h 12208328"/>
              <a:gd name="connsiteX4" fmla="*/ 0 w 15884004"/>
              <a:gd name="connsiteY4" fmla="*/ 12208328 h 12208328"/>
              <a:gd name="connsiteX5" fmla="*/ 0 w 15884004"/>
              <a:gd name="connsiteY5" fmla="*/ 16328 h 12208328"/>
              <a:gd name="connsiteX0" fmla="*/ 0 w 15557432"/>
              <a:gd name="connsiteY0" fmla="*/ 16328 h 12208328"/>
              <a:gd name="connsiteX1" fmla="*/ 13443951 w 15557432"/>
              <a:gd name="connsiteY1" fmla="*/ 0 h 12208328"/>
              <a:gd name="connsiteX2" fmla="*/ 15557432 w 15557432"/>
              <a:gd name="connsiteY2" fmla="*/ 6939643 h 12208328"/>
              <a:gd name="connsiteX3" fmla="*/ 13999123 w 15557432"/>
              <a:gd name="connsiteY3" fmla="*/ 12208328 h 12208328"/>
              <a:gd name="connsiteX4" fmla="*/ 0 w 15557432"/>
              <a:gd name="connsiteY4" fmla="*/ 12208328 h 12208328"/>
              <a:gd name="connsiteX5" fmla="*/ 0 w 155574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999123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656223 w 15900332"/>
              <a:gd name="connsiteY3" fmla="*/ 11832771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4015452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900332" h="12208328">
                <a:moveTo>
                  <a:pt x="0" y="16328"/>
                </a:moveTo>
                <a:lnTo>
                  <a:pt x="13443951" y="0"/>
                </a:lnTo>
                <a:lnTo>
                  <a:pt x="15900332" y="6923315"/>
                </a:lnTo>
                <a:lnTo>
                  <a:pt x="14015452" y="12208328"/>
                </a:lnTo>
                <a:lnTo>
                  <a:pt x="0" y="12208328"/>
                </a:lnTo>
                <a:lnTo>
                  <a:pt x="0" y="16328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50185286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E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33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34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36" name="Afbeelding"/>
          <p:cNvSpPr>
            <a:spLocks noGrp="1"/>
          </p:cNvSpPr>
          <p:nvPr>
            <p:ph type="pic" sz="half" idx="13"/>
          </p:nvPr>
        </p:nvSpPr>
        <p:spPr>
          <a:xfrm>
            <a:off x="10947400" y="3429000"/>
            <a:ext cx="9528837" cy="8128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37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635000" y="3429000"/>
            <a:ext cx="9527249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grpSp>
        <p:nvGrpSpPr>
          <p:cNvPr id="340" name="Groepeer"/>
          <p:cNvGrpSpPr/>
          <p:nvPr/>
        </p:nvGrpSpPr>
        <p:grpSpPr>
          <a:xfrm>
            <a:off x="20555686" y="0"/>
            <a:ext cx="3828315" cy="13716000"/>
            <a:chOff x="0" y="0"/>
            <a:chExt cx="3828314" cy="13715999"/>
          </a:xfrm>
        </p:grpSpPr>
        <p:sp>
          <p:nvSpPr>
            <p:cNvPr id="338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339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pic>
        <p:nvPicPr>
          <p:cNvPr id="341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E68A322A-3985-3B49-AA98-C343E61D2F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/>
              <a:t>Presentatie titel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F35E133F-D95E-8E45-933F-D96D674818C3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635000" y="635000"/>
            <a:ext cx="19841237" cy="107721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7000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E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85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grpSp>
        <p:nvGrpSpPr>
          <p:cNvPr id="388" name="Groepeer"/>
          <p:cNvGrpSpPr/>
          <p:nvPr/>
        </p:nvGrpSpPr>
        <p:grpSpPr>
          <a:xfrm>
            <a:off x="20555686" y="0"/>
            <a:ext cx="3828315" cy="13716000"/>
            <a:chOff x="0" y="0"/>
            <a:chExt cx="3828314" cy="13715999"/>
          </a:xfrm>
        </p:grpSpPr>
        <p:sp>
          <p:nvSpPr>
            <p:cNvPr id="386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387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sp>
        <p:nvSpPr>
          <p:cNvPr id="38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91" name="Afbeelding"/>
          <p:cNvSpPr>
            <a:spLocks noGrp="1"/>
          </p:cNvSpPr>
          <p:nvPr>
            <p:ph type="pic" sz="half" idx="13"/>
          </p:nvPr>
        </p:nvSpPr>
        <p:spPr>
          <a:xfrm>
            <a:off x="635000" y="3429000"/>
            <a:ext cx="9528837" cy="8128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92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10922000" y="3429000"/>
            <a:ext cx="9527249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pic>
        <p:nvPicPr>
          <p:cNvPr id="393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3BE53EAE-91D2-0F45-8264-18BC28E7F4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/>
              <a:t>Presentatie titel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1ABD9389-69DC-CC4D-968D-0A5DB05399E1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635000" y="635000"/>
            <a:ext cx="19841237" cy="107721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7000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E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36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grpSp>
        <p:nvGrpSpPr>
          <p:cNvPr id="439" name="Groepeer"/>
          <p:cNvGrpSpPr/>
          <p:nvPr/>
        </p:nvGrpSpPr>
        <p:grpSpPr>
          <a:xfrm>
            <a:off x="20555686" y="0"/>
            <a:ext cx="3828315" cy="13716000"/>
            <a:chOff x="0" y="0"/>
            <a:chExt cx="3828314" cy="13715999"/>
          </a:xfrm>
        </p:grpSpPr>
        <p:sp>
          <p:nvSpPr>
            <p:cNvPr id="437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438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sp>
        <p:nvSpPr>
          <p:cNvPr id="440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42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10922000" y="3429000"/>
            <a:ext cx="9527249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pic>
        <p:nvPicPr>
          <p:cNvPr id="443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444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635000" y="3429000"/>
            <a:ext cx="9527249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F001C348-CEDD-784C-B610-CC25AEDCD3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/>
              <a:t>Presentatie titel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47B0887D-9623-2946-B53A-991301EDF138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635000" y="635000"/>
            <a:ext cx="19841237" cy="107721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7000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E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88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grpSp>
        <p:nvGrpSpPr>
          <p:cNvPr id="491" name="Groepeer"/>
          <p:cNvGrpSpPr/>
          <p:nvPr/>
        </p:nvGrpSpPr>
        <p:grpSpPr>
          <a:xfrm>
            <a:off x="20555686" y="0"/>
            <a:ext cx="3828315" cy="13716000"/>
            <a:chOff x="0" y="0"/>
            <a:chExt cx="3828314" cy="13715999"/>
          </a:xfrm>
        </p:grpSpPr>
        <p:sp>
          <p:nvSpPr>
            <p:cNvPr id="489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490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sp>
        <p:nvSpPr>
          <p:cNvPr id="49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94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635000" y="3429000"/>
            <a:ext cx="9527249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495" name="HOOFDTITEL VAN DEZE SLIDE, EVENTUEEL OVER MEERDERE REGELS."/>
          <p:cNvSpPr txBox="1">
            <a:spLocks noGrp="1"/>
          </p:cNvSpPr>
          <p:nvPr>
            <p:ph type="body" sz="quarter" idx="14"/>
          </p:nvPr>
        </p:nvSpPr>
        <p:spPr>
          <a:xfrm>
            <a:off x="635000" y="635000"/>
            <a:ext cx="9527249" cy="2007235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5000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497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360D94FB-0949-CB4E-91C0-0724EE1FED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/>
              <a:t>Presentatie titel</a:t>
            </a:r>
            <a:endParaRPr lang="nl-NL" dirty="0"/>
          </a:p>
        </p:txBody>
      </p:sp>
      <p:sp>
        <p:nvSpPr>
          <p:cNvPr id="14" name="Tijdelijke aanduiding voor afbeelding 6">
            <a:extLst>
              <a:ext uri="{FF2B5EF4-FFF2-40B4-BE49-F238E27FC236}">
                <a16:creationId xmlns:a16="http://schemas.microsoft.com/office/drawing/2014/main" id="{2748CE92-E070-CE4E-B752-519B819C788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926763" y="0"/>
            <a:ext cx="12084113" cy="12192000"/>
          </a:xfrm>
          <a:custGeom>
            <a:avLst/>
            <a:gdLst>
              <a:gd name="connsiteX0" fmla="*/ 0 w 12077700"/>
              <a:gd name="connsiteY0" fmla="*/ 0 h 12192000"/>
              <a:gd name="connsiteX1" fmla="*/ 12077700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5304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040586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0039123 w 12077700"/>
              <a:gd name="connsiteY2" fmla="*/ 2057400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47537 w 12077700"/>
              <a:gd name="connsiteY2" fmla="*/ 6792685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47537"/>
              <a:gd name="connsiteY0" fmla="*/ 0 h 12208328"/>
              <a:gd name="connsiteX1" fmla="*/ 9644743 w 12047537"/>
              <a:gd name="connsiteY1" fmla="*/ 0 h 12208328"/>
              <a:gd name="connsiteX2" fmla="*/ 12047537 w 12047537"/>
              <a:gd name="connsiteY2" fmla="*/ 6792685 h 12208328"/>
              <a:gd name="connsiteX3" fmla="*/ 10199914 w 12047537"/>
              <a:gd name="connsiteY3" fmla="*/ 12208328 h 12208328"/>
              <a:gd name="connsiteX4" fmla="*/ 0 w 12047537"/>
              <a:gd name="connsiteY4" fmla="*/ 12192000 h 12208328"/>
              <a:gd name="connsiteX5" fmla="*/ 0 w 12047537"/>
              <a:gd name="connsiteY5" fmla="*/ 0 h 12208328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9922329 w 12047537"/>
              <a:gd name="connsiteY3" fmla="*/ 120777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10167257 w 12047537"/>
              <a:gd name="connsiteY3" fmla="*/ 121920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1835265"/>
              <a:gd name="connsiteY0" fmla="*/ 0 h 12192000"/>
              <a:gd name="connsiteX1" fmla="*/ 9644743 w 11835265"/>
              <a:gd name="connsiteY1" fmla="*/ 0 h 12192000"/>
              <a:gd name="connsiteX2" fmla="*/ 11835265 w 11835265"/>
              <a:gd name="connsiteY2" fmla="*/ 6906985 h 12192000"/>
              <a:gd name="connsiteX3" fmla="*/ 10167257 w 11835265"/>
              <a:gd name="connsiteY3" fmla="*/ 12192000 h 12192000"/>
              <a:gd name="connsiteX4" fmla="*/ 0 w 11835265"/>
              <a:gd name="connsiteY4" fmla="*/ 12192000 h 12192000"/>
              <a:gd name="connsiteX5" fmla="*/ 0 w 11835265"/>
              <a:gd name="connsiteY5" fmla="*/ 0 h 12192000"/>
              <a:gd name="connsiteX0" fmla="*/ 0 w 12080194"/>
              <a:gd name="connsiteY0" fmla="*/ 0 h 12192000"/>
              <a:gd name="connsiteX1" fmla="*/ 9644743 w 12080194"/>
              <a:gd name="connsiteY1" fmla="*/ 0 h 12192000"/>
              <a:gd name="connsiteX2" fmla="*/ 12080194 w 12080194"/>
              <a:gd name="connsiteY2" fmla="*/ 6890656 h 12192000"/>
              <a:gd name="connsiteX3" fmla="*/ 10167257 w 12080194"/>
              <a:gd name="connsiteY3" fmla="*/ 12192000 h 12192000"/>
              <a:gd name="connsiteX4" fmla="*/ 0 w 12080194"/>
              <a:gd name="connsiteY4" fmla="*/ 12192000 h 12192000"/>
              <a:gd name="connsiteX5" fmla="*/ 0 w 12080194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67257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85545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1545270"/>
              <a:gd name="connsiteY0" fmla="*/ 0 h 12192000"/>
              <a:gd name="connsiteX1" fmla="*/ 9644743 w 11545270"/>
              <a:gd name="connsiteY1" fmla="*/ 0 h 12192000"/>
              <a:gd name="connsiteX2" fmla="*/ 11545270 w 11545270"/>
              <a:gd name="connsiteY2" fmla="*/ 6923313 h 12192000"/>
              <a:gd name="connsiteX3" fmla="*/ 10185545 w 11545270"/>
              <a:gd name="connsiteY3" fmla="*/ 12192000 h 12192000"/>
              <a:gd name="connsiteX4" fmla="*/ 0 w 11545270"/>
              <a:gd name="connsiteY4" fmla="*/ 12192000 h 12192000"/>
              <a:gd name="connsiteX5" fmla="*/ 0 w 11545270"/>
              <a:gd name="connsiteY5" fmla="*/ 0 h 12192000"/>
              <a:gd name="connsiteX0" fmla="*/ 0 w 12084113"/>
              <a:gd name="connsiteY0" fmla="*/ 0 h 12192000"/>
              <a:gd name="connsiteX1" fmla="*/ 9644743 w 12084113"/>
              <a:gd name="connsiteY1" fmla="*/ 0 h 12192000"/>
              <a:gd name="connsiteX2" fmla="*/ 12084113 w 12084113"/>
              <a:gd name="connsiteY2" fmla="*/ 6890656 h 12192000"/>
              <a:gd name="connsiteX3" fmla="*/ 10185545 w 12084113"/>
              <a:gd name="connsiteY3" fmla="*/ 12192000 h 12192000"/>
              <a:gd name="connsiteX4" fmla="*/ 0 w 12084113"/>
              <a:gd name="connsiteY4" fmla="*/ 12192000 h 12192000"/>
              <a:gd name="connsiteX5" fmla="*/ 0 w 12084113"/>
              <a:gd name="connsiteY5" fmla="*/ 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84113" h="12192000">
                <a:moveTo>
                  <a:pt x="0" y="0"/>
                </a:moveTo>
                <a:lnTo>
                  <a:pt x="9644743" y="0"/>
                </a:lnTo>
                <a:lnTo>
                  <a:pt x="12084113" y="6890656"/>
                </a:lnTo>
                <a:lnTo>
                  <a:pt x="10185545" y="12192000"/>
                </a:lnTo>
                <a:lnTo>
                  <a:pt x="0" y="1219200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en-US" smtClean="0"/>
              <a:t>Click icon to add picture</a:t>
            </a:r>
            <a:endParaRPr lang="nl-NL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oorblad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NIKHEF_PATROON3.png" descr="NIKHEF_PATROON3.png">
            <a:extLst>
              <a:ext uri="{FF2B5EF4-FFF2-40B4-BE49-F238E27FC236}">
                <a16:creationId xmlns:a16="http://schemas.microsoft.com/office/drawing/2014/main" id="{117B1C4A-E71D-C149-A599-6C54348A35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9429930" y="-8301785"/>
            <a:ext cx="15092134" cy="23439080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Vorm">
            <a:extLst>
              <a:ext uri="{FF2B5EF4-FFF2-40B4-BE49-F238E27FC236}">
                <a16:creationId xmlns:a16="http://schemas.microsoft.com/office/drawing/2014/main" id="{96100131-228D-D34D-9A53-6D440D784316}"/>
              </a:ext>
            </a:extLst>
          </p:cNvPr>
          <p:cNvSpPr/>
          <p:nvPr userDrawn="1"/>
        </p:nvSpPr>
        <p:spPr>
          <a:xfrm rot="10800000">
            <a:off x="-107047" y="2844"/>
            <a:ext cx="17066309" cy="137103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6324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8" name="Tekst">
            <a:extLst>
              <a:ext uri="{FF2B5EF4-FFF2-40B4-BE49-F238E27FC236}">
                <a16:creationId xmlns:a16="http://schemas.microsoft.com/office/drawing/2014/main" id="{BDDDFCA9-F825-5B4E-AE28-D51CB58FFAB5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17528911" y="7245151"/>
            <a:ext cx="6217908" cy="5820525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70267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iteltekst"/>
          <p:cNvSpPr txBox="1">
            <a:spLocks noGrp="1"/>
          </p:cNvSpPr>
          <p:nvPr>
            <p:ph type="title"/>
          </p:nvPr>
        </p:nvSpPr>
        <p:spPr>
          <a:xfrm>
            <a:off x="635000" y="8365090"/>
            <a:ext cx="13963650" cy="4714852"/>
          </a:xfrm>
          <a:prstGeom prst="rect">
            <a:avLst/>
          </a:prstGeom>
        </p:spPr>
        <p:txBody>
          <a:bodyPr anchor="b"/>
          <a:lstStyle>
            <a:lvl1pPr>
              <a:defRPr sz="9000" cap="all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21" name="subtitel"/>
          <p:cNvSpPr txBox="1">
            <a:spLocks noGrp="1"/>
          </p:cNvSpPr>
          <p:nvPr>
            <p:ph type="body" sz="quarter" idx="14"/>
          </p:nvPr>
        </p:nvSpPr>
        <p:spPr>
          <a:xfrm>
            <a:off x="635000" y="7241955"/>
            <a:ext cx="13963649" cy="934684"/>
          </a:xfrm>
          <a:prstGeom prst="rect">
            <a:avLst/>
          </a:prstGeom>
        </p:spPr>
        <p:txBody>
          <a:bodyPr/>
          <a:lstStyle>
            <a:lvl1pPr>
              <a:defRPr cap="all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22" name="NIKHEF_LOGO_groot.png" descr="NIKHEF_LOGO_groot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35000" y="635000"/>
            <a:ext cx="5080000" cy="199559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81970073"/>
      </p:ext>
    </p:extLst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E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538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grpSp>
        <p:nvGrpSpPr>
          <p:cNvPr id="541" name="Groepeer"/>
          <p:cNvGrpSpPr/>
          <p:nvPr/>
        </p:nvGrpSpPr>
        <p:grpSpPr>
          <a:xfrm>
            <a:off x="20555686" y="0"/>
            <a:ext cx="3828315" cy="13716000"/>
            <a:chOff x="0" y="0"/>
            <a:chExt cx="3828314" cy="13715999"/>
          </a:xfrm>
        </p:grpSpPr>
        <p:sp>
          <p:nvSpPr>
            <p:cNvPr id="539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540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pic>
        <p:nvPicPr>
          <p:cNvPr id="542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543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45" name="Foto bijschrift"/>
          <p:cNvSpPr txBox="1">
            <a:spLocks noGrp="1"/>
          </p:cNvSpPr>
          <p:nvPr>
            <p:ph type="body" sz="quarter" idx="13"/>
          </p:nvPr>
        </p:nvSpPr>
        <p:spPr>
          <a:xfrm>
            <a:off x="635000" y="647282"/>
            <a:ext cx="5716853" cy="1092826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jdelijke aanduiding voor voettekst 9">
            <a:extLst>
              <a:ext uri="{FF2B5EF4-FFF2-40B4-BE49-F238E27FC236}">
                <a16:creationId xmlns:a16="http://schemas.microsoft.com/office/drawing/2014/main" id="{4B1549F1-2F10-9040-818E-36A7E8D5C3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/>
              <a:t>Presentatie titel</a:t>
            </a:r>
            <a:endParaRPr lang="nl-NL" dirty="0"/>
          </a:p>
        </p:txBody>
      </p:sp>
      <p:sp>
        <p:nvSpPr>
          <p:cNvPr id="13" name="Afbeelding">
            <a:extLst>
              <a:ext uri="{FF2B5EF4-FFF2-40B4-BE49-F238E27FC236}">
                <a16:creationId xmlns:a16="http://schemas.microsoft.com/office/drawing/2014/main" id="{69834E08-80D4-0E46-994C-FDD2C37F9298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7122955" y="-16328"/>
            <a:ext cx="15900332" cy="12208328"/>
          </a:xfrm>
          <a:custGeom>
            <a:avLst/>
            <a:gdLst>
              <a:gd name="connsiteX0" fmla="*/ 0 w 15893238"/>
              <a:gd name="connsiteY0" fmla="*/ 0 h 12192000"/>
              <a:gd name="connsiteX1" fmla="*/ 15893238 w 15893238"/>
              <a:gd name="connsiteY1" fmla="*/ 0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5893238"/>
              <a:gd name="connsiteY0" fmla="*/ 0 h 12192000"/>
              <a:gd name="connsiteX1" fmla="*/ 13019409 w 15893238"/>
              <a:gd name="connsiteY1" fmla="*/ 375558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68395 w 13068395"/>
              <a:gd name="connsiteY2" fmla="*/ 11685814 h 12192000"/>
              <a:gd name="connsiteX3" fmla="*/ 0 w 13068395"/>
              <a:gd name="connsiteY3" fmla="*/ 12192000 h 12192000"/>
              <a:gd name="connsiteX4" fmla="*/ 0 w 13068395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10175 w 13068395"/>
              <a:gd name="connsiteY2" fmla="*/ 3265714 h 12192000"/>
              <a:gd name="connsiteX3" fmla="*/ 13068395 w 13068395"/>
              <a:gd name="connsiteY3" fmla="*/ 11685814 h 12192000"/>
              <a:gd name="connsiteX4" fmla="*/ 0 w 13068395"/>
              <a:gd name="connsiteY4" fmla="*/ 12192000 h 12192000"/>
              <a:gd name="connsiteX5" fmla="*/ 0 w 13068395"/>
              <a:gd name="connsiteY5" fmla="*/ 0 h 12192000"/>
              <a:gd name="connsiteX0" fmla="*/ 0 w 15508447"/>
              <a:gd name="connsiteY0" fmla="*/ 0 h 12192000"/>
              <a:gd name="connsiteX1" fmla="*/ 13019409 w 15508447"/>
              <a:gd name="connsiteY1" fmla="*/ 375558 h 12192000"/>
              <a:gd name="connsiteX2" fmla="*/ 15508447 w 15508447"/>
              <a:gd name="connsiteY2" fmla="*/ 6858000 h 12192000"/>
              <a:gd name="connsiteX3" fmla="*/ 13068395 w 15508447"/>
              <a:gd name="connsiteY3" fmla="*/ 11685814 h 12192000"/>
              <a:gd name="connsiteX4" fmla="*/ 0 w 15508447"/>
              <a:gd name="connsiteY4" fmla="*/ 12192000 h 12192000"/>
              <a:gd name="connsiteX5" fmla="*/ 0 w 15508447"/>
              <a:gd name="connsiteY5" fmla="*/ 0 h 12192000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068395 w 15508447"/>
              <a:gd name="connsiteY3" fmla="*/ 11702142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999123 w 15508447"/>
              <a:gd name="connsiteY3" fmla="*/ 12208328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884004"/>
              <a:gd name="connsiteY0" fmla="*/ 16328 h 12208328"/>
              <a:gd name="connsiteX1" fmla="*/ 13443951 w 15884004"/>
              <a:gd name="connsiteY1" fmla="*/ 0 h 12208328"/>
              <a:gd name="connsiteX2" fmla="*/ 15884004 w 15884004"/>
              <a:gd name="connsiteY2" fmla="*/ 6890657 h 12208328"/>
              <a:gd name="connsiteX3" fmla="*/ 13999123 w 15884004"/>
              <a:gd name="connsiteY3" fmla="*/ 12208328 h 12208328"/>
              <a:gd name="connsiteX4" fmla="*/ 0 w 15884004"/>
              <a:gd name="connsiteY4" fmla="*/ 12208328 h 12208328"/>
              <a:gd name="connsiteX5" fmla="*/ 0 w 15884004"/>
              <a:gd name="connsiteY5" fmla="*/ 16328 h 12208328"/>
              <a:gd name="connsiteX0" fmla="*/ 0 w 15557432"/>
              <a:gd name="connsiteY0" fmla="*/ 16328 h 12208328"/>
              <a:gd name="connsiteX1" fmla="*/ 13443951 w 15557432"/>
              <a:gd name="connsiteY1" fmla="*/ 0 h 12208328"/>
              <a:gd name="connsiteX2" fmla="*/ 15557432 w 15557432"/>
              <a:gd name="connsiteY2" fmla="*/ 6939643 h 12208328"/>
              <a:gd name="connsiteX3" fmla="*/ 13999123 w 15557432"/>
              <a:gd name="connsiteY3" fmla="*/ 12208328 h 12208328"/>
              <a:gd name="connsiteX4" fmla="*/ 0 w 15557432"/>
              <a:gd name="connsiteY4" fmla="*/ 12208328 h 12208328"/>
              <a:gd name="connsiteX5" fmla="*/ 0 w 155574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999123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656223 w 15900332"/>
              <a:gd name="connsiteY3" fmla="*/ 11832771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4015452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900332" h="12208328">
                <a:moveTo>
                  <a:pt x="0" y="16328"/>
                </a:moveTo>
                <a:lnTo>
                  <a:pt x="13443951" y="0"/>
                </a:lnTo>
                <a:lnTo>
                  <a:pt x="15900332" y="6923315"/>
                </a:lnTo>
                <a:lnTo>
                  <a:pt x="14015452" y="12208328"/>
                </a:lnTo>
                <a:lnTo>
                  <a:pt x="0" y="12208328"/>
                </a:lnTo>
                <a:lnTo>
                  <a:pt x="0" y="16328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F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50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51" name="Vorm"/>
          <p:cNvSpPr/>
          <p:nvPr/>
        </p:nvSpPr>
        <p:spPr>
          <a:xfrm rot="10800000">
            <a:off x="20555686" y="12192000"/>
            <a:ext cx="382831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5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54" name="Afbeelding"/>
          <p:cNvSpPr>
            <a:spLocks noGrp="1"/>
          </p:cNvSpPr>
          <p:nvPr>
            <p:ph type="pic" sz="half" idx="13"/>
          </p:nvPr>
        </p:nvSpPr>
        <p:spPr>
          <a:xfrm>
            <a:off x="10947400" y="3429000"/>
            <a:ext cx="9528837" cy="8128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55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635000" y="3429000"/>
            <a:ext cx="9527249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grpSp>
        <p:nvGrpSpPr>
          <p:cNvPr id="358" name="Groepeer"/>
          <p:cNvGrpSpPr/>
          <p:nvPr/>
        </p:nvGrpSpPr>
        <p:grpSpPr>
          <a:xfrm>
            <a:off x="20555686" y="0"/>
            <a:ext cx="3828315" cy="13716000"/>
            <a:chOff x="0" y="0"/>
            <a:chExt cx="3828314" cy="13715999"/>
          </a:xfrm>
        </p:grpSpPr>
        <p:sp>
          <p:nvSpPr>
            <p:cNvPr id="356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357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pic>
        <p:nvPicPr>
          <p:cNvPr id="359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Tijdelijke aanduiding voor voettekst 9">
            <a:extLst>
              <a:ext uri="{FF2B5EF4-FFF2-40B4-BE49-F238E27FC236}">
                <a16:creationId xmlns:a16="http://schemas.microsoft.com/office/drawing/2014/main" id="{D9CDCAAD-3409-3C49-BBDB-06E189C1E9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/>
              <a:t>Presentatie titel</a:t>
            </a:r>
            <a:endParaRPr lang="nl-NL" dirty="0"/>
          </a:p>
        </p:txBody>
      </p:sp>
      <p:sp>
        <p:nvSpPr>
          <p:cNvPr id="15" name="HOOFDTITEL VAN DEZE SLIDE, EVENTUEEL OVER MEERDERE REGELS.">
            <a:extLst>
              <a:ext uri="{FF2B5EF4-FFF2-40B4-BE49-F238E27FC236}">
                <a16:creationId xmlns:a16="http://schemas.microsoft.com/office/drawing/2014/main" id="{EBA045EE-B5B8-7742-A8E2-6836CA85EE1D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635000" y="635000"/>
            <a:ext cx="19841237" cy="107721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7000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F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02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grpSp>
        <p:nvGrpSpPr>
          <p:cNvPr id="405" name="Groepeer"/>
          <p:cNvGrpSpPr/>
          <p:nvPr/>
        </p:nvGrpSpPr>
        <p:grpSpPr>
          <a:xfrm>
            <a:off x="20555686" y="0"/>
            <a:ext cx="3828315" cy="13716000"/>
            <a:chOff x="0" y="0"/>
            <a:chExt cx="3828314" cy="13715999"/>
          </a:xfrm>
        </p:grpSpPr>
        <p:sp>
          <p:nvSpPr>
            <p:cNvPr id="40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40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sp>
        <p:nvSpPr>
          <p:cNvPr id="406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08" name="Afbeelding"/>
          <p:cNvSpPr>
            <a:spLocks noGrp="1"/>
          </p:cNvSpPr>
          <p:nvPr>
            <p:ph type="pic" sz="half" idx="13"/>
          </p:nvPr>
        </p:nvSpPr>
        <p:spPr>
          <a:xfrm>
            <a:off x="635000" y="3429000"/>
            <a:ext cx="9528837" cy="8128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09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10922000" y="3429000"/>
            <a:ext cx="9527249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pic>
        <p:nvPicPr>
          <p:cNvPr id="410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77CCFCBD-9079-D54E-988E-EBE6541818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/>
              <a:t>Presentatie titel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C20BBACA-BDFE-9341-8ED2-C6E910F3D52F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635000" y="635000"/>
            <a:ext cx="19841237" cy="107721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7000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F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53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grpSp>
        <p:nvGrpSpPr>
          <p:cNvPr id="456" name="Groepeer"/>
          <p:cNvGrpSpPr/>
          <p:nvPr/>
        </p:nvGrpSpPr>
        <p:grpSpPr>
          <a:xfrm>
            <a:off x="20555686" y="0"/>
            <a:ext cx="3828315" cy="13716000"/>
            <a:chOff x="0" y="0"/>
            <a:chExt cx="3828314" cy="13715999"/>
          </a:xfrm>
        </p:grpSpPr>
        <p:sp>
          <p:nvSpPr>
            <p:cNvPr id="454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455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sp>
        <p:nvSpPr>
          <p:cNvPr id="4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59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10922000" y="3429000"/>
            <a:ext cx="9527249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pic>
        <p:nvPicPr>
          <p:cNvPr id="460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461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635000" y="3429000"/>
            <a:ext cx="9527249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211BF1ED-0B01-484D-8756-2F0EF11528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/>
              <a:t>Presentatie titel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1D2DA546-8064-7A48-B17D-4C25C7637D8A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635000" y="635000"/>
            <a:ext cx="19841237" cy="107721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7000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F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505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grpSp>
        <p:nvGrpSpPr>
          <p:cNvPr id="508" name="Groepeer"/>
          <p:cNvGrpSpPr/>
          <p:nvPr/>
        </p:nvGrpSpPr>
        <p:grpSpPr>
          <a:xfrm>
            <a:off x="20555686" y="0"/>
            <a:ext cx="3828315" cy="13716000"/>
            <a:chOff x="0" y="0"/>
            <a:chExt cx="3828314" cy="13715999"/>
          </a:xfrm>
        </p:grpSpPr>
        <p:sp>
          <p:nvSpPr>
            <p:cNvPr id="506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507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sp>
        <p:nvSpPr>
          <p:cNvPr id="50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11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635000" y="3429000"/>
            <a:ext cx="9527249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512" name="HOOFDTITEL VAN DEZE SLIDE, EVENTUEEL OVER MEERDERE REGELS."/>
          <p:cNvSpPr txBox="1">
            <a:spLocks noGrp="1"/>
          </p:cNvSpPr>
          <p:nvPr>
            <p:ph type="body" sz="quarter" idx="14"/>
          </p:nvPr>
        </p:nvSpPr>
        <p:spPr>
          <a:xfrm>
            <a:off x="635000" y="635000"/>
            <a:ext cx="9527249" cy="2007235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5000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514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9A56256B-307C-794B-9ADB-E6E5BD1FDA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/>
              <a:t>Presentatie titel</a:t>
            </a:r>
            <a:endParaRPr lang="nl-NL" dirty="0"/>
          </a:p>
        </p:txBody>
      </p:sp>
      <p:sp>
        <p:nvSpPr>
          <p:cNvPr id="14" name="Tijdelijke aanduiding voor afbeelding 6">
            <a:extLst>
              <a:ext uri="{FF2B5EF4-FFF2-40B4-BE49-F238E27FC236}">
                <a16:creationId xmlns:a16="http://schemas.microsoft.com/office/drawing/2014/main" id="{78164A18-3028-8F4E-8E60-C70DBE92E85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926763" y="0"/>
            <a:ext cx="12084113" cy="12192000"/>
          </a:xfrm>
          <a:custGeom>
            <a:avLst/>
            <a:gdLst>
              <a:gd name="connsiteX0" fmla="*/ 0 w 12077700"/>
              <a:gd name="connsiteY0" fmla="*/ 0 h 12192000"/>
              <a:gd name="connsiteX1" fmla="*/ 12077700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5304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040586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0039123 w 12077700"/>
              <a:gd name="connsiteY2" fmla="*/ 2057400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47537 w 12077700"/>
              <a:gd name="connsiteY2" fmla="*/ 6792685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47537"/>
              <a:gd name="connsiteY0" fmla="*/ 0 h 12208328"/>
              <a:gd name="connsiteX1" fmla="*/ 9644743 w 12047537"/>
              <a:gd name="connsiteY1" fmla="*/ 0 h 12208328"/>
              <a:gd name="connsiteX2" fmla="*/ 12047537 w 12047537"/>
              <a:gd name="connsiteY2" fmla="*/ 6792685 h 12208328"/>
              <a:gd name="connsiteX3" fmla="*/ 10199914 w 12047537"/>
              <a:gd name="connsiteY3" fmla="*/ 12208328 h 12208328"/>
              <a:gd name="connsiteX4" fmla="*/ 0 w 12047537"/>
              <a:gd name="connsiteY4" fmla="*/ 12192000 h 12208328"/>
              <a:gd name="connsiteX5" fmla="*/ 0 w 12047537"/>
              <a:gd name="connsiteY5" fmla="*/ 0 h 12208328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9922329 w 12047537"/>
              <a:gd name="connsiteY3" fmla="*/ 120777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10167257 w 12047537"/>
              <a:gd name="connsiteY3" fmla="*/ 121920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1835265"/>
              <a:gd name="connsiteY0" fmla="*/ 0 h 12192000"/>
              <a:gd name="connsiteX1" fmla="*/ 9644743 w 11835265"/>
              <a:gd name="connsiteY1" fmla="*/ 0 h 12192000"/>
              <a:gd name="connsiteX2" fmla="*/ 11835265 w 11835265"/>
              <a:gd name="connsiteY2" fmla="*/ 6906985 h 12192000"/>
              <a:gd name="connsiteX3" fmla="*/ 10167257 w 11835265"/>
              <a:gd name="connsiteY3" fmla="*/ 12192000 h 12192000"/>
              <a:gd name="connsiteX4" fmla="*/ 0 w 11835265"/>
              <a:gd name="connsiteY4" fmla="*/ 12192000 h 12192000"/>
              <a:gd name="connsiteX5" fmla="*/ 0 w 11835265"/>
              <a:gd name="connsiteY5" fmla="*/ 0 h 12192000"/>
              <a:gd name="connsiteX0" fmla="*/ 0 w 12080194"/>
              <a:gd name="connsiteY0" fmla="*/ 0 h 12192000"/>
              <a:gd name="connsiteX1" fmla="*/ 9644743 w 12080194"/>
              <a:gd name="connsiteY1" fmla="*/ 0 h 12192000"/>
              <a:gd name="connsiteX2" fmla="*/ 12080194 w 12080194"/>
              <a:gd name="connsiteY2" fmla="*/ 6890656 h 12192000"/>
              <a:gd name="connsiteX3" fmla="*/ 10167257 w 12080194"/>
              <a:gd name="connsiteY3" fmla="*/ 12192000 h 12192000"/>
              <a:gd name="connsiteX4" fmla="*/ 0 w 12080194"/>
              <a:gd name="connsiteY4" fmla="*/ 12192000 h 12192000"/>
              <a:gd name="connsiteX5" fmla="*/ 0 w 12080194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67257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85545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1545270"/>
              <a:gd name="connsiteY0" fmla="*/ 0 h 12192000"/>
              <a:gd name="connsiteX1" fmla="*/ 9644743 w 11545270"/>
              <a:gd name="connsiteY1" fmla="*/ 0 h 12192000"/>
              <a:gd name="connsiteX2" fmla="*/ 11545270 w 11545270"/>
              <a:gd name="connsiteY2" fmla="*/ 6923313 h 12192000"/>
              <a:gd name="connsiteX3" fmla="*/ 10185545 w 11545270"/>
              <a:gd name="connsiteY3" fmla="*/ 12192000 h 12192000"/>
              <a:gd name="connsiteX4" fmla="*/ 0 w 11545270"/>
              <a:gd name="connsiteY4" fmla="*/ 12192000 h 12192000"/>
              <a:gd name="connsiteX5" fmla="*/ 0 w 11545270"/>
              <a:gd name="connsiteY5" fmla="*/ 0 h 12192000"/>
              <a:gd name="connsiteX0" fmla="*/ 0 w 12084113"/>
              <a:gd name="connsiteY0" fmla="*/ 0 h 12192000"/>
              <a:gd name="connsiteX1" fmla="*/ 9644743 w 12084113"/>
              <a:gd name="connsiteY1" fmla="*/ 0 h 12192000"/>
              <a:gd name="connsiteX2" fmla="*/ 12084113 w 12084113"/>
              <a:gd name="connsiteY2" fmla="*/ 6890656 h 12192000"/>
              <a:gd name="connsiteX3" fmla="*/ 10185545 w 12084113"/>
              <a:gd name="connsiteY3" fmla="*/ 12192000 h 12192000"/>
              <a:gd name="connsiteX4" fmla="*/ 0 w 12084113"/>
              <a:gd name="connsiteY4" fmla="*/ 12192000 h 12192000"/>
              <a:gd name="connsiteX5" fmla="*/ 0 w 12084113"/>
              <a:gd name="connsiteY5" fmla="*/ 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84113" h="12192000">
                <a:moveTo>
                  <a:pt x="0" y="0"/>
                </a:moveTo>
                <a:lnTo>
                  <a:pt x="9644743" y="0"/>
                </a:lnTo>
                <a:lnTo>
                  <a:pt x="12084113" y="6890656"/>
                </a:lnTo>
                <a:lnTo>
                  <a:pt x="10185545" y="12192000"/>
                </a:lnTo>
                <a:lnTo>
                  <a:pt x="0" y="1219200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en-US" smtClean="0"/>
              <a:t>Click icon to add picture</a:t>
            </a:r>
            <a:endParaRPr lang="nl-NL"/>
          </a:p>
        </p:txBody>
      </p:sp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F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554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grpSp>
        <p:nvGrpSpPr>
          <p:cNvPr id="557" name="Groepeer"/>
          <p:cNvGrpSpPr/>
          <p:nvPr/>
        </p:nvGrpSpPr>
        <p:grpSpPr>
          <a:xfrm>
            <a:off x="20555686" y="0"/>
            <a:ext cx="3828315" cy="13716000"/>
            <a:chOff x="0" y="0"/>
            <a:chExt cx="3828314" cy="13715999"/>
          </a:xfrm>
        </p:grpSpPr>
        <p:sp>
          <p:nvSpPr>
            <p:cNvPr id="555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556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pic>
        <p:nvPicPr>
          <p:cNvPr id="558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55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61" name="Foto bijschrift"/>
          <p:cNvSpPr txBox="1">
            <a:spLocks noGrp="1"/>
          </p:cNvSpPr>
          <p:nvPr>
            <p:ph type="body" sz="quarter" idx="13"/>
          </p:nvPr>
        </p:nvSpPr>
        <p:spPr>
          <a:xfrm>
            <a:off x="635000" y="647282"/>
            <a:ext cx="5716853" cy="1092826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jdelijke aanduiding voor voettekst 9">
            <a:extLst>
              <a:ext uri="{FF2B5EF4-FFF2-40B4-BE49-F238E27FC236}">
                <a16:creationId xmlns:a16="http://schemas.microsoft.com/office/drawing/2014/main" id="{C0F6039B-D945-4343-8C53-87D4543F3B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/>
              <a:t>Presentatie titel</a:t>
            </a:r>
            <a:endParaRPr lang="nl-NL" dirty="0"/>
          </a:p>
        </p:txBody>
      </p:sp>
      <p:sp>
        <p:nvSpPr>
          <p:cNvPr id="13" name="Afbeelding">
            <a:extLst>
              <a:ext uri="{FF2B5EF4-FFF2-40B4-BE49-F238E27FC236}">
                <a16:creationId xmlns:a16="http://schemas.microsoft.com/office/drawing/2014/main" id="{FE170D58-885D-C949-B35D-094D7AD09063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7122955" y="-16328"/>
            <a:ext cx="15900332" cy="12208328"/>
          </a:xfrm>
          <a:custGeom>
            <a:avLst/>
            <a:gdLst>
              <a:gd name="connsiteX0" fmla="*/ 0 w 15893238"/>
              <a:gd name="connsiteY0" fmla="*/ 0 h 12192000"/>
              <a:gd name="connsiteX1" fmla="*/ 15893238 w 15893238"/>
              <a:gd name="connsiteY1" fmla="*/ 0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5893238"/>
              <a:gd name="connsiteY0" fmla="*/ 0 h 12192000"/>
              <a:gd name="connsiteX1" fmla="*/ 13019409 w 15893238"/>
              <a:gd name="connsiteY1" fmla="*/ 375558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68395 w 13068395"/>
              <a:gd name="connsiteY2" fmla="*/ 11685814 h 12192000"/>
              <a:gd name="connsiteX3" fmla="*/ 0 w 13068395"/>
              <a:gd name="connsiteY3" fmla="*/ 12192000 h 12192000"/>
              <a:gd name="connsiteX4" fmla="*/ 0 w 13068395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10175 w 13068395"/>
              <a:gd name="connsiteY2" fmla="*/ 3265714 h 12192000"/>
              <a:gd name="connsiteX3" fmla="*/ 13068395 w 13068395"/>
              <a:gd name="connsiteY3" fmla="*/ 11685814 h 12192000"/>
              <a:gd name="connsiteX4" fmla="*/ 0 w 13068395"/>
              <a:gd name="connsiteY4" fmla="*/ 12192000 h 12192000"/>
              <a:gd name="connsiteX5" fmla="*/ 0 w 13068395"/>
              <a:gd name="connsiteY5" fmla="*/ 0 h 12192000"/>
              <a:gd name="connsiteX0" fmla="*/ 0 w 15508447"/>
              <a:gd name="connsiteY0" fmla="*/ 0 h 12192000"/>
              <a:gd name="connsiteX1" fmla="*/ 13019409 w 15508447"/>
              <a:gd name="connsiteY1" fmla="*/ 375558 h 12192000"/>
              <a:gd name="connsiteX2" fmla="*/ 15508447 w 15508447"/>
              <a:gd name="connsiteY2" fmla="*/ 6858000 h 12192000"/>
              <a:gd name="connsiteX3" fmla="*/ 13068395 w 15508447"/>
              <a:gd name="connsiteY3" fmla="*/ 11685814 h 12192000"/>
              <a:gd name="connsiteX4" fmla="*/ 0 w 15508447"/>
              <a:gd name="connsiteY4" fmla="*/ 12192000 h 12192000"/>
              <a:gd name="connsiteX5" fmla="*/ 0 w 15508447"/>
              <a:gd name="connsiteY5" fmla="*/ 0 h 12192000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068395 w 15508447"/>
              <a:gd name="connsiteY3" fmla="*/ 11702142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999123 w 15508447"/>
              <a:gd name="connsiteY3" fmla="*/ 12208328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884004"/>
              <a:gd name="connsiteY0" fmla="*/ 16328 h 12208328"/>
              <a:gd name="connsiteX1" fmla="*/ 13443951 w 15884004"/>
              <a:gd name="connsiteY1" fmla="*/ 0 h 12208328"/>
              <a:gd name="connsiteX2" fmla="*/ 15884004 w 15884004"/>
              <a:gd name="connsiteY2" fmla="*/ 6890657 h 12208328"/>
              <a:gd name="connsiteX3" fmla="*/ 13999123 w 15884004"/>
              <a:gd name="connsiteY3" fmla="*/ 12208328 h 12208328"/>
              <a:gd name="connsiteX4" fmla="*/ 0 w 15884004"/>
              <a:gd name="connsiteY4" fmla="*/ 12208328 h 12208328"/>
              <a:gd name="connsiteX5" fmla="*/ 0 w 15884004"/>
              <a:gd name="connsiteY5" fmla="*/ 16328 h 12208328"/>
              <a:gd name="connsiteX0" fmla="*/ 0 w 15557432"/>
              <a:gd name="connsiteY0" fmla="*/ 16328 h 12208328"/>
              <a:gd name="connsiteX1" fmla="*/ 13443951 w 15557432"/>
              <a:gd name="connsiteY1" fmla="*/ 0 h 12208328"/>
              <a:gd name="connsiteX2" fmla="*/ 15557432 w 15557432"/>
              <a:gd name="connsiteY2" fmla="*/ 6939643 h 12208328"/>
              <a:gd name="connsiteX3" fmla="*/ 13999123 w 15557432"/>
              <a:gd name="connsiteY3" fmla="*/ 12208328 h 12208328"/>
              <a:gd name="connsiteX4" fmla="*/ 0 w 15557432"/>
              <a:gd name="connsiteY4" fmla="*/ 12208328 h 12208328"/>
              <a:gd name="connsiteX5" fmla="*/ 0 w 155574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999123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656223 w 15900332"/>
              <a:gd name="connsiteY3" fmla="*/ 11832771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4015452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900332" h="12208328">
                <a:moveTo>
                  <a:pt x="0" y="16328"/>
                </a:moveTo>
                <a:lnTo>
                  <a:pt x="13443951" y="0"/>
                </a:lnTo>
                <a:lnTo>
                  <a:pt x="15900332" y="6923315"/>
                </a:lnTo>
                <a:lnTo>
                  <a:pt x="14015452" y="12208328"/>
                </a:lnTo>
                <a:lnTo>
                  <a:pt x="0" y="12208328"/>
                </a:lnTo>
                <a:lnTo>
                  <a:pt x="0" y="16328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eeld schermvull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Afbeelding"/>
          <p:cNvSpPr>
            <a:spLocks noGrp="1"/>
          </p:cNvSpPr>
          <p:nvPr>
            <p:ph type="pic" idx="13"/>
          </p:nvPr>
        </p:nvSpPr>
        <p:spPr>
          <a:xfrm>
            <a:off x="-61980" y="-19513"/>
            <a:ext cx="24507959" cy="13755027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eeld schermv. vlak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Afbeelding"/>
          <p:cNvSpPr>
            <a:spLocks noGrp="1"/>
          </p:cNvSpPr>
          <p:nvPr>
            <p:ph type="pic" idx="13"/>
          </p:nvPr>
        </p:nvSpPr>
        <p:spPr>
          <a:xfrm>
            <a:off x="-32659" y="0"/>
            <a:ext cx="24416658" cy="13764496"/>
          </a:xfrm>
          <a:custGeom>
            <a:avLst/>
            <a:gdLst>
              <a:gd name="connsiteX0" fmla="*/ 0 w 24384000"/>
              <a:gd name="connsiteY0" fmla="*/ 0 h 13748168"/>
              <a:gd name="connsiteX1" fmla="*/ 24384000 w 24384000"/>
              <a:gd name="connsiteY1" fmla="*/ 0 h 13748168"/>
              <a:gd name="connsiteX2" fmla="*/ 24384000 w 24384000"/>
              <a:gd name="connsiteY2" fmla="*/ 13748168 h 13748168"/>
              <a:gd name="connsiteX3" fmla="*/ 0 w 24384000"/>
              <a:gd name="connsiteY3" fmla="*/ 13748168 h 13748168"/>
              <a:gd name="connsiteX4" fmla="*/ 0 w 24384000"/>
              <a:gd name="connsiteY4" fmla="*/ 0 h 13748168"/>
              <a:gd name="connsiteX0" fmla="*/ 0 w 24384000"/>
              <a:gd name="connsiteY0" fmla="*/ 0 h 13764497"/>
              <a:gd name="connsiteX1" fmla="*/ 24384000 w 24384000"/>
              <a:gd name="connsiteY1" fmla="*/ 0 h 13764497"/>
              <a:gd name="connsiteX2" fmla="*/ 24384000 w 24384000"/>
              <a:gd name="connsiteY2" fmla="*/ 13748168 h 13764497"/>
              <a:gd name="connsiteX3" fmla="*/ 12344400 w 24384000"/>
              <a:gd name="connsiteY3" fmla="*/ 13764497 h 13764497"/>
              <a:gd name="connsiteX4" fmla="*/ 0 w 24384000"/>
              <a:gd name="connsiteY4" fmla="*/ 0 h 13764497"/>
              <a:gd name="connsiteX0" fmla="*/ 0 w 24384000"/>
              <a:gd name="connsiteY0" fmla="*/ 0 h 13764497"/>
              <a:gd name="connsiteX1" fmla="*/ 24384000 w 24384000"/>
              <a:gd name="connsiteY1" fmla="*/ 0 h 13764497"/>
              <a:gd name="connsiteX2" fmla="*/ 24384000 w 24384000"/>
              <a:gd name="connsiteY2" fmla="*/ 13748168 h 13764497"/>
              <a:gd name="connsiteX3" fmla="*/ 12344400 w 24384000"/>
              <a:gd name="connsiteY3" fmla="*/ 13764497 h 13764497"/>
              <a:gd name="connsiteX4" fmla="*/ 4539343 w 24384000"/>
              <a:gd name="connsiteY4" fmla="*/ 5061857 h 13764497"/>
              <a:gd name="connsiteX5" fmla="*/ 0 w 24384000"/>
              <a:gd name="connsiteY5" fmla="*/ 0 h 13764497"/>
              <a:gd name="connsiteX0" fmla="*/ 16329 w 24400329"/>
              <a:gd name="connsiteY0" fmla="*/ 0 h 13764497"/>
              <a:gd name="connsiteX1" fmla="*/ 24400329 w 24400329"/>
              <a:gd name="connsiteY1" fmla="*/ 0 h 13764497"/>
              <a:gd name="connsiteX2" fmla="*/ 24400329 w 24400329"/>
              <a:gd name="connsiteY2" fmla="*/ 13748168 h 13764497"/>
              <a:gd name="connsiteX3" fmla="*/ 12360729 w 24400329"/>
              <a:gd name="connsiteY3" fmla="*/ 13764497 h 13764497"/>
              <a:gd name="connsiteX4" fmla="*/ 0 w 24400329"/>
              <a:gd name="connsiteY4" fmla="*/ 6874328 h 13764497"/>
              <a:gd name="connsiteX5" fmla="*/ 16329 w 24400329"/>
              <a:gd name="connsiteY5" fmla="*/ 0 h 13764497"/>
              <a:gd name="connsiteX0" fmla="*/ 32658 w 24416658"/>
              <a:gd name="connsiteY0" fmla="*/ 0 h 13764497"/>
              <a:gd name="connsiteX1" fmla="*/ 24416658 w 24416658"/>
              <a:gd name="connsiteY1" fmla="*/ 0 h 13764497"/>
              <a:gd name="connsiteX2" fmla="*/ 24416658 w 24416658"/>
              <a:gd name="connsiteY2" fmla="*/ 13748168 h 13764497"/>
              <a:gd name="connsiteX3" fmla="*/ 12377058 w 24416658"/>
              <a:gd name="connsiteY3" fmla="*/ 13764497 h 13764497"/>
              <a:gd name="connsiteX4" fmla="*/ 0 w 24416658"/>
              <a:gd name="connsiteY4" fmla="*/ 8850086 h 13764497"/>
              <a:gd name="connsiteX5" fmla="*/ 32658 w 24416658"/>
              <a:gd name="connsiteY5" fmla="*/ 0 h 13764497"/>
              <a:gd name="connsiteX0" fmla="*/ 32658 w 24416658"/>
              <a:gd name="connsiteY0" fmla="*/ 0 h 13748168"/>
              <a:gd name="connsiteX1" fmla="*/ 24416658 w 24416658"/>
              <a:gd name="connsiteY1" fmla="*/ 0 h 13748168"/>
              <a:gd name="connsiteX2" fmla="*/ 24416658 w 24416658"/>
              <a:gd name="connsiteY2" fmla="*/ 13748168 h 13748168"/>
              <a:gd name="connsiteX3" fmla="*/ 14597744 w 24416658"/>
              <a:gd name="connsiteY3" fmla="*/ 13748168 h 13748168"/>
              <a:gd name="connsiteX4" fmla="*/ 0 w 24416658"/>
              <a:gd name="connsiteY4" fmla="*/ 8850086 h 13748168"/>
              <a:gd name="connsiteX5" fmla="*/ 32658 w 24416658"/>
              <a:gd name="connsiteY5" fmla="*/ 0 h 13748168"/>
              <a:gd name="connsiteX0" fmla="*/ 32658 w 24416658"/>
              <a:gd name="connsiteY0" fmla="*/ 0 h 13764496"/>
              <a:gd name="connsiteX1" fmla="*/ 24416658 w 24416658"/>
              <a:gd name="connsiteY1" fmla="*/ 0 h 13764496"/>
              <a:gd name="connsiteX2" fmla="*/ 24416658 w 24416658"/>
              <a:gd name="connsiteY2" fmla="*/ 13748168 h 13764496"/>
              <a:gd name="connsiteX3" fmla="*/ 14173201 w 24416658"/>
              <a:gd name="connsiteY3" fmla="*/ 13764496 h 13764496"/>
              <a:gd name="connsiteX4" fmla="*/ 0 w 24416658"/>
              <a:gd name="connsiteY4" fmla="*/ 8850086 h 13764496"/>
              <a:gd name="connsiteX5" fmla="*/ 32658 w 24416658"/>
              <a:gd name="connsiteY5" fmla="*/ 0 h 13764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416658" h="13764496">
                <a:moveTo>
                  <a:pt x="32658" y="0"/>
                </a:moveTo>
                <a:lnTo>
                  <a:pt x="24416658" y="0"/>
                </a:lnTo>
                <a:lnTo>
                  <a:pt x="24416658" y="13748168"/>
                </a:lnTo>
                <a:lnTo>
                  <a:pt x="14173201" y="13764496"/>
                </a:lnTo>
                <a:lnTo>
                  <a:pt x="0" y="8850086"/>
                </a:lnTo>
                <a:lnTo>
                  <a:pt x="32658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587" name="Foto bijschrift"/>
          <p:cNvSpPr txBox="1">
            <a:spLocks noGrp="1"/>
          </p:cNvSpPr>
          <p:nvPr>
            <p:ph type="body" sz="quarter" idx="14"/>
          </p:nvPr>
        </p:nvSpPr>
        <p:spPr>
          <a:xfrm>
            <a:off x="635000" y="9549982"/>
            <a:ext cx="6133440" cy="3518736"/>
          </a:xfrm>
          <a:prstGeom prst="rect">
            <a:avLst/>
          </a:prstGeom>
        </p:spPr>
        <p:txBody>
          <a:bodyPr anchor="b"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eeld schermv. vlak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Afbeelding"/>
          <p:cNvSpPr>
            <a:spLocks noGrp="1"/>
          </p:cNvSpPr>
          <p:nvPr>
            <p:ph type="pic" idx="13"/>
          </p:nvPr>
        </p:nvSpPr>
        <p:spPr>
          <a:xfrm>
            <a:off x="-8930" y="-33385"/>
            <a:ext cx="22501585" cy="13750114"/>
          </a:xfrm>
          <a:custGeom>
            <a:avLst/>
            <a:gdLst>
              <a:gd name="connsiteX0" fmla="*/ 0 w 22501585"/>
              <a:gd name="connsiteY0" fmla="*/ 0 h 13717457"/>
              <a:gd name="connsiteX1" fmla="*/ 22501585 w 22501585"/>
              <a:gd name="connsiteY1" fmla="*/ 0 h 13717457"/>
              <a:gd name="connsiteX2" fmla="*/ 22501585 w 22501585"/>
              <a:gd name="connsiteY2" fmla="*/ 13717457 h 13717457"/>
              <a:gd name="connsiteX3" fmla="*/ 0 w 22501585"/>
              <a:gd name="connsiteY3" fmla="*/ 13717457 h 13717457"/>
              <a:gd name="connsiteX4" fmla="*/ 0 w 22501585"/>
              <a:gd name="connsiteY4" fmla="*/ 0 h 13717457"/>
              <a:gd name="connsiteX0" fmla="*/ 0 w 22501585"/>
              <a:gd name="connsiteY0" fmla="*/ 0 h 13717457"/>
              <a:gd name="connsiteX1" fmla="*/ 17896927 w 22501585"/>
              <a:gd name="connsiteY1" fmla="*/ 0 h 13717457"/>
              <a:gd name="connsiteX2" fmla="*/ 22501585 w 22501585"/>
              <a:gd name="connsiteY2" fmla="*/ 13717457 h 13717457"/>
              <a:gd name="connsiteX3" fmla="*/ 0 w 22501585"/>
              <a:gd name="connsiteY3" fmla="*/ 13717457 h 13717457"/>
              <a:gd name="connsiteX4" fmla="*/ 0 w 22501585"/>
              <a:gd name="connsiteY4" fmla="*/ 0 h 13717457"/>
              <a:gd name="connsiteX0" fmla="*/ 0 w 22501585"/>
              <a:gd name="connsiteY0" fmla="*/ 16329 h 13733786"/>
              <a:gd name="connsiteX1" fmla="*/ 17456057 w 22501585"/>
              <a:gd name="connsiteY1" fmla="*/ 0 h 13733786"/>
              <a:gd name="connsiteX2" fmla="*/ 22501585 w 22501585"/>
              <a:gd name="connsiteY2" fmla="*/ 13733786 h 13733786"/>
              <a:gd name="connsiteX3" fmla="*/ 0 w 22501585"/>
              <a:gd name="connsiteY3" fmla="*/ 13733786 h 13733786"/>
              <a:gd name="connsiteX4" fmla="*/ 0 w 22501585"/>
              <a:gd name="connsiteY4" fmla="*/ 16329 h 13733786"/>
              <a:gd name="connsiteX0" fmla="*/ 0 w 22501585"/>
              <a:gd name="connsiteY0" fmla="*/ 32657 h 13750114"/>
              <a:gd name="connsiteX1" fmla="*/ 17080499 w 22501585"/>
              <a:gd name="connsiteY1" fmla="*/ 0 h 13750114"/>
              <a:gd name="connsiteX2" fmla="*/ 22501585 w 22501585"/>
              <a:gd name="connsiteY2" fmla="*/ 13750114 h 13750114"/>
              <a:gd name="connsiteX3" fmla="*/ 0 w 22501585"/>
              <a:gd name="connsiteY3" fmla="*/ 13750114 h 13750114"/>
              <a:gd name="connsiteX4" fmla="*/ 0 w 22501585"/>
              <a:gd name="connsiteY4" fmla="*/ 32657 h 13750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01585" h="13750114">
                <a:moveTo>
                  <a:pt x="0" y="32657"/>
                </a:moveTo>
                <a:lnTo>
                  <a:pt x="17080499" y="0"/>
                </a:lnTo>
                <a:lnTo>
                  <a:pt x="22501585" y="13750114"/>
                </a:lnTo>
                <a:lnTo>
                  <a:pt x="0" y="13750114"/>
                </a:lnTo>
                <a:lnTo>
                  <a:pt x="0" y="32657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596" name="Foto bijschrift"/>
          <p:cNvSpPr txBox="1">
            <a:spLocks noGrp="1"/>
          </p:cNvSpPr>
          <p:nvPr>
            <p:ph type="body" sz="quarter" idx="14"/>
          </p:nvPr>
        </p:nvSpPr>
        <p:spPr>
          <a:xfrm>
            <a:off x="18855266" y="647282"/>
            <a:ext cx="4886061" cy="12421436"/>
          </a:xfrm>
          <a:prstGeom prst="rect">
            <a:avLst/>
          </a:prstGeom>
        </p:spPr>
        <p:txBody>
          <a:bodyPr/>
          <a:lstStyle>
            <a:lvl1pPr algn="r"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eeld schermv. vlak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Afbeelding"/>
          <p:cNvSpPr>
            <a:spLocks noGrp="1"/>
          </p:cNvSpPr>
          <p:nvPr>
            <p:ph type="pic" idx="13"/>
          </p:nvPr>
        </p:nvSpPr>
        <p:spPr>
          <a:xfrm>
            <a:off x="-8930" y="-61797"/>
            <a:ext cx="24469130" cy="13778526"/>
          </a:xfrm>
          <a:custGeom>
            <a:avLst/>
            <a:gdLst>
              <a:gd name="connsiteX0" fmla="*/ 0 w 24401860"/>
              <a:gd name="connsiteY0" fmla="*/ 0 h 13745869"/>
              <a:gd name="connsiteX1" fmla="*/ 24401860 w 24401860"/>
              <a:gd name="connsiteY1" fmla="*/ 0 h 13745869"/>
              <a:gd name="connsiteX2" fmla="*/ 24401860 w 24401860"/>
              <a:gd name="connsiteY2" fmla="*/ 13745869 h 13745869"/>
              <a:gd name="connsiteX3" fmla="*/ 0 w 24401860"/>
              <a:gd name="connsiteY3" fmla="*/ 13745869 h 13745869"/>
              <a:gd name="connsiteX4" fmla="*/ 0 w 24401860"/>
              <a:gd name="connsiteY4" fmla="*/ 0 h 13745869"/>
              <a:gd name="connsiteX0" fmla="*/ 0 w 24401860"/>
              <a:gd name="connsiteY0" fmla="*/ 32657 h 13778526"/>
              <a:gd name="connsiteX1" fmla="*/ 10244988 w 24401860"/>
              <a:gd name="connsiteY1" fmla="*/ 0 h 13778526"/>
              <a:gd name="connsiteX2" fmla="*/ 24401860 w 24401860"/>
              <a:gd name="connsiteY2" fmla="*/ 13778526 h 13778526"/>
              <a:gd name="connsiteX3" fmla="*/ 0 w 24401860"/>
              <a:gd name="connsiteY3" fmla="*/ 13778526 h 13778526"/>
              <a:gd name="connsiteX4" fmla="*/ 0 w 24401860"/>
              <a:gd name="connsiteY4" fmla="*/ 32657 h 13778526"/>
              <a:gd name="connsiteX0" fmla="*/ 0 w 24401860"/>
              <a:gd name="connsiteY0" fmla="*/ 32657 h 13778526"/>
              <a:gd name="connsiteX1" fmla="*/ 10244988 w 24401860"/>
              <a:gd name="connsiteY1" fmla="*/ 0 h 13778526"/>
              <a:gd name="connsiteX2" fmla="*/ 15423101 w 24401860"/>
              <a:gd name="connsiteY2" fmla="*/ 5074668 h 13778526"/>
              <a:gd name="connsiteX3" fmla="*/ 24401860 w 24401860"/>
              <a:gd name="connsiteY3" fmla="*/ 13778526 h 13778526"/>
              <a:gd name="connsiteX4" fmla="*/ 0 w 24401860"/>
              <a:gd name="connsiteY4" fmla="*/ 13778526 h 13778526"/>
              <a:gd name="connsiteX5" fmla="*/ 0 w 24401860"/>
              <a:gd name="connsiteY5" fmla="*/ 32657 h 13778526"/>
              <a:gd name="connsiteX0" fmla="*/ 0 w 24469130"/>
              <a:gd name="connsiteY0" fmla="*/ 32657 h 13778526"/>
              <a:gd name="connsiteX1" fmla="*/ 10244988 w 24469130"/>
              <a:gd name="connsiteY1" fmla="*/ 0 h 13778526"/>
              <a:gd name="connsiteX2" fmla="*/ 24469130 w 24469130"/>
              <a:gd name="connsiteY2" fmla="*/ 5384911 h 13778526"/>
              <a:gd name="connsiteX3" fmla="*/ 24401860 w 24469130"/>
              <a:gd name="connsiteY3" fmla="*/ 13778526 h 13778526"/>
              <a:gd name="connsiteX4" fmla="*/ 0 w 24469130"/>
              <a:gd name="connsiteY4" fmla="*/ 13778526 h 13778526"/>
              <a:gd name="connsiteX5" fmla="*/ 0 w 24469130"/>
              <a:gd name="connsiteY5" fmla="*/ 32657 h 1377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469130" h="13778526">
                <a:moveTo>
                  <a:pt x="0" y="32657"/>
                </a:moveTo>
                <a:lnTo>
                  <a:pt x="10244988" y="0"/>
                </a:lnTo>
                <a:lnTo>
                  <a:pt x="24469130" y="5384911"/>
                </a:lnTo>
                <a:lnTo>
                  <a:pt x="24401860" y="13778526"/>
                </a:lnTo>
                <a:lnTo>
                  <a:pt x="0" y="13778526"/>
                </a:lnTo>
                <a:lnTo>
                  <a:pt x="0" y="32657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605" name="Foto bijschrift"/>
          <p:cNvSpPr txBox="1">
            <a:spLocks noGrp="1"/>
          </p:cNvSpPr>
          <p:nvPr>
            <p:ph type="body" sz="quarter" idx="14"/>
          </p:nvPr>
        </p:nvSpPr>
        <p:spPr>
          <a:xfrm>
            <a:off x="16771473" y="647282"/>
            <a:ext cx="6969854" cy="3995383"/>
          </a:xfrm>
          <a:prstGeom prst="rect">
            <a:avLst/>
          </a:prstGeom>
        </p:spPr>
        <p:txBody>
          <a:bodyPr/>
          <a:lstStyle>
            <a:lvl1pPr algn="r"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oorblad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">
            <a:extLst>
              <a:ext uri="{FF2B5EF4-FFF2-40B4-BE49-F238E27FC236}">
                <a16:creationId xmlns:a16="http://schemas.microsoft.com/office/drawing/2014/main" id="{CF5EDDB9-7A86-D04C-9401-98EF4D0D7E67}"/>
              </a:ext>
            </a:extLst>
          </p:cNvPr>
          <p:cNvSpPr/>
          <p:nvPr userDrawn="1"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rgbClr val="E3D88B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4" name="NIKHEF_PATROON5.png" descr="NIKHEF_PATROON5.png">
            <a:extLst>
              <a:ext uri="{FF2B5EF4-FFF2-40B4-BE49-F238E27FC236}">
                <a16:creationId xmlns:a16="http://schemas.microsoft.com/office/drawing/2014/main" id="{10B15CBC-C311-4E4C-B35B-5B9ACCE31A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-43945" y="-3369403"/>
            <a:ext cx="25747976" cy="17845617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Vorm">
            <a:extLst>
              <a:ext uri="{FF2B5EF4-FFF2-40B4-BE49-F238E27FC236}">
                <a16:creationId xmlns:a16="http://schemas.microsoft.com/office/drawing/2014/main" id="{2F26257E-A76C-5E40-B770-327856CFA5B4}"/>
              </a:ext>
            </a:extLst>
          </p:cNvPr>
          <p:cNvSpPr/>
          <p:nvPr userDrawn="1"/>
        </p:nvSpPr>
        <p:spPr>
          <a:xfrm rot="10800000">
            <a:off x="-107047" y="2844"/>
            <a:ext cx="17066309" cy="137103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6324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6" name="Tekst">
            <a:extLst>
              <a:ext uri="{FF2B5EF4-FFF2-40B4-BE49-F238E27FC236}">
                <a16:creationId xmlns:a16="http://schemas.microsoft.com/office/drawing/2014/main" id="{095B19CA-2E01-7341-ABB3-F760D1C40DC7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17528911" y="7245151"/>
            <a:ext cx="6217908" cy="5820525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70267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iteltekst"/>
          <p:cNvSpPr txBox="1">
            <a:spLocks noGrp="1"/>
          </p:cNvSpPr>
          <p:nvPr>
            <p:ph type="title"/>
          </p:nvPr>
        </p:nvSpPr>
        <p:spPr>
          <a:xfrm>
            <a:off x="635000" y="8365090"/>
            <a:ext cx="13963650" cy="4714852"/>
          </a:xfrm>
          <a:prstGeom prst="rect">
            <a:avLst/>
          </a:prstGeom>
        </p:spPr>
        <p:txBody>
          <a:bodyPr anchor="b"/>
          <a:lstStyle>
            <a:lvl1pPr>
              <a:defRPr sz="9000" cap="all">
                <a:solidFill>
                  <a:schemeClr val="accent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21" name="subtitel"/>
          <p:cNvSpPr txBox="1">
            <a:spLocks noGrp="1"/>
          </p:cNvSpPr>
          <p:nvPr>
            <p:ph type="body" sz="quarter" idx="14"/>
          </p:nvPr>
        </p:nvSpPr>
        <p:spPr>
          <a:xfrm>
            <a:off x="635000" y="7241955"/>
            <a:ext cx="13963649" cy="934684"/>
          </a:xfrm>
          <a:prstGeom prst="rect">
            <a:avLst/>
          </a:prstGeom>
        </p:spPr>
        <p:txBody>
          <a:bodyPr/>
          <a:lstStyle>
            <a:lvl1pPr>
              <a:defRPr cap="all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8" name="NIKHEF_LOGO_groot2.png" descr="NIKHEF_LOGO_groot2.png">
            <a:extLst>
              <a:ext uri="{FF2B5EF4-FFF2-40B4-BE49-F238E27FC236}">
                <a16:creationId xmlns:a16="http://schemas.microsoft.com/office/drawing/2014/main" id="{59A200F2-14CE-0F42-A103-3A81AC649A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/>
          </a:blip>
          <a:stretch>
            <a:fillRect/>
          </a:stretch>
        </p:blipFill>
        <p:spPr>
          <a:xfrm>
            <a:off x="634999" y="635000"/>
            <a:ext cx="5080002" cy="199559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011216468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oorblad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">
            <a:extLst>
              <a:ext uri="{FF2B5EF4-FFF2-40B4-BE49-F238E27FC236}">
                <a16:creationId xmlns:a16="http://schemas.microsoft.com/office/drawing/2014/main" id="{239C9850-7907-4B45-AD97-31A4432A1B9C}"/>
              </a:ext>
            </a:extLst>
          </p:cNvPr>
          <p:cNvSpPr/>
          <p:nvPr userDrawn="1"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rgbClr val="E3D88B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0" name="NIKHEF_PATROON6.png" descr="NIKHEF_PATROON6.png">
            <a:extLst>
              <a:ext uri="{FF2B5EF4-FFF2-40B4-BE49-F238E27FC236}">
                <a16:creationId xmlns:a16="http://schemas.microsoft.com/office/drawing/2014/main" id="{97CF3DCA-6A1B-6F45-9EA9-4D7C469FCE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7928371" y="-1582402"/>
            <a:ext cx="20523598" cy="17655107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Vorm">
            <a:extLst>
              <a:ext uri="{FF2B5EF4-FFF2-40B4-BE49-F238E27FC236}">
                <a16:creationId xmlns:a16="http://schemas.microsoft.com/office/drawing/2014/main" id="{649A8509-C260-3449-8987-DC7F00F54DDA}"/>
              </a:ext>
            </a:extLst>
          </p:cNvPr>
          <p:cNvSpPr/>
          <p:nvPr userDrawn="1"/>
        </p:nvSpPr>
        <p:spPr>
          <a:xfrm rot="10800000">
            <a:off x="-107047" y="2844"/>
            <a:ext cx="17066309" cy="137103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6324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2" name="Tekst">
            <a:extLst>
              <a:ext uri="{FF2B5EF4-FFF2-40B4-BE49-F238E27FC236}">
                <a16:creationId xmlns:a16="http://schemas.microsoft.com/office/drawing/2014/main" id="{1BE53F92-048C-8D4C-9E5F-D05CF7DDA73A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17528911" y="7245151"/>
            <a:ext cx="6217908" cy="5820525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70267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7" name="NIKHEF_LOGO_groot3.png" descr="NIKHEF_LOGO_groot3.png">
            <a:extLst>
              <a:ext uri="{FF2B5EF4-FFF2-40B4-BE49-F238E27FC236}">
                <a16:creationId xmlns:a16="http://schemas.microsoft.com/office/drawing/2014/main" id="{6DF12E6D-91A2-994D-A848-DF0527EFDCA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/>
          </a:blip>
          <a:stretch>
            <a:fillRect/>
          </a:stretch>
        </p:blipFill>
        <p:spPr>
          <a:xfrm>
            <a:off x="634999" y="635000"/>
            <a:ext cx="5080002" cy="1995597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Titeltekst"/>
          <p:cNvSpPr txBox="1">
            <a:spLocks noGrp="1"/>
          </p:cNvSpPr>
          <p:nvPr>
            <p:ph type="title"/>
          </p:nvPr>
        </p:nvSpPr>
        <p:spPr>
          <a:xfrm>
            <a:off x="635000" y="8365090"/>
            <a:ext cx="13963650" cy="4714852"/>
          </a:xfrm>
          <a:prstGeom prst="rect">
            <a:avLst/>
          </a:prstGeom>
        </p:spPr>
        <p:txBody>
          <a:bodyPr anchor="b"/>
          <a:lstStyle>
            <a:lvl1pPr>
              <a:defRPr sz="9000" cap="all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21" name="subtitel"/>
          <p:cNvSpPr txBox="1">
            <a:spLocks noGrp="1"/>
          </p:cNvSpPr>
          <p:nvPr>
            <p:ph type="body" sz="quarter" idx="14"/>
          </p:nvPr>
        </p:nvSpPr>
        <p:spPr>
          <a:xfrm>
            <a:off x="635000" y="7241955"/>
            <a:ext cx="13963649" cy="934684"/>
          </a:xfrm>
          <a:prstGeom prst="rect">
            <a:avLst/>
          </a:prstGeom>
        </p:spPr>
        <p:txBody>
          <a:bodyPr/>
          <a:lstStyle>
            <a:lvl1pPr>
              <a:defRPr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8380876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oorblad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">
            <a:extLst>
              <a:ext uri="{FF2B5EF4-FFF2-40B4-BE49-F238E27FC236}">
                <a16:creationId xmlns:a16="http://schemas.microsoft.com/office/drawing/2014/main" id="{66B06EEB-A8A3-C74C-B2A7-DE87A2591532}"/>
              </a:ext>
            </a:extLst>
          </p:cNvPr>
          <p:cNvSpPr/>
          <p:nvPr userDrawn="1"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4" name="NIKHEF_LOGO_groot.png" descr="NIKHEF_LOGO_groot.png">
            <a:extLst>
              <a:ext uri="{FF2B5EF4-FFF2-40B4-BE49-F238E27FC236}">
                <a16:creationId xmlns:a16="http://schemas.microsoft.com/office/drawing/2014/main" id="{4BABC599-16C3-D848-945E-83310672BB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635000" y="635000"/>
            <a:ext cx="5080000" cy="1995597"/>
          </a:xfrm>
          <a:prstGeom prst="rect">
            <a:avLst/>
          </a:prstGeom>
          <a:ln w="12700">
            <a:miter lim="400000"/>
          </a:ln>
        </p:spPr>
      </p:pic>
      <p:pic>
        <p:nvPicPr>
          <p:cNvPr id="15" name="NIKHEF_PATROON4.png" descr="NIKHEF_PATROON4.png">
            <a:extLst>
              <a:ext uri="{FF2B5EF4-FFF2-40B4-BE49-F238E27FC236}">
                <a16:creationId xmlns:a16="http://schemas.microsoft.com/office/drawing/2014/main" id="{0244C0F4-74F7-2048-8F1E-AC8C7695EDE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/>
          </a:blip>
          <a:stretch>
            <a:fillRect/>
          </a:stretch>
        </p:blipFill>
        <p:spPr>
          <a:xfrm>
            <a:off x="4510684" y="-266700"/>
            <a:ext cx="21915832" cy="14147800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Tekst">
            <a:extLst>
              <a:ext uri="{FF2B5EF4-FFF2-40B4-BE49-F238E27FC236}">
                <a16:creationId xmlns:a16="http://schemas.microsoft.com/office/drawing/2014/main" id="{1BE53F92-048C-8D4C-9E5F-D05CF7DDA73A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17528911" y="7245151"/>
            <a:ext cx="6217908" cy="5820525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70267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iteltekst"/>
          <p:cNvSpPr txBox="1">
            <a:spLocks noGrp="1"/>
          </p:cNvSpPr>
          <p:nvPr>
            <p:ph type="title"/>
          </p:nvPr>
        </p:nvSpPr>
        <p:spPr>
          <a:xfrm>
            <a:off x="635000" y="8365090"/>
            <a:ext cx="13963650" cy="4714852"/>
          </a:xfrm>
          <a:prstGeom prst="rect">
            <a:avLst/>
          </a:prstGeom>
        </p:spPr>
        <p:txBody>
          <a:bodyPr anchor="b"/>
          <a:lstStyle>
            <a:lvl1pPr>
              <a:defRPr sz="9000" cap="all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21" name="subtitel"/>
          <p:cNvSpPr txBox="1">
            <a:spLocks noGrp="1"/>
          </p:cNvSpPr>
          <p:nvPr>
            <p:ph type="body" sz="quarter" idx="14"/>
          </p:nvPr>
        </p:nvSpPr>
        <p:spPr>
          <a:xfrm>
            <a:off x="635000" y="7241955"/>
            <a:ext cx="13963649" cy="934684"/>
          </a:xfrm>
          <a:prstGeom prst="rect">
            <a:avLst/>
          </a:prstGeom>
        </p:spPr>
        <p:txBody>
          <a:bodyPr/>
          <a:lstStyle>
            <a:lvl1pPr>
              <a:defRPr cap="all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4751141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[A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Afbeelding"/>
          <p:cNvSpPr>
            <a:spLocks noGrp="1"/>
          </p:cNvSpPr>
          <p:nvPr>
            <p:ph type="pic" sz="half" idx="13"/>
          </p:nvPr>
        </p:nvSpPr>
        <p:spPr>
          <a:xfrm>
            <a:off x="635000" y="3429000"/>
            <a:ext cx="11178051" cy="8128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55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12573000" y="3429000"/>
            <a:ext cx="11181358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36FE51DB-416D-704C-AB67-C8CFF8005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/>
              <a:t>Presentatie titel</a:t>
            </a:r>
            <a:endParaRPr lang="nl-NL" dirty="0"/>
          </a:p>
        </p:txBody>
      </p:sp>
      <p:sp>
        <p:nvSpPr>
          <p:cNvPr id="8" name="HOOFDTITEL VAN DEZE SLIDE, EVENTUEEL OVER MEERDERE REGELS.">
            <a:extLst>
              <a:ext uri="{FF2B5EF4-FFF2-40B4-BE49-F238E27FC236}">
                <a16:creationId xmlns:a16="http://schemas.microsoft.com/office/drawing/2014/main" id="{12ACE7C3-24DA-554C-BDDF-E97B05F32320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635000" y="635000"/>
            <a:ext cx="23114000" cy="1804289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7000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6442093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[A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96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635000" y="3429000"/>
            <a:ext cx="11181358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97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12573000" y="3429000"/>
            <a:ext cx="11181358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B83153A6-F6AA-7F44-8E1F-AAB407344F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/>
              <a:t>Presentatie titel</a:t>
            </a:r>
            <a:endParaRPr lang="nl-NL" dirty="0"/>
          </a:p>
        </p:txBody>
      </p:sp>
      <p:sp>
        <p:nvSpPr>
          <p:cNvPr id="8" name="HOOFDTITEL VAN DEZE SLIDE, EVENTUEEL OVER MEERDERE REGELS.">
            <a:extLst>
              <a:ext uri="{FF2B5EF4-FFF2-40B4-BE49-F238E27FC236}">
                <a16:creationId xmlns:a16="http://schemas.microsoft.com/office/drawing/2014/main" id="{DC859610-B140-AC4F-91F1-D90108BC3EA2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635000" y="635000"/>
            <a:ext cx="23114000" cy="1804289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7000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[A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Tijdelijke aanduiding voor voettekst 9">
            <a:extLst>
              <a:ext uri="{FF2B5EF4-FFF2-40B4-BE49-F238E27FC236}">
                <a16:creationId xmlns:a16="http://schemas.microsoft.com/office/drawing/2014/main" id="{D8CA713B-5C09-4E4F-9C38-F857A87271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/>
              <a:t>Presentatie titel</a:t>
            </a:r>
            <a:endParaRPr lang="nl-NL" dirty="0"/>
          </a:p>
        </p:txBody>
      </p:sp>
      <p:sp>
        <p:nvSpPr>
          <p:cNvPr id="7" name="HOOFDTITEL VAN DEZE SLIDE, EVENTUEEL OVER MEERDERE REGELS.">
            <a:extLst>
              <a:ext uri="{FF2B5EF4-FFF2-40B4-BE49-F238E27FC236}">
                <a16:creationId xmlns:a16="http://schemas.microsoft.com/office/drawing/2014/main" id="{B102C488-C56D-1745-89EB-AEBECD0741F7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635000" y="635000"/>
            <a:ext cx="11181358" cy="2007235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5000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Hoofdtekst">
            <a:extLst>
              <a:ext uri="{FF2B5EF4-FFF2-40B4-BE49-F238E27FC236}">
                <a16:creationId xmlns:a16="http://schemas.microsoft.com/office/drawing/2014/main" id="{C74FE25D-C6A2-C04E-A06E-A3DFC5860968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635000" y="3429000"/>
            <a:ext cx="11181358" cy="8146543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9" name="Afbeelding">
            <a:extLst>
              <a:ext uri="{FF2B5EF4-FFF2-40B4-BE49-F238E27FC236}">
                <a16:creationId xmlns:a16="http://schemas.microsoft.com/office/drawing/2014/main" id="{14E92ADA-9A18-D848-96CE-8133951A757C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12573529" y="0"/>
            <a:ext cx="11810471" cy="12192001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51669489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" name="Vorm"/>
          <p:cNvSpPr/>
          <p:nvPr/>
        </p:nvSpPr>
        <p:spPr>
          <a:xfrm rot="10800000">
            <a:off x="20555686" y="12192000"/>
            <a:ext cx="382831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5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704850" y="12782359"/>
            <a:ext cx="436372" cy="343282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>
              <a:defRPr sz="3000" cap="none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7" name="NIKHEF_LOGO.png" descr="NIKHEF_LOGO.png"/>
          <p:cNvPicPr>
            <a:picLocks noChangeAspect="1"/>
          </p:cNvPicPr>
          <p:nvPr/>
        </p:nvPicPr>
        <p:blipFill>
          <a:blip r:embed="rId41">
            <a:extLst/>
          </a:blip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Hoofdtekst - niveau één…"/>
          <p:cNvSpPr txBox="1">
            <a:spLocks noGrp="1"/>
          </p:cNvSpPr>
          <p:nvPr>
            <p:ph type="body" idx="1"/>
          </p:nvPr>
        </p:nvSpPr>
        <p:spPr>
          <a:xfrm>
            <a:off x="635000" y="647282"/>
            <a:ext cx="11023600" cy="109282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/>
          <a:p>
            <a:r>
              <a:rPr dirty="0" err="1"/>
              <a:t>Hoofdtekst</a:t>
            </a:r>
            <a:r>
              <a:rPr dirty="0"/>
              <a:t> - </a:t>
            </a:r>
            <a:r>
              <a:rPr dirty="0" err="1"/>
              <a:t>niveau</a:t>
            </a:r>
            <a:r>
              <a:rPr dirty="0"/>
              <a:t> </a:t>
            </a:r>
            <a:r>
              <a:rPr dirty="0" err="1"/>
              <a:t>één</a:t>
            </a:r>
            <a:endParaRPr dirty="0"/>
          </a:p>
          <a:p>
            <a:pPr lvl="1"/>
            <a:r>
              <a:rPr dirty="0" err="1"/>
              <a:t>Hoofdtekst</a:t>
            </a:r>
            <a:r>
              <a:rPr dirty="0"/>
              <a:t> - </a:t>
            </a:r>
            <a:r>
              <a:rPr dirty="0" err="1"/>
              <a:t>niveau</a:t>
            </a:r>
            <a:r>
              <a:rPr dirty="0"/>
              <a:t> twee</a:t>
            </a:r>
          </a:p>
          <a:p>
            <a:pPr lvl="2"/>
            <a:r>
              <a:rPr dirty="0" err="1"/>
              <a:t>Hoofdtekst</a:t>
            </a:r>
            <a:r>
              <a:rPr dirty="0"/>
              <a:t> - </a:t>
            </a:r>
            <a:r>
              <a:rPr dirty="0" err="1"/>
              <a:t>niveau</a:t>
            </a:r>
            <a:r>
              <a:rPr dirty="0"/>
              <a:t> </a:t>
            </a:r>
            <a:r>
              <a:rPr dirty="0" err="1"/>
              <a:t>drie</a:t>
            </a:r>
            <a:endParaRPr dirty="0"/>
          </a:p>
          <a:p>
            <a:pPr lvl="3"/>
            <a:r>
              <a:rPr dirty="0" err="1"/>
              <a:t>Hoofdtekst</a:t>
            </a:r>
            <a:r>
              <a:rPr dirty="0"/>
              <a:t> - </a:t>
            </a:r>
            <a:r>
              <a:rPr dirty="0" err="1"/>
              <a:t>niveau</a:t>
            </a:r>
            <a:r>
              <a:rPr dirty="0"/>
              <a:t> </a:t>
            </a:r>
            <a:r>
              <a:rPr dirty="0" err="1"/>
              <a:t>vier</a:t>
            </a:r>
            <a:endParaRPr dirty="0"/>
          </a:p>
          <a:p>
            <a:pPr lvl="4"/>
            <a:r>
              <a:rPr dirty="0" err="1"/>
              <a:t>Hoofdtekst</a:t>
            </a:r>
            <a:r>
              <a:rPr dirty="0"/>
              <a:t> - </a:t>
            </a:r>
            <a:r>
              <a:rPr dirty="0" err="1"/>
              <a:t>niveau</a:t>
            </a:r>
            <a:r>
              <a:rPr dirty="0"/>
              <a:t> </a:t>
            </a:r>
            <a:r>
              <a:rPr dirty="0" err="1"/>
              <a:t>vijf</a:t>
            </a:r>
            <a:endParaRPr dirty="0"/>
          </a:p>
        </p:txBody>
      </p:sp>
      <p:sp>
        <p:nvSpPr>
          <p:cNvPr id="10" name="Tijdelijke aanduiding voor voettekst 9">
            <a:extLst>
              <a:ext uri="{FF2B5EF4-FFF2-40B4-BE49-F238E27FC236}">
                <a16:creationId xmlns:a16="http://schemas.microsoft.com/office/drawing/2014/main" id="{69D6A5BF-E03A-3B42-9900-EB97AADCDC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4299" y="12286189"/>
            <a:ext cx="17553941" cy="1335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30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nl-NL"/>
              <a:t>Presentatie titel</a:t>
            </a:r>
            <a:endParaRPr lang="nl-NL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700" r:id="rId7"/>
    <p:sldLayoutId id="2147483662" r:id="rId8"/>
    <p:sldLayoutId id="2147483701" r:id="rId9"/>
    <p:sldLayoutId id="2147483668" r:id="rId10"/>
    <p:sldLayoutId id="2147483660" r:id="rId11"/>
    <p:sldLayoutId id="2147483704" r:id="rId12"/>
    <p:sldLayoutId id="2147483705" r:id="rId13"/>
    <p:sldLayoutId id="2147483706" r:id="rId14"/>
    <p:sldLayoutId id="2147483707" r:id="rId15"/>
    <p:sldLayoutId id="2147483703" r:id="rId16"/>
    <p:sldLayoutId id="2147483661" r:id="rId17"/>
    <p:sldLayoutId id="2147483664" r:id="rId18"/>
    <p:sldLayoutId id="2147483667" r:id="rId19"/>
    <p:sldLayoutId id="2147483702" r:id="rId20"/>
    <p:sldLayoutId id="2147483697" r:id="rId21"/>
    <p:sldLayoutId id="2147483674" r:id="rId22"/>
    <p:sldLayoutId id="2147483677" r:id="rId23"/>
    <p:sldLayoutId id="2147483698" r:id="rId24"/>
    <p:sldLayoutId id="2147483699" r:id="rId25"/>
    <p:sldLayoutId id="2147483672" r:id="rId26"/>
    <p:sldLayoutId id="2147483675" r:id="rId27"/>
    <p:sldLayoutId id="2147483678" r:id="rId28"/>
    <p:sldLayoutId id="2147483681" r:id="rId29"/>
    <p:sldLayoutId id="2147483684" r:id="rId30"/>
    <p:sldLayoutId id="2147483673" r:id="rId31"/>
    <p:sldLayoutId id="2147483676" r:id="rId32"/>
    <p:sldLayoutId id="2147483679" r:id="rId33"/>
    <p:sldLayoutId id="2147483682" r:id="rId34"/>
    <p:sldLayoutId id="2147483685" r:id="rId35"/>
    <p:sldLayoutId id="2147483686" r:id="rId36"/>
    <p:sldLayoutId id="2147483688" r:id="rId37"/>
    <p:sldLayoutId id="2147483689" r:id="rId38"/>
    <p:sldLayoutId id="2147483690" r:id="rId39"/>
  </p:sldLayoutIdLst>
  <p:transition spd="med"/>
  <p:hf hdr="0" dt="0"/>
  <p:txStyles>
    <p:titleStyle>
      <a:lvl1pPr marL="0" marR="0" indent="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22860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45720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68580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91440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114300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137160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160020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182880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9pPr>
    </p:titleStyle>
    <p:bodyStyle>
      <a:lvl1pPr marL="0" marR="0" indent="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22860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chemeClr val="tx2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45720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68580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chemeClr val="accent3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91440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chemeClr val="accent3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114300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137160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160020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182880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bodyStyle>
    <p:otherStyle>
      <a:lvl1pPr marL="0" marR="0" indent="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22860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45720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68580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91440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114300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137160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160020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182880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35000" y="7241955"/>
            <a:ext cx="13963649" cy="934684"/>
          </a:xfrm>
        </p:spPr>
        <p:txBody>
          <a:bodyPr/>
          <a:lstStyle/>
          <a:p>
            <a:r>
              <a:rPr lang="en-US" dirty="0" smtClean="0">
                <a:solidFill>
                  <a:schemeClr val="accent3"/>
                </a:solidFill>
              </a:rPr>
              <a:t>14 February 2019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35000" y="8365090"/>
            <a:ext cx="22881492" cy="4714852"/>
          </a:xfrm>
        </p:spPr>
        <p:txBody>
          <a:bodyPr/>
          <a:lstStyle/>
          <a:p>
            <a:r>
              <a:rPr lang="en-US" sz="8000" dirty="0" smtClean="0">
                <a:solidFill>
                  <a:schemeClr val="tx1"/>
                </a:solidFill>
              </a:rPr>
              <a:t>Conclusions MT</a:t>
            </a:r>
            <a:br>
              <a:rPr lang="en-US" sz="8000" dirty="0" smtClean="0">
                <a:solidFill>
                  <a:schemeClr val="tx1"/>
                </a:solidFill>
              </a:rPr>
            </a:br>
            <a:r>
              <a:rPr lang="en-US" sz="8000" dirty="0" smtClean="0">
                <a:solidFill>
                  <a:schemeClr val="tx1"/>
                </a:solidFill>
              </a:rPr>
              <a:t>Workshop Instrumentation @Nikhef</a:t>
            </a:r>
            <a:br>
              <a:rPr lang="en-US" sz="8000" dirty="0" smtClean="0">
                <a:solidFill>
                  <a:schemeClr val="tx1"/>
                </a:solidFill>
              </a:rPr>
            </a:br>
            <a:r>
              <a:rPr lang="en-US" sz="8000" dirty="0" smtClean="0">
                <a:solidFill>
                  <a:schemeClr val="tx1"/>
                </a:solidFill>
              </a:rPr>
              <a:t>focus and challenges (6feb19)</a:t>
            </a:r>
            <a:r>
              <a:rPr lang="en-US" sz="6000" dirty="0">
                <a:solidFill>
                  <a:schemeClr val="tx1"/>
                </a:solidFill>
              </a:rPr>
              <a:t/>
            </a:r>
            <a:br>
              <a:rPr lang="en-US" sz="6000" dirty="0">
                <a:solidFill>
                  <a:schemeClr val="tx1"/>
                </a:solidFill>
              </a:rPr>
            </a:br>
            <a:r>
              <a:rPr lang="en-US" sz="6000" dirty="0">
                <a:solidFill>
                  <a:schemeClr val="tx1"/>
                </a:solidFill>
              </a:rPr>
              <a:t>				</a:t>
            </a:r>
            <a:endParaRPr lang="nl-NL" sz="6000" dirty="0">
              <a:solidFill>
                <a:schemeClr val="tx1"/>
              </a:solidFill>
            </a:endParaRPr>
          </a:p>
        </p:txBody>
      </p:sp>
      <p:sp>
        <p:nvSpPr>
          <p:cNvPr id="21" name="Right Triangle 20"/>
          <p:cNvSpPr/>
          <p:nvPr/>
        </p:nvSpPr>
        <p:spPr>
          <a:xfrm rot="10800000">
            <a:off x="19191493" y="0"/>
            <a:ext cx="5203142" cy="13774994"/>
          </a:xfrm>
          <a:prstGeom prst="rtTriangle">
            <a:avLst/>
          </a:prstGeom>
          <a:solidFill>
            <a:schemeClr val="accent3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l-N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grpSp>
        <p:nvGrpSpPr>
          <p:cNvPr id="15" name="Group 14"/>
          <p:cNvGrpSpPr/>
          <p:nvPr/>
        </p:nvGrpSpPr>
        <p:grpSpPr>
          <a:xfrm rot="21044935">
            <a:off x="11316746" y="-2453070"/>
            <a:ext cx="16420422" cy="12315317"/>
            <a:chOff x="10713599" y="-2476206"/>
            <a:chExt cx="16420422" cy="12315317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76667" l="10000" r="47500">
                          <a14:foregroundMark x1="37083" y1="28750" x2="37083" y2="28750"/>
                          <a14:backgroundMark x1="23854" y1="38750" x2="22708" y2="30417"/>
                          <a14:backgroundMark x1="40313" y1="34028" x2="39167" y2="2597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52862">
              <a:off x="10713599" y="-2476206"/>
              <a:ext cx="16420422" cy="12315317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667" b="98167" l="4500" r="97250">
                          <a14:foregroundMark x1="18000" y1="91333" x2="31500" y2="77500"/>
                          <a14:foregroundMark x1="27000" y1="88333" x2="50250" y2="89167"/>
                          <a14:foregroundMark x1="17250" y1="92167" x2="65500" y2="95167"/>
                          <a14:foregroundMark x1="76500" y1="77500" x2="85500" y2="91167"/>
                          <a14:foregroundMark x1="79750" y1="89667" x2="72000" y2="955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4658">
              <a:off x="18027533" y="1533068"/>
              <a:ext cx="3810000" cy="5715000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15157342" y="7124116"/>
              <a:ext cx="7538666" cy="1523938"/>
            </a:xfrm>
            <a:prstGeom prst="rect">
              <a:avLst/>
            </a:prstGeom>
            <a:solidFill>
              <a:schemeClr val="accent2"/>
            </a:solidFill>
            <a:ln w="12700" cap="flat">
              <a:solidFill>
                <a:schemeClr val="accent2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nl-NL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7500" l="10000" r="47500">
                          <a14:foregroundMark x1="37083" y1="28750" x2="37083" y2="28750"/>
                          <a14:backgroundMark x1="23854" y1="38750" x2="22708" y2="30417"/>
                          <a14:backgroundMark x1="40313" y1="34028" x2="39167" y2="25972"/>
                          <a14:backgroundMark x1="26771" y1="75556" x2="29792" y2="60139"/>
                          <a14:backgroundMark x1="24271" y1="75694" x2="28125" y2="59444"/>
                          <a14:backgroundMark x1="29375" y1="76667" x2="31250" y2="60833"/>
                          <a14:backgroundMark x1="38958" y1="58333" x2="31458" y2="66667"/>
                          <a14:backgroundMark x1="23854" y1="75278" x2="41667" y2="758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0636" r="51168" b="22905"/>
            <a:stretch/>
          </p:blipFill>
          <p:spPr>
            <a:xfrm rot="20252862">
              <a:off x="11830877" y="6416935"/>
              <a:ext cx="8018508" cy="2026941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15486950" y="7326942"/>
              <a:ext cx="7533877" cy="12105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l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0" i="0" u="none" strike="noStrike" cap="none" spc="0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sym typeface="Arial"/>
                </a:rPr>
                <a:t>Presentation by: Patrick</a:t>
              </a:r>
              <a:r>
                <a:rPr kumimoji="0" lang="en-US" sz="3600" b="0" i="0" u="none" strike="noStrike" cap="none" spc="0" normalizeH="0" dirty="0" smtClean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sym typeface="Arial"/>
                </a:rPr>
                <a:t> </a:t>
              </a:r>
              <a:r>
                <a:rPr kumimoji="0" lang="en-US" sz="3600" b="0" i="0" u="none" strike="noStrike" cap="none" spc="0" normalizeH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sym typeface="Arial"/>
                </a:rPr>
                <a:t>Werneke</a:t>
              </a:r>
              <a:endParaRPr kumimoji="0" lang="en-US" sz="3600" b="0" i="0" u="none" strike="noStrike" cap="none" spc="0" normalizeH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sym typeface="Arial"/>
              </a:endParaRPr>
            </a:p>
            <a:p>
              <a:pPr marL="0" marR="0" indent="0" algn="l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3600" cap="none" baseline="0" dirty="0" smtClean="0">
                  <a:solidFill>
                    <a:srgbClr val="FFFFFF"/>
                  </a:solidFill>
                </a:rPr>
                <a:t>Presented</a:t>
              </a:r>
              <a:r>
                <a:rPr lang="en-US" sz="3600" cap="none" dirty="0" smtClean="0">
                  <a:solidFill>
                    <a:srgbClr val="FFFFFF"/>
                  </a:solidFill>
                </a:rPr>
                <a:t> by: Jesse van Dongen</a:t>
              </a:r>
              <a:endParaRPr kumimoji="0" lang="nl-NL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46180251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4"/>
          </p:nvPr>
        </p:nvSpPr>
        <p:spPr>
          <a:xfrm>
            <a:off x="704850" y="2303584"/>
            <a:ext cx="23044150" cy="8146543"/>
          </a:xfrm>
        </p:spPr>
        <p:txBody>
          <a:bodyPr/>
          <a:lstStyle/>
          <a:p>
            <a:r>
              <a:rPr lang="en-US" sz="6000" b="1" cap="all" dirty="0" smtClean="0">
                <a:solidFill>
                  <a:schemeClr val="tx2"/>
                </a:solidFill>
              </a:rPr>
              <a:t>The cracks (between MT &amp; ET/CT):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6000" dirty="0" smtClean="0"/>
              <a:t>Controls - Automation</a:t>
            </a:r>
          </a:p>
          <a:p>
            <a:pPr marL="1524000" indent="-796925">
              <a:buFont typeface="Arial" panose="020B0604020202020204" pitchFamily="34" charset="0"/>
              <a:buChar char="•"/>
            </a:pPr>
            <a:r>
              <a:rPr lang="en-US" sz="5400" dirty="0" smtClean="0">
                <a:solidFill>
                  <a:schemeClr val="tx2"/>
                </a:solidFill>
              </a:rPr>
              <a:t>We need a person (like FS) for the future</a:t>
            </a:r>
          </a:p>
          <a:p>
            <a:pPr marL="1524000" indent="-796925">
              <a:buFont typeface="Arial" panose="020B0604020202020204" pitchFamily="34" charset="0"/>
              <a:buChar char="•"/>
            </a:pPr>
            <a:r>
              <a:rPr lang="en-US" sz="5400" dirty="0" smtClean="0">
                <a:solidFill>
                  <a:srgbClr val="E6223D"/>
                </a:solidFill>
              </a:rPr>
              <a:t>No clear agreements if this person should be MT, ET or CT</a:t>
            </a:r>
            <a:br>
              <a:rPr lang="en-US" sz="5400" dirty="0" smtClean="0">
                <a:solidFill>
                  <a:srgbClr val="E6223D"/>
                </a:solidFill>
              </a:rPr>
            </a:br>
            <a:r>
              <a:rPr lang="en-US" sz="5400" dirty="0" smtClean="0">
                <a:solidFill>
                  <a:srgbClr val="E6223D"/>
                </a:solidFill>
              </a:rPr>
              <a:t>- to be decided</a:t>
            </a:r>
          </a:p>
          <a:p>
            <a:pPr marL="1524000" indent="-796925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6000" dirty="0" smtClean="0"/>
              <a:t>Harness &amp; cable routing:</a:t>
            </a:r>
          </a:p>
          <a:p>
            <a:pPr marL="1524000" indent="-796925">
              <a:buFont typeface="Arial" panose="020B0604020202020204" pitchFamily="34" charset="0"/>
              <a:buChar char="•"/>
            </a:pPr>
            <a:r>
              <a:rPr lang="en-US" sz="5400" dirty="0" smtClean="0">
                <a:solidFill>
                  <a:schemeClr val="tx2"/>
                </a:solidFill>
              </a:rPr>
              <a:t>Very important for the operation of detectors – high speed readout</a:t>
            </a:r>
          </a:p>
          <a:p>
            <a:pPr marL="1524000" indent="-796925">
              <a:buFont typeface="Arial" panose="020B0604020202020204" pitchFamily="34" charset="0"/>
              <a:buChar char="•"/>
            </a:pPr>
            <a:r>
              <a:rPr lang="en-US" sz="5400" dirty="0" smtClean="0">
                <a:solidFill>
                  <a:srgbClr val="E6223D"/>
                </a:solidFill>
              </a:rPr>
              <a:t>Harness design should be responsibility ET</a:t>
            </a:r>
            <a:endParaRPr lang="en-US" sz="5400" dirty="0">
              <a:solidFill>
                <a:srgbClr val="E6223D"/>
              </a:solidFill>
            </a:endParaRPr>
          </a:p>
          <a:p>
            <a:pPr marL="1524000" indent="-796925">
              <a:buFont typeface="Arial" panose="020B0604020202020204" pitchFamily="34" charset="0"/>
              <a:buChar char="•"/>
            </a:pPr>
            <a:r>
              <a:rPr lang="en-US" sz="5400" dirty="0" smtClean="0">
                <a:solidFill>
                  <a:srgbClr val="E6223D"/>
                </a:solidFill>
              </a:rPr>
              <a:t>Implementation in NX will be done by MT (NX Electrical routing)</a:t>
            </a:r>
          </a:p>
          <a:p>
            <a:pPr marL="1524000" indent="-796925">
              <a:buFont typeface="Arial" panose="020B0604020202020204" pitchFamily="34" charset="0"/>
              <a:buChar char="•"/>
            </a:pPr>
            <a:endParaRPr lang="en-US" sz="5400" dirty="0"/>
          </a:p>
          <a:p>
            <a:pPr marL="727075" indent="-727075">
              <a:buFont typeface="Arial" panose="020B0604020202020204" pitchFamily="34" charset="0"/>
              <a:buChar char="•"/>
            </a:pPr>
            <a:r>
              <a:rPr lang="en-US" sz="5400" b="1" dirty="0" smtClean="0">
                <a:solidFill>
                  <a:srgbClr val="E6223D"/>
                </a:solidFill>
              </a:rPr>
              <a:t>Controls need to be followed up with MT, ET, CT and DT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nl-NL" smtClean="0"/>
              <a:t>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 smtClean="0"/>
              <a:t>Presentatie titel</a:t>
            </a:r>
            <a:endParaRPr lang="nl-NL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634999" y="635000"/>
            <a:ext cx="23303523" cy="1846659"/>
          </a:xfrm>
        </p:spPr>
        <p:txBody>
          <a:bodyPr/>
          <a:lstStyle/>
          <a:p>
            <a:r>
              <a:rPr lang="en-US" sz="6000" dirty="0" smtClean="0"/>
              <a:t>Conclusions MT: Workshop </a:t>
            </a:r>
            <a:r>
              <a:rPr lang="en-US" sz="6000" dirty="0"/>
              <a:t>Instrumentation @</a:t>
            </a:r>
            <a:r>
              <a:rPr lang="en-US" sz="6000" dirty="0" smtClean="0"/>
              <a:t>Nikhef</a:t>
            </a:r>
            <a:endParaRPr lang="nl-NL" sz="6000" dirty="0"/>
          </a:p>
        </p:txBody>
      </p:sp>
    </p:spTree>
    <p:extLst>
      <p:ext uri="{BB962C8B-B14F-4D97-AF65-F5344CB8AC3E}">
        <p14:creationId xmlns:p14="http://schemas.microsoft.com/office/powerpoint/2010/main" val="289326308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4"/>
          </p:nvPr>
        </p:nvSpPr>
        <p:spPr>
          <a:xfrm>
            <a:off x="704850" y="2303584"/>
            <a:ext cx="22741304" cy="8146543"/>
          </a:xfrm>
        </p:spPr>
        <p:txBody>
          <a:bodyPr/>
          <a:lstStyle/>
          <a:p>
            <a:r>
              <a:rPr lang="en-US" sz="6000" b="1" cap="all" dirty="0" smtClean="0">
                <a:solidFill>
                  <a:schemeClr val="tx2"/>
                </a:solidFill>
              </a:rPr>
              <a:t>The flexibility within the MT (i.e. workshop)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4800" dirty="0" smtClean="0">
                <a:solidFill>
                  <a:schemeClr val="tx2"/>
                </a:solidFill>
              </a:rPr>
              <a:t>Resources are limited. Manpower limit is set to 26 fte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4800" dirty="0" smtClean="0">
                <a:solidFill>
                  <a:schemeClr val="tx2"/>
                </a:solidFill>
              </a:rPr>
              <a:t>The ratio between workshop and engineering cannot be changed rapidly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4800" dirty="0" smtClean="0">
                <a:solidFill>
                  <a:schemeClr val="tx2"/>
                </a:solidFill>
              </a:rPr>
              <a:t>1 fte in the workshop flexible for projects – including projects currently without workshop manpower: GW, XENON, VELO Modules, </a:t>
            </a:r>
            <a:r>
              <a:rPr lang="en-US" sz="4800" dirty="0" err="1" smtClean="0">
                <a:solidFill>
                  <a:schemeClr val="tx2"/>
                </a:solidFill>
              </a:rPr>
              <a:t>eEDM</a:t>
            </a:r>
            <a:endParaRPr lang="en-US" sz="4800" dirty="0" smtClean="0">
              <a:solidFill>
                <a:schemeClr val="tx2"/>
              </a:solidFill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r>
              <a:rPr lang="en-US" sz="5400" b="1" dirty="0" smtClean="0">
                <a:solidFill>
                  <a:srgbClr val="E6223D"/>
                </a:solidFill>
              </a:rPr>
              <a:t>Options:</a:t>
            </a:r>
          </a:p>
          <a:p>
            <a:pPr marL="890588" indent="-890588" defTabSz="446088">
              <a:buFont typeface="Arial" panose="020B0604020202020204" pitchFamily="34" charset="0"/>
              <a:buChar char="•"/>
            </a:pPr>
            <a:r>
              <a:rPr lang="en-US" sz="4800" dirty="0" smtClean="0">
                <a:solidFill>
                  <a:srgbClr val="E6223D"/>
                </a:solidFill>
              </a:rPr>
              <a:t>From </a:t>
            </a:r>
            <a:r>
              <a:rPr lang="en-US" sz="4800" dirty="0">
                <a:solidFill>
                  <a:srgbClr val="E6223D"/>
                </a:solidFill>
              </a:rPr>
              <a:t>within </a:t>
            </a:r>
            <a:r>
              <a:rPr lang="en-US" sz="4800" dirty="0" smtClean="0">
                <a:solidFill>
                  <a:srgbClr val="E6223D"/>
                </a:solidFill>
              </a:rPr>
              <a:t>the project</a:t>
            </a:r>
            <a:r>
              <a:rPr lang="en-US" sz="4800" dirty="0">
                <a:solidFill>
                  <a:srgbClr val="E6223D"/>
                </a:solidFill>
              </a:rPr>
              <a:t>: </a:t>
            </a:r>
            <a:r>
              <a:rPr lang="en-US" sz="4800" dirty="0" smtClean="0">
                <a:solidFill>
                  <a:srgbClr val="E6223D"/>
                </a:solidFill>
              </a:rPr>
              <a:t>plan your work!</a:t>
            </a:r>
          </a:p>
          <a:p>
            <a:pPr marL="890588" indent="-890588" defTabSz="446088">
              <a:buFont typeface="Arial" panose="020B0604020202020204" pitchFamily="34" charset="0"/>
              <a:buChar char="•"/>
            </a:pPr>
            <a:r>
              <a:rPr lang="en-US" sz="4800" dirty="0" smtClean="0">
                <a:solidFill>
                  <a:srgbClr val="E6223D"/>
                </a:solidFill>
              </a:rPr>
              <a:t>1 flexible fte, but often very busy – prioritize for this fte better</a:t>
            </a:r>
          </a:p>
          <a:p>
            <a:pPr marL="890588" indent="-890588" defTabSz="446088">
              <a:buFont typeface="Arial" panose="020B0604020202020204" pitchFamily="34" charset="0"/>
              <a:buChar char="•"/>
            </a:pPr>
            <a:r>
              <a:rPr lang="en-US" sz="4800" dirty="0" smtClean="0">
                <a:solidFill>
                  <a:srgbClr val="E6223D"/>
                </a:solidFill>
              </a:rPr>
              <a:t>Switch manpower between projects – usually causing more problems</a:t>
            </a:r>
          </a:p>
          <a:p>
            <a:pPr marL="890588" indent="-890588" defTabSz="446088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rgbClr val="E6223D"/>
                </a:solidFill>
              </a:rPr>
              <a:t>O</a:t>
            </a:r>
            <a:r>
              <a:rPr lang="en-US" sz="4800" dirty="0" smtClean="0">
                <a:solidFill>
                  <a:srgbClr val="E6223D"/>
                </a:solidFill>
              </a:rPr>
              <a:t>utsourcing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endParaRPr lang="en-US" sz="5400" dirty="0" smtClean="0"/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5400" b="1" dirty="0" smtClean="0">
                <a:solidFill>
                  <a:srgbClr val="E6223D"/>
                </a:solidFill>
              </a:rPr>
              <a:t>Do not know what to do more than what we are doing now!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nl-NL" smtClean="0"/>
              <a:t>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 smtClean="0"/>
              <a:t>Presentatie titel</a:t>
            </a:r>
            <a:endParaRPr lang="nl-NL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634999" y="635000"/>
            <a:ext cx="23350415" cy="1846659"/>
          </a:xfrm>
        </p:spPr>
        <p:txBody>
          <a:bodyPr/>
          <a:lstStyle/>
          <a:p>
            <a:r>
              <a:rPr lang="en-US" sz="6000" dirty="0"/>
              <a:t>Conclusions MT: Workshop Instrumentation @Nikhef</a:t>
            </a:r>
            <a:endParaRPr lang="nl-NL" sz="6000" dirty="0"/>
          </a:p>
        </p:txBody>
      </p:sp>
    </p:spTree>
    <p:extLst>
      <p:ext uri="{BB962C8B-B14F-4D97-AF65-F5344CB8AC3E}">
        <p14:creationId xmlns:p14="http://schemas.microsoft.com/office/powerpoint/2010/main" val="411741444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4"/>
          </p:nvPr>
        </p:nvSpPr>
        <p:spPr>
          <a:xfrm>
            <a:off x="704850" y="2303584"/>
            <a:ext cx="22741304" cy="8146543"/>
          </a:xfrm>
        </p:spPr>
        <p:txBody>
          <a:bodyPr/>
          <a:lstStyle/>
          <a:p>
            <a:r>
              <a:rPr lang="en-US" sz="6000" b="1" cap="all" dirty="0" smtClean="0">
                <a:solidFill>
                  <a:schemeClr val="tx2"/>
                </a:solidFill>
              </a:rPr>
              <a:t>3D printing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5400" i="1" dirty="0" smtClean="0">
                <a:solidFill>
                  <a:schemeClr val="tx2"/>
                </a:solidFill>
              </a:rPr>
              <a:t>Train better our designers – tolerances need special thinking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5400" i="1" dirty="0" smtClean="0">
                <a:solidFill>
                  <a:schemeClr val="tx2"/>
                </a:solidFill>
              </a:rPr>
              <a:t>Buy some decent machine, and use it!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endParaRPr lang="en-US" sz="4000" dirty="0"/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5400" dirty="0" smtClean="0"/>
              <a:t>We have a SLA and FDM printer for small prototypes</a:t>
            </a:r>
          </a:p>
          <a:p>
            <a:pPr marL="727075" indent="-633413">
              <a:buFont typeface="Arial" panose="020B0604020202020204" pitchFamily="34" charset="0"/>
              <a:buChar char="•"/>
            </a:pPr>
            <a:r>
              <a:rPr lang="en-US" sz="5400" dirty="0" smtClean="0"/>
              <a:t>SLS printers are still expensive and require special attention: </a:t>
            </a:r>
            <a:r>
              <a:rPr lang="en-US" sz="5400" dirty="0" smtClean="0">
                <a:solidFill>
                  <a:schemeClr val="accent3">
                    <a:lumMod val="75000"/>
                  </a:schemeClr>
                </a:solidFill>
              </a:rPr>
              <a:t>explosion danger, exposure </a:t>
            </a:r>
            <a:r>
              <a:rPr lang="en-US" sz="5400" dirty="0">
                <a:solidFill>
                  <a:schemeClr val="accent3">
                    <a:lumMod val="75000"/>
                  </a:schemeClr>
                </a:solidFill>
              </a:rPr>
              <a:t>to chemical </a:t>
            </a:r>
            <a:r>
              <a:rPr lang="en-US" sz="5400" dirty="0" smtClean="0">
                <a:solidFill>
                  <a:schemeClr val="accent3">
                    <a:lumMod val="75000"/>
                  </a:schemeClr>
                </a:solidFill>
              </a:rPr>
              <a:t>agents and significant manpower. </a:t>
            </a:r>
            <a:endParaRPr lang="en-US" sz="5400" dirty="0">
              <a:solidFill>
                <a:schemeClr val="accent3">
                  <a:lumMod val="75000"/>
                </a:schemeClr>
              </a:solidFill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endParaRPr lang="en-US" sz="5400" dirty="0" smtClean="0"/>
          </a:p>
          <a:p>
            <a:r>
              <a:rPr lang="en-US" sz="5400" b="1" dirty="0" smtClean="0">
                <a:solidFill>
                  <a:srgbClr val="E6223D"/>
                </a:solidFill>
              </a:rPr>
              <a:t>Conclusion: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5400" dirty="0" smtClean="0">
                <a:solidFill>
                  <a:srgbClr val="E6223D"/>
                </a:solidFill>
              </a:rPr>
              <a:t>Train our designers and motivate them to use 3D printing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5400" dirty="0" smtClean="0">
                <a:solidFill>
                  <a:srgbClr val="E6223D"/>
                </a:solidFill>
              </a:rPr>
              <a:t>Start using topology optimization in NX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5400" dirty="0" smtClean="0">
                <a:solidFill>
                  <a:srgbClr val="E6223D"/>
                </a:solidFill>
              </a:rPr>
              <a:t>Keep following the development of 3D printing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nl-NL" smtClean="0"/>
              <a:t>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 dirty="0" smtClean="0"/>
              <a:t>Presentatie titel</a:t>
            </a:r>
            <a:endParaRPr lang="nl-NL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634999" y="635000"/>
            <a:ext cx="23350415" cy="1846659"/>
          </a:xfrm>
        </p:spPr>
        <p:txBody>
          <a:bodyPr/>
          <a:lstStyle/>
          <a:p>
            <a:r>
              <a:rPr lang="en-US" sz="6000" dirty="0"/>
              <a:t>Conclusions MT: Workshop Instrumentation @Nikhef</a:t>
            </a:r>
            <a:endParaRPr lang="nl-NL" sz="6000" dirty="0"/>
          </a:p>
        </p:txBody>
      </p:sp>
    </p:spTree>
    <p:extLst>
      <p:ext uri="{BB962C8B-B14F-4D97-AF65-F5344CB8AC3E}">
        <p14:creationId xmlns:p14="http://schemas.microsoft.com/office/powerpoint/2010/main" val="309899718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4"/>
          </p:nvPr>
        </p:nvSpPr>
        <p:spPr>
          <a:xfrm>
            <a:off x="704850" y="2303584"/>
            <a:ext cx="22741304" cy="9700847"/>
          </a:xfrm>
        </p:spPr>
        <p:txBody>
          <a:bodyPr/>
          <a:lstStyle/>
          <a:p>
            <a:r>
              <a:rPr lang="en-US" sz="6000" b="1" cap="all" dirty="0" smtClean="0">
                <a:solidFill>
                  <a:schemeClr val="tx2"/>
                </a:solidFill>
              </a:rPr>
              <a:t>Carbon fiber structures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4800" i="1" dirty="0" smtClean="0">
                <a:solidFill>
                  <a:schemeClr val="tx2"/>
                </a:solidFill>
              </a:rPr>
              <a:t>CF structures difficult to outsource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4800" i="1" dirty="0">
                <a:solidFill>
                  <a:schemeClr val="tx2"/>
                </a:solidFill>
              </a:rPr>
              <a:t>Get more knowledge by doing </a:t>
            </a:r>
            <a:r>
              <a:rPr lang="en-US" sz="4800" i="1" dirty="0" smtClean="0">
                <a:solidFill>
                  <a:schemeClr val="tx2"/>
                </a:solidFill>
              </a:rPr>
              <a:t>more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4800" i="1" dirty="0" smtClean="0"/>
              <a:t>Not </a:t>
            </a:r>
            <a:r>
              <a:rPr lang="en-US" sz="4800" i="1" dirty="0"/>
              <a:t>enough work to justify large investments in knowledge and lab.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4800" dirty="0" smtClean="0"/>
              <a:t>Acknowledge that CF structures are an important technology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4800" dirty="0" smtClean="0"/>
              <a:t>Outsourcing </a:t>
            </a:r>
            <a:r>
              <a:rPr lang="en-US" sz="4800" dirty="0"/>
              <a:t>carbon fiber structures </a:t>
            </a:r>
            <a:r>
              <a:rPr lang="en-US" sz="4800" dirty="0" smtClean="0"/>
              <a:t>is “expensive”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4800" dirty="0" smtClean="0"/>
              <a:t>A lot of knowledge is available at Dutch universities and companies 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r>
              <a:rPr lang="en-US" sz="5400" b="1" dirty="0" smtClean="0">
                <a:solidFill>
                  <a:srgbClr val="E6223D"/>
                </a:solidFill>
              </a:rPr>
              <a:t>Conclusion:</a:t>
            </a:r>
          </a:p>
          <a:p>
            <a:pPr marL="890588" indent="-890588">
              <a:buFont typeface="Arial" panose="020B0604020202020204" pitchFamily="34" charset="0"/>
              <a:buChar char="•"/>
            </a:pPr>
            <a:r>
              <a:rPr lang="en-US" sz="4800" dirty="0" smtClean="0">
                <a:solidFill>
                  <a:srgbClr val="E6223D"/>
                </a:solidFill>
              </a:rPr>
              <a:t>Will not invest in infrastructure – room temperature curing is always possible</a:t>
            </a:r>
          </a:p>
          <a:p>
            <a:pPr marL="890588" indent="-890588">
              <a:buFont typeface="Arial" panose="020B0604020202020204" pitchFamily="34" charset="0"/>
              <a:buChar char="•"/>
            </a:pPr>
            <a:r>
              <a:rPr lang="en-US" sz="4800" dirty="0" smtClean="0">
                <a:solidFill>
                  <a:srgbClr val="E6223D"/>
                </a:solidFill>
              </a:rPr>
              <a:t>Develop CF structures together with outside universities and/or Dutch companies: TU Delft, </a:t>
            </a:r>
            <a:r>
              <a:rPr lang="en-US" sz="4800" dirty="0" err="1" smtClean="0">
                <a:solidFill>
                  <a:srgbClr val="E6223D"/>
                </a:solidFill>
              </a:rPr>
              <a:t>InHolland</a:t>
            </a:r>
            <a:r>
              <a:rPr lang="en-US" sz="4800" dirty="0" smtClean="0">
                <a:solidFill>
                  <a:srgbClr val="E6223D"/>
                </a:solidFill>
              </a:rPr>
              <a:t>, </a:t>
            </a:r>
            <a:r>
              <a:rPr lang="en-US" sz="4800" dirty="0" err="1" smtClean="0">
                <a:solidFill>
                  <a:srgbClr val="E6223D"/>
                </a:solidFill>
              </a:rPr>
              <a:t>Windesheim</a:t>
            </a:r>
            <a:r>
              <a:rPr lang="en-US" sz="4800" dirty="0" smtClean="0">
                <a:solidFill>
                  <a:srgbClr val="E6223D"/>
                </a:solidFill>
              </a:rPr>
              <a:t>, NLR and other Dutch companies - worked </a:t>
            </a:r>
            <a:r>
              <a:rPr lang="en-US" sz="4800" dirty="0">
                <a:solidFill>
                  <a:srgbClr val="E6223D"/>
                </a:solidFill>
              </a:rPr>
              <a:t>very </a:t>
            </a:r>
            <a:r>
              <a:rPr lang="en-US" sz="4800" dirty="0" smtClean="0">
                <a:solidFill>
                  <a:srgbClr val="E6223D"/>
                </a:solidFill>
              </a:rPr>
              <a:t>well in the past.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nl-NL" smtClean="0"/>
              <a:t>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 dirty="0" smtClean="0"/>
              <a:t>Presentatie titel</a:t>
            </a:r>
            <a:endParaRPr lang="nl-NL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634999" y="635000"/>
            <a:ext cx="23350415" cy="1846659"/>
          </a:xfrm>
        </p:spPr>
        <p:txBody>
          <a:bodyPr/>
          <a:lstStyle/>
          <a:p>
            <a:r>
              <a:rPr lang="en-US" sz="6000" dirty="0"/>
              <a:t>Conclusions MT: Workshop Instrumentation @Nikhef</a:t>
            </a:r>
            <a:endParaRPr lang="nl-NL" sz="6000" dirty="0"/>
          </a:p>
        </p:txBody>
      </p:sp>
    </p:spTree>
    <p:extLst>
      <p:ext uri="{BB962C8B-B14F-4D97-AF65-F5344CB8AC3E}">
        <p14:creationId xmlns:p14="http://schemas.microsoft.com/office/powerpoint/2010/main" val="225291767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4"/>
          </p:nvPr>
        </p:nvSpPr>
        <p:spPr>
          <a:xfrm>
            <a:off x="704850" y="2303584"/>
            <a:ext cx="22741304" cy="9700847"/>
          </a:xfrm>
        </p:spPr>
        <p:txBody>
          <a:bodyPr/>
          <a:lstStyle/>
          <a:p>
            <a:r>
              <a:rPr lang="en-US" sz="6000" b="1" cap="all" dirty="0" smtClean="0">
                <a:solidFill>
                  <a:schemeClr val="tx2"/>
                </a:solidFill>
              </a:rPr>
              <a:t>Measuring tools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4800" i="1" dirty="0" smtClean="0">
                <a:solidFill>
                  <a:schemeClr val="tx2"/>
                </a:solidFill>
              </a:rPr>
              <a:t>Little knowledge/equipment for measuring large structures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4800" i="1" dirty="0" smtClean="0">
                <a:solidFill>
                  <a:schemeClr val="tx2"/>
                </a:solidFill>
              </a:rPr>
              <a:t>Contactless measurement options minimal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4800" i="1" dirty="0" smtClean="0">
                <a:solidFill>
                  <a:schemeClr val="tx2"/>
                </a:solidFill>
              </a:rPr>
              <a:t>Measurement systems old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endParaRPr lang="en-US" sz="4800" dirty="0" smtClean="0"/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4800" dirty="0" smtClean="0"/>
              <a:t>Working group measuring systems: </a:t>
            </a:r>
            <a:r>
              <a:rPr lang="en-US" sz="4800" dirty="0" err="1" smtClean="0"/>
              <a:t>Berend</a:t>
            </a:r>
            <a:r>
              <a:rPr lang="en-US" sz="4800" dirty="0" smtClean="0"/>
              <a:t>, Krista &amp; Martijn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4800" dirty="0" smtClean="0"/>
              <a:t>Last 15 years not much invested on measurement tools </a:t>
            </a:r>
          </a:p>
          <a:p>
            <a:endParaRPr lang="en-US" sz="4800" dirty="0"/>
          </a:p>
          <a:p>
            <a:r>
              <a:rPr lang="en-US" sz="5400" b="1" dirty="0" smtClean="0">
                <a:solidFill>
                  <a:srgbClr val="E6223D"/>
                </a:solidFill>
              </a:rPr>
              <a:t>Conclusion:</a:t>
            </a:r>
          </a:p>
          <a:p>
            <a:pPr marL="890588" indent="-890588">
              <a:buFont typeface="Arial" panose="020B0604020202020204" pitchFamily="34" charset="0"/>
              <a:buChar char="•"/>
            </a:pPr>
            <a:r>
              <a:rPr lang="en-US" sz="4800" dirty="0" smtClean="0">
                <a:solidFill>
                  <a:srgbClr val="E6223D"/>
                </a:solidFill>
              </a:rPr>
              <a:t>Proposal to invest in new large CMM for contact and contactless measurements</a:t>
            </a:r>
          </a:p>
          <a:p>
            <a:pPr marL="890588" indent="-890588">
              <a:buFont typeface="Arial" panose="020B0604020202020204" pitchFamily="34" charset="0"/>
              <a:buChar char="•"/>
            </a:pPr>
            <a:r>
              <a:rPr lang="en-US" sz="4800" dirty="0" smtClean="0">
                <a:solidFill>
                  <a:srgbClr val="E6223D"/>
                </a:solidFill>
              </a:rPr>
              <a:t>We will review the measurement systems we have and check if investments are needed including laser tracker, photogrammetry, strain gauges. </a:t>
            </a:r>
          </a:p>
          <a:p>
            <a:pPr marL="890588" indent="-890588">
              <a:buFont typeface="Arial" panose="020B0604020202020204" pitchFamily="34" charset="0"/>
              <a:buChar char="•"/>
            </a:pPr>
            <a:r>
              <a:rPr lang="en-US" sz="4800" dirty="0" smtClean="0">
                <a:solidFill>
                  <a:srgbClr val="E6223D"/>
                </a:solidFill>
              </a:rPr>
              <a:t>Review if knowledge of the systems is still up to date.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nl-NL" smtClean="0"/>
              <a:t>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 dirty="0" smtClean="0"/>
              <a:t>Presentatie titel</a:t>
            </a:r>
            <a:endParaRPr lang="nl-NL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634999" y="635000"/>
            <a:ext cx="23350415" cy="1846659"/>
          </a:xfrm>
        </p:spPr>
        <p:txBody>
          <a:bodyPr/>
          <a:lstStyle/>
          <a:p>
            <a:r>
              <a:rPr lang="en-US" sz="6000" dirty="0"/>
              <a:t>Conclusions MT: Workshop Instrumentation @Nikhef</a:t>
            </a:r>
            <a:endParaRPr lang="nl-NL" sz="6000" dirty="0"/>
          </a:p>
        </p:txBody>
      </p:sp>
    </p:spTree>
    <p:extLst>
      <p:ext uri="{BB962C8B-B14F-4D97-AF65-F5344CB8AC3E}">
        <p14:creationId xmlns:p14="http://schemas.microsoft.com/office/powerpoint/2010/main" val="406284109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4"/>
          </p:nvPr>
        </p:nvSpPr>
        <p:spPr>
          <a:xfrm>
            <a:off x="704850" y="2303584"/>
            <a:ext cx="22741304" cy="9700847"/>
          </a:xfrm>
        </p:spPr>
        <p:txBody>
          <a:bodyPr/>
          <a:lstStyle/>
          <a:p>
            <a:r>
              <a:rPr lang="en-US" sz="6000" b="1" cap="all" dirty="0" smtClean="0">
                <a:solidFill>
                  <a:schemeClr val="tx2"/>
                </a:solidFill>
              </a:rPr>
              <a:t>Working together with companies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4800" i="1" dirty="0" smtClean="0">
                <a:solidFill>
                  <a:schemeClr val="tx2"/>
                </a:solidFill>
              </a:rPr>
              <a:t>Little knowledge of working together with companies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endParaRPr lang="en-US" sz="4800" dirty="0" smtClean="0"/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4800" dirty="0" smtClean="0"/>
              <a:t>Projects prefer in house: manpower is for free – focus is internal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4800" dirty="0"/>
              <a:t>Most people within the MT have no </a:t>
            </a:r>
            <a:r>
              <a:rPr lang="en-US" sz="4800" dirty="0" smtClean="0"/>
              <a:t>network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4800" dirty="0" smtClean="0"/>
              <a:t>Working with Jan Visser to improve working with companies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4800" dirty="0" smtClean="0"/>
              <a:t>KM3NeT working with </a:t>
            </a:r>
            <a:r>
              <a:rPr lang="en-US" sz="4800" dirty="0" err="1" smtClean="0"/>
              <a:t>Windesheim</a:t>
            </a:r>
            <a:r>
              <a:rPr lang="en-US" sz="4800" dirty="0" smtClean="0"/>
              <a:t>, MCAP and possibly FMI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4800" dirty="0" err="1" smtClean="0"/>
              <a:t>ETpathfinder</a:t>
            </a:r>
            <a:r>
              <a:rPr lang="en-US" sz="4800" dirty="0" smtClean="0"/>
              <a:t> working with TU Eindhoven, TU </a:t>
            </a:r>
            <a:r>
              <a:rPr lang="en-US" sz="4800" dirty="0" err="1" smtClean="0"/>
              <a:t>Twente</a:t>
            </a:r>
            <a:r>
              <a:rPr lang="en-US" sz="4800" dirty="0" smtClean="0"/>
              <a:t> and possibly Settles </a:t>
            </a:r>
            <a:r>
              <a:rPr lang="en-US" sz="4800" dirty="0" err="1" smtClean="0"/>
              <a:t>Savenije</a:t>
            </a:r>
            <a:r>
              <a:rPr lang="en-US" sz="4800" dirty="0" smtClean="0"/>
              <a:t> and Janssen precision engineering. </a:t>
            </a:r>
          </a:p>
          <a:p>
            <a:endParaRPr lang="en-US" sz="4800" dirty="0"/>
          </a:p>
          <a:p>
            <a:r>
              <a:rPr lang="en-US" sz="5400" b="1" dirty="0" smtClean="0">
                <a:solidFill>
                  <a:srgbClr val="E6223D"/>
                </a:solidFill>
              </a:rPr>
              <a:t>Conclusion:</a:t>
            </a:r>
          </a:p>
          <a:p>
            <a:pPr marL="890588" indent="-890588">
              <a:buFont typeface="Arial" panose="020B0604020202020204" pitchFamily="34" charset="0"/>
              <a:buChar char="•"/>
            </a:pPr>
            <a:r>
              <a:rPr lang="en-US" sz="4800" dirty="0" smtClean="0">
                <a:solidFill>
                  <a:srgbClr val="E6223D"/>
                </a:solidFill>
              </a:rPr>
              <a:t>Working with companies is difficult. Working with Jan Visser to improve</a:t>
            </a:r>
          </a:p>
          <a:p>
            <a:pPr marL="890588" indent="-890588">
              <a:buFont typeface="Arial" panose="020B0604020202020204" pitchFamily="34" charset="0"/>
              <a:buChar char="•"/>
            </a:pPr>
            <a:r>
              <a:rPr lang="en-US" sz="4800" dirty="0" smtClean="0">
                <a:solidFill>
                  <a:srgbClr val="E6223D"/>
                </a:solidFill>
              </a:rPr>
              <a:t>Should there be an incentive for projects to work with companies?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nl-NL" smtClean="0"/>
              <a:t>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 dirty="0" smtClean="0"/>
              <a:t>Presentatie titel</a:t>
            </a:r>
            <a:endParaRPr lang="nl-NL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634999" y="635000"/>
            <a:ext cx="23350415" cy="1846659"/>
          </a:xfrm>
        </p:spPr>
        <p:txBody>
          <a:bodyPr/>
          <a:lstStyle/>
          <a:p>
            <a:r>
              <a:rPr lang="en-US" sz="6000" dirty="0"/>
              <a:t>Conclusions MT: Workshop Instrumentation @Nikhef</a:t>
            </a:r>
            <a:endParaRPr lang="nl-NL" sz="6000" dirty="0"/>
          </a:p>
        </p:txBody>
      </p:sp>
    </p:spTree>
    <p:extLst>
      <p:ext uri="{BB962C8B-B14F-4D97-AF65-F5344CB8AC3E}">
        <p14:creationId xmlns:p14="http://schemas.microsoft.com/office/powerpoint/2010/main" val="114540667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4"/>
          </p:nvPr>
        </p:nvSpPr>
        <p:spPr>
          <a:xfrm>
            <a:off x="704850" y="2303584"/>
            <a:ext cx="22741304" cy="9700847"/>
          </a:xfrm>
        </p:spPr>
        <p:txBody>
          <a:bodyPr/>
          <a:lstStyle/>
          <a:p>
            <a:r>
              <a:rPr lang="en-US" sz="6000" b="1" cap="all" dirty="0" smtClean="0">
                <a:solidFill>
                  <a:schemeClr val="tx2"/>
                </a:solidFill>
              </a:rPr>
              <a:t>Further Conclusions: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endParaRPr lang="en-US" sz="4800" dirty="0" smtClean="0"/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4800" dirty="0" smtClean="0">
                <a:solidFill>
                  <a:srgbClr val="E6223D"/>
                </a:solidFill>
              </a:rPr>
              <a:t>Make joining techniques a real MT competence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4800" dirty="0" smtClean="0">
                <a:solidFill>
                  <a:srgbClr val="E6223D"/>
                </a:solidFill>
              </a:rPr>
              <a:t>Improve the knowledge on materials 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4800" dirty="0" smtClean="0">
                <a:solidFill>
                  <a:srgbClr val="E6223D"/>
                </a:solidFill>
              </a:rPr>
              <a:t>Knowledge of cryogenics should stay in the MT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4800" dirty="0" smtClean="0">
                <a:solidFill>
                  <a:srgbClr val="E6223D"/>
                </a:solidFill>
              </a:rPr>
              <a:t>Find a replacement for Martin Doets ASAP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4800" dirty="0" smtClean="0">
                <a:solidFill>
                  <a:srgbClr val="E6223D"/>
                </a:solidFill>
              </a:rPr>
              <a:t>Setup an MT knowledge / competence matrix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4800" dirty="0" smtClean="0">
                <a:solidFill>
                  <a:srgbClr val="E6223D"/>
                </a:solidFill>
              </a:rPr>
              <a:t>Improve team spirit between MT, ET and CT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4800" i="1" dirty="0" smtClean="0">
                <a:solidFill>
                  <a:srgbClr val="E6223D"/>
                </a:solidFill>
              </a:rPr>
              <a:t>Get MT involved in R&amp;D: develop knowledge in MT for future detectors!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endParaRPr lang="en-US" sz="4800" dirty="0">
              <a:solidFill>
                <a:srgbClr val="E6223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nl-NL" smtClean="0"/>
              <a:t>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 dirty="0" smtClean="0"/>
              <a:t>Presentatie titel</a:t>
            </a:r>
            <a:endParaRPr lang="nl-NL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634999" y="635000"/>
            <a:ext cx="23350415" cy="1846659"/>
          </a:xfrm>
        </p:spPr>
        <p:txBody>
          <a:bodyPr/>
          <a:lstStyle/>
          <a:p>
            <a:r>
              <a:rPr lang="en-US" sz="6000" dirty="0"/>
              <a:t>Conclusions MT: Workshop Instrumentation @Nikhef</a:t>
            </a:r>
            <a:endParaRPr lang="nl-NL" sz="6000" dirty="0"/>
          </a:p>
        </p:txBody>
      </p:sp>
    </p:spTree>
    <p:extLst>
      <p:ext uri="{BB962C8B-B14F-4D97-AF65-F5344CB8AC3E}">
        <p14:creationId xmlns:p14="http://schemas.microsoft.com/office/powerpoint/2010/main" val="160301129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4"/>
          </p:nvPr>
        </p:nvSpPr>
        <p:spPr>
          <a:xfrm>
            <a:off x="704850" y="2303584"/>
            <a:ext cx="22741304" cy="9700847"/>
          </a:xfrm>
        </p:spPr>
        <p:txBody>
          <a:bodyPr/>
          <a:lstStyle/>
          <a:p>
            <a:r>
              <a:rPr lang="en-US" sz="6000" b="1" cap="all" dirty="0" smtClean="0">
                <a:solidFill>
                  <a:schemeClr val="tx2"/>
                </a:solidFill>
              </a:rPr>
              <a:t>Further Conclusions: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endParaRPr lang="en-US" sz="4800" dirty="0" smtClean="0"/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4800" dirty="0" smtClean="0">
                <a:solidFill>
                  <a:srgbClr val="E6223D"/>
                </a:solidFill>
              </a:rPr>
              <a:t>Failure analyses (FMEA): no knowledge within MT – outsource if needed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endParaRPr lang="en-US" sz="4800" dirty="0" smtClean="0">
              <a:solidFill>
                <a:srgbClr val="E6223D"/>
              </a:solidFill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4800" dirty="0" smtClean="0">
                <a:solidFill>
                  <a:srgbClr val="E6223D"/>
                </a:solidFill>
              </a:rPr>
              <a:t>Knowledge of MEMS</a:t>
            </a:r>
            <a:r>
              <a:rPr lang="en-US" sz="4800" dirty="0">
                <a:solidFill>
                  <a:srgbClr val="E6223D"/>
                </a:solidFill>
              </a:rPr>
              <a:t>: not an MT </a:t>
            </a:r>
            <a:r>
              <a:rPr lang="en-US" sz="4800" dirty="0" smtClean="0">
                <a:solidFill>
                  <a:srgbClr val="E6223D"/>
                </a:solidFill>
              </a:rPr>
              <a:t>priority for the future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endParaRPr lang="en-US" sz="4800" dirty="0">
              <a:solidFill>
                <a:srgbClr val="E6223D"/>
              </a:solidFill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rgbClr val="E6223D"/>
                </a:solidFill>
              </a:rPr>
              <a:t>What to do with system engineering</a:t>
            </a:r>
            <a:r>
              <a:rPr lang="en-US" sz="4800" dirty="0" smtClean="0">
                <a:solidFill>
                  <a:srgbClr val="E6223D"/>
                </a:solidFill>
              </a:rPr>
              <a:t>? Need more discussion how to implement.</a:t>
            </a:r>
            <a:endParaRPr lang="en-US" sz="4800" dirty="0">
              <a:solidFill>
                <a:srgbClr val="E6223D"/>
              </a:solidFill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endParaRPr lang="en-US" sz="4800" dirty="0">
              <a:solidFill>
                <a:srgbClr val="E6223D"/>
              </a:solidFill>
            </a:endParaRPr>
          </a:p>
          <a:p>
            <a:endParaRPr lang="en-US" sz="5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nl-NL" smtClean="0"/>
              <a:t>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 dirty="0" smtClean="0"/>
              <a:t>Presentatie titel</a:t>
            </a:r>
            <a:endParaRPr lang="nl-NL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634999" y="635000"/>
            <a:ext cx="23350415" cy="1846659"/>
          </a:xfrm>
        </p:spPr>
        <p:txBody>
          <a:bodyPr/>
          <a:lstStyle/>
          <a:p>
            <a:r>
              <a:rPr lang="en-US" sz="6000" dirty="0"/>
              <a:t>Conclusions MT: Workshop Instrumentation @Nikhef</a:t>
            </a:r>
            <a:endParaRPr lang="nl-NL" sz="6000" dirty="0"/>
          </a:p>
        </p:txBody>
      </p:sp>
    </p:spTree>
    <p:extLst>
      <p:ext uri="{BB962C8B-B14F-4D97-AF65-F5344CB8AC3E}">
        <p14:creationId xmlns:p14="http://schemas.microsoft.com/office/powerpoint/2010/main" val="200324364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hite">
  <a:themeElements>
    <a:clrScheme name="NIKHEF">
      <a:dk1>
        <a:srgbClr val="000000"/>
      </a:dk1>
      <a:lt1>
        <a:srgbClr val="E6223C"/>
      </a:lt1>
      <a:dk2>
        <a:srgbClr val="000000"/>
      </a:dk2>
      <a:lt2>
        <a:srgbClr val="702677"/>
      </a:lt2>
      <a:accent1>
        <a:srgbClr val="E6223C"/>
      </a:accent1>
      <a:accent2>
        <a:srgbClr val="702677"/>
      </a:accent2>
      <a:accent3>
        <a:srgbClr val="00B3C3"/>
      </a:accent3>
      <a:accent4>
        <a:srgbClr val="E3D88B"/>
      </a:accent4>
      <a:accent5>
        <a:srgbClr val="059F77"/>
      </a:accent5>
      <a:accent6>
        <a:srgbClr val="E6223C"/>
      </a:accent6>
      <a:hlink>
        <a:srgbClr val="0000FF"/>
      </a:hlink>
      <a:folHlink>
        <a:srgbClr val="0000FF"/>
      </a:folHlink>
    </a:clrScheme>
    <a:fontScheme name="Whit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7000" b="0" i="0" u="none" strike="noStrike" cap="all" spc="0" normalizeH="0" baseline="0">
            <a:ln>
              <a:noFill/>
            </a:ln>
            <a:solidFill>
              <a:srgbClr val="E6223D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WT_NIKHEF_PRESENTATIE-TEMPLATE" id="{EACE4005-861C-BF4A-97C0-554FE5B33ECB}" vid="{739EF6AC-5BCB-6E47-A47D-B75394F75436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7000" b="0" i="0" u="none" strike="noStrike" cap="all" spc="0" normalizeH="0" baseline="0">
            <a:ln>
              <a:noFill/>
            </a:ln>
            <a:solidFill>
              <a:srgbClr val="E6223D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NIKHEF_PRESENTATIE-TEMPLATE-1</Template>
  <TotalTime>4765</TotalTime>
  <Words>686</Words>
  <Application>Microsoft Office PowerPoint</Application>
  <PresentationFormat>Custom</PresentationFormat>
  <Paragraphs>114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Helvetica Neue</vt:lpstr>
      <vt:lpstr>Helvetica Neue Medium</vt:lpstr>
      <vt:lpstr>White</vt:lpstr>
      <vt:lpstr>Conclusions MT Workshop Instrumentation @Nikhef focus and challenges (6feb19)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Nikhef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Patrick Werneke</dc:creator>
  <cp:lastModifiedBy>Jesse van Dongen</cp:lastModifiedBy>
  <cp:revision>118</cp:revision>
  <dcterms:created xsi:type="dcterms:W3CDTF">2018-09-20T07:38:41Z</dcterms:created>
  <dcterms:modified xsi:type="dcterms:W3CDTF">2019-02-14T10:16:05Z</dcterms:modified>
</cp:coreProperties>
</file>