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0" r:id="rId4"/>
    <p:sldMasterId id="2147484307" r:id="rId5"/>
    <p:sldMasterId id="2147484324" r:id="rId6"/>
    <p:sldMasterId id="2147484341" r:id="rId7"/>
    <p:sldMasterId id="2147484327" r:id="rId8"/>
    <p:sldMasterId id="2147484329" r:id="rId9"/>
  </p:sldMasterIdLst>
  <p:notesMasterIdLst>
    <p:notesMasterId r:id="rId24"/>
  </p:notesMasterIdLst>
  <p:handoutMasterIdLst>
    <p:handoutMasterId r:id="rId25"/>
  </p:handoutMasterIdLst>
  <p:sldIdLst>
    <p:sldId id="292" r:id="rId10"/>
    <p:sldId id="257" r:id="rId11"/>
    <p:sldId id="287" r:id="rId12"/>
    <p:sldId id="259" r:id="rId13"/>
    <p:sldId id="294" r:id="rId14"/>
    <p:sldId id="261" r:id="rId15"/>
    <p:sldId id="263" r:id="rId16"/>
    <p:sldId id="265" r:id="rId17"/>
    <p:sldId id="267" r:id="rId18"/>
    <p:sldId id="288" r:id="rId19"/>
    <p:sldId id="295" r:id="rId20"/>
    <p:sldId id="296" r:id="rId21"/>
    <p:sldId id="297" r:id="rId22"/>
    <p:sldId id="300" r:id="rId23"/>
  </p:sldIdLst>
  <p:sldSz cx="12192000" cy="6858000"/>
  <p:notesSz cx="6669088"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guide id="3" orient="horz" pos="255" userDrawn="1">
          <p15:clr>
            <a:srgbClr val="A4A3A4"/>
          </p15:clr>
        </p15:guide>
        <p15:guide id="4" pos="279" userDrawn="1">
          <p15:clr>
            <a:srgbClr val="A4A3A4"/>
          </p15:clr>
        </p15:guide>
        <p15:guide id="5" pos="506"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6"/>
    <a:srgbClr val="FBB924"/>
    <a:srgbClr val="E51C22"/>
    <a:srgbClr val="41AB34"/>
    <a:srgbClr val="FFFFFF"/>
    <a:srgbClr val="F0822C"/>
    <a:srgbClr val="004552"/>
    <a:srgbClr val="E6E6E6"/>
    <a:srgbClr val="87C3A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50183" autoAdjust="0"/>
  </p:normalViewPr>
  <p:slideViewPr>
    <p:cSldViewPr snapToGrid="0">
      <p:cViewPr varScale="1">
        <p:scale>
          <a:sx n="36" d="100"/>
          <a:sy n="36" d="100"/>
        </p:scale>
        <p:origin x="1488" y="60"/>
      </p:cViewPr>
      <p:guideLst>
        <p:guide orient="horz" pos="4320"/>
        <p:guide pos="7680"/>
        <p:guide orient="horz" pos="255"/>
        <p:guide pos="279"/>
        <p:guide pos="50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982"/>
    </p:cViewPr>
  </p:sorterViewPr>
  <p:notesViewPr>
    <p:cSldViewPr snapToGrid="0">
      <p:cViewPr varScale="1">
        <p:scale>
          <a:sx n="87" d="100"/>
          <a:sy n="87" d="100"/>
        </p:scale>
        <p:origin x="-3156" y="-78"/>
      </p:cViewPr>
      <p:guideLst>
        <p:guide orient="horz" pos="3126"/>
        <p:guide pos="210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2016 </a:t>
            </a:r>
          </a:p>
        </c:rich>
      </c:tx>
      <c:layout>
        <c:manualLayout>
          <c:xMode val="edge"/>
          <c:yMode val="edge"/>
          <c:x val="0.63714004443716965"/>
          <c:y val="8.4282983235932293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nl-NL"/>
        </a:p>
      </c:txPr>
    </c:title>
    <c:autoTitleDeleted val="0"/>
    <c:plotArea>
      <c:layout/>
      <c:doughnutChart>
        <c:varyColors val="1"/>
        <c:ser>
          <c:idx val="0"/>
          <c:order val="0"/>
          <c:tx>
            <c:strRef>
              <c:f>Blad1!$B$1</c:f>
              <c:strCache>
                <c:ptCount val="1"/>
                <c:pt idx="0">
                  <c:v>OA levels 2016 (cijfers VSNU)</c:v>
                </c:pt>
              </c:strCache>
            </c:strRef>
          </c:tx>
          <c:dPt>
            <c:idx val="0"/>
            <c:bubble3D val="0"/>
            <c:explosion val="11"/>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BBF-4268-B080-E83B03F4C3D2}"/>
              </c:ext>
            </c:extLst>
          </c:dPt>
          <c:dPt>
            <c:idx val="1"/>
            <c:bubble3D val="0"/>
            <c:spPr>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BBF-4268-B080-E83B03F4C3D2}"/>
              </c:ext>
            </c:extLst>
          </c:dPt>
          <c:dPt>
            <c:idx val="2"/>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BBF-4268-B080-E83B03F4C3D2}"/>
              </c:ext>
            </c:extLst>
          </c:dPt>
          <c:dPt>
            <c:idx val="3"/>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FBBF-4268-B080-E83B03F4C3D2}"/>
              </c:ext>
            </c:extLst>
          </c:dPt>
          <c:dLbls>
            <c:dLbl>
              <c:idx val="0"/>
              <c:layout/>
              <c:tx>
                <c:rich>
                  <a:bodyPr/>
                  <a:lstStyle/>
                  <a:p>
                    <a:r>
                      <a:rPr lang="en-US" baseline="0"/>
                      <a:t>Non-OA</a:t>
                    </a:r>
                    <a:r>
                      <a:rPr lang="en-US" baseline="0" dirty="0"/>
                      <a:t>
</a:t>
                    </a:r>
                    <a:fld id="{7BD435DC-E76D-4FB1-B62A-A2D2A151E196}"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BBF-4268-B080-E83B03F4C3D2}"/>
                </c:ext>
              </c:extLst>
            </c:dLbl>
            <c:dLbl>
              <c:idx val="1"/>
              <c:layout/>
              <c:tx>
                <c:rich>
                  <a:bodyPr/>
                  <a:lstStyle/>
                  <a:p>
                    <a:r>
                      <a:rPr lang="en-US"/>
                      <a:t>Hybrid</a:t>
                    </a:r>
                    <a:r>
                      <a:rPr lang="en-US" baseline="0" dirty="0"/>
                      <a:t>
</a:t>
                    </a:r>
                    <a:fld id="{2A50E6C2-131B-4775-AEF9-6593343B0882}"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BBF-4268-B080-E83B03F4C3D2}"/>
                </c:ext>
              </c:extLst>
            </c:dLbl>
            <c:dLbl>
              <c:idx val="2"/>
              <c:layout/>
              <c:tx>
                <c:rich>
                  <a:bodyPr/>
                  <a:lstStyle/>
                  <a:p>
                    <a:r>
                      <a:rPr lang="en-US" baseline="0"/>
                      <a:t>Gold</a:t>
                    </a:r>
                    <a:r>
                      <a:rPr lang="en-US" baseline="0" dirty="0"/>
                      <a:t>
</a:t>
                    </a:r>
                    <a:fld id="{A01A1FC3-BCB7-483E-972B-CEA8C1982188}"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FBBF-4268-B080-E83B03F4C3D2}"/>
                </c:ext>
              </c:extLst>
            </c:dLbl>
            <c:dLbl>
              <c:idx val="3"/>
              <c:layout/>
              <c:tx>
                <c:rich>
                  <a:bodyPr/>
                  <a:lstStyle/>
                  <a:p>
                    <a:r>
                      <a:rPr lang="en-US"/>
                      <a:t>Green</a:t>
                    </a:r>
                    <a:r>
                      <a:rPr lang="en-US" baseline="0" dirty="0"/>
                      <a:t>
</a:t>
                    </a:r>
                    <a:fld id="{6FF01BB5-6A96-44C2-9553-3972B3E41645}"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FBBF-4268-B080-E83B03F4C3D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l-N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Niet OA</c:v>
                </c:pt>
                <c:pt idx="1">
                  <c:v>Hybride</c:v>
                </c:pt>
                <c:pt idx="2">
                  <c:v>Goud</c:v>
                </c:pt>
                <c:pt idx="3">
                  <c:v>Groen</c:v>
                </c:pt>
              </c:strCache>
            </c:strRef>
          </c:cat>
          <c:val>
            <c:numRef>
              <c:f>Blad1!$B$2:$B$5</c:f>
              <c:numCache>
                <c:formatCode>0%</c:formatCode>
                <c:ptCount val="4"/>
                <c:pt idx="0">
                  <c:v>0.57999999999999996</c:v>
                </c:pt>
                <c:pt idx="1">
                  <c:v>0.2</c:v>
                </c:pt>
                <c:pt idx="2">
                  <c:v>0.13</c:v>
                </c:pt>
                <c:pt idx="3">
                  <c:v>0.09</c:v>
                </c:pt>
              </c:numCache>
            </c:numRef>
          </c:val>
          <c:extLst>
            <c:ext xmlns:c16="http://schemas.microsoft.com/office/drawing/2014/chart" uri="{C3380CC4-5D6E-409C-BE32-E72D297353CC}">
              <c16:uniqueId val="{00000008-FBBF-4268-B080-E83B03F4C3D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2017 </a:t>
            </a:r>
          </a:p>
        </c:rich>
      </c:tx>
      <c:layout>
        <c:manualLayout>
          <c:xMode val="edge"/>
          <c:yMode val="edge"/>
          <c:x val="0.58680078090150567"/>
          <c:y val="5.415458239750681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1614095700805278"/>
          <c:y val="0.17914567338999768"/>
          <c:w val="0.62647216565553199"/>
          <c:h val="0.67975069126398602"/>
        </c:manualLayout>
      </c:layout>
      <c:doughnutChart>
        <c:varyColors val="1"/>
        <c:ser>
          <c:idx val="0"/>
          <c:order val="0"/>
          <c:tx>
            <c:strRef>
              <c:f>Blad1!$B$1</c:f>
              <c:strCache>
                <c:ptCount val="1"/>
                <c:pt idx="0">
                  <c:v>OA levels 2016 (cijfers VSNU)</c:v>
                </c:pt>
              </c:strCache>
            </c:strRef>
          </c:tx>
          <c:dPt>
            <c:idx val="0"/>
            <c:bubble3D val="0"/>
            <c:explosion val="13"/>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CC0-4E68-BDEA-F38115A83B0D}"/>
              </c:ext>
            </c:extLst>
          </c:dPt>
          <c:dPt>
            <c:idx val="1"/>
            <c:bubble3D val="0"/>
            <c:spPr>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BCC0-4E68-BDEA-F38115A83B0D}"/>
              </c:ext>
            </c:extLst>
          </c:dPt>
          <c:dPt>
            <c:idx val="2"/>
            <c:bubble3D val="0"/>
            <c:spPr>
              <a:solidFill>
                <a:srgbClr val="FBB92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BCC0-4E68-BDEA-F38115A83B0D}"/>
              </c:ext>
            </c:extLst>
          </c:dPt>
          <c:dPt>
            <c:idx val="3"/>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BCC0-4E68-BDEA-F38115A83B0D}"/>
              </c:ext>
            </c:extLst>
          </c:dPt>
          <c:dLbls>
            <c:dLbl>
              <c:idx val="0"/>
              <c:layout>
                <c:manualLayout>
                  <c:x val="-5.791470191123616E-3"/>
                  <c:y val="3.1421841048686124E-2"/>
                </c:manualLayout>
              </c:layout>
              <c:tx>
                <c:rich>
                  <a:bodyPr/>
                  <a:lstStyle/>
                  <a:p>
                    <a:r>
                      <a:rPr lang="en-US" baseline="0" dirty="0"/>
                      <a:t>Non-OA </a:t>
                    </a:r>
                    <a:fld id="{5E92606A-B6C4-49DE-ADCD-197AD0285860}" type="PERCENTAGE">
                      <a:rPr lang="en-US" baseline="0" smtClean="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BCC0-4E68-BDEA-F38115A83B0D}"/>
                </c:ext>
              </c:extLst>
            </c:dLbl>
            <c:dLbl>
              <c:idx val="1"/>
              <c:layout/>
              <c:tx>
                <c:rich>
                  <a:bodyPr/>
                  <a:lstStyle/>
                  <a:p>
                    <a:r>
                      <a:rPr lang="en-US"/>
                      <a:t>Hybrid</a:t>
                    </a:r>
                  </a:p>
                  <a:p>
                    <a:fld id="{B87B212B-578D-4791-96CA-418C9BFE63BD}" type="PERCENTAGE">
                      <a:rPr lang="en-US" baseline="0" smtClean="0"/>
                      <a:pPr/>
                      <a:t>[PERCENTAGE]</a:t>
                    </a:fld>
                    <a:endParaRPr lang="nl-NL"/>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BCC0-4E68-BDEA-F38115A83B0D}"/>
                </c:ext>
              </c:extLst>
            </c:dLbl>
            <c:dLbl>
              <c:idx val="2"/>
              <c:layout/>
              <c:tx>
                <c:rich>
                  <a:bodyPr/>
                  <a:lstStyle/>
                  <a:p>
                    <a:r>
                      <a:rPr lang="en-US"/>
                      <a:t>Gold</a:t>
                    </a:r>
                    <a:r>
                      <a:rPr lang="en-US" baseline="0" dirty="0"/>
                      <a:t>
</a:t>
                    </a:r>
                    <a:fld id="{0D82EFF9-AD67-402A-9207-E4C2E5C8E0D7}"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CC0-4E68-BDEA-F38115A83B0D}"/>
                </c:ext>
              </c:extLst>
            </c:dLbl>
            <c:dLbl>
              <c:idx val="3"/>
              <c:layout/>
              <c:tx>
                <c:rich>
                  <a:bodyPr/>
                  <a:lstStyle/>
                  <a:p>
                    <a:r>
                      <a:rPr lang="en-US"/>
                      <a:t>Green</a:t>
                    </a:r>
                    <a:r>
                      <a:rPr lang="en-US" baseline="0" dirty="0"/>
                      <a:t>
</a:t>
                    </a:r>
                    <a:fld id="{FED7785A-F1BD-4A5B-8DBB-8409604D50C7}"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CC0-4E68-BDEA-F38115A83B0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l-N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Niet OA</c:v>
                </c:pt>
                <c:pt idx="1">
                  <c:v>Hybride </c:v>
                </c:pt>
                <c:pt idx="2">
                  <c:v>Goud</c:v>
                </c:pt>
                <c:pt idx="3">
                  <c:v>Groen</c:v>
                </c:pt>
              </c:strCache>
            </c:strRef>
          </c:cat>
          <c:val>
            <c:numRef>
              <c:f>Blad1!$B$2:$B$5</c:f>
              <c:numCache>
                <c:formatCode>0%</c:formatCode>
                <c:ptCount val="4"/>
                <c:pt idx="0">
                  <c:v>0.5</c:v>
                </c:pt>
                <c:pt idx="1">
                  <c:v>0.23</c:v>
                </c:pt>
                <c:pt idx="2">
                  <c:v>0.17</c:v>
                </c:pt>
                <c:pt idx="3">
                  <c:v>0.1</c:v>
                </c:pt>
              </c:numCache>
            </c:numRef>
          </c:val>
          <c:extLst>
            <c:ext xmlns:c16="http://schemas.microsoft.com/office/drawing/2014/chart" uri="{C3380CC4-5D6E-409C-BE32-E72D297353CC}">
              <c16:uniqueId val="{00000008-BCC0-4E68-BDEA-F38115A83B0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000" b="1" dirty="0">
                <a:solidFill>
                  <a:schemeClr val="tx1"/>
                </a:solidFill>
              </a:rPr>
              <a:t>Articles from</a:t>
            </a:r>
            <a:r>
              <a:rPr lang="en-US" sz="2000" b="1" baseline="0" dirty="0">
                <a:solidFill>
                  <a:schemeClr val="tx1"/>
                </a:solidFill>
              </a:rPr>
              <a:t> </a:t>
            </a:r>
            <a:r>
              <a:rPr lang="en-US" sz="2000" b="1" dirty="0">
                <a:solidFill>
                  <a:schemeClr val="tx1"/>
                </a:solidFill>
              </a:rPr>
              <a:t>NWO</a:t>
            </a:r>
            <a:r>
              <a:rPr lang="en-US" sz="2000" b="1" baseline="0" dirty="0">
                <a:solidFill>
                  <a:schemeClr val="tx1"/>
                </a:solidFill>
              </a:rPr>
              <a:t> </a:t>
            </a:r>
            <a:r>
              <a:rPr lang="en-US" sz="2000" b="1" dirty="0">
                <a:solidFill>
                  <a:schemeClr val="tx1"/>
                </a:solidFill>
              </a:rPr>
              <a:t>funding 2017 (</a:t>
            </a:r>
            <a:r>
              <a:rPr lang="en-US" sz="2000" b="1" dirty="0" err="1">
                <a:solidFill>
                  <a:schemeClr val="tx1"/>
                </a:solidFill>
              </a:rPr>
              <a:t>bron</a:t>
            </a:r>
            <a:r>
              <a:rPr lang="en-US" sz="2000" b="1" dirty="0">
                <a:solidFill>
                  <a:schemeClr val="tx1"/>
                </a:solidFill>
              </a:rPr>
              <a:t>: WOS/</a:t>
            </a:r>
            <a:r>
              <a:rPr lang="en-US" sz="2000" b="1" dirty="0" err="1">
                <a:solidFill>
                  <a:schemeClr val="tx1"/>
                </a:solidFill>
              </a:rPr>
              <a:t>Unpaywall</a:t>
            </a:r>
            <a:r>
              <a:rPr lang="en-US" sz="2000" b="1" dirty="0">
                <a:solidFill>
                  <a:schemeClr val="tx1"/>
                </a:solidFill>
              </a:rPr>
              <a:t>)</a:t>
            </a:r>
          </a:p>
        </c:rich>
      </c:tx>
      <c:layout>
        <c:manualLayout>
          <c:xMode val="edge"/>
          <c:yMode val="edge"/>
          <c:x val="0.10703607964871135"/>
          <c:y val="0.22981484304485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7654149955021065"/>
          <c:y val="0.40112862063935795"/>
          <c:w val="0.6302425186277999"/>
          <c:h val="0.52644762513695109"/>
        </c:manualLayout>
      </c:layout>
      <c:doughnutChart>
        <c:varyColors val="1"/>
        <c:ser>
          <c:idx val="0"/>
          <c:order val="0"/>
          <c:tx>
            <c:strRef>
              <c:f>Blad1!$B$1</c:f>
              <c:strCache>
                <c:ptCount val="1"/>
                <c:pt idx="0">
                  <c:v>OA levels 2016 (cijfers VSNU)</c:v>
                </c:pt>
              </c:strCache>
            </c:strRef>
          </c:tx>
          <c:dPt>
            <c:idx val="0"/>
            <c:bubble3D val="0"/>
            <c:explosion val="11"/>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A7D-405F-BE02-A2E94605F168}"/>
              </c:ext>
            </c:extLst>
          </c:dPt>
          <c:dPt>
            <c:idx val="1"/>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A7D-405F-BE02-A2E94605F168}"/>
              </c:ext>
            </c:extLst>
          </c:dPt>
          <c:dPt>
            <c:idx val="2"/>
            <c:bubble3D val="0"/>
            <c:spPr>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5A7D-405F-BE02-A2E94605F168}"/>
              </c:ext>
            </c:extLst>
          </c:dPt>
          <c:dPt>
            <c:idx val="3"/>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5A7D-405F-BE02-A2E94605F168}"/>
              </c:ext>
            </c:extLst>
          </c:dPt>
          <c:dLbls>
            <c:dLbl>
              <c:idx val="0"/>
              <c:layout>
                <c:manualLayout>
                  <c:x val="0"/>
                  <c:y val="-6.8143737214954633E-2"/>
                </c:manualLayout>
              </c:layout>
              <c:tx>
                <c:rich>
                  <a:bodyPr/>
                  <a:lstStyle/>
                  <a:p>
                    <a:r>
                      <a:rPr lang="en-US" b="1" dirty="0" err="1">
                        <a:solidFill>
                          <a:schemeClr val="tx1"/>
                        </a:solidFill>
                      </a:rPr>
                      <a:t>Niet</a:t>
                    </a:r>
                    <a:r>
                      <a:rPr lang="en-US" b="1" dirty="0">
                        <a:solidFill>
                          <a:schemeClr val="tx1"/>
                        </a:solidFill>
                      </a:rPr>
                      <a:t>-OA
</a:t>
                    </a:r>
                    <a:fld id="{D05BEFD8-A322-4907-9D64-AD3DFDA8511C}" type="PERCENTAGE">
                      <a:rPr lang="en-US" b="1">
                        <a:solidFill>
                          <a:schemeClr val="tx1"/>
                        </a:solidFill>
                      </a:rPr>
                      <a:pPr/>
                      <a:t>[PERCENTAGE]</a:t>
                    </a:fld>
                    <a:endParaRPr lang="en-US" b="1"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A7D-405F-BE02-A2E94605F168}"/>
                </c:ext>
              </c:extLst>
            </c:dLbl>
            <c:dLbl>
              <c:idx val="3"/>
              <c:layout>
                <c:manualLayout>
                  <c:x val="8.3371317247117986E-3"/>
                  <c:y val="4.2557812636082014E-17"/>
                </c:manualLayout>
              </c:layout>
              <c:tx>
                <c:rich>
                  <a:bodyPr/>
                  <a:lstStyle/>
                  <a:p>
                    <a:r>
                      <a:rPr lang="en-US" b="1">
                        <a:solidFill>
                          <a:schemeClr val="tx1"/>
                        </a:solidFill>
                      </a:rPr>
                      <a:t>Groen
</a:t>
                    </a:r>
                    <a:fld id="{B39CC5B0-2024-490B-8F14-C6CE17ED6672}" type="PERCENTAGE">
                      <a:rPr lang="en-US" b="1">
                        <a:solidFill>
                          <a:schemeClr val="tx1"/>
                        </a:solidFill>
                      </a:rPr>
                      <a:pPr/>
                      <a:t>[PERCENTAGE]</a:t>
                    </a:fld>
                    <a:endParaRPr lang="en-US" b="1">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5A7D-405F-BE02-A2E94605F16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l-NL"/>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Blad1!$A$2:$A$5</c:f>
              <c:strCache>
                <c:ptCount val="4"/>
                <c:pt idx="0">
                  <c:v>Niet-OA</c:v>
                </c:pt>
                <c:pt idx="1">
                  <c:v>Goud</c:v>
                </c:pt>
                <c:pt idx="2">
                  <c:v>Hybride </c:v>
                </c:pt>
                <c:pt idx="3">
                  <c:v>Groen</c:v>
                </c:pt>
              </c:strCache>
            </c:strRef>
          </c:cat>
          <c:val>
            <c:numRef>
              <c:f>Blad1!$B$2:$B$5</c:f>
              <c:numCache>
                <c:formatCode>0%</c:formatCode>
                <c:ptCount val="4"/>
                <c:pt idx="0">
                  <c:v>0.4</c:v>
                </c:pt>
                <c:pt idx="1">
                  <c:v>0.19</c:v>
                </c:pt>
                <c:pt idx="2">
                  <c:v>0.217</c:v>
                </c:pt>
                <c:pt idx="3">
                  <c:v>0.2</c:v>
                </c:pt>
              </c:numCache>
            </c:numRef>
          </c:val>
          <c:extLst>
            <c:ext xmlns:c16="http://schemas.microsoft.com/office/drawing/2014/chart" uri="{C3380CC4-5D6E-409C-BE32-E72D297353CC}">
              <c16:uniqueId val="{00000008-5A7D-405F-BE02-A2E94605F16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7" y="0"/>
            <a:ext cx="289066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nl-NL" dirty="0"/>
          </a:p>
        </p:txBody>
      </p:sp>
      <p:sp>
        <p:nvSpPr>
          <p:cNvPr id="113667" name="Rectangle 3"/>
          <p:cNvSpPr>
            <a:spLocks noGrp="1" noChangeArrowheads="1"/>
          </p:cNvSpPr>
          <p:nvPr>
            <p:ph type="dt" sz="quarter" idx="1"/>
          </p:nvPr>
        </p:nvSpPr>
        <p:spPr bwMode="auto">
          <a:xfrm>
            <a:off x="3776873" y="0"/>
            <a:ext cx="289066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nl-NL" dirty="0"/>
          </a:p>
        </p:txBody>
      </p:sp>
      <p:sp>
        <p:nvSpPr>
          <p:cNvPr id="113668" name="Rectangle 4"/>
          <p:cNvSpPr>
            <a:spLocks noGrp="1" noChangeArrowheads="1"/>
          </p:cNvSpPr>
          <p:nvPr>
            <p:ph type="ftr" sz="quarter" idx="2"/>
          </p:nvPr>
        </p:nvSpPr>
        <p:spPr bwMode="auto">
          <a:xfrm>
            <a:off x="7" y="9428171"/>
            <a:ext cx="289066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nl-NL" dirty="0"/>
          </a:p>
        </p:txBody>
      </p:sp>
      <p:sp>
        <p:nvSpPr>
          <p:cNvPr id="113669" name="Rectangle 5"/>
          <p:cNvSpPr>
            <a:spLocks noGrp="1" noChangeArrowheads="1"/>
          </p:cNvSpPr>
          <p:nvPr>
            <p:ph type="sldNum" sz="quarter" idx="3"/>
          </p:nvPr>
        </p:nvSpPr>
        <p:spPr bwMode="auto">
          <a:xfrm>
            <a:off x="3776873" y="9428171"/>
            <a:ext cx="289066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DCB7046-F40A-48B0-9F2A-2C874364CB33}" type="slidenum">
              <a:rPr lang="nl-NL"/>
              <a:pPr>
                <a:defRPr/>
              </a:pPr>
              <a:t>‹nr.›</a:t>
            </a:fld>
            <a:endParaRPr lang="nl-NL" dirty="0"/>
          </a:p>
        </p:txBody>
      </p:sp>
    </p:spTree>
    <p:extLst>
      <p:ext uri="{BB962C8B-B14F-4D97-AF65-F5344CB8AC3E}">
        <p14:creationId xmlns:p14="http://schemas.microsoft.com/office/powerpoint/2010/main" val="185553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7" y="0"/>
            <a:ext cx="2890665" cy="496888"/>
          </a:xfrm>
          <a:prstGeom prst="rect">
            <a:avLst/>
          </a:prstGeom>
          <a:noFill/>
          <a:ln>
            <a:noFill/>
          </a:ln>
          <a:effectLst/>
          <a:extLst/>
        </p:spPr>
        <p:txBody>
          <a:bodyPr vert="horz" wrap="square" lIns="91477" tIns="45738" rIns="91477" bIns="45738" numCol="1" anchor="t" anchorCtr="0" compatLnSpc="1">
            <a:prstTxWarp prst="textNoShape">
              <a:avLst/>
            </a:prstTxWarp>
          </a:bodyPr>
          <a:lstStyle>
            <a:lvl1pPr>
              <a:defRPr sz="1200">
                <a:cs typeface="+mn-cs"/>
              </a:defRPr>
            </a:lvl1pPr>
          </a:lstStyle>
          <a:p>
            <a:pPr>
              <a:defRPr/>
            </a:pPr>
            <a:endParaRPr lang="nl-NL" dirty="0"/>
          </a:p>
        </p:txBody>
      </p:sp>
      <p:sp>
        <p:nvSpPr>
          <p:cNvPr id="106499" name="Rectangle 3"/>
          <p:cNvSpPr>
            <a:spLocks noGrp="1" noChangeArrowheads="1"/>
          </p:cNvSpPr>
          <p:nvPr>
            <p:ph type="dt" idx="1"/>
          </p:nvPr>
        </p:nvSpPr>
        <p:spPr bwMode="auto">
          <a:xfrm>
            <a:off x="3776873" y="0"/>
            <a:ext cx="2890665" cy="496888"/>
          </a:xfrm>
          <a:prstGeom prst="rect">
            <a:avLst/>
          </a:prstGeom>
          <a:noFill/>
          <a:ln>
            <a:noFill/>
          </a:ln>
          <a:effectLst/>
          <a:extLst/>
        </p:spPr>
        <p:txBody>
          <a:bodyPr vert="horz" wrap="square" lIns="91477" tIns="45738" rIns="91477" bIns="45738" numCol="1" anchor="t" anchorCtr="0" compatLnSpc="1">
            <a:prstTxWarp prst="textNoShape">
              <a:avLst/>
            </a:prstTxWarp>
          </a:bodyPr>
          <a:lstStyle>
            <a:lvl1pPr algn="r">
              <a:defRPr sz="1200">
                <a:cs typeface="+mn-cs"/>
              </a:defRPr>
            </a:lvl1pPr>
          </a:lstStyle>
          <a:p>
            <a:pPr>
              <a:defRPr/>
            </a:pPr>
            <a:endParaRPr lang="nl-NL" dirty="0"/>
          </a:p>
        </p:txBody>
      </p:sp>
      <p:sp>
        <p:nvSpPr>
          <p:cNvPr id="62468" name="Rectangle 4"/>
          <p:cNvSpPr>
            <a:spLocks noGrp="1" noRot="1" noChangeAspect="1" noChangeArrowheads="1" noTextEdit="1"/>
          </p:cNvSpPr>
          <p:nvPr>
            <p:ph type="sldImg" idx="2"/>
          </p:nvPr>
        </p:nvSpPr>
        <p:spPr bwMode="auto">
          <a:xfrm>
            <a:off x="269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5"/>
          <p:cNvSpPr>
            <a:spLocks noGrp="1" noChangeArrowheads="1"/>
          </p:cNvSpPr>
          <p:nvPr>
            <p:ph type="body" sz="quarter" idx="3"/>
          </p:nvPr>
        </p:nvSpPr>
        <p:spPr bwMode="auto">
          <a:xfrm>
            <a:off x="666604" y="4714883"/>
            <a:ext cx="5335894" cy="4467225"/>
          </a:xfrm>
          <a:prstGeom prst="rect">
            <a:avLst/>
          </a:prstGeom>
          <a:noFill/>
          <a:ln>
            <a:noFill/>
          </a:ln>
          <a:effectLst/>
          <a:extLst/>
        </p:spPr>
        <p:txBody>
          <a:bodyPr vert="horz" wrap="square" lIns="91477" tIns="45738" rIns="91477" bIns="45738"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06502" name="Rectangle 6"/>
          <p:cNvSpPr>
            <a:spLocks noGrp="1" noChangeArrowheads="1"/>
          </p:cNvSpPr>
          <p:nvPr>
            <p:ph type="ftr" sz="quarter" idx="4"/>
          </p:nvPr>
        </p:nvSpPr>
        <p:spPr bwMode="auto">
          <a:xfrm>
            <a:off x="7" y="9428171"/>
            <a:ext cx="2890665" cy="496887"/>
          </a:xfrm>
          <a:prstGeom prst="rect">
            <a:avLst/>
          </a:prstGeom>
          <a:noFill/>
          <a:ln>
            <a:noFill/>
          </a:ln>
          <a:effectLst/>
          <a:extLst/>
        </p:spPr>
        <p:txBody>
          <a:bodyPr vert="horz" wrap="square" lIns="91477" tIns="45738" rIns="91477" bIns="45738" numCol="1" anchor="b" anchorCtr="0" compatLnSpc="1">
            <a:prstTxWarp prst="textNoShape">
              <a:avLst/>
            </a:prstTxWarp>
          </a:bodyPr>
          <a:lstStyle>
            <a:lvl1pPr>
              <a:defRPr sz="1200">
                <a:cs typeface="+mn-cs"/>
              </a:defRPr>
            </a:lvl1pPr>
          </a:lstStyle>
          <a:p>
            <a:pPr>
              <a:defRPr/>
            </a:pPr>
            <a:endParaRPr lang="nl-NL" dirty="0"/>
          </a:p>
        </p:txBody>
      </p:sp>
      <p:sp>
        <p:nvSpPr>
          <p:cNvPr id="106503" name="Rectangle 7"/>
          <p:cNvSpPr>
            <a:spLocks noGrp="1" noChangeArrowheads="1"/>
          </p:cNvSpPr>
          <p:nvPr>
            <p:ph type="sldNum" sz="quarter" idx="5"/>
          </p:nvPr>
        </p:nvSpPr>
        <p:spPr bwMode="auto">
          <a:xfrm>
            <a:off x="3776873" y="9428171"/>
            <a:ext cx="2890665" cy="496887"/>
          </a:xfrm>
          <a:prstGeom prst="rect">
            <a:avLst/>
          </a:prstGeom>
          <a:noFill/>
          <a:ln>
            <a:noFill/>
          </a:ln>
          <a:effectLst/>
          <a:extLst/>
        </p:spPr>
        <p:txBody>
          <a:bodyPr vert="horz" wrap="square" lIns="91477" tIns="45738" rIns="91477" bIns="45738" numCol="1" anchor="b" anchorCtr="0" compatLnSpc="1">
            <a:prstTxWarp prst="textNoShape">
              <a:avLst/>
            </a:prstTxWarp>
          </a:bodyPr>
          <a:lstStyle>
            <a:lvl1pPr algn="r">
              <a:defRPr sz="1200">
                <a:cs typeface="+mn-cs"/>
              </a:defRPr>
            </a:lvl1pPr>
          </a:lstStyle>
          <a:p>
            <a:pPr>
              <a:defRPr/>
            </a:pPr>
            <a:fld id="{8D445190-2B52-4DD3-B377-B0B8755AF509}" type="slidenum">
              <a:rPr lang="nl-NL"/>
              <a:pPr>
                <a:defRPr/>
              </a:pPr>
              <a:t>‹nr.›</a:t>
            </a:fld>
            <a:endParaRPr lang="nl-NL" dirty="0"/>
          </a:p>
        </p:txBody>
      </p:sp>
    </p:spTree>
    <p:extLst>
      <p:ext uri="{BB962C8B-B14F-4D97-AF65-F5344CB8AC3E}">
        <p14:creationId xmlns:p14="http://schemas.microsoft.com/office/powerpoint/2010/main" val="615419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1</a:t>
            </a:fld>
            <a:endParaRPr lang="nl-NL" dirty="0"/>
          </a:p>
        </p:txBody>
      </p:sp>
    </p:spTree>
    <p:extLst>
      <p:ext uri="{BB962C8B-B14F-4D97-AF65-F5344CB8AC3E}">
        <p14:creationId xmlns:p14="http://schemas.microsoft.com/office/powerpoint/2010/main" val="191861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In</a:t>
            </a:r>
            <a:r>
              <a:rPr lang="en-US" baseline="0" dirty="0"/>
              <a:t> the interest of time I will skip this slide. Main message is that Plan S </a:t>
            </a:r>
            <a:r>
              <a:rPr lang="en-US" baseline="0" dirty="0" smtClean="0"/>
              <a:t>is not only about setting requirement and putting pressure on publishers to change. There are also accompanying measures. One of the most important is the promise that funders agree to cover publication fees. Also to stimulate the </a:t>
            </a:r>
            <a:r>
              <a:rPr lang="en-US" baseline="0" dirty="0" err="1" smtClean="0"/>
              <a:t>estabilsment</a:t>
            </a:r>
            <a:r>
              <a:rPr lang="en-US" baseline="0" dirty="0" smtClean="0"/>
              <a:t> of OA journals where no OS options exist. </a:t>
            </a:r>
            <a:endParaRPr lang="en-US" baseline="0" dirty="0"/>
          </a:p>
          <a:p>
            <a:endParaRPr lang="en-US" dirty="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10</a:t>
            </a:fld>
            <a:endParaRPr lang="nl-NL" dirty="0"/>
          </a:p>
        </p:txBody>
      </p:sp>
    </p:spTree>
    <p:extLst>
      <p:ext uri="{BB962C8B-B14F-4D97-AF65-F5344CB8AC3E}">
        <p14:creationId xmlns:p14="http://schemas.microsoft.com/office/powerpoint/2010/main" val="193295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a nutshell </a:t>
            </a:r>
            <a:r>
              <a:rPr lang="nl-NL" baseline="0" dirty="0" err="1" smtClean="0"/>
              <a:t>this</a:t>
            </a:r>
            <a:r>
              <a:rPr lang="nl-NL" baseline="0" dirty="0" smtClean="0"/>
              <a:t> is Plan S. </a:t>
            </a:r>
            <a:endParaRPr lang="nl-NL" dirty="0" smtClean="0"/>
          </a:p>
          <a:p>
            <a:r>
              <a:rPr lang="nl-NL" dirty="0" err="1" smtClean="0"/>
              <a:t>This</a:t>
            </a:r>
            <a:r>
              <a:rPr lang="nl-NL" dirty="0" smtClean="0"/>
              <a:t> slide shows </a:t>
            </a:r>
            <a:r>
              <a:rPr lang="nl-NL" dirty="0" err="1" smtClean="0"/>
              <a:t>how</a:t>
            </a:r>
            <a:r>
              <a:rPr lang="nl-NL" dirty="0" smtClean="0"/>
              <a:t> </a:t>
            </a:r>
            <a:r>
              <a:rPr lang="nl-NL" dirty="0" err="1" smtClean="0"/>
              <a:t>the</a:t>
            </a:r>
            <a:r>
              <a:rPr lang="nl-NL" dirty="0" smtClean="0"/>
              <a:t> proces looks like.</a:t>
            </a:r>
          </a:p>
          <a:p>
            <a:r>
              <a:rPr lang="nl-NL" dirty="0" smtClean="0"/>
              <a:t>Plan</a:t>
            </a:r>
            <a:r>
              <a:rPr lang="nl-NL" baseline="0" dirty="0" smtClean="0"/>
              <a:t> </a:t>
            </a:r>
            <a:r>
              <a:rPr lang="nl-NL" baseline="0" dirty="0"/>
              <a:t>S was </a:t>
            </a:r>
            <a:r>
              <a:rPr lang="nl-NL" baseline="0" dirty="0" err="1"/>
              <a:t>launched</a:t>
            </a:r>
            <a:r>
              <a:rPr lang="nl-NL" baseline="0" dirty="0"/>
              <a:t> in september. </a:t>
            </a:r>
          </a:p>
          <a:p>
            <a:r>
              <a:rPr lang="nl-NL" baseline="0" dirty="0"/>
              <a:t>End of november </a:t>
            </a:r>
            <a:r>
              <a:rPr lang="nl-NL" baseline="0" dirty="0" err="1"/>
              <a:t>an</a:t>
            </a:r>
            <a:r>
              <a:rPr lang="nl-NL" baseline="0" dirty="0"/>
              <a:t> </a:t>
            </a:r>
            <a:r>
              <a:rPr lang="nl-NL" baseline="0" dirty="0" err="1"/>
              <a:t>Implementation</a:t>
            </a:r>
            <a:r>
              <a:rPr lang="nl-NL" baseline="0" dirty="0"/>
              <a:t> document was </a:t>
            </a:r>
            <a:r>
              <a:rPr lang="nl-NL" baseline="0" dirty="0" err="1"/>
              <a:t>produced</a:t>
            </a:r>
            <a:r>
              <a:rPr lang="nl-NL" baseline="0" dirty="0"/>
              <a:t> </a:t>
            </a:r>
            <a:r>
              <a:rPr lang="nl-NL" baseline="0" dirty="0" err="1"/>
              <a:t>and</a:t>
            </a:r>
            <a:r>
              <a:rPr lang="nl-NL" baseline="0" dirty="0"/>
              <a:t> a </a:t>
            </a:r>
            <a:r>
              <a:rPr lang="nl-NL" baseline="0" dirty="0" err="1"/>
              <a:t>consultation</a:t>
            </a:r>
            <a:r>
              <a:rPr lang="nl-NL" baseline="0" dirty="0"/>
              <a:t> was </a:t>
            </a:r>
            <a:r>
              <a:rPr lang="nl-NL" baseline="0" dirty="0" err="1"/>
              <a:t>started</a:t>
            </a:r>
            <a:r>
              <a:rPr lang="nl-NL" baseline="0" dirty="0"/>
              <a:t>.</a:t>
            </a:r>
          </a:p>
          <a:p>
            <a:r>
              <a:rPr lang="nl-NL" dirty="0" err="1"/>
              <a:t>This</a:t>
            </a:r>
            <a:r>
              <a:rPr lang="nl-NL" baseline="0" dirty="0"/>
              <a:t> </a:t>
            </a:r>
            <a:r>
              <a:rPr lang="nl-NL" baseline="0" dirty="0" err="1"/>
              <a:t>consultation</a:t>
            </a:r>
            <a:r>
              <a:rPr lang="nl-NL" baseline="0" dirty="0"/>
              <a:t> has run </a:t>
            </a:r>
            <a:r>
              <a:rPr lang="nl-NL" baseline="0" dirty="0" err="1"/>
              <a:t>untill</a:t>
            </a:r>
            <a:r>
              <a:rPr lang="nl-NL" baseline="0" dirty="0"/>
              <a:t> 7th of </a:t>
            </a:r>
            <a:r>
              <a:rPr lang="nl-NL" baseline="0" dirty="0" err="1"/>
              <a:t>February</a:t>
            </a:r>
            <a:r>
              <a:rPr lang="nl-NL" baseline="0" dirty="0"/>
              <a:t>.</a:t>
            </a:r>
          </a:p>
          <a:p>
            <a:r>
              <a:rPr lang="nl-NL" dirty="0"/>
              <a:t>The</a:t>
            </a:r>
            <a:r>
              <a:rPr lang="nl-NL" baseline="0" dirty="0"/>
              <a:t> </a:t>
            </a:r>
            <a:r>
              <a:rPr lang="nl-NL" baseline="0" dirty="0" err="1"/>
              <a:t>coalition</a:t>
            </a:r>
            <a:r>
              <a:rPr lang="nl-NL" baseline="0" dirty="0"/>
              <a:t> has </a:t>
            </a:r>
            <a:r>
              <a:rPr lang="nl-NL" baseline="0" dirty="0" err="1"/>
              <a:t>received</a:t>
            </a:r>
            <a:r>
              <a:rPr lang="nl-NL" baseline="0" dirty="0"/>
              <a:t> a lot of feedback. More </a:t>
            </a:r>
            <a:r>
              <a:rPr lang="nl-NL" baseline="0" dirty="0" err="1"/>
              <a:t>than</a:t>
            </a:r>
            <a:r>
              <a:rPr lang="nl-NL" baseline="0" dirty="0"/>
              <a:t> 1000 </a:t>
            </a:r>
            <a:r>
              <a:rPr lang="nl-NL" baseline="0" dirty="0" err="1"/>
              <a:t>submissions</a:t>
            </a:r>
            <a:r>
              <a:rPr lang="nl-NL" baseline="0" dirty="0"/>
              <a:t>. </a:t>
            </a:r>
            <a:r>
              <a:rPr lang="nl-NL" baseline="0" dirty="0" err="1"/>
              <a:t>This</a:t>
            </a:r>
            <a:r>
              <a:rPr lang="nl-NL" baseline="0" dirty="0"/>
              <a:t> </a:t>
            </a:r>
            <a:r>
              <a:rPr lang="nl-NL" baseline="0" dirty="0" err="1"/>
              <a:t>will</a:t>
            </a:r>
            <a:r>
              <a:rPr lang="nl-NL" baseline="0" dirty="0"/>
              <a:t> have to </a:t>
            </a:r>
            <a:r>
              <a:rPr lang="nl-NL" baseline="0" dirty="0" err="1"/>
              <a:t>be</a:t>
            </a:r>
            <a:r>
              <a:rPr lang="nl-NL" baseline="0" dirty="0"/>
              <a:t> </a:t>
            </a:r>
            <a:r>
              <a:rPr lang="nl-NL" baseline="0" dirty="0" err="1" smtClean="0"/>
              <a:t>analysed</a:t>
            </a:r>
            <a:r>
              <a:rPr lang="nl-NL" baseline="0" dirty="0" smtClean="0"/>
              <a:t> </a:t>
            </a:r>
            <a:r>
              <a:rPr lang="nl-NL" baseline="0" dirty="0" err="1" smtClean="0"/>
              <a:t>and</a:t>
            </a:r>
            <a:r>
              <a:rPr lang="nl-NL" baseline="0" dirty="0" smtClean="0"/>
              <a:t> </a:t>
            </a:r>
            <a:r>
              <a:rPr lang="nl-NL" baseline="0" dirty="0" err="1" smtClean="0"/>
              <a:t>reviewed</a:t>
            </a:r>
            <a:r>
              <a:rPr lang="nl-NL" baseline="0" dirty="0" smtClean="0"/>
              <a:t> </a:t>
            </a:r>
            <a:r>
              <a:rPr lang="nl-NL" baseline="0" dirty="0" err="1"/>
              <a:t>and</a:t>
            </a:r>
            <a:r>
              <a:rPr lang="nl-NL" baseline="0" dirty="0"/>
              <a:t> </a:t>
            </a:r>
            <a:r>
              <a:rPr lang="nl-NL" baseline="0" dirty="0" err="1"/>
              <a:t>will</a:t>
            </a:r>
            <a:r>
              <a:rPr lang="nl-NL" baseline="0" dirty="0"/>
              <a:t> lead to </a:t>
            </a:r>
            <a:r>
              <a:rPr lang="nl-NL" baseline="0" dirty="0" err="1"/>
              <a:t>an</a:t>
            </a:r>
            <a:r>
              <a:rPr lang="nl-NL" baseline="0" dirty="0"/>
              <a:t> </a:t>
            </a:r>
            <a:r>
              <a:rPr lang="nl-NL" baseline="0" dirty="0" err="1"/>
              <a:t>adapted</a:t>
            </a:r>
            <a:r>
              <a:rPr lang="nl-NL" baseline="0" dirty="0"/>
              <a:t> </a:t>
            </a:r>
            <a:r>
              <a:rPr lang="nl-NL" baseline="0" dirty="0" smtClean="0"/>
              <a:t>plan. </a:t>
            </a:r>
          </a:p>
          <a:p>
            <a:r>
              <a:rPr lang="nl-NL" baseline="0" dirty="0" err="1" smtClean="0"/>
              <a:t>Only</a:t>
            </a:r>
            <a:r>
              <a:rPr lang="nl-NL" baseline="0" dirty="0" smtClean="0"/>
              <a:t> </a:t>
            </a:r>
            <a:r>
              <a:rPr lang="nl-NL" baseline="0" dirty="0" err="1" smtClean="0"/>
              <a:t>when</a:t>
            </a:r>
            <a:r>
              <a:rPr lang="nl-NL" baseline="0" dirty="0" smtClean="0"/>
              <a:t> we have </a:t>
            </a:r>
            <a:r>
              <a:rPr lang="nl-NL" baseline="0" dirty="0" err="1" smtClean="0"/>
              <a:t>this</a:t>
            </a:r>
            <a:r>
              <a:rPr lang="nl-NL" baseline="0" dirty="0" smtClean="0"/>
              <a:t> </a:t>
            </a:r>
            <a:r>
              <a:rPr lang="nl-NL" baseline="0" dirty="0" err="1" smtClean="0"/>
              <a:t>adapted</a:t>
            </a:r>
            <a:r>
              <a:rPr lang="nl-NL" baseline="0" dirty="0" smtClean="0"/>
              <a:t> plan </a:t>
            </a:r>
            <a:r>
              <a:rPr lang="nl-NL" baseline="0" dirty="0" err="1" smtClean="0"/>
              <a:t>it</a:t>
            </a:r>
            <a:r>
              <a:rPr lang="nl-NL" baseline="0" dirty="0" smtClean="0"/>
              <a:t> is </a:t>
            </a:r>
            <a:r>
              <a:rPr lang="nl-NL" baseline="0" dirty="0" err="1" smtClean="0"/>
              <a:t>possible</a:t>
            </a:r>
            <a:r>
              <a:rPr lang="nl-NL" baseline="0" dirty="0" smtClean="0"/>
              <a:t> to start </a:t>
            </a:r>
            <a:r>
              <a:rPr lang="nl-NL" baseline="0" dirty="0" err="1" smtClean="0"/>
              <a:t>implementing</a:t>
            </a:r>
            <a:r>
              <a:rPr lang="nl-NL" baseline="0" dirty="0" smtClean="0"/>
              <a:t> </a:t>
            </a:r>
            <a:r>
              <a:rPr lang="nl-NL" baseline="0" dirty="0" err="1" smtClean="0"/>
              <a:t>locally</a:t>
            </a:r>
            <a:r>
              <a:rPr lang="nl-NL" baseline="0" dirty="0" smtClean="0"/>
              <a:t>.</a:t>
            </a:r>
          </a:p>
          <a:p>
            <a:endParaRPr lang="nl-NL" baseline="0" smtClean="0"/>
          </a:p>
          <a:p>
            <a:r>
              <a:rPr lang="nl-NL" baseline="0" smtClean="0"/>
              <a:t>\Whether </a:t>
            </a:r>
            <a:r>
              <a:rPr lang="nl-NL" baseline="0" dirty="0" err="1"/>
              <a:t>it</a:t>
            </a:r>
            <a:r>
              <a:rPr lang="nl-NL" baseline="0" dirty="0"/>
              <a:t> </a:t>
            </a:r>
            <a:r>
              <a:rPr lang="nl-NL" baseline="0" dirty="0" err="1"/>
              <a:t>will</a:t>
            </a:r>
            <a:r>
              <a:rPr lang="nl-NL" baseline="0" dirty="0"/>
              <a:t> </a:t>
            </a:r>
            <a:r>
              <a:rPr lang="nl-NL" baseline="0" dirty="0" err="1"/>
              <a:t>be</a:t>
            </a:r>
            <a:r>
              <a:rPr lang="nl-NL" baseline="0" dirty="0"/>
              <a:t> </a:t>
            </a:r>
            <a:r>
              <a:rPr lang="nl-NL" baseline="0" dirty="0" err="1"/>
              <a:t>feasable</a:t>
            </a:r>
            <a:r>
              <a:rPr lang="nl-NL" baseline="0" dirty="0"/>
              <a:t> to start Plan S on </a:t>
            </a:r>
            <a:r>
              <a:rPr lang="nl-NL" baseline="0" dirty="0" err="1"/>
              <a:t>the</a:t>
            </a:r>
            <a:r>
              <a:rPr lang="nl-NL" baseline="0" dirty="0"/>
              <a:t> </a:t>
            </a:r>
            <a:r>
              <a:rPr lang="nl-NL" baseline="0" dirty="0" err="1"/>
              <a:t>intended</a:t>
            </a:r>
            <a:r>
              <a:rPr lang="nl-NL" baseline="0" dirty="0"/>
              <a:t> date of 1 </a:t>
            </a:r>
            <a:r>
              <a:rPr lang="nl-NL" baseline="0" dirty="0" err="1"/>
              <a:t>januaru</a:t>
            </a:r>
            <a:r>
              <a:rPr lang="nl-NL" baseline="0" dirty="0"/>
              <a:t> 2020 </a:t>
            </a:r>
            <a:r>
              <a:rPr lang="nl-NL" baseline="0" dirty="0" err="1"/>
              <a:t>remains</a:t>
            </a:r>
            <a:r>
              <a:rPr lang="nl-NL" baseline="0" dirty="0"/>
              <a:t> to </a:t>
            </a:r>
            <a:r>
              <a:rPr lang="nl-NL" baseline="0" dirty="0" err="1"/>
              <a:t>be</a:t>
            </a:r>
            <a:r>
              <a:rPr lang="nl-NL" baseline="0" dirty="0"/>
              <a:t> </a:t>
            </a:r>
            <a:r>
              <a:rPr lang="nl-NL" baseline="0" dirty="0" err="1"/>
              <a:t>seen</a:t>
            </a:r>
            <a:r>
              <a:rPr lang="nl-NL" baseline="0" dirty="0"/>
              <a:t>.</a:t>
            </a:r>
          </a:p>
          <a:p>
            <a:r>
              <a:rPr lang="nl-NL" baseline="0" dirty="0"/>
              <a:t> </a:t>
            </a:r>
          </a:p>
          <a:p>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11</a:t>
            </a:fld>
            <a:endParaRPr lang="nl-NL" dirty="0"/>
          </a:p>
        </p:txBody>
      </p:sp>
    </p:spTree>
    <p:extLst>
      <p:ext uri="{BB962C8B-B14F-4D97-AF65-F5344CB8AC3E}">
        <p14:creationId xmlns:p14="http://schemas.microsoft.com/office/powerpoint/2010/main" val="320009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Finally</a:t>
            </a:r>
            <a:r>
              <a:rPr lang="nl-NL" dirty="0"/>
              <a:t> I </a:t>
            </a:r>
            <a:r>
              <a:rPr lang="nl-NL" dirty="0" err="1"/>
              <a:t>would</a:t>
            </a:r>
            <a:r>
              <a:rPr lang="nl-NL" baseline="0" dirty="0"/>
              <a:t> like to </a:t>
            </a:r>
            <a:r>
              <a:rPr lang="nl-NL" baseline="0" dirty="0" err="1"/>
              <a:t>comment</a:t>
            </a:r>
            <a:r>
              <a:rPr lang="nl-NL" baseline="0" dirty="0"/>
              <a:t> a </a:t>
            </a:r>
            <a:r>
              <a:rPr lang="nl-NL" baseline="0" dirty="0" err="1"/>
              <a:t>little</a:t>
            </a:r>
            <a:r>
              <a:rPr lang="nl-NL" baseline="0" dirty="0"/>
              <a:t> bit on </a:t>
            </a:r>
            <a:r>
              <a:rPr lang="nl-NL" baseline="0" dirty="0" err="1"/>
              <a:t>the</a:t>
            </a:r>
            <a:r>
              <a:rPr lang="nl-NL" baseline="0" dirty="0"/>
              <a:t> question of </a:t>
            </a:r>
            <a:r>
              <a:rPr lang="nl-NL" baseline="0" dirty="0" err="1"/>
              <a:t>how</a:t>
            </a:r>
            <a:r>
              <a:rPr lang="nl-NL" baseline="0" dirty="0"/>
              <a:t> </a:t>
            </a:r>
            <a:r>
              <a:rPr lang="nl-NL" dirty="0"/>
              <a:t>Plan S </a:t>
            </a:r>
            <a:r>
              <a:rPr lang="nl-NL" dirty="0" err="1"/>
              <a:t>will</a:t>
            </a:r>
            <a:r>
              <a:rPr lang="nl-NL" dirty="0"/>
              <a:t> effect </a:t>
            </a:r>
            <a:r>
              <a:rPr lang="nl-NL" dirty="0" err="1"/>
              <a:t>the</a:t>
            </a:r>
            <a:r>
              <a:rPr lang="nl-NL" dirty="0"/>
              <a:t> </a:t>
            </a:r>
            <a:r>
              <a:rPr lang="nl-NL" dirty="0" err="1"/>
              <a:t>journals</a:t>
            </a:r>
            <a:r>
              <a:rPr lang="nl-NL" dirty="0"/>
              <a:t> in </a:t>
            </a:r>
            <a:r>
              <a:rPr lang="nl-NL" dirty="0" err="1"/>
              <a:t>your</a:t>
            </a:r>
            <a:r>
              <a:rPr lang="nl-NL" dirty="0"/>
              <a:t> field?</a:t>
            </a:r>
            <a:r>
              <a:rPr lang="nl-NL" baseline="0" dirty="0"/>
              <a:t> </a:t>
            </a:r>
            <a:r>
              <a:rPr lang="nl-NL" baseline="0" dirty="0" err="1"/>
              <a:t>Especially</a:t>
            </a:r>
            <a:r>
              <a:rPr lang="nl-NL" baseline="0" dirty="0"/>
              <a:t> </a:t>
            </a:r>
            <a:r>
              <a:rPr lang="nl-NL" baseline="0" dirty="0" err="1"/>
              <a:t>the</a:t>
            </a:r>
            <a:r>
              <a:rPr lang="nl-NL" baseline="0" dirty="0"/>
              <a:t> </a:t>
            </a:r>
            <a:r>
              <a:rPr lang="nl-NL" baseline="0" dirty="0" err="1"/>
              <a:t>journals</a:t>
            </a:r>
            <a:r>
              <a:rPr lang="nl-NL" baseline="0" dirty="0"/>
              <a:t> </a:t>
            </a:r>
            <a:r>
              <a:rPr lang="nl-NL" baseline="0" dirty="0" err="1"/>
              <a:t>that</a:t>
            </a:r>
            <a:r>
              <a:rPr lang="nl-NL" baseline="0" dirty="0"/>
              <a:t> are </a:t>
            </a:r>
            <a:r>
              <a:rPr lang="nl-NL" baseline="0" dirty="0" err="1"/>
              <a:t>under</a:t>
            </a:r>
            <a:r>
              <a:rPr lang="nl-NL" baseline="0" dirty="0"/>
              <a:t> SCOAP3.</a:t>
            </a:r>
          </a:p>
          <a:p>
            <a:r>
              <a:rPr lang="nl-NL" baseline="0" dirty="0"/>
              <a:t>I </a:t>
            </a:r>
            <a:r>
              <a:rPr lang="nl-NL" baseline="0" dirty="0" err="1"/>
              <a:t>think</a:t>
            </a:r>
            <a:r>
              <a:rPr lang="nl-NL" baseline="0" dirty="0"/>
              <a:t> I </a:t>
            </a:r>
            <a:r>
              <a:rPr lang="nl-NL" baseline="0" dirty="0" err="1"/>
              <a:t>can</a:t>
            </a:r>
            <a:r>
              <a:rPr lang="nl-NL" baseline="0" dirty="0"/>
              <a:t> </a:t>
            </a:r>
            <a:r>
              <a:rPr lang="nl-NL" baseline="0" dirty="0" err="1"/>
              <a:t>reassure</a:t>
            </a:r>
            <a:r>
              <a:rPr lang="nl-NL" baseline="0" dirty="0"/>
              <a:t> </a:t>
            </a:r>
            <a:r>
              <a:rPr lang="nl-NL" baseline="0" dirty="0" err="1"/>
              <a:t>you</a:t>
            </a:r>
            <a:r>
              <a:rPr lang="nl-NL" baseline="0" dirty="0"/>
              <a:t>. In </a:t>
            </a:r>
            <a:r>
              <a:rPr lang="nl-NL" baseline="0" dirty="0" err="1"/>
              <a:t>the</a:t>
            </a:r>
            <a:r>
              <a:rPr lang="nl-NL" baseline="0" dirty="0"/>
              <a:t> </a:t>
            </a:r>
            <a:r>
              <a:rPr lang="nl-NL" baseline="0" dirty="0" err="1"/>
              <a:t>world</a:t>
            </a:r>
            <a:r>
              <a:rPr lang="nl-NL" baseline="0" dirty="0"/>
              <a:t> of OA SCOAP3 is </a:t>
            </a:r>
            <a:r>
              <a:rPr lang="nl-NL" baseline="0" dirty="0" err="1"/>
              <a:t>very</a:t>
            </a:r>
            <a:r>
              <a:rPr lang="nl-NL" baseline="0" dirty="0"/>
              <a:t> well </a:t>
            </a:r>
            <a:r>
              <a:rPr lang="nl-NL" baseline="0" dirty="0" err="1"/>
              <a:t>known</a:t>
            </a:r>
            <a:r>
              <a:rPr lang="nl-NL" baseline="0" dirty="0"/>
              <a:t> </a:t>
            </a:r>
            <a:r>
              <a:rPr lang="nl-NL" baseline="0" dirty="0" err="1"/>
              <a:t>innovation</a:t>
            </a:r>
            <a:r>
              <a:rPr lang="nl-NL" baseline="0" dirty="0"/>
              <a:t>. </a:t>
            </a:r>
            <a:r>
              <a:rPr lang="nl-NL" baseline="0" dirty="0" err="1"/>
              <a:t>One</a:t>
            </a:r>
            <a:r>
              <a:rPr lang="nl-NL" baseline="0" dirty="0"/>
              <a:t> </a:t>
            </a:r>
            <a:r>
              <a:rPr lang="nl-NL" baseline="0" dirty="0" err="1"/>
              <a:t>that</a:t>
            </a:r>
            <a:r>
              <a:rPr lang="nl-NL" baseline="0" dirty="0"/>
              <a:t> has </a:t>
            </a:r>
            <a:r>
              <a:rPr lang="nl-NL" baseline="0" dirty="0" err="1"/>
              <a:t>attracted</a:t>
            </a:r>
            <a:r>
              <a:rPr lang="nl-NL" baseline="0" dirty="0"/>
              <a:t> a lot of </a:t>
            </a:r>
            <a:r>
              <a:rPr lang="nl-NL" baseline="0" dirty="0" err="1"/>
              <a:t>admiration</a:t>
            </a:r>
            <a:r>
              <a:rPr lang="nl-NL" baseline="0" dirty="0"/>
              <a:t>. </a:t>
            </a:r>
          </a:p>
          <a:p>
            <a:r>
              <a:rPr lang="nl-NL" baseline="0" dirty="0" err="1"/>
              <a:t>This</a:t>
            </a:r>
            <a:r>
              <a:rPr lang="nl-NL" baseline="0" dirty="0"/>
              <a:t> </a:t>
            </a:r>
            <a:r>
              <a:rPr lang="nl-NL" baseline="0" dirty="0" err="1"/>
              <a:t>figure</a:t>
            </a:r>
            <a:r>
              <a:rPr lang="nl-NL" baseline="0" dirty="0"/>
              <a:t> </a:t>
            </a:r>
            <a:r>
              <a:rPr lang="nl-NL" baseline="0" dirty="0" err="1"/>
              <a:t>depicts</a:t>
            </a:r>
            <a:r>
              <a:rPr lang="nl-NL" baseline="0" dirty="0"/>
              <a:t> </a:t>
            </a:r>
            <a:r>
              <a:rPr lang="nl-NL" baseline="0" dirty="0" err="1"/>
              <a:t>how</a:t>
            </a:r>
            <a:r>
              <a:rPr lang="nl-NL" baseline="0" dirty="0"/>
              <a:t> SCOAP3 </a:t>
            </a:r>
            <a:r>
              <a:rPr lang="nl-NL" baseline="0" dirty="0" err="1"/>
              <a:t>works</a:t>
            </a:r>
            <a:r>
              <a:rPr lang="nl-NL" baseline="0" dirty="0"/>
              <a:t>. </a:t>
            </a:r>
            <a:r>
              <a:rPr lang="nl-NL" baseline="0" dirty="0" err="1"/>
              <a:t>You</a:t>
            </a:r>
            <a:r>
              <a:rPr lang="nl-NL" baseline="0" dirty="0"/>
              <a:t> </a:t>
            </a:r>
            <a:r>
              <a:rPr lang="nl-NL" baseline="0" dirty="0" err="1"/>
              <a:t>know</a:t>
            </a:r>
            <a:r>
              <a:rPr lang="nl-NL" baseline="0" dirty="0"/>
              <a:t> </a:t>
            </a:r>
            <a:r>
              <a:rPr lang="nl-NL" baseline="0" dirty="0" err="1"/>
              <a:t>this</a:t>
            </a:r>
            <a:r>
              <a:rPr lang="nl-NL" baseline="0" dirty="0"/>
              <a:t> </a:t>
            </a:r>
            <a:r>
              <a:rPr lang="nl-NL" baseline="0" dirty="0" err="1"/>
              <a:t>better</a:t>
            </a:r>
            <a:r>
              <a:rPr lang="nl-NL" baseline="0" dirty="0"/>
              <a:t> </a:t>
            </a:r>
            <a:r>
              <a:rPr lang="nl-NL" baseline="0" dirty="0" err="1"/>
              <a:t>than</a:t>
            </a:r>
            <a:r>
              <a:rPr lang="nl-NL" baseline="0" dirty="0"/>
              <a:t> I do. I </a:t>
            </a:r>
            <a:r>
              <a:rPr lang="nl-NL" baseline="0" dirty="0" err="1"/>
              <a:t>think</a:t>
            </a:r>
            <a:r>
              <a:rPr lang="nl-NL" baseline="0" dirty="0"/>
              <a:t>.</a:t>
            </a:r>
          </a:p>
          <a:p>
            <a:r>
              <a:rPr lang="nl-NL" baseline="0" dirty="0" err="1"/>
              <a:t>Essentialy</a:t>
            </a:r>
            <a:r>
              <a:rPr lang="nl-NL" baseline="0" dirty="0"/>
              <a:t> SCOAP3 </a:t>
            </a:r>
            <a:r>
              <a:rPr lang="nl-NL" baseline="0" dirty="0" err="1"/>
              <a:t>can</a:t>
            </a:r>
            <a:r>
              <a:rPr lang="nl-NL" baseline="0" dirty="0"/>
              <a:t> </a:t>
            </a:r>
            <a:r>
              <a:rPr lang="nl-NL" baseline="0" dirty="0" err="1"/>
              <a:t>be</a:t>
            </a:r>
            <a:r>
              <a:rPr lang="nl-NL" baseline="0" dirty="0"/>
              <a:t> </a:t>
            </a:r>
            <a:r>
              <a:rPr lang="nl-NL" baseline="0" dirty="0" err="1"/>
              <a:t>seen</a:t>
            </a:r>
            <a:r>
              <a:rPr lang="nl-NL" baseline="0" dirty="0"/>
              <a:t> as a </a:t>
            </a:r>
            <a:r>
              <a:rPr lang="nl-NL" baseline="0" dirty="0" err="1"/>
              <a:t>Transformative</a:t>
            </a:r>
            <a:r>
              <a:rPr lang="nl-NL" baseline="0" dirty="0"/>
              <a:t> Agreement. But </a:t>
            </a:r>
            <a:r>
              <a:rPr lang="nl-NL" baseline="0" dirty="0" err="1"/>
              <a:t>one</a:t>
            </a:r>
            <a:r>
              <a:rPr lang="nl-NL" baseline="0" dirty="0"/>
              <a:t> </a:t>
            </a:r>
            <a:r>
              <a:rPr lang="nl-NL" baseline="0" dirty="0" err="1"/>
              <a:t>that</a:t>
            </a:r>
            <a:r>
              <a:rPr lang="nl-NL" baseline="0" dirty="0"/>
              <a:t> has </a:t>
            </a:r>
            <a:r>
              <a:rPr lang="nl-NL" baseline="0" dirty="0" err="1"/>
              <a:t>already</a:t>
            </a:r>
            <a:r>
              <a:rPr lang="nl-NL" baseline="0" dirty="0"/>
              <a:t> </a:t>
            </a:r>
            <a:r>
              <a:rPr lang="nl-NL" baseline="0" dirty="0" err="1"/>
              <a:t>resulted</a:t>
            </a:r>
            <a:r>
              <a:rPr lang="nl-NL" baseline="0" dirty="0"/>
              <a:t> in </a:t>
            </a:r>
            <a:r>
              <a:rPr lang="nl-NL" baseline="0" dirty="0" err="1"/>
              <a:t>the</a:t>
            </a:r>
            <a:r>
              <a:rPr lang="nl-NL" baseline="0" dirty="0"/>
              <a:t> </a:t>
            </a:r>
            <a:r>
              <a:rPr lang="nl-NL" baseline="0" dirty="0" err="1"/>
              <a:t>conversion</a:t>
            </a:r>
            <a:r>
              <a:rPr lang="nl-NL" baseline="0" dirty="0"/>
              <a:t> of </a:t>
            </a:r>
            <a:r>
              <a:rPr lang="nl-NL" baseline="0" dirty="0" err="1"/>
              <a:t>the</a:t>
            </a:r>
            <a:r>
              <a:rPr lang="nl-NL" baseline="0" dirty="0"/>
              <a:t> </a:t>
            </a:r>
            <a:r>
              <a:rPr lang="nl-NL" baseline="0" dirty="0" err="1"/>
              <a:t>journals</a:t>
            </a:r>
            <a:r>
              <a:rPr lang="nl-NL" baseline="0" dirty="0"/>
              <a:t> to full OA.</a:t>
            </a:r>
          </a:p>
          <a:p>
            <a:r>
              <a:rPr lang="nl-NL" baseline="0" dirty="0" err="1"/>
              <a:t>Basically</a:t>
            </a:r>
            <a:r>
              <a:rPr lang="nl-NL" baseline="0" dirty="0"/>
              <a:t> </a:t>
            </a:r>
            <a:r>
              <a:rPr lang="nl-NL" baseline="0" dirty="0" err="1"/>
              <a:t>what</a:t>
            </a:r>
            <a:r>
              <a:rPr lang="nl-NL" baseline="0" dirty="0"/>
              <a:t> </a:t>
            </a:r>
            <a:r>
              <a:rPr lang="nl-NL" baseline="0" dirty="0" err="1"/>
              <a:t>happens</a:t>
            </a:r>
            <a:r>
              <a:rPr lang="nl-NL" baseline="0" dirty="0"/>
              <a:t> is </a:t>
            </a:r>
            <a:r>
              <a:rPr lang="nl-NL" baseline="0" dirty="0" err="1"/>
              <a:t>that</a:t>
            </a:r>
            <a:r>
              <a:rPr lang="nl-NL" baseline="0" dirty="0"/>
              <a:t> money </a:t>
            </a:r>
            <a:r>
              <a:rPr lang="nl-NL" baseline="0" dirty="0" err="1"/>
              <a:t>that</a:t>
            </a:r>
            <a:r>
              <a:rPr lang="nl-NL" baseline="0" dirty="0"/>
              <a:t> </a:t>
            </a:r>
            <a:r>
              <a:rPr lang="nl-NL" baseline="0" dirty="0" err="1"/>
              <a:t>formerly</a:t>
            </a:r>
            <a:r>
              <a:rPr lang="nl-NL" baseline="0" dirty="0"/>
              <a:t> was </a:t>
            </a:r>
            <a:r>
              <a:rPr lang="nl-NL" baseline="0" dirty="0" err="1"/>
              <a:t>used</a:t>
            </a:r>
            <a:r>
              <a:rPr lang="nl-NL" baseline="0" dirty="0"/>
              <a:t> to </a:t>
            </a:r>
            <a:r>
              <a:rPr lang="nl-NL" baseline="0" dirty="0" err="1"/>
              <a:t>pay</a:t>
            </a:r>
            <a:r>
              <a:rPr lang="nl-NL" baseline="0" dirty="0"/>
              <a:t> </a:t>
            </a:r>
            <a:r>
              <a:rPr lang="nl-NL" baseline="0" dirty="0" err="1"/>
              <a:t>for</a:t>
            </a:r>
            <a:r>
              <a:rPr lang="nl-NL" baseline="0" dirty="0"/>
              <a:t> </a:t>
            </a:r>
            <a:r>
              <a:rPr lang="nl-NL" baseline="0" dirty="0" err="1"/>
              <a:t>subscriptions</a:t>
            </a:r>
            <a:r>
              <a:rPr lang="nl-NL" baseline="0" dirty="0"/>
              <a:t> is </a:t>
            </a:r>
            <a:r>
              <a:rPr lang="nl-NL" baseline="0" dirty="0" err="1"/>
              <a:t>pooled</a:t>
            </a:r>
            <a:r>
              <a:rPr lang="nl-NL" baseline="0" dirty="0"/>
              <a:t> </a:t>
            </a:r>
            <a:r>
              <a:rPr lang="nl-NL" baseline="0" dirty="0" err="1"/>
              <a:t>and</a:t>
            </a:r>
            <a:r>
              <a:rPr lang="nl-NL" baseline="0" dirty="0"/>
              <a:t> </a:t>
            </a:r>
            <a:r>
              <a:rPr lang="nl-NL" baseline="0" dirty="0" err="1"/>
              <a:t>used</a:t>
            </a:r>
            <a:r>
              <a:rPr lang="nl-NL" baseline="0" dirty="0"/>
              <a:t> to </a:t>
            </a:r>
            <a:r>
              <a:rPr lang="nl-NL" baseline="0" dirty="0" err="1"/>
              <a:t>pay</a:t>
            </a:r>
            <a:r>
              <a:rPr lang="nl-NL" baseline="0" dirty="0"/>
              <a:t> </a:t>
            </a:r>
            <a:r>
              <a:rPr lang="nl-NL" baseline="0" dirty="0" err="1"/>
              <a:t>for</a:t>
            </a:r>
            <a:r>
              <a:rPr lang="nl-NL" baseline="0" dirty="0"/>
              <a:t> </a:t>
            </a:r>
            <a:r>
              <a:rPr lang="nl-NL" baseline="0" dirty="0" err="1"/>
              <a:t>publication</a:t>
            </a:r>
            <a:r>
              <a:rPr lang="nl-NL" baseline="0" dirty="0"/>
              <a:t> </a:t>
            </a:r>
            <a:r>
              <a:rPr lang="nl-NL" baseline="0" dirty="0" err="1"/>
              <a:t>fees</a:t>
            </a:r>
            <a:r>
              <a:rPr lang="nl-NL" baseline="0" dirty="0"/>
              <a:t> of </a:t>
            </a:r>
            <a:r>
              <a:rPr lang="nl-NL" baseline="0" dirty="0" err="1"/>
              <a:t>the</a:t>
            </a:r>
            <a:r>
              <a:rPr lang="nl-NL" baseline="0" dirty="0"/>
              <a:t> </a:t>
            </a:r>
            <a:r>
              <a:rPr lang="nl-NL" baseline="0" dirty="0" err="1"/>
              <a:t>global</a:t>
            </a:r>
            <a:r>
              <a:rPr lang="nl-NL" baseline="0" dirty="0"/>
              <a:t> High Energy </a:t>
            </a:r>
            <a:r>
              <a:rPr lang="nl-NL" baseline="0" dirty="0" err="1"/>
              <a:t>Physics</a:t>
            </a:r>
            <a:r>
              <a:rPr lang="nl-NL" baseline="0" dirty="0"/>
              <a:t> community.</a:t>
            </a:r>
          </a:p>
          <a:p>
            <a:r>
              <a:rPr lang="nl-NL" baseline="0" dirty="0" err="1"/>
              <a:t>Thereby</a:t>
            </a:r>
            <a:r>
              <a:rPr lang="nl-NL" baseline="0" dirty="0"/>
              <a:t> </a:t>
            </a:r>
            <a:r>
              <a:rPr lang="nl-NL" baseline="0" dirty="0" err="1"/>
              <a:t>effectivly</a:t>
            </a:r>
            <a:r>
              <a:rPr lang="nl-NL" baseline="0" dirty="0"/>
              <a:t> </a:t>
            </a:r>
            <a:r>
              <a:rPr lang="nl-NL" baseline="0" dirty="0" err="1"/>
              <a:t>transforming</a:t>
            </a:r>
            <a:r>
              <a:rPr lang="nl-NL" baseline="0" dirty="0"/>
              <a:t> these </a:t>
            </a:r>
            <a:r>
              <a:rPr lang="nl-NL" baseline="0" dirty="0" err="1"/>
              <a:t>journals</a:t>
            </a:r>
            <a:r>
              <a:rPr lang="nl-NL" baseline="0" dirty="0"/>
              <a:t> to full gold OA. </a:t>
            </a:r>
          </a:p>
          <a:p>
            <a:endParaRPr lang="nl-NL" baseline="0"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12</a:t>
            </a:fld>
            <a:endParaRPr lang="nl-NL" dirty="0"/>
          </a:p>
        </p:txBody>
      </p:sp>
    </p:spTree>
    <p:extLst>
      <p:ext uri="{BB962C8B-B14F-4D97-AF65-F5344CB8AC3E}">
        <p14:creationId xmlns:p14="http://schemas.microsoft.com/office/powerpoint/2010/main" val="2949950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So</a:t>
            </a:r>
            <a:r>
              <a:rPr lang="nl-NL" baseline="0" dirty="0"/>
              <a:t> are </a:t>
            </a:r>
            <a:r>
              <a:rPr lang="nl-NL" baseline="0" dirty="0" err="1"/>
              <a:t>the</a:t>
            </a:r>
            <a:r>
              <a:rPr lang="nl-NL" baseline="0" dirty="0"/>
              <a:t> </a:t>
            </a:r>
            <a:r>
              <a:rPr lang="nl-NL" baseline="0" dirty="0" err="1"/>
              <a:t>journals</a:t>
            </a:r>
            <a:r>
              <a:rPr lang="nl-NL" baseline="0" dirty="0"/>
              <a:t> </a:t>
            </a:r>
            <a:r>
              <a:rPr lang="nl-NL" baseline="0" dirty="0" err="1"/>
              <a:t>covered</a:t>
            </a:r>
            <a:r>
              <a:rPr lang="nl-NL" baseline="0" dirty="0"/>
              <a:t> </a:t>
            </a:r>
            <a:r>
              <a:rPr lang="nl-NL" baseline="0" dirty="0" err="1"/>
              <a:t>by</a:t>
            </a:r>
            <a:r>
              <a:rPr lang="nl-NL" baseline="0" dirty="0"/>
              <a:t> SCOAP3 compliant?</a:t>
            </a:r>
          </a:p>
          <a:p>
            <a:r>
              <a:rPr lang="nl-NL" baseline="0" dirty="0"/>
              <a:t>My </a:t>
            </a:r>
            <a:r>
              <a:rPr lang="nl-NL" baseline="0" dirty="0" err="1"/>
              <a:t>impression</a:t>
            </a:r>
            <a:r>
              <a:rPr lang="nl-NL" baseline="0" dirty="0"/>
              <a:t> </a:t>
            </a:r>
            <a:r>
              <a:rPr lang="nl-NL" baseline="0" dirty="0" err="1"/>
              <a:t>they</a:t>
            </a:r>
            <a:r>
              <a:rPr lang="nl-NL" baseline="0" dirty="0"/>
              <a:t> </a:t>
            </a:r>
            <a:r>
              <a:rPr lang="nl-NL" baseline="0" dirty="0" err="1"/>
              <a:t>would</a:t>
            </a:r>
            <a:r>
              <a:rPr lang="nl-NL" baseline="0" dirty="0"/>
              <a:t>.</a:t>
            </a:r>
          </a:p>
          <a:p>
            <a:r>
              <a:rPr lang="nl-NL" baseline="0" dirty="0"/>
              <a:t>Here I have </a:t>
            </a:r>
            <a:r>
              <a:rPr lang="nl-NL" baseline="0" dirty="0" err="1"/>
              <a:t>listed</a:t>
            </a:r>
            <a:r>
              <a:rPr lang="nl-NL" baseline="0" dirty="0"/>
              <a:t> </a:t>
            </a:r>
            <a:r>
              <a:rPr lang="nl-NL" baseline="0" dirty="0" err="1"/>
              <a:t>all</a:t>
            </a:r>
            <a:r>
              <a:rPr lang="nl-NL" baseline="0" dirty="0"/>
              <a:t> </a:t>
            </a:r>
            <a:r>
              <a:rPr lang="nl-NL" baseline="0" dirty="0" err="1"/>
              <a:t>the</a:t>
            </a:r>
            <a:r>
              <a:rPr lang="nl-NL" baseline="0" dirty="0"/>
              <a:t> </a:t>
            </a:r>
            <a:r>
              <a:rPr lang="nl-NL" baseline="0" dirty="0" err="1"/>
              <a:t>requirements</a:t>
            </a:r>
            <a:r>
              <a:rPr lang="nl-NL" baseline="0" dirty="0"/>
              <a:t> </a:t>
            </a:r>
            <a:r>
              <a:rPr lang="nl-NL" baseline="0" dirty="0" err="1"/>
              <a:t>that</a:t>
            </a:r>
            <a:r>
              <a:rPr lang="nl-NL" baseline="0" dirty="0"/>
              <a:t> are </a:t>
            </a:r>
            <a:r>
              <a:rPr lang="nl-NL" baseline="0" dirty="0" err="1"/>
              <a:t>currently</a:t>
            </a:r>
            <a:r>
              <a:rPr lang="nl-NL" baseline="0" dirty="0"/>
              <a:t> in </a:t>
            </a:r>
            <a:r>
              <a:rPr lang="nl-NL" baseline="0" dirty="0" err="1"/>
              <a:t>the</a:t>
            </a:r>
            <a:r>
              <a:rPr lang="nl-NL" baseline="0" dirty="0"/>
              <a:t> </a:t>
            </a:r>
            <a:r>
              <a:rPr lang="nl-NL" baseline="0" dirty="0" err="1"/>
              <a:t>implementation</a:t>
            </a:r>
            <a:r>
              <a:rPr lang="nl-NL" baseline="0" dirty="0"/>
              <a:t> document.</a:t>
            </a:r>
          </a:p>
          <a:p>
            <a:r>
              <a:rPr lang="nl-NL" baseline="0" dirty="0"/>
              <a:t>It is </a:t>
            </a:r>
            <a:r>
              <a:rPr lang="nl-NL" baseline="0" dirty="0" err="1"/>
              <a:t>my</a:t>
            </a:r>
            <a:r>
              <a:rPr lang="nl-NL" baseline="0" dirty="0"/>
              <a:t> </a:t>
            </a:r>
            <a:r>
              <a:rPr lang="nl-NL" baseline="0" dirty="0" err="1"/>
              <a:t>impression</a:t>
            </a:r>
            <a:r>
              <a:rPr lang="nl-NL" baseline="0" dirty="0"/>
              <a:t> </a:t>
            </a:r>
            <a:r>
              <a:rPr lang="nl-NL" baseline="0" dirty="0" err="1"/>
              <a:t>that</a:t>
            </a:r>
            <a:r>
              <a:rPr lang="nl-NL" baseline="0" dirty="0"/>
              <a:t> </a:t>
            </a:r>
            <a:r>
              <a:rPr lang="nl-NL" baseline="0" dirty="0" err="1"/>
              <a:t>all</a:t>
            </a:r>
            <a:r>
              <a:rPr lang="nl-NL" baseline="0" dirty="0"/>
              <a:t> </a:t>
            </a:r>
            <a:r>
              <a:rPr lang="nl-NL" baseline="0" dirty="0" err="1"/>
              <a:t>requirements</a:t>
            </a:r>
            <a:r>
              <a:rPr lang="nl-NL" baseline="0" dirty="0"/>
              <a:t> are </a:t>
            </a:r>
            <a:r>
              <a:rPr lang="nl-NL" baseline="0" dirty="0" err="1"/>
              <a:t>being</a:t>
            </a:r>
            <a:r>
              <a:rPr lang="nl-NL" baseline="0" dirty="0"/>
              <a:t> met.</a:t>
            </a:r>
          </a:p>
          <a:p>
            <a:r>
              <a:rPr lang="nl-NL" baseline="0" dirty="0" err="1"/>
              <a:t>Certainly</a:t>
            </a:r>
            <a:r>
              <a:rPr lang="nl-NL" baseline="0" dirty="0"/>
              <a:t> </a:t>
            </a:r>
            <a:r>
              <a:rPr lang="nl-NL" baseline="0" dirty="0" err="1"/>
              <a:t>the</a:t>
            </a:r>
            <a:r>
              <a:rPr lang="nl-NL" baseline="0" dirty="0"/>
              <a:t> most important </a:t>
            </a:r>
            <a:r>
              <a:rPr lang="nl-NL" baseline="0" dirty="0" err="1"/>
              <a:t>ones</a:t>
            </a:r>
            <a:r>
              <a:rPr lang="nl-NL" baseline="0" dirty="0"/>
              <a:t> </a:t>
            </a:r>
            <a:r>
              <a:rPr lang="nl-NL" baseline="0" dirty="0" err="1"/>
              <a:t>that</a:t>
            </a:r>
            <a:r>
              <a:rPr lang="nl-NL" baseline="0" dirty="0"/>
              <a:t> I have made </a:t>
            </a:r>
            <a:r>
              <a:rPr lang="nl-NL" baseline="0" dirty="0" err="1"/>
              <a:t>bold</a:t>
            </a:r>
            <a:r>
              <a:rPr lang="nl-NL" baseline="0" dirty="0"/>
              <a:t> here.</a:t>
            </a:r>
          </a:p>
          <a:p>
            <a:r>
              <a:rPr lang="nl-NL" baseline="0" dirty="0" err="1"/>
              <a:t>Note</a:t>
            </a:r>
            <a:r>
              <a:rPr lang="nl-NL" baseline="0" dirty="0"/>
              <a:t> </a:t>
            </a:r>
            <a:r>
              <a:rPr lang="nl-NL" baseline="0" dirty="0" err="1"/>
              <a:t>there</a:t>
            </a:r>
            <a:r>
              <a:rPr lang="nl-NL" baseline="0" dirty="0"/>
              <a:t> are 2 question </a:t>
            </a:r>
            <a:r>
              <a:rPr lang="nl-NL" baseline="0" dirty="0" err="1"/>
              <a:t>marks</a:t>
            </a:r>
            <a:r>
              <a:rPr lang="nl-NL" baseline="0" dirty="0"/>
              <a:t>. </a:t>
            </a:r>
            <a:r>
              <a:rPr lang="nl-NL" baseline="0" dirty="0" err="1"/>
              <a:t>They</a:t>
            </a:r>
            <a:r>
              <a:rPr lang="nl-NL" baseline="0" dirty="0"/>
              <a:t> </a:t>
            </a:r>
            <a:r>
              <a:rPr lang="nl-NL" baseline="0" dirty="0" err="1"/>
              <a:t>dont</a:t>
            </a:r>
            <a:r>
              <a:rPr lang="nl-NL" baseline="0" dirty="0"/>
              <a:t> </a:t>
            </a:r>
            <a:r>
              <a:rPr lang="nl-NL" baseline="0" dirty="0" err="1"/>
              <a:t>mean</a:t>
            </a:r>
            <a:r>
              <a:rPr lang="nl-NL" baseline="0" dirty="0"/>
              <a:t> </a:t>
            </a:r>
            <a:r>
              <a:rPr lang="nl-NL" baseline="0" dirty="0" err="1"/>
              <a:t>the</a:t>
            </a:r>
            <a:r>
              <a:rPr lang="nl-NL" baseline="0" dirty="0"/>
              <a:t> </a:t>
            </a:r>
            <a:r>
              <a:rPr lang="nl-NL" baseline="0" dirty="0" err="1"/>
              <a:t>journals</a:t>
            </a:r>
            <a:r>
              <a:rPr lang="nl-NL" baseline="0" dirty="0"/>
              <a:t> are </a:t>
            </a:r>
            <a:r>
              <a:rPr lang="nl-NL" baseline="0" dirty="0" err="1"/>
              <a:t>not</a:t>
            </a:r>
            <a:r>
              <a:rPr lang="nl-NL" baseline="0" dirty="0"/>
              <a:t> compliant. Just </a:t>
            </a:r>
            <a:r>
              <a:rPr lang="nl-NL" baseline="0" dirty="0" err="1"/>
              <a:t>that</a:t>
            </a:r>
            <a:r>
              <a:rPr lang="nl-NL" baseline="0" dirty="0"/>
              <a:t> I have </a:t>
            </a:r>
            <a:r>
              <a:rPr lang="nl-NL" baseline="0" dirty="0" err="1"/>
              <a:t>not</a:t>
            </a:r>
            <a:r>
              <a:rPr lang="nl-NL" baseline="0" dirty="0"/>
              <a:t> </a:t>
            </a:r>
            <a:r>
              <a:rPr lang="nl-NL" baseline="0" dirty="0" err="1"/>
              <a:t>yet</a:t>
            </a:r>
            <a:r>
              <a:rPr lang="nl-NL" baseline="0" dirty="0"/>
              <a:t> </a:t>
            </a:r>
            <a:r>
              <a:rPr lang="nl-NL" baseline="0" dirty="0" err="1"/>
              <a:t>seen</a:t>
            </a:r>
            <a:r>
              <a:rPr lang="nl-NL" baseline="0" dirty="0"/>
              <a:t> </a:t>
            </a:r>
            <a:r>
              <a:rPr lang="nl-NL" baseline="0" dirty="0" err="1"/>
              <a:t>any</a:t>
            </a:r>
            <a:r>
              <a:rPr lang="nl-NL" baseline="0" dirty="0"/>
              <a:t> information </a:t>
            </a:r>
            <a:r>
              <a:rPr lang="nl-NL" baseline="0" dirty="0" err="1"/>
              <a:t>about</a:t>
            </a:r>
            <a:r>
              <a:rPr lang="nl-NL" baseline="0" dirty="0"/>
              <a:t> it.</a:t>
            </a:r>
          </a:p>
          <a:p>
            <a:r>
              <a:rPr lang="nl-NL" baseline="0" dirty="0"/>
              <a:t>At </a:t>
            </a:r>
            <a:r>
              <a:rPr lang="nl-NL" baseline="0" dirty="0" err="1"/>
              <a:t>this</a:t>
            </a:r>
            <a:r>
              <a:rPr lang="nl-NL" baseline="0" dirty="0"/>
              <a:t> moment </a:t>
            </a:r>
            <a:r>
              <a:rPr lang="nl-NL" baseline="0" dirty="0" err="1"/>
              <a:t>my</a:t>
            </a:r>
            <a:r>
              <a:rPr lang="nl-NL" baseline="0" dirty="0"/>
              <a:t> </a:t>
            </a:r>
            <a:r>
              <a:rPr lang="nl-NL" baseline="0" dirty="0" err="1"/>
              <a:t>impression</a:t>
            </a:r>
            <a:r>
              <a:rPr lang="nl-NL" baseline="0" dirty="0"/>
              <a:t> </a:t>
            </a:r>
            <a:r>
              <a:rPr lang="nl-NL" baseline="0" dirty="0" err="1"/>
              <a:t>would</a:t>
            </a:r>
            <a:r>
              <a:rPr lang="nl-NL" baseline="0" dirty="0"/>
              <a:t> </a:t>
            </a:r>
            <a:r>
              <a:rPr lang="nl-NL" baseline="0" dirty="0" err="1"/>
              <a:t>be</a:t>
            </a:r>
            <a:r>
              <a:rPr lang="nl-NL" baseline="0" dirty="0"/>
              <a:t> </a:t>
            </a:r>
            <a:r>
              <a:rPr lang="nl-NL" baseline="0" dirty="0" err="1"/>
              <a:t>the</a:t>
            </a:r>
            <a:r>
              <a:rPr lang="nl-NL" baseline="0" dirty="0"/>
              <a:t> 14 </a:t>
            </a:r>
            <a:r>
              <a:rPr lang="nl-NL" baseline="0" dirty="0" err="1"/>
              <a:t>journals</a:t>
            </a:r>
            <a:r>
              <a:rPr lang="nl-NL" baseline="0" dirty="0"/>
              <a:t> </a:t>
            </a:r>
            <a:r>
              <a:rPr lang="nl-NL" baseline="0" dirty="0" err="1"/>
              <a:t>covered</a:t>
            </a:r>
            <a:r>
              <a:rPr lang="nl-NL" baseline="0" dirty="0"/>
              <a:t> </a:t>
            </a:r>
            <a:r>
              <a:rPr lang="nl-NL" baseline="0" dirty="0" err="1"/>
              <a:t>by</a:t>
            </a:r>
            <a:r>
              <a:rPr lang="nl-NL" baseline="0" dirty="0"/>
              <a:t> SCOAP are Plan S compliant.</a:t>
            </a:r>
          </a:p>
          <a:p>
            <a:r>
              <a:rPr lang="nl-NL" baseline="0" dirty="0" err="1"/>
              <a:t>If</a:t>
            </a:r>
            <a:r>
              <a:rPr lang="nl-NL" baseline="0" dirty="0"/>
              <a:t> </a:t>
            </a:r>
            <a:r>
              <a:rPr lang="nl-NL" baseline="0" dirty="0" err="1"/>
              <a:t>not</a:t>
            </a:r>
            <a:r>
              <a:rPr lang="nl-NL" baseline="0" dirty="0"/>
              <a:t>: Plan S has to </a:t>
            </a:r>
            <a:r>
              <a:rPr lang="nl-NL" baseline="0" dirty="0" err="1"/>
              <a:t>be</a:t>
            </a:r>
            <a:r>
              <a:rPr lang="nl-NL" baseline="0" dirty="0"/>
              <a:t> </a:t>
            </a:r>
            <a:r>
              <a:rPr lang="nl-NL" baseline="0" dirty="0" err="1"/>
              <a:t>changed</a:t>
            </a:r>
            <a:r>
              <a:rPr lang="nl-NL" baseline="0" dirty="0"/>
              <a:t>.</a:t>
            </a:r>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13</a:t>
            </a:fld>
            <a:endParaRPr lang="nl-NL" dirty="0"/>
          </a:p>
        </p:txBody>
      </p:sp>
    </p:spTree>
    <p:extLst>
      <p:ext uri="{BB962C8B-B14F-4D97-AF65-F5344CB8AC3E}">
        <p14:creationId xmlns:p14="http://schemas.microsoft.com/office/powerpoint/2010/main" val="1616094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14</a:t>
            </a:fld>
            <a:endParaRPr lang="nl-NL" dirty="0"/>
          </a:p>
        </p:txBody>
      </p:sp>
    </p:spTree>
    <p:extLst>
      <p:ext uri="{BB962C8B-B14F-4D97-AF65-F5344CB8AC3E}">
        <p14:creationId xmlns:p14="http://schemas.microsoft.com/office/powerpoint/2010/main" val="348214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r>
              <a:rPr lang="nl-NL" dirty="0" err="1"/>
              <a:t>Thanks</a:t>
            </a:r>
            <a:r>
              <a:rPr lang="nl-NL" dirty="0"/>
              <a:t> </a:t>
            </a:r>
            <a:r>
              <a:rPr lang="nl-NL" dirty="0" err="1"/>
              <a:t>for</a:t>
            </a:r>
            <a:r>
              <a:rPr lang="nl-NL" dirty="0"/>
              <a:t> intro. </a:t>
            </a:r>
            <a:r>
              <a:rPr lang="nl-NL" dirty="0" err="1"/>
              <a:t>Prepared</a:t>
            </a:r>
            <a:r>
              <a:rPr lang="nl-NL" dirty="0"/>
              <a:t> </a:t>
            </a:r>
            <a:r>
              <a:rPr lang="nl-NL" dirty="0" err="1"/>
              <a:t>some</a:t>
            </a:r>
            <a:r>
              <a:rPr lang="nl-NL" dirty="0"/>
              <a:t> slides to introduce Plan S:</a:t>
            </a:r>
            <a:r>
              <a:rPr lang="nl-NL" baseline="0" dirty="0"/>
              <a:t> </a:t>
            </a:r>
            <a:r>
              <a:rPr lang="nl-NL" baseline="0" dirty="0" err="1"/>
              <a:t>what</a:t>
            </a:r>
            <a:r>
              <a:rPr lang="nl-NL" baseline="0" dirty="0"/>
              <a:t> </a:t>
            </a:r>
            <a:r>
              <a:rPr lang="nl-NL" baseline="0" dirty="0" err="1"/>
              <a:t>it</a:t>
            </a:r>
            <a:r>
              <a:rPr lang="nl-NL" baseline="0" dirty="0"/>
              <a:t> is, </a:t>
            </a:r>
            <a:r>
              <a:rPr lang="nl-NL" baseline="0" dirty="0" err="1"/>
              <a:t>where</a:t>
            </a:r>
            <a:r>
              <a:rPr lang="nl-NL" baseline="0" dirty="0"/>
              <a:t> we are in </a:t>
            </a:r>
            <a:r>
              <a:rPr lang="nl-NL" baseline="0" dirty="0" err="1"/>
              <a:t>the</a:t>
            </a:r>
            <a:r>
              <a:rPr lang="nl-NL" baseline="0" dirty="0"/>
              <a:t> </a:t>
            </a:r>
            <a:r>
              <a:rPr lang="nl-NL" baseline="0" dirty="0" err="1"/>
              <a:t>process</a:t>
            </a:r>
            <a:r>
              <a:rPr lang="nl-NL" baseline="0" dirty="0"/>
              <a:t>. </a:t>
            </a:r>
          </a:p>
          <a:p>
            <a:r>
              <a:rPr lang="nl-NL" baseline="0" dirty="0"/>
              <a:t>- </a:t>
            </a:r>
            <a:r>
              <a:rPr lang="nl-NL" baseline="0" dirty="0" err="1"/>
              <a:t>Conclude</a:t>
            </a:r>
            <a:r>
              <a:rPr lang="nl-NL" baseline="0" dirty="0"/>
              <a:t> </a:t>
            </a:r>
            <a:r>
              <a:rPr lang="nl-NL" baseline="0" dirty="0" err="1"/>
              <a:t>with</a:t>
            </a:r>
            <a:r>
              <a:rPr lang="nl-NL" baseline="0" dirty="0"/>
              <a:t> </a:t>
            </a:r>
            <a:r>
              <a:rPr lang="nl-NL" baseline="0" dirty="0" err="1"/>
              <a:t>some</a:t>
            </a:r>
            <a:r>
              <a:rPr lang="nl-NL" baseline="0" dirty="0"/>
              <a:t> information on </a:t>
            </a:r>
            <a:r>
              <a:rPr lang="nl-NL" baseline="0" dirty="0" err="1"/>
              <a:t>possible</a:t>
            </a:r>
            <a:r>
              <a:rPr lang="nl-NL" baseline="0" dirty="0"/>
              <a:t> </a:t>
            </a:r>
            <a:r>
              <a:rPr lang="nl-NL" baseline="0" dirty="0" err="1"/>
              <a:t>consequences</a:t>
            </a:r>
            <a:r>
              <a:rPr lang="nl-NL" baseline="0" dirty="0"/>
              <a:t> </a:t>
            </a:r>
            <a:r>
              <a:rPr lang="nl-NL" baseline="0" dirty="0" err="1"/>
              <a:t>for</a:t>
            </a:r>
            <a:r>
              <a:rPr lang="nl-NL" baseline="0" dirty="0"/>
              <a:t> </a:t>
            </a:r>
            <a:r>
              <a:rPr lang="nl-NL" baseline="0" dirty="0" err="1"/>
              <a:t>journals</a:t>
            </a:r>
            <a:r>
              <a:rPr lang="nl-NL" baseline="0" dirty="0"/>
              <a:t> in </a:t>
            </a:r>
            <a:r>
              <a:rPr lang="nl-NL" baseline="0" dirty="0" err="1"/>
              <a:t>your</a:t>
            </a:r>
            <a:r>
              <a:rPr lang="nl-NL" baseline="0" dirty="0"/>
              <a:t> field, </a:t>
            </a:r>
            <a:r>
              <a:rPr lang="nl-NL" baseline="0" dirty="0" err="1"/>
              <a:t>especially</a:t>
            </a:r>
            <a:r>
              <a:rPr lang="nl-NL" baseline="0" dirty="0"/>
              <a:t> </a:t>
            </a:r>
            <a:r>
              <a:rPr lang="nl-NL" baseline="0" dirty="0" err="1"/>
              <a:t>the</a:t>
            </a:r>
            <a:r>
              <a:rPr lang="nl-NL" baseline="0" dirty="0"/>
              <a:t> SCOAP project. </a:t>
            </a:r>
          </a:p>
          <a:p>
            <a:r>
              <a:rPr lang="nl-NL" dirty="0"/>
              <a:t>- Have to stress: Plan S is </a:t>
            </a:r>
            <a:r>
              <a:rPr lang="nl-NL" dirty="0" err="1"/>
              <a:t>still</a:t>
            </a:r>
            <a:r>
              <a:rPr lang="nl-NL" baseline="0" dirty="0"/>
              <a:t> </a:t>
            </a:r>
            <a:r>
              <a:rPr lang="nl-NL" baseline="0" dirty="0" err="1"/>
              <a:t>heavily</a:t>
            </a:r>
            <a:r>
              <a:rPr lang="nl-NL" baseline="0" dirty="0"/>
              <a:t> </a:t>
            </a:r>
            <a:r>
              <a:rPr lang="nl-NL" baseline="0" dirty="0" err="1"/>
              <a:t>under</a:t>
            </a:r>
            <a:r>
              <a:rPr lang="nl-NL" baseline="0" dirty="0"/>
              <a:t> </a:t>
            </a:r>
            <a:r>
              <a:rPr lang="nl-NL" baseline="0" dirty="0" err="1"/>
              <a:t>discussion</a:t>
            </a:r>
            <a:r>
              <a:rPr lang="nl-NL" baseline="0" dirty="0"/>
              <a:t> / </a:t>
            </a:r>
            <a:r>
              <a:rPr lang="nl-NL" baseline="0" dirty="0" err="1"/>
              <a:t>construction</a:t>
            </a:r>
            <a:r>
              <a:rPr lang="nl-NL" baseline="0" dirty="0"/>
              <a:t>. </a:t>
            </a:r>
            <a:r>
              <a:rPr lang="nl-NL" baseline="0" dirty="0" err="1"/>
              <a:t>Sure</a:t>
            </a:r>
            <a:r>
              <a:rPr lang="nl-NL" baseline="0" dirty="0"/>
              <a:t> </a:t>
            </a:r>
            <a:r>
              <a:rPr lang="nl-NL" baseline="0" dirty="0" err="1"/>
              <a:t>you</a:t>
            </a:r>
            <a:r>
              <a:rPr lang="nl-NL" baseline="0" dirty="0"/>
              <a:t> have </a:t>
            </a:r>
            <a:r>
              <a:rPr lang="nl-NL" baseline="0" dirty="0" err="1"/>
              <a:t>seen</a:t>
            </a:r>
            <a:r>
              <a:rPr lang="nl-NL" baseline="0" dirty="0"/>
              <a:t> </a:t>
            </a:r>
            <a:r>
              <a:rPr lang="nl-NL" baseline="0" dirty="0" err="1"/>
              <a:t>the</a:t>
            </a:r>
            <a:r>
              <a:rPr lang="nl-NL" baseline="0" dirty="0"/>
              <a:t> </a:t>
            </a:r>
            <a:r>
              <a:rPr lang="nl-NL" baseline="0" dirty="0" err="1"/>
              <a:t>debate</a:t>
            </a:r>
            <a:r>
              <a:rPr lang="nl-NL" baseline="0" dirty="0"/>
              <a:t> in </a:t>
            </a:r>
            <a:r>
              <a:rPr lang="nl-NL" baseline="0" dirty="0" err="1"/>
              <a:t>the</a:t>
            </a:r>
            <a:r>
              <a:rPr lang="nl-NL" baseline="0" dirty="0"/>
              <a:t> </a:t>
            </a:r>
            <a:r>
              <a:rPr lang="nl-NL" baseline="0" dirty="0" err="1"/>
              <a:t>national</a:t>
            </a:r>
            <a:r>
              <a:rPr lang="nl-NL" baseline="0" dirty="0"/>
              <a:t> </a:t>
            </a:r>
            <a:r>
              <a:rPr lang="nl-NL" baseline="0" dirty="0" err="1"/>
              <a:t>Newspapers</a:t>
            </a:r>
            <a:r>
              <a:rPr lang="nl-NL" baseline="0" dirty="0"/>
              <a:t>. For </a:t>
            </a:r>
            <a:r>
              <a:rPr lang="nl-NL" baseline="0" dirty="0" err="1"/>
              <a:t>the</a:t>
            </a:r>
            <a:r>
              <a:rPr lang="nl-NL" baseline="0" dirty="0"/>
              <a:t> past 2 </a:t>
            </a:r>
            <a:r>
              <a:rPr lang="nl-NL" baseline="0" dirty="0" err="1"/>
              <a:t>months</a:t>
            </a:r>
            <a:r>
              <a:rPr lang="nl-NL" baseline="0" dirty="0"/>
              <a:t> </a:t>
            </a:r>
            <a:r>
              <a:rPr lang="nl-NL" baseline="0" dirty="0" err="1"/>
              <a:t>there</a:t>
            </a:r>
            <a:r>
              <a:rPr lang="nl-NL" baseline="0" dirty="0"/>
              <a:t> has been a </a:t>
            </a:r>
            <a:r>
              <a:rPr lang="nl-NL" baseline="0" dirty="0" err="1"/>
              <a:t>consultation</a:t>
            </a:r>
            <a:r>
              <a:rPr lang="nl-NL" baseline="0" dirty="0"/>
              <a:t> </a:t>
            </a:r>
            <a:r>
              <a:rPr lang="nl-NL" baseline="0" dirty="0" err="1"/>
              <a:t>phase</a:t>
            </a:r>
            <a:r>
              <a:rPr lang="nl-NL" baseline="0" dirty="0"/>
              <a:t> </a:t>
            </a:r>
            <a:r>
              <a:rPr lang="nl-NL" baseline="0" dirty="0" err="1"/>
              <a:t>where</a:t>
            </a:r>
            <a:r>
              <a:rPr lang="nl-NL" baseline="0" dirty="0"/>
              <a:t> </a:t>
            </a:r>
            <a:r>
              <a:rPr lang="nl-NL" baseline="0" dirty="0" err="1"/>
              <a:t>everyone</a:t>
            </a:r>
            <a:r>
              <a:rPr lang="nl-NL" baseline="0" dirty="0"/>
              <a:t> </a:t>
            </a:r>
            <a:r>
              <a:rPr lang="nl-NL" baseline="0" dirty="0" err="1"/>
              <a:t>could</a:t>
            </a:r>
            <a:r>
              <a:rPr lang="nl-NL" baseline="0" dirty="0"/>
              <a:t> </a:t>
            </a:r>
            <a:r>
              <a:rPr lang="nl-NL" baseline="0" dirty="0" err="1"/>
              <a:t>give</a:t>
            </a:r>
            <a:r>
              <a:rPr lang="nl-NL" baseline="0" dirty="0"/>
              <a:t> feedback to </a:t>
            </a:r>
            <a:r>
              <a:rPr lang="nl-NL" baseline="0" dirty="0" err="1"/>
              <a:t>the</a:t>
            </a:r>
            <a:r>
              <a:rPr lang="nl-NL" baseline="0" dirty="0"/>
              <a:t> </a:t>
            </a:r>
            <a:r>
              <a:rPr lang="nl-NL" baseline="0" dirty="0" err="1"/>
              <a:t>proposals</a:t>
            </a:r>
            <a:r>
              <a:rPr lang="nl-NL" baseline="0" dirty="0"/>
              <a:t>. In </a:t>
            </a:r>
            <a:r>
              <a:rPr lang="nl-NL" baseline="0" dirty="0" err="1"/>
              <a:t>that</a:t>
            </a:r>
            <a:r>
              <a:rPr lang="nl-NL" baseline="0" dirty="0"/>
              <a:t> </a:t>
            </a:r>
            <a:r>
              <a:rPr lang="nl-NL" baseline="0" dirty="0" err="1"/>
              <a:t>contex</a:t>
            </a:r>
            <a:r>
              <a:rPr lang="nl-NL" baseline="0" dirty="0"/>
              <a:t>: </a:t>
            </a:r>
            <a:r>
              <a:rPr lang="nl-NL" baseline="0" dirty="0" err="1"/>
              <a:t>consultation</a:t>
            </a:r>
            <a:r>
              <a:rPr lang="nl-NL" baseline="0" dirty="0"/>
              <a:t> meeting in </a:t>
            </a:r>
            <a:r>
              <a:rPr lang="nl-NL" baseline="0" dirty="0" err="1"/>
              <a:t>NLs</a:t>
            </a:r>
            <a:r>
              <a:rPr lang="nl-NL" baseline="0" dirty="0"/>
              <a:t> </a:t>
            </a:r>
            <a:r>
              <a:rPr lang="nl-NL" baseline="0" dirty="0" err="1"/>
              <a:t>by</a:t>
            </a:r>
            <a:r>
              <a:rPr lang="nl-NL" baseline="0" dirty="0"/>
              <a:t> NWO </a:t>
            </a:r>
            <a:r>
              <a:rPr lang="nl-NL" baseline="0" dirty="0" err="1"/>
              <a:t>and</a:t>
            </a:r>
            <a:r>
              <a:rPr lang="nl-NL" baseline="0" dirty="0"/>
              <a:t> </a:t>
            </a:r>
            <a:r>
              <a:rPr lang="nl-NL" baseline="0" dirty="0" err="1"/>
              <a:t>Zonmw</a:t>
            </a:r>
            <a:r>
              <a:rPr lang="nl-NL" baseline="0" dirty="0"/>
              <a:t>. More </a:t>
            </a:r>
            <a:r>
              <a:rPr lang="nl-NL" baseline="0" dirty="0" err="1"/>
              <a:t>than</a:t>
            </a:r>
            <a:r>
              <a:rPr lang="nl-NL" baseline="0" dirty="0"/>
              <a:t> 2000 </a:t>
            </a:r>
            <a:r>
              <a:rPr lang="nl-NL" baseline="0" dirty="0" err="1"/>
              <a:t>submissions</a:t>
            </a:r>
            <a:r>
              <a:rPr lang="nl-NL" baseline="0" dirty="0"/>
              <a:t> </a:t>
            </a:r>
            <a:r>
              <a:rPr lang="nl-NL" baseline="0" dirty="0" err="1"/>
              <a:t>received</a:t>
            </a:r>
            <a:r>
              <a:rPr lang="nl-NL" baseline="0" dirty="0"/>
              <a:t>. </a:t>
            </a:r>
            <a:r>
              <a:rPr lang="nl-NL" baseline="0" dirty="0" err="1"/>
              <a:t>This</a:t>
            </a:r>
            <a:r>
              <a:rPr lang="nl-NL" baseline="0" dirty="0"/>
              <a:t> </a:t>
            </a:r>
            <a:r>
              <a:rPr lang="nl-NL" baseline="0" dirty="0" err="1"/>
              <a:t>will</a:t>
            </a:r>
            <a:r>
              <a:rPr lang="nl-NL" baseline="0" dirty="0"/>
              <a:t> lead to </a:t>
            </a:r>
            <a:r>
              <a:rPr lang="nl-NL" baseline="0" dirty="0" err="1"/>
              <a:t>changed</a:t>
            </a:r>
            <a:r>
              <a:rPr lang="nl-NL" baseline="0" dirty="0"/>
              <a:t> / </a:t>
            </a:r>
            <a:r>
              <a:rPr lang="nl-NL" baseline="0" dirty="0" err="1"/>
              <a:t>modications</a:t>
            </a:r>
            <a:r>
              <a:rPr lang="nl-NL" baseline="0" dirty="0"/>
              <a:t> of </a:t>
            </a:r>
            <a:r>
              <a:rPr lang="nl-NL" baseline="0" dirty="0" err="1"/>
              <a:t>the</a:t>
            </a:r>
            <a:r>
              <a:rPr lang="nl-NL" baseline="0" dirty="0"/>
              <a:t> plan. But in </a:t>
            </a:r>
            <a:r>
              <a:rPr lang="nl-NL" baseline="0" dirty="0" err="1"/>
              <a:t>what</a:t>
            </a:r>
            <a:r>
              <a:rPr lang="nl-NL" baseline="0" dirty="0"/>
              <a:t> </a:t>
            </a:r>
            <a:r>
              <a:rPr lang="nl-NL" baseline="0" dirty="0" err="1"/>
              <a:t>direction</a:t>
            </a:r>
            <a:r>
              <a:rPr lang="nl-NL" baseline="0" dirty="0"/>
              <a:t> is </a:t>
            </a:r>
            <a:r>
              <a:rPr lang="nl-NL" baseline="0" dirty="0" err="1"/>
              <a:t>still</a:t>
            </a:r>
            <a:r>
              <a:rPr lang="nl-NL" baseline="0" dirty="0"/>
              <a:t> </a:t>
            </a:r>
            <a:r>
              <a:rPr lang="nl-NL" baseline="0" dirty="0" err="1"/>
              <a:t>unclear</a:t>
            </a:r>
            <a:r>
              <a:rPr lang="nl-NL" baseline="0" dirty="0"/>
              <a:t>. </a:t>
            </a:r>
            <a:endParaRPr lang="nl-NL" dirty="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2</a:t>
            </a:fld>
            <a:endParaRPr lang="nl-NL" dirty="0"/>
          </a:p>
        </p:txBody>
      </p:sp>
    </p:spTree>
    <p:extLst>
      <p:ext uri="{BB962C8B-B14F-4D97-AF65-F5344CB8AC3E}">
        <p14:creationId xmlns:p14="http://schemas.microsoft.com/office/powerpoint/2010/main" val="281288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Initiative</a:t>
            </a:r>
            <a:r>
              <a:rPr lang="nl-NL" dirty="0"/>
              <a:t> </a:t>
            </a:r>
            <a:r>
              <a:rPr lang="nl-NL" dirty="0" err="1"/>
              <a:t>for</a:t>
            </a:r>
            <a:r>
              <a:rPr lang="nl-NL" dirty="0"/>
              <a:t> Plan S was taken </a:t>
            </a:r>
            <a:r>
              <a:rPr lang="nl-NL" dirty="0" err="1"/>
              <a:t>by</a:t>
            </a:r>
            <a:r>
              <a:rPr lang="nl-NL" dirty="0"/>
              <a:t> Robert Jan Smit </a:t>
            </a:r>
            <a:r>
              <a:rPr lang="nl-NL" dirty="0" err="1"/>
              <a:t>who</a:t>
            </a:r>
            <a:r>
              <a:rPr lang="nl-NL" dirty="0"/>
              <a:t> was </a:t>
            </a:r>
            <a:r>
              <a:rPr lang="nl-NL" dirty="0" err="1"/>
              <a:t>appointed</a:t>
            </a:r>
            <a:r>
              <a:rPr lang="nl-NL" baseline="0" dirty="0"/>
              <a:t> special </a:t>
            </a:r>
            <a:r>
              <a:rPr lang="nl-NL" baseline="0" dirty="0" err="1"/>
              <a:t>envoy</a:t>
            </a:r>
            <a:r>
              <a:rPr lang="nl-NL" baseline="0" dirty="0"/>
              <a:t> open access a </a:t>
            </a:r>
            <a:r>
              <a:rPr lang="nl-NL" baseline="0" dirty="0" err="1"/>
              <a:t>year</a:t>
            </a:r>
            <a:r>
              <a:rPr lang="nl-NL" baseline="0" dirty="0"/>
              <a:t> </a:t>
            </a:r>
            <a:r>
              <a:rPr lang="nl-NL" baseline="0" dirty="0" err="1"/>
              <a:t>ago</a:t>
            </a:r>
            <a:r>
              <a:rPr lang="nl-NL" baseline="0" dirty="0"/>
              <a:t> </a:t>
            </a:r>
            <a:r>
              <a:rPr lang="nl-NL" baseline="0" dirty="0" err="1"/>
              <a:t>by</a:t>
            </a:r>
            <a:r>
              <a:rPr lang="nl-NL" baseline="0" dirty="0"/>
              <a:t> </a:t>
            </a:r>
            <a:r>
              <a:rPr lang="nl-NL" baseline="0" dirty="0" err="1"/>
              <a:t>the</a:t>
            </a:r>
            <a:r>
              <a:rPr lang="nl-NL" baseline="0" dirty="0"/>
              <a:t> </a:t>
            </a:r>
            <a:r>
              <a:rPr lang="nl-NL" baseline="0" dirty="0" err="1"/>
              <a:t>Commission</a:t>
            </a:r>
            <a:r>
              <a:rPr lang="nl-NL" baseline="0" dirty="0"/>
              <a:t> to </a:t>
            </a:r>
            <a:r>
              <a:rPr lang="nl-NL" baseline="0" dirty="0" err="1"/>
              <a:t>come</a:t>
            </a:r>
            <a:r>
              <a:rPr lang="nl-NL" baseline="0" dirty="0"/>
              <a:t> up </a:t>
            </a:r>
            <a:r>
              <a:rPr lang="nl-NL" baseline="0" dirty="0" err="1"/>
              <a:t>with</a:t>
            </a:r>
            <a:r>
              <a:rPr lang="nl-NL" baseline="0" dirty="0"/>
              <a:t> a plan to </a:t>
            </a:r>
            <a:r>
              <a:rPr lang="nl-NL" baseline="0" dirty="0" err="1"/>
              <a:t>accelerate</a:t>
            </a:r>
            <a:r>
              <a:rPr lang="nl-NL" baseline="0" dirty="0"/>
              <a:t> </a:t>
            </a:r>
            <a:r>
              <a:rPr lang="nl-NL" baseline="0" dirty="0" err="1"/>
              <a:t>the</a:t>
            </a:r>
            <a:r>
              <a:rPr lang="nl-NL" baseline="0" dirty="0"/>
              <a:t> </a:t>
            </a:r>
            <a:r>
              <a:rPr lang="nl-NL" baseline="0" dirty="0" err="1"/>
              <a:t>transition</a:t>
            </a:r>
            <a:r>
              <a:rPr lang="nl-NL" baseline="0" dirty="0"/>
              <a:t> to OA. </a:t>
            </a:r>
            <a:r>
              <a:rPr lang="nl-NL" baseline="0" dirty="0" err="1"/>
              <a:t>Because</a:t>
            </a:r>
            <a:endParaRPr lang="nl-NL" baseline="0" dirty="0"/>
          </a:p>
          <a:p>
            <a:endParaRPr lang="en-US" dirty="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3</a:t>
            </a:fld>
            <a:endParaRPr lang="nl-NL" dirty="0"/>
          </a:p>
        </p:txBody>
      </p:sp>
    </p:spTree>
    <p:extLst>
      <p:ext uri="{BB962C8B-B14F-4D97-AF65-F5344CB8AC3E}">
        <p14:creationId xmlns:p14="http://schemas.microsoft.com/office/powerpoint/2010/main" val="345687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As is well known: OA has been out there for many years. Earliest statements go</a:t>
            </a:r>
            <a:r>
              <a:rPr lang="en-US" baseline="0" dirty="0"/>
              <a:t> back at least 15 years. But progress is slow.</a:t>
            </a:r>
            <a:endParaRPr lang="en-US" dirty="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4</a:t>
            </a:fld>
            <a:endParaRPr lang="nl-NL" dirty="0"/>
          </a:p>
        </p:txBody>
      </p:sp>
    </p:spTree>
    <p:extLst>
      <p:ext uri="{BB962C8B-B14F-4D97-AF65-F5344CB8AC3E}">
        <p14:creationId xmlns:p14="http://schemas.microsoft.com/office/powerpoint/2010/main" val="127697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These are </a:t>
            </a:r>
            <a:r>
              <a:rPr lang="nl-NL" dirty="0" err="1"/>
              <a:t>some</a:t>
            </a:r>
            <a:r>
              <a:rPr lang="nl-NL" dirty="0"/>
              <a:t> </a:t>
            </a:r>
            <a:r>
              <a:rPr lang="nl-NL" dirty="0" err="1"/>
              <a:t>figures</a:t>
            </a:r>
            <a:r>
              <a:rPr lang="nl-NL" dirty="0"/>
              <a:t> </a:t>
            </a:r>
            <a:r>
              <a:rPr lang="nl-NL" dirty="0" err="1"/>
              <a:t>for</a:t>
            </a:r>
            <a:r>
              <a:rPr lang="nl-NL" dirty="0"/>
              <a:t> </a:t>
            </a:r>
            <a:r>
              <a:rPr lang="nl-NL" dirty="0" err="1"/>
              <a:t>the</a:t>
            </a:r>
            <a:r>
              <a:rPr lang="nl-NL" dirty="0"/>
              <a:t> Dutch </a:t>
            </a:r>
            <a:r>
              <a:rPr lang="nl-NL" dirty="0" err="1"/>
              <a:t>situation</a:t>
            </a:r>
            <a:r>
              <a:rPr lang="nl-NL" dirty="0"/>
              <a:t>. </a:t>
            </a:r>
            <a:r>
              <a:rPr lang="nl-NL" dirty="0" err="1"/>
              <a:t>Where</a:t>
            </a:r>
            <a:r>
              <a:rPr lang="nl-NL" dirty="0"/>
              <a:t> </a:t>
            </a:r>
            <a:r>
              <a:rPr lang="nl-NL" dirty="0" err="1"/>
              <a:t>you</a:t>
            </a:r>
            <a:r>
              <a:rPr lang="nl-NL" dirty="0"/>
              <a:t> </a:t>
            </a:r>
            <a:r>
              <a:rPr lang="nl-NL" dirty="0" err="1"/>
              <a:t>can</a:t>
            </a:r>
            <a:r>
              <a:rPr lang="nl-NL" dirty="0"/>
              <a:t> </a:t>
            </a:r>
            <a:r>
              <a:rPr lang="nl-NL" dirty="0" err="1"/>
              <a:t>see</a:t>
            </a:r>
            <a:r>
              <a:rPr lang="nl-NL" dirty="0"/>
              <a:t> </a:t>
            </a:r>
            <a:r>
              <a:rPr lang="nl-NL" dirty="0" err="1"/>
              <a:t>that</a:t>
            </a:r>
            <a:r>
              <a:rPr lang="nl-NL" dirty="0"/>
              <a:t> </a:t>
            </a:r>
            <a:r>
              <a:rPr lang="nl-NL" dirty="0" err="1"/>
              <a:t>roughly</a:t>
            </a:r>
            <a:r>
              <a:rPr lang="nl-NL" dirty="0"/>
              <a:t> 50% of </a:t>
            </a:r>
            <a:r>
              <a:rPr lang="nl-NL" dirty="0" err="1"/>
              <a:t>all</a:t>
            </a:r>
            <a:r>
              <a:rPr lang="nl-NL" dirty="0"/>
              <a:t> </a:t>
            </a:r>
            <a:r>
              <a:rPr lang="nl-NL" dirty="0" err="1"/>
              <a:t>articles</a:t>
            </a:r>
            <a:r>
              <a:rPr lang="nl-NL" dirty="0"/>
              <a:t> </a:t>
            </a:r>
            <a:r>
              <a:rPr lang="nl-NL" dirty="0" err="1"/>
              <a:t>published</a:t>
            </a:r>
            <a:r>
              <a:rPr lang="nl-NL" dirty="0"/>
              <a:t> </a:t>
            </a:r>
            <a:r>
              <a:rPr lang="nl-NL" dirty="0" err="1"/>
              <a:t>by</a:t>
            </a:r>
            <a:r>
              <a:rPr lang="nl-NL" dirty="0"/>
              <a:t> Dutch </a:t>
            </a:r>
            <a:r>
              <a:rPr lang="nl-NL" dirty="0" err="1"/>
              <a:t>researchers</a:t>
            </a:r>
            <a:r>
              <a:rPr lang="nl-NL" dirty="0"/>
              <a:t> are </a:t>
            </a:r>
            <a:r>
              <a:rPr lang="nl-NL" dirty="0" err="1"/>
              <a:t>openly</a:t>
            </a:r>
            <a:r>
              <a:rPr lang="nl-NL" dirty="0"/>
              <a:t> </a:t>
            </a:r>
            <a:r>
              <a:rPr lang="nl-NL" dirty="0" err="1"/>
              <a:t>available</a:t>
            </a:r>
            <a:r>
              <a:rPr lang="nl-NL" dirty="0"/>
              <a:t>.</a:t>
            </a:r>
            <a:r>
              <a:rPr lang="nl-NL" baseline="0" dirty="0"/>
              <a:t> </a:t>
            </a:r>
            <a:r>
              <a:rPr lang="nl-NL" baseline="0" dirty="0" err="1"/>
              <a:t>If</a:t>
            </a:r>
            <a:r>
              <a:rPr lang="nl-NL" baseline="0" dirty="0"/>
              <a:t> </a:t>
            </a:r>
            <a:r>
              <a:rPr lang="nl-NL" baseline="0" dirty="0" err="1"/>
              <a:t>you</a:t>
            </a:r>
            <a:r>
              <a:rPr lang="nl-NL" baseline="0" dirty="0"/>
              <a:t> look at </a:t>
            </a:r>
            <a:r>
              <a:rPr lang="nl-NL" baseline="0" dirty="0" err="1"/>
              <a:t>the</a:t>
            </a:r>
            <a:r>
              <a:rPr lang="nl-NL" baseline="0" dirty="0"/>
              <a:t> </a:t>
            </a:r>
            <a:r>
              <a:rPr lang="nl-NL" baseline="0" dirty="0" err="1"/>
              <a:t>articles</a:t>
            </a:r>
            <a:r>
              <a:rPr lang="nl-NL" baseline="0" dirty="0"/>
              <a:t> </a:t>
            </a:r>
            <a:r>
              <a:rPr lang="nl-NL" baseline="0" dirty="0" err="1"/>
              <a:t>arising</a:t>
            </a:r>
            <a:r>
              <a:rPr lang="nl-NL" baseline="0" dirty="0"/>
              <a:t> </a:t>
            </a:r>
            <a:r>
              <a:rPr lang="nl-NL" baseline="0" dirty="0" err="1"/>
              <a:t>from</a:t>
            </a:r>
            <a:r>
              <a:rPr lang="nl-NL" baseline="0" dirty="0"/>
              <a:t> NWO </a:t>
            </a:r>
            <a:r>
              <a:rPr lang="nl-NL" baseline="0" dirty="0" err="1"/>
              <a:t>funding</a:t>
            </a:r>
            <a:r>
              <a:rPr lang="nl-NL" baseline="0" dirty="0"/>
              <a:t> </a:t>
            </a:r>
            <a:r>
              <a:rPr lang="nl-NL" baseline="0" dirty="0" err="1"/>
              <a:t>this</a:t>
            </a:r>
            <a:r>
              <a:rPr lang="nl-NL" baseline="0" dirty="0"/>
              <a:t> picture is a </a:t>
            </a:r>
            <a:r>
              <a:rPr lang="nl-NL" baseline="0" dirty="0" err="1"/>
              <a:t>little</a:t>
            </a:r>
            <a:r>
              <a:rPr lang="nl-NL" baseline="0" dirty="0"/>
              <a:t> bit </a:t>
            </a:r>
            <a:r>
              <a:rPr lang="nl-NL" baseline="0" dirty="0" err="1"/>
              <a:t>better</a:t>
            </a:r>
            <a:r>
              <a:rPr lang="nl-NL" baseline="0" dirty="0"/>
              <a:t>. But…</a:t>
            </a:r>
            <a:endParaRPr lang="nl-NL" dirty="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5</a:t>
            </a:fld>
            <a:endParaRPr lang="nl-NL" dirty="0"/>
          </a:p>
        </p:txBody>
      </p:sp>
    </p:spTree>
    <p:extLst>
      <p:ext uri="{BB962C8B-B14F-4D97-AF65-F5344CB8AC3E}">
        <p14:creationId xmlns:p14="http://schemas.microsoft.com/office/powerpoint/2010/main" val="224134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The international</a:t>
            </a:r>
            <a:r>
              <a:rPr lang="en-US" baseline="0" dirty="0"/>
              <a:t> situation is not positive at all. These are figures by the European Commission showing that progress has been very slow and only 25% of the output is openly accessible. This is the main motivation for Plan S.</a:t>
            </a:r>
            <a:endParaRPr lang="en-US" dirty="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6</a:t>
            </a:fld>
            <a:endParaRPr lang="nl-NL" dirty="0"/>
          </a:p>
        </p:txBody>
      </p:sp>
    </p:spTree>
    <p:extLst>
      <p:ext uri="{BB962C8B-B14F-4D97-AF65-F5344CB8AC3E}">
        <p14:creationId xmlns:p14="http://schemas.microsoft.com/office/powerpoint/2010/main" val="366877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What</a:t>
            </a:r>
            <a:r>
              <a:rPr lang="en-US" baseline="0" dirty="0"/>
              <a:t> is Plan S?</a:t>
            </a:r>
          </a:p>
          <a:p>
            <a:pPr marL="171450" indent="-171450">
              <a:buFont typeface="Arial" panose="020B0604020202020204" pitchFamily="34" charset="0"/>
              <a:buChar char="•"/>
            </a:pPr>
            <a:r>
              <a:rPr lang="en-US" baseline="0" dirty="0"/>
              <a:t>It is a Plan by funding </a:t>
            </a:r>
            <a:r>
              <a:rPr lang="en-US" baseline="0" dirty="0" smtClean="0"/>
              <a:t>councils.</a:t>
            </a:r>
            <a:r>
              <a:rPr lang="en-US" baseline="0" dirty="0"/>
              <a:t> </a:t>
            </a:r>
            <a:r>
              <a:rPr lang="en-US" baseline="0" dirty="0" smtClean="0"/>
              <a:t>Its </a:t>
            </a:r>
            <a:r>
              <a:rPr lang="en-US" baseline="0" dirty="0"/>
              <a:t>aim is to accelerate the transition to full and immediate OA.</a:t>
            </a:r>
          </a:p>
          <a:p>
            <a:pPr marL="171450" indent="-171450">
              <a:buFont typeface="Arial" panose="020B0604020202020204" pitchFamily="34" charset="0"/>
              <a:buChar char="•"/>
            </a:pPr>
            <a:r>
              <a:rPr lang="en-US" baseline="0" dirty="0" smtClean="0"/>
              <a:t>How? By aligning </a:t>
            </a:r>
            <a:r>
              <a:rPr lang="en-US" baseline="0" dirty="0"/>
              <a:t>the grant conditions of as many funders as possible and to require all researchers funded by these councils to either </a:t>
            </a:r>
            <a:r>
              <a:rPr lang="en-US" baseline="0" dirty="0" smtClean="0"/>
              <a:t>be publish </a:t>
            </a:r>
            <a:r>
              <a:rPr lang="en-US" baseline="0" dirty="0"/>
              <a:t>in full gold OA journals </a:t>
            </a:r>
            <a:r>
              <a:rPr lang="en-US" baseline="0" dirty="0" err="1" smtClean="0"/>
              <a:t>ór</a:t>
            </a:r>
            <a:r>
              <a:rPr lang="en-US" baseline="0" dirty="0" smtClean="0"/>
              <a:t> </a:t>
            </a:r>
            <a:r>
              <a:rPr lang="en-US" baseline="0" dirty="0"/>
              <a:t>in closed journals that allow self-archiving articles in an Open Access repository.</a:t>
            </a:r>
          </a:p>
          <a:p>
            <a:pPr marL="171450" indent="-171450">
              <a:buFont typeface="Arial" panose="020B0604020202020204" pitchFamily="34" charset="0"/>
              <a:buChar char="•"/>
            </a:pPr>
            <a:r>
              <a:rPr lang="en-US" baseline="0" dirty="0"/>
              <a:t>Plan S also wants to put an end to the so called hybrid model of OA. It is allowed but only for a transition period of 5 years and only if these journals are covered by a transformative agreement</a:t>
            </a:r>
            <a:r>
              <a:rPr lang="en-US" baseline="0" dirty="0" smtClean="0"/>
              <a:t>.</a:t>
            </a:r>
          </a:p>
          <a:p>
            <a:pPr marL="171450" indent="-171450">
              <a:buFont typeface="Arial" panose="020B0604020202020204" pitchFamily="34" charset="0"/>
              <a:buChar char="•"/>
            </a:pPr>
            <a:r>
              <a:rPr lang="en-US" baseline="0" dirty="0" smtClean="0"/>
              <a:t>This requires that publishers change there policies and really move to full and immediate OA. Not </a:t>
            </a:r>
            <a:r>
              <a:rPr lang="en-US" baseline="0" dirty="0" err="1" smtClean="0"/>
              <a:t>cessarily</a:t>
            </a:r>
            <a:r>
              <a:rPr lang="en-US" baseline="0" dirty="0" smtClean="0"/>
              <a:t> gold APC-based model. Plan S does not </a:t>
            </a:r>
            <a:r>
              <a:rPr lang="en-US" baseline="0" dirty="0" err="1" smtClean="0"/>
              <a:t>favour</a:t>
            </a:r>
            <a:r>
              <a:rPr lang="en-US" baseline="0" dirty="0" smtClean="0"/>
              <a:t> any specific business model. Goal is to speed up the move to full and immediate OA.</a:t>
            </a:r>
            <a:endParaRPr lang="en-US" baseline="0" dirty="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7</a:t>
            </a:fld>
            <a:endParaRPr lang="nl-NL" dirty="0"/>
          </a:p>
        </p:txBody>
      </p:sp>
    </p:spTree>
    <p:extLst>
      <p:ext uri="{BB962C8B-B14F-4D97-AF65-F5344CB8AC3E}">
        <p14:creationId xmlns:p14="http://schemas.microsoft.com/office/powerpoint/2010/main" val="162366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Of course this plan will only succeed</a:t>
            </a:r>
            <a:r>
              <a:rPr lang="en-US" baseline="0" dirty="0"/>
              <a:t> if enough funders support Plan S.</a:t>
            </a:r>
          </a:p>
          <a:p>
            <a:r>
              <a:rPr lang="en-US" baseline="0" dirty="0"/>
              <a:t>So the aim is to bring together a coalition that is as big as possible.</a:t>
            </a:r>
          </a:p>
          <a:p>
            <a:r>
              <a:rPr lang="en-US" baseline="0" dirty="0"/>
              <a:t>Now there are 15 national research councils</a:t>
            </a:r>
          </a:p>
          <a:p>
            <a:r>
              <a:rPr lang="en-US" baseline="0" dirty="0" smtClean="0"/>
              <a:t>3 </a:t>
            </a:r>
            <a:r>
              <a:rPr lang="en-US" baseline="0" dirty="0"/>
              <a:t>charities</a:t>
            </a:r>
          </a:p>
          <a:p>
            <a:r>
              <a:rPr lang="en-US" baseline="0" dirty="0"/>
              <a:t>Also supported by the ERC and EC. Idea is that the requirements of Plan S will also be applied to the grants from the next Framework Program </a:t>
            </a:r>
            <a:r>
              <a:rPr lang="en-US" baseline="0" dirty="0" err="1"/>
              <a:t>HorizonEurope</a:t>
            </a:r>
            <a:r>
              <a:rPr lang="en-US" baseline="0" dirty="0"/>
              <a:t>.</a:t>
            </a:r>
          </a:p>
          <a:p>
            <a:endParaRPr lang="en-US" dirty="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8</a:t>
            </a:fld>
            <a:endParaRPr lang="nl-NL" dirty="0"/>
          </a:p>
        </p:txBody>
      </p:sp>
    </p:spTree>
    <p:extLst>
      <p:ext uri="{BB962C8B-B14F-4D97-AF65-F5344CB8AC3E}">
        <p14:creationId xmlns:p14="http://schemas.microsoft.com/office/powerpoint/2010/main" val="303899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This slide shows</a:t>
            </a:r>
            <a:r>
              <a:rPr lang="en-US" baseline="0" dirty="0" smtClean="0"/>
              <a:t> what – boiled down to its very essence – is the core op Plan S.</a:t>
            </a:r>
          </a:p>
          <a:p>
            <a:r>
              <a:rPr lang="en-US" baseline="0" dirty="0" smtClean="0"/>
              <a:t>It is proposed that there will be three routes to compliance with Plan S.</a:t>
            </a:r>
          </a:p>
          <a:p>
            <a:r>
              <a:rPr lang="en-US" baseline="0" dirty="0" smtClean="0"/>
              <a:t>Gold / Green / Hybrid</a:t>
            </a:r>
          </a:p>
          <a:p>
            <a:r>
              <a:rPr lang="en-US" baseline="0" dirty="0" smtClean="0"/>
              <a:t>For all three routes it is required that the publication is OA </a:t>
            </a:r>
            <a:r>
              <a:rPr lang="en-US" baseline="0" dirty="0" err="1" smtClean="0"/>
              <a:t>immidiatly</a:t>
            </a:r>
            <a:r>
              <a:rPr lang="en-US" baseline="0" dirty="0" smtClean="0"/>
              <a:t>, that a CC BY license is applied and that the copyright is retained by author (not handed over to publisher)</a:t>
            </a:r>
          </a:p>
          <a:p>
            <a:r>
              <a:rPr lang="en-US" dirty="0" smtClean="0"/>
              <a:t>And</a:t>
            </a:r>
            <a:r>
              <a:rPr lang="en-US" baseline="0" dirty="0" smtClean="0"/>
              <a:t> there are additional requirements for every route.</a:t>
            </a:r>
          </a:p>
          <a:p>
            <a:r>
              <a:rPr lang="en-US" baseline="0" dirty="0" smtClean="0"/>
              <a:t>The intention of these requirements are to really induce the transition to OA and incentivize publishers to make the move to full OA.</a:t>
            </a:r>
            <a:endParaRPr lang="en-US" dirty="0" smtClean="0"/>
          </a:p>
        </p:txBody>
      </p:sp>
      <p:sp>
        <p:nvSpPr>
          <p:cNvPr id="4" name="Tijdelijke aanduiding voor dianummer 3"/>
          <p:cNvSpPr>
            <a:spLocks noGrp="1"/>
          </p:cNvSpPr>
          <p:nvPr>
            <p:ph type="sldNum" sz="quarter" idx="10"/>
          </p:nvPr>
        </p:nvSpPr>
        <p:spPr/>
        <p:txBody>
          <a:bodyPr/>
          <a:lstStyle/>
          <a:p>
            <a:pPr>
              <a:defRPr/>
            </a:pPr>
            <a:fld id="{8D445190-2B52-4DD3-B377-B0B8755AF509}" type="slidenum">
              <a:rPr lang="nl-NL" smtClean="0"/>
              <a:pPr>
                <a:defRPr/>
              </a:pPr>
              <a:t>9</a:t>
            </a:fld>
            <a:endParaRPr lang="nl-NL" dirty="0"/>
          </a:p>
        </p:txBody>
      </p:sp>
    </p:spTree>
    <p:extLst>
      <p:ext uri="{BB962C8B-B14F-4D97-AF65-F5344CB8AC3E}">
        <p14:creationId xmlns:p14="http://schemas.microsoft.com/office/powerpoint/2010/main" val="2805855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dia strategie">
    <p:bg>
      <p:bgPr>
        <a:solidFill>
          <a:srgbClr val="00BAC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800"/>
            </a:lvl1pPr>
          </a:lstStyle>
          <a:p>
            <a:pPr>
              <a:defRPr/>
            </a:pPr>
            <a:endParaRPr lang="nl-NL" dirty="0"/>
          </a:p>
        </p:txBody>
      </p:sp>
      <p:sp>
        <p:nvSpPr>
          <p:cNvPr id="7" name="Slide Number Placeholder 6"/>
          <p:cNvSpPr>
            <a:spLocks noGrp="1"/>
          </p:cNvSpPr>
          <p:nvPr>
            <p:ph type="sldNum" sz="quarter" idx="11"/>
          </p:nvPr>
        </p:nvSpPr>
        <p:spPr/>
        <p:txBody>
          <a:bodyPr/>
          <a:lstStyle>
            <a:lvl1pPr>
              <a:defRPr sz="800"/>
            </a:lvl1pPr>
          </a:lstStyle>
          <a:p>
            <a:pPr>
              <a:defRPr/>
            </a:pPr>
            <a:fld id="{2EBF375E-63A0-40BE-BB27-D625F81A2BC3}" type="slidenum">
              <a:rPr lang="nl-NL" smtClean="0"/>
              <a:pPr>
                <a:defRPr/>
              </a:pPr>
              <a:t>‹nr.›</a:t>
            </a:fld>
            <a:endParaRPr lang="nl-NL" dirty="0"/>
          </a:p>
        </p:txBody>
      </p:sp>
      <p:sp>
        <p:nvSpPr>
          <p:cNvPr id="14" name="Text Box 6"/>
          <p:cNvSpPr txBox="1">
            <a:spLocks noChangeArrowheads="1"/>
          </p:cNvSpPr>
          <p:nvPr userDrawn="1"/>
        </p:nvSpPr>
        <p:spPr bwMode="auto">
          <a:xfrm>
            <a:off x="457200" y="6516688"/>
            <a:ext cx="915246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0" dirty="0">
                <a:solidFill>
                  <a:schemeClr val="bg1"/>
                </a:solidFill>
                <a:cs typeface="+mn-cs"/>
              </a:rPr>
              <a:t>Nederlandse Organisatie voor Wetenschappelijk Onderzoek</a:t>
            </a:r>
          </a:p>
        </p:txBody>
      </p:sp>
      <p:sp>
        <p:nvSpPr>
          <p:cNvPr id="15" name="Titel 1"/>
          <p:cNvSpPr>
            <a:spLocks noGrp="1"/>
          </p:cNvSpPr>
          <p:nvPr>
            <p:ph type="ctrTitle" hasCustomPrompt="1"/>
          </p:nvPr>
        </p:nvSpPr>
        <p:spPr>
          <a:xfrm>
            <a:off x="368969" y="5830400"/>
            <a:ext cx="10363200" cy="553998"/>
          </a:xfrm>
          <a:prstGeom prst="rect">
            <a:avLst/>
          </a:prstGeom>
        </p:spPr>
        <p:txBody>
          <a:bodyPr/>
          <a:lstStyle>
            <a:lvl1pPr>
              <a:defRPr sz="3600" b="0">
                <a:solidFill>
                  <a:srgbClr val="FFFFFF"/>
                </a:solidFill>
              </a:defRPr>
            </a:lvl1pPr>
          </a:lstStyle>
          <a:p>
            <a:r>
              <a:rPr lang="nl-NL" dirty="0"/>
              <a:t>Impressie historische ontwikkeling NWO</a:t>
            </a:r>
            <a:br>
              <a:rPr lang="nl-NL" dirty="0"/>
            </a:br>
            <a:endParaRPr lang="nl-NL"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726" y="144379"/>
            <a:ext cx="8329112" cy="5366084"/>
          </a:xfrm>
          <a:prstGeom prst="rect">
            <a:avLst/>
          </a:prstGeom>
        </p:spPr>
      </p:pic>
    </p:spTree>
    <p:extLst>
      <p:ext uri="{BB962C8B-B14F-4D97-AF65-F5344CB8AC3E}">
        <p14:creationId xmlns:p14="http://schemas.microsoft.com/office/powerpoint/2010/main" val="298588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rgbClr val="00BAC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600200"/>
            <a:ext cx="10972800" cy="4525963"/>
          </a:xfrm>
          <a:prstGeom prst="rect">
            <a:avLst/>
          </a:prstGeom>
        </p:spPr>
        <p:txBody>
          <a:bodyPr/>
          <a:lstStyle>
            <a:lvl1pPr marL="342900" indent="-342900">
              <a:buClr>
                <a:srgbClr val="00BAC6"/>
              </a:buClr>
              <a:buFont typeface="Verdana" panose="020B0604030504040204" pitchFamily="34" charset="0"/>
              <a:buChar char="−"/>
              <a:defRPr>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5959366"/>
            <a:ext cx="12192000" cy="898634"/>
          </a:xfrm>
          <a:prstGeom prst="rect">
            <a:avLst/>
          </a:prstGeom>
          <a:solidFill>
            <a:srgbClr val="00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73" y="6166366"/>
            <a:ext cx="3599695" cy="4846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3231" y="4975059"/>
            <a:ext cx="1688738" cy="1816765"/>
          </a:xfrm>
          <a:prstGeom prst="rect">
            <a:avLst/>
          </a:prstGeom>
        </p:spPr>
      </p:pic>
    </p:spTree>
    <p:extLst>
      <p:ext uri="{BB962C8B-B14F-4D97-AF65-F5344CB8AC3E}">
        <p14:creationId xmlns:p14="http://schemas.microsoft.com/office/powerpoint/2010/main" val="151176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947" y="274637"/>
            <a:ext cx="5751095" cy="5829383"/>
          </a:xfrm>
        </p:spPr>
        <p:txBody>
          <a:bodyPr anchor="t"/>
          <a:lstStyle>
            <a:lvl1pPr>
              <a:defRPr sz="6600" baseline="0">
                <a:solidFill>
                  <a:srgbClr val="FFFFFF"/>
                </a:solidFill>
              </a:defRPr>
            </a:lvl1pPr>
          </a:lstStyle>
          <a:p>
            <a:r>
              <a:rPr lang="en-US" dirty="0"/>
              <a:t>Click to edit Master title style</a:t>
            </a:r>
            <a:endParaRPr lang="en-GB" dirty="0"/>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29233428-7232-415D-888A-39AFE4CC423B}" type="datetimeFigureOut">
              <a:rPr lang="en-GB" smtClean="0"/>
              <a:t>14/02/2019</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8115" y="592551"/>
            <a:ext cx="5789266" cy="5672898"/>
          </a:xfrm>
          <a:prstGeom prst="rect">
            <a:avLst/>
          </a:prstGeom>
        </p:spPr>
      </p:pic>
    </p:spTree>
    <p:extLst>
      <p:ext uri="{BB962C8B-B14F-4D97-AF65-F5344CB8AC3E}">
        <p14:creationId xmlns:p14="http://schemas.microsoft.com/office/powerpoint/2010/main" val="659866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947" y="274637"/>
            <a:ext cx="5751095" cy="5829383"/>
          </a:xfrm>
        </p:spPr>
        <p:txBody>
          <a:bodyPr anchor="t"/>
          <a:lstStyle>
            <a:lvl1pPr>
              <a:defRPr sz="6600" baseline="0">
                <a:solidFill>
                  <a:srgbClr val="FFFFFF"/>
                </a:solidFill>
              </a:defRPr>
            </a:lvl1pPr>
          </a:lstStyle>
          <a:p>
            <a:r>
              <a:rPr lang="en-US" dirty="0"/>
              <a:t>Click to edit Master title style</a:t>
            </a:r>
            <a:endParaRPr lang="en-GB" dirty="0"/>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29233428-7232-415D-888A-39AFE4CC423B}" type="datetimeFigureOut">
              <a:rPr lang="en-GB" smtClean="0"/>
              <a:t>14/02/2019</a:t>
            </a:fld>
            <a:endParaRPr lang="en-GB"/>
          </a:p>
        </p:txBody>
      </p:sp>
    </p:spTree>
    <p:extLst>
      <p:ext uri="{BB962C8B-B14F-4D97-AF65-F5344CB8AC3E}">
        <p14:creationId xmlns:p14="http://schemas.microsoft.com/office/powerpoint/2010/main" val="2918565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0737" y="245478"/>
            <a:ext cx="10363200" cy="147002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4060578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D3FC31AA-4B7A-4DD3-8E9A-06F74C4DD4FB}" type="datetimeFigureOut">
              <a:rPr lang="nl-NL" smtClean="0"/>
              <a:t>14-2-2019</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455107F8-7B88-430C-929D-477151FE390B}" type="slidenum">
              <a:rPr lang="nl-NL" smtClean="0"/>
              <a:t>‹nr.›</a:t>
            </a:fld>
            <a:endParaRPr lang="nl-NL"/>
          </a:p>
        </p:txBody>
      </p:sp>
    </p:spTree>
    <p:extLst>
      <p:ext uri="{BB962C8B-B14F-4D97-AF65-F5344CB8AC3E}">
        <p14:creationId xmlns:p14="http://schemas.microsoft.com/office/powerpoint/2010/main" val="2895059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838200" y="1825625"/>
            <a:ext cx="10515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D3FC31AA-4B7A-4DD3-8E9A-06F74C4DD4FB}" type="datetimeFigureOut">
              <a:rPr lang="nl-NL" smtClean="0"/>
              <a:t>14-2-2019</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455107F8-7B88-430C-929D-477151FE390B}" type="slidenum">
              <a:rPr lang="nl-NL" smtClean="0"/>
              <a:t>‹nr.›</a:t>
            </a:fld>
            <a:endParaRPr lang="nl-NL"/>
          </a:p>
        </p:txBody>
      </p:sp>
    </p:spTree>
    <p:extLst>
      <p:ext uri="{BB962C8B-B14F-4D97-AF65-F5344CB8AC3E}">
        <p14:creationId xmlns:p14="http://schemas.microsoft.com/office/powerpoint/2010/main" val="32256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D3FC31AA-4B7A-4DD3-8E9A-06F74C4DD4FB}" type="datetimeFigureOut">
              <a:rPr lang="nl-NL" smtClean="0"/>
              <a:t>14-2-2019</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455107F8-7B88-430C-929D-477151FE390B}" type="slidenum">
              <a:rPr lang="nl-NL" smtClean="0"/>
              <a:t>‹nr.›</a:t>
            </a:fld>
            <a:endParaRPr lang="nl-NL"/>
          </a:p>
        </p:txBody>
      </p:sp>
    </p:spTree>
    <p:extLst>
      <p:ext uri="{BB962C8B-B14F-4D97-AF65-F5344CB8AC3E}">
        <p14:creationId xmlns:p14="http://schemas.microsoft.com/office/powerpoint/2010/main" val="2274401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D3FC31AA-4B7A-4DD3-8E9A-06F74C4DD4FB}" type="datetimeFigureOut">
              <a:rPr lang="nl-NL" smtClean="0"/>
              <a:t>14-2-2019</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455107F8-7B88-430C-929D-477151FE390B}" type="slidenum">
              <a:rPr lang="nl-NL" smtClean="0"/>
              <a:t>‹nr.›</a:t>
            </a:fld>
            <a:endParaRPr lang="nl-NL"/>
          </a:p>
        </p:txBody>
      </p:sp>
    </p:spTree>
    <p:extLst>
      <p:ext uri="{BB962C8B-B14F-4D97-AF65-F5344CB8AC3E}">
        <p14:creationId xmlns:p14="http://schemas.microsoft.com/office/powerpoint/2010/main" val="3865161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838200" y="6356350"/>
            <a:ext cx="2743200" cy="365125"/>
          </a:xfrm>
          <a:prstGeom prst="rect">
            <a:avLst/>
          </a:prstGeom>
        </p:spPr>
        <p:txBody>
          <a:bodyPr/>
          <a:lstStyle/>
          <a:p>
            <a:fld id="{D3FC31AA-4B7A-4DD3-8E9A-06F74C4DD4FB}" type="datetimeFigureOut">
              <a:rPr lang="nl-NL" smtClean="0"/>
              <a:t>14-2-2019</a:t>
            </a:fld>
            <a:endParaRPr lang="nl-NL"/>
          </a:p>
        </p:txBody>
      </p:sp>
      <p:sp>
        <p:nvSpPr>
          <p:cNvPr id="8" name="Tijdelijke aanduiding voor voettekst 7"/>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8610600" y="6356350"/>
            <a:ext cx="2743200" cy="365125"/>
          </a:xfrm>
          <a:prstGeom prst="rect">
            <a:avLst/>
          </a:prstGeom>
        </p:spPr>
        <p:txBody>
          <a:bodyPr/>
          <a:lstStyle/>
          <a:p>
            <a:fld id="{455107F8-7B88-430C-929D-477151FE390B}" type="slidenum">
              <a:rPr lang="nl-NL" smtClean="0"/>
              <a:t>‹nr.›</a:t>
            </a:fld>
            <a:endParaRPr lang="nl-NL"/>
          </a:p>
        </p:txBody>
      </p:sp>
    </p:spTree>
    <p:extLst>
      <p:ext uri="{BB962C8B-B14F-4D97-AF65-F5344CB8AC3E}">
        <p14:creationId xmlns:p14="http://schemas.microsoft.com/office/powerpoint/2010/main" val="2326216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datum 2"/>
          <p:cNvSpPr>
            <a:spLocks noGrp="1"/>
          </p:cNvSpPr>
          <p:nvPr>
            <p:ph type="dt" sz="half" idx="10"/>
          </p:nvPr>
        </p:nvSpPr>
        <p:spPr>
          <a:xfrm>
            <a:off x="838200" y="6356350"/>
            <a:ext cx="2743200" cy="365125"/>
          </a:xfrm>
          <a:prstGeom prst="rect">
            <a:avLst/>
          </a:prstGeom>
        </p:spPr>
        <p:txBody>
          <a:bodyPr/>
          <a:lstStyle/>
          <a:p>
            <a:fld id="{D3FC31AA-4B7A-4DD3-8E9A-06F74C4DD4FB}" type="datetimeFigureOut">
              <a:rPr lang="nl-NL" smtClean="0"/>
              <a:t>14-2-2019</a:t>
            </a:fld>
            <a:endParaRPr lang="nl-NL"/>
          </a:p>
        </p:txBody>
      </p:sp>
      <p:sp>
        <p:nvSpPr>
          <p:cNvPr id="4" name="Tijdelijke aanduiding voor voettekst 3"/>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8610600" y="6356350"/>
            <a:ext cx="2743200" cy="365125"/>
          </a:xfrm>
          <a:prstGeom prst="rect">
            <a:avLst/>
          </a:prstGeom>
        </p:spPr>
        <p:txBody>
          <a:bodyPr/>
          <a:lstStyle/>
          <a:p>
            <a:fld id="{455107F8-7B88-430C-929D-477151FE390B}" type="slidenum">
              <a:rPr lang="nl-NL" smtClean="0"/>
              <a:t>‹nr.›</a:t>
            </a:fld>
            <a:endParaRPr lang="nl-NL"/>
          </a:p>
        </p:txBody>
      </p:sp>
    </p:spTree>
    <p:extLst>
      <p:ext uri="{BB962C8B-B14F-4D97-AF65-F5344CB8AC3E}">
        <p14:creationId xmlns:p14="http://schemas.microsoft.com/office/powerpoint/2010/main" val="38700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rategie">
    <p:bg>
      <p:bgPr>
        <a:solidFill>
          <a:srgbClr val="00BAC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800"/>
            </a:lvl1pPr>
          </a:lstStyle>
          <a:p>
            <a:pPr>
              <a:defRPr/>
            </a:pPr>
            <a:endParaRPr lang="nl-NL" dirty="0"/>
          </a:p>
        </p:txBody>
      </p:sp>
      <p:sp>
        <p:nvSpPr>
          <p:cNvPr id="3" name="Slide Number Placeholder 2"/>
          <p:cNvSpPr>
            <a:spLocks noGrp="1"/>
          </p:cNvSpPr>
          <p:nvPr>
            <p:ph type="sldNum" sz="quarter" idx="11"/>
          </p:nvPr>
        </p:nvSpPr>
        <p:spPr/>
        <p:txBody>
          <a:bodyPr/>
          <a:lstStyle>
            <a:lvl1pPr>
              <a:defRPr sz="800"/>
            </a:lvl1pPr>
          </a:lstStyle>
          <a:p>
            <a:pPr>
              <a:defRPr/>
            </a:pPr>
            <a:fld id="{2EBF375E-63A0-40BE-BB27-D625F81A2BC3}" type="slidenum">
              <a:rPr lang="nl-NL" smtClean="0"/>
              <a:pPr>
                <a:defRPr/>
              </a:pPr>
              <a:t>‹nr.›</a:t>
            </a:fld>
            <a:endParaRPr lang="nl-NL"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29035" y="-214916"/>
            <a:ext cx="12170160" cy="8113440"/>
          </a:xfrm>
          <a:prstGeom prst="rect">
            <a:avLst/>
          </a:prstGeom>
        </p:spPr>
      </p:pic>
      <p:sp>
        <p:nvSpPr>
          <p:cNvPr id="4" name="TextBox 3"/>
          <p:cNvSpPr txBox="1"/>
          <p:nvPr userDrawn="1"/>
        </p:nvSpPr>
        <p:spPr>
          <a:xfrm>
            <a:off x="272716" y="6447074"/>
            <a:ext cx="8935452" cy="52322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nl-NL" sz="1000" b="0" kern="1200" dirty="0">
                <a:solidFill>
                  <a:schemeClr val="bg1"/>
                </a:solidFill>
                <a:latin typeface="Verdana" pitchFamily="34" charset="0"/>
                <a:ea typeface="+mn-ea"/>
                <a:cs typeface="Arial" charset="0"/>
              </a:rPr>
              <a:t>Nederlandse Organisatie voor Wetenschappelijk Onderzoek</a:t>
            </a:r>
          </a:p>
          <a:p>
            <a:endParaRPr lang="en-GB" dirty="0"/>
          </a:p>
        </p:txBody>
      </p:sp>
      <p:sp>
        <p:nvSpPr>
          <p:cNvPr id="6" name="TextBox 5"/>
          <p:cNvSpPr txBox="1"/>
          <p:nvPr userDrawn="1"/>
        </p:nvSpPr>
        <p:spPr>
          <a:xfrm>
            <a:off x="248652" y="6098260"/>
            <a:ext cx="8983579" cy="73866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nl-NL" sz="3600" b="0" i="0" u="none" strike="noStrike" kern="1200" baseline="30000" dirty="0">
                <a:solidFill>
                  <a:schemeClr val="bg1"/>
                </a:solidFill>
                <a:latin typeface="Verdana" pitchFamily="34" charset="0"/>
                <a:ea typeface="+mn-ea"/>
                <a:cs typeface="Arial" charset="0"/>
              </a:rPr>
              <a:t>Organogram NWO per januari 2018</a:t>
            </a:r>
          </a:p>
          <a:p>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948" y="430857"/>
            <a:ext cx="8069178" cy="5273639"/>
          </a:xfrm>
          <a:prstGeom prst="rect">
            <a:avLst/>
          </a:prstGeom>
        </p:spPr>
      </p:pic>
    </p:spTree>
    <p:extLst>
      <p:ext uri="{BB962C8B-B14F-4D97-AF65-F5344CB8AC3E}">
        <p14:creationId xmlns:p14="http://schemas.microsoft.com/office/powerpoint/2010/main" val="2021600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D3FC31AA-4B7A-4DD3-8E9A-06F74C4DD4FB}" type="datetimeFigureOut">
              <a:rPr lang="nl-NL" smtClean="0"/>
              <a:t>14-2-2019</a:t>
            </a:fld>
            <a:endParaRPr lang="nl-NL"/>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455107F8-7B88-430C-929D-477151FE390B}" type="slidenum">
              <a:rPr lang="nl-NL" smtClean="0"/>
              <a:t>‹nr.›</a:t>
            </a:fld>
            <a:endParaRPr lang="nl-NL"/>
          </a:p>
        </p:txBody>
      </p:sp>
    </p:spTree>
    <p:extLst>
      <p:ext uri="{BB962C8B-B14F-4D97-AF65-F5344CB8AC3E}">
        <p14:creationId xmlns:p14="http://schemas.microsoft.com/office/powerpoint/2010/main" val="2845842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D3FC31AA-4B7A-4DD3-8E9A-06F74C4DD4FB}" type="datetimeFigureOut">
              <a:rPr lang="nl-NL" smtClean="0"/>
              <a:t>14-2-2019</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455107F8-7B88-430C-929D-477151FE390B}" type="slidenum">
              <a:rPr lang="nl-NL" smtClean="0"/>
              <a:t>‹nr.›</a:t>
            </a:fld>
            <a:endParaRPr lang="nl-NL"/>
          </a:p>
        </p:txBody>
      </p:sp>
    </p:spTree>
    <p:extLst>
      <p:ext uri="{BB962C8B-B14F-4D97-AF65-F5344CB8AC3E}">
        <p14:creationId xmlns:p14="http://schemas.microsoft.com/office/powerpoint/2010/main" val="3511131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D3FC31AA-4B7A-4DD3-8E9A-06F74C4DD4FB}" type="datetimeFigureOut">
              <a:rPr lang="nl-NL" smtClean="0"/>
              <a:t>14-2-2019</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455107F8-7B88-430C-929D-477151FE390B}" type="slidenum">
              <a:rPr lang="nl-NL" smtClean="0"/>
              <a:t>‹nr.›</a:t>
            </a:fld>
            <a:endParaRPr lang="nl-NL"/>
          </a:p>
        </p:txBody>
      </p:sp>
    </p:spTree>
    <p:extLst>
      <p:ext uri="{BB962C8B-B14F-4D97-AF65-F5344CB8AC3E}">
        <p14:creationId xmlns:p14="http://schemas.microsoft.com/office/powerpoint/2010/main" val="387211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838200" y="1825625"/>
            <a:ext cx="10515600" cy="4351338"/>
          </a:xfrm>
          <a:prstGeom prst="rect">
            <a:avLst/>
          </a:prstGeo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D3FC31AA-4B7A-4DD3-8E9A-06F74C4DD4FB}" type="datetimeFigureOut">
              <a:rPr lang="nl-NL" smtClean="0"/>
              <a:t>14-2-2019</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455107F8-7B88-430C-929D-477151FE390B}" type="slidenum">
              <a:rPr lang="nl-NL" smtClean="0"/>
              <a:t>‹nr.›</a:t>
            </a:fld>
            <a:endParaRPr lang="nl-NL"/>
          </a:p>
        </p:txBody>
      </p:sp>
    </p:spTree>
    <p:extLst>
      <p:ext uri="{BB962C8B-B14F-4D97-AF65-F5344CB8AC3E}">
        <p14:creationId xmlns:p14="http://schemas.microsoft.com/office/powerpoint/2010/main" val="1431200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a:prstGeom prst="rect">
            <a:avLst/>
          </a:prstGeo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D3FC31AA-4B7A-4DD3-8E9A-06F74C4DD4FB}" type="datetimeFigureOut">
              <a:rPr lang="nl-NL" smtClean="0"/>
              <a:t>14-2-2019</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455107F8-7B88-430C-929D-477151FE390B}" type="slidenum">
              <a:rPr lang="nl-NL" smtClean="0"/>
              <a:t>‹nr.›</a:t>
            </a:fld>
            <a:endParaRPr lang="nl-NL"/>
          </a:p>
        </p:txBody>
      </p:sp>
    </p:spTree>
    <p:extLst>
      <p:ext uri="{BB962C8B-B14F-4D97-AF65-F5344CB8AC3E}">
        <p14:creationId xmlns:p14="http://schemas.microsoft.com/office/powerpoint/2010/main" val="299298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trategie">
    <p:bg>
      <p:bgPr>
        <a:solidFill>
          <a:srgbClr val="00BAC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800"/>
            </a:lvl1pPr>
          </a:lstStyle>
          <a:p>
            <a:pPr>
              <a:defRPr/>
            </a:pPr>
            <a:endParaRPr lang="nl-NL" dirty="0"/>
          </a:p>
        </p:txBody>
      </p:sp>
      <p:sp>
        <p:nvSpPr>
          <p:cNvPr id="3" name="Slide Number Placeholder 2"/>
          <p:cNvSpPr>
            <a:spLocks noGrp="1"/>
          </p:cNvSpPr>
          <p:nvPr>
            <p:ph type="sldNum" sz="quarter" idx="11"/>
          </p:nvPr>
        </p:nvSpPr>
        <p:spPr/>
        <p:txBody>
          <a:bodyPr/>
          <a:lstStyle>
            <a:lvl1pPr>
              <a:defRPr sz="800"/>
            </a:lvl1pPr>
          </a:lstStyle>
          <a:p>
            <a:pPr>
              <a:defRPr/>
            </a:pPr>
            <a:fld id="{2EBF375E-63A0-40BE-BB27-D625F81A2BC3}" type="slidenum">
              <a:rPr lang="nl-NL" smtClean="0"/>
              <a:pPr>
                <a:defRPr/>
              </a:pPr>
              <a:t>‹nr.›</a:t>
            </a:fld>
            <a:endParaRPr lang="nl-NL"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29035" y="-214916"/>
            <a:ext cx="12170160" cy="8113440"/>
          </a:xfrm>
          <a:prstGeom prst="rect">
            <a:avLst/>
          </a:prstGeom>
        </p:spPr>
      </p:pic>
      <p:sp>
        <p:nvSpPr>
          <p:cNvPr id="4" name="TextBox 3"/>
          <p:cNvSpPr txBox="1"/>
          <p:nvPr userDrawn="1"/>
        </p:nvSpPr>
        <p:spPr>
          <a:xfrm>
            <a:off x="272716" y="6447074"/>
            <a:ext cx="8935452" cy="52322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nl-NL" sz="1000" b="0" kern="1200" dirty="0">
                <a:solidFill>
                  <a:schemeClr val="bg1"/>
                </a:solidFill>
                <a:latin typeface="Verdana" pitchFamily="34" charset="0"/>
                <a:ea typeface="+mn-ea"/>
                <a:cs typeface="Arial" charset="0"/>
              </a:rPr>
              <a:t>Nederlandse Organisatie voor Wetenschappelijk Onderzoek</a:t>
            </a:r>
          </a:p>
          <a:p>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319" y="94491"/>
            <a:ext cx="6383065" cy="6352583"/>
          </a:xfrm>
          <a:prstGeom prst="rect">
            <a:avLst/>
          </a:prstGeom>
        </p:spPr>
      </p:pic>
    </p:spTree>
    <p:extLst>
      <p:ext uri="{BB962C8B-B14F-4D97-AF65-F5344CB8AC3E}">
        <p14:creationId xmlns:p14="http://schemas.microsoft.com/office/powerpoint/2010/main" val="238928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co">
    <p:bg>
      <p:bgPr>
        <a:solidFill>
          <a:srgbClr val="00BAC6">
            <a:alpha val="15000"/>
          </a:srgb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7380817" y="6378576"/>
            <a:ext cx="3835400" cy="360363"/>
          </a:xfrm>
        </p:spPr>
        <p:txBody>
          <a:bodyPr/>
          <a:lstStyle>
            <a:lvl1pPr>
              <a:defRPr sz="800"/>
            </a:lvl1pPr>
          </a:lstStyle>
          <a:p>
            <a:pPr>
              <a:defRPr/>
            </a:pPr>
            <a:endParaRPr lang="nl-NL" dirty="0"/>
          </a:p>
        </p:txBody>
      </p:sp>
      <p:sp>
        <p:nvSpPr>
          <p:cNvPr id="11" name="Slide Number Placeholder 4"/>
          <p:cNvSpPr>
            <a:spLocks noGrp="1"/>
          </p:cNvSpPr>
          <p:nvPr>
            <p:ph type="sldNum" sz="quarter" idx="11"/>
          </p:nvPr>
        </p:nvSpPr>
        <p:spPr>
          <a:xfrm>
            <a:off x="11021485" y="6378576"/>
            <a:ext cx="690033" cy="360363"/>
          </a:xfrm>
        </p:spPr>
        <p:txBody>
          <a:bodyPr/>
          <a:lstStyle>
            <a:lvl1pPr>
              <a:defRPr sz="800"/>
            </a:lvl1pPr>
          </a:lstStyle>
          <a:p>
            <a:pPr>
              <a:defRPr/>
            </a:pPr>
            <a:fld id="{2EBF375E-63A0-40BE-BB27-D625F81A2BC3}" type="slidenum">
              <a:rPr lang="nl-NL" smtClean="0"/>
              <a:pPr>
                <a:defRPr/>
              </a:pPr>
              <a:t>‹nr.›</a:t>
            </a:fld>
            <a:endParaRPr lang="nl-NL" dirty="0"/>
          </a:p>
        </p:txBody>
      </p:sp>
      <p:sp>
        <p:nvSpPr>
          <p:cNvPr id="14" name="Titel 1"/>
          <p:cNvSpPr>
            <a:spLocks noGrp="1"/>
          </p:cNvSpPr>
          <p:nvPr>
            <p:ph type="title" idx="4294967295" hasCustomPrompt="1"/>
          </p:nvPr>
        </p:nvSpPr>
        <p:spPr>
          <a:xfrm>
            <a:off x="456880" y="426406"/>
            <a:ext cx="11137569" cy="553998"/>
          </a:xfrm>
          <a:prstGeom prst="rect">
            <a:avLst/>
          </a:prstGeom>
        </p:spPr>
        <p:txBody>
          <a:bodyPr/>
          <a:lstStyle>
            <a:lvl1pPr>
              <a:defRPr sz="3600" b="0">
                <a:solidFill>
                  <a:srgbClr val="00BAC6"/>
                </a:solidFill>
              </a:defRPr>
            </a:lvl1pPr>
          </a:lstStyle>
          <a:p>
            <a:r>
              <a:rPr lang="en-US" dirty="0" err="1"/>
              <a:t>Kernwaarden</a:t>
            </a:r>
            <a:endParaRPr lang="en-US" dirty="0"/>
          </a:p>
        </p:txBody>
      </p:sp>
      <p:sp>
        <p:nvSpPr>
          <p:cNvPr id="2" name="Rectangle 1"/>
          <p:cNvSpPr/>
          <p:nvPr userDrawn="1"/>
        </p:nvSpPr>
        <p:spPr>
          <a:xfrm>
            <a:off x="0" y="5959366"/>
            <a:ext cx="12192000" cy="898634"/>
          </a:xfrm>
          <a:prstGeom prst="rect">
            <a:avLst/>
          </a:prstGeom>
          <a:solidFill>
            <a:srgbClr val="00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73" y="6166366"/>
            <a:ext cx="3599695" cy="48463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594" y="1169138"/>
            <a:ext cx="7376921" cy="4494547"/>
          </a:xfrm>
          <a:prstGeom prst="rect">
            <a:avLst/>
          </a:prstGeom>
        </p:spPr>
      </p:pic>
    </p:spTree>
    <p:extLst>
      <p:ext uri="{BB962C8B-B14F-4D97-AF65-F5344CB8AC3E}">
        <p14:creationId xmlns:p14="http://schemas.microsoft.com/office/powerpoint/2010/main" val="44029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rgbClr val="00BAC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600200"/>
            <a:ext cx="10972800" cy="4525963"/>
          </a:xfrm>
          <a:prstGeom prst="rect">
            <a:avLst/>
          </a:prstGeom>
        </p:spPr>
        <p:txBody>
          <a:bodyPr/>
          <a:lstStyle>
            <a:lvl1pPr marL="342900" indent="-342900">
              <a:buClr>
                <a:srgbClr val="00BAC6"/>
              </a:buClr>
              <a:buFont typeface="Verdana" panose="020B0604030504040204" pitchFamily="34" charset="0"/>
              <a:buChar char="−"/>
              <a:defRPr>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5959366"/>
            <a:ext cx="12192000" cy="898634"/>
          </a:xfrm>
          <a:prstGeom prst="rect">
            <a:avLst/>
          </a:prstGeom>
          <a:solidFill>
            <a:srgbClr val="00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73" y="6166366"/>
            <a:ext cx="3599695" cy="484633"/>
          </a:xfrm>
          <a:prstGeom prst="rect">
            <a:avLst/>
          </a:prstGeom>
        </p:spPr>
      </p:pic>
    </p:spTree>
    <p:extLst>
      <p:ext uri="{BB962C8B-B14F-4D97-AF65-F5344CB8AC3E}">
        <p14:creationId xmlns:p14="http://schemas.microsoft.com/office/powerpoint/2010/main" val="21228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rgbClr val="00BAC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600200"/>
            <a:ext cx="10972800" cy="4525963"/>
          </a:xfrm>
          <a:prstGeom prst="rect">
            <a:avLst/>
          </a:prstGeom>
        </p:spPr>
        <p:txBody>
          <a:bodyPr/>
          <a:lstStyle>
            <a:lvl1pPr marL="342900" indent="-342900">
              <a:buClr>
                <a:srgbClr val="00BAC6"/>
              </a:buClr>
              <a:buFont typeface="Verdana" panose="020B0604030504040204" pitchFamily="34" charset="0"/>
              <a:buChar char="−"/>
              <a:defRPr>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5959366"/>
            <a:ext cx="12192000" cy="898634"/>
          </a:xfrm>
          <a:prstGeom prst="rect">
            <a:avLst/>
          </a:prstGeom>
          <a:solidFill>
            <a:srgbClr val="00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73" y="6166366"/>
            <a:ext cx="3599695" cy="48463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7189" y="5086075"/>
            <a:ext cx="1688738" cy="1707028"/>
          </a:xfrm>
          <a:prstGeom prst="rect">
            <a:avLst/>
          </a:prstGeom>
        </p:spPr>
      </p:pic>
    </p:spTree>
    <p:extLst>
      <p:ext uri="{BB962C8B-B14F-4D97-AF65-F5344CB8AC3E}">
        <p14:creationId xmlns:p14="http://schemas.microsoft.com/office/powerpoint/2010/main" val="108026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rgbClr val="00BAC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600200"/>
            <a:ext cx="10972800" cy="4525963"/>
          </a:xfrm>
          <a:prstGeom prst="rect">
            <a:avLst/>
          </a:prstGeom>
        </p:spPr>
        <p:txBody>
          <a:bodyPr/>
          <a:lstStyle>
            <a:lvl1pPr marL="342900" indent="-342900">
              <a:buClr>
                <a:srgbClr val="00BAC6"/>
              </a:buClr>
              <a:buFont typeface="Verdana" panose="020B0604030504040204" pitchFamily="34" charset="0"/>
              <a:buChar char="−"/>
              <a:defRPr>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5959366"/>
            <a:ext cx="12192000" cy="898634"/>
          </a:xfrm>
          <a:prstGeom prst="rect">
            <a:avLst/>
          </a:prstGeom>
          <a:solidFill>
            <a:srgbClr val="00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73" y="6166366"/>
            <a:ext cx="3599695" cy="48463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8153" y="5096707"/>
            <a:ext cx="1682642" cy="1725318"/>
          </a:xfrm>
          <a:prstGeom prst="rect">
            <a:avLst/>
          </a:prstGeom>
        </p:spPr>
      </p:pic>
    </p:spTree>
    <p:extLst>
      <p:ext uri="{BB962C8B-B14F-4D97-AF65-F5344CB8AC3E}">
        <p14:creationId xmlns:p14="http://schemas.microsoft.com/office/powerpoint/2010/main" val="101035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rgbClr val="00BAC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600200"/>
            <a:ext cx="10972800" cy="4525963"/>
          </a:xfrm>
          <a:prstGeom prst="rect">
            <a:avLst/>
          </a:prstGeom>
        </p:spPr>
        <p:txBody>
          <a:bodyPr/>
          <a:lstStyle>
            <a:lvl1pPr marL="342900" indent="-342900">
              <a:buClr>
                <a:srgbClr val="00BAC6"/>
              </a:buClr>
              <a:buFont typeface="Verdana" panose="020B0604030504040204" pitchFamily="34" charset="0"/>
              <a:buChar char="−"/>
              <a:defRPr>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5959366"/>
            <a:ext cx="12192000" cy="898634"/>
          </a:xfrm>
          <a:prstGeom prst="rect">
            <a:avLst/>
          </a:prstGeom>
          <a:solidFill>
            <a:srgbClr val="00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73" y="6166366"/>
            <a:ext cx="3599695" cy="48463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3231" y="5056159"/>
            <a:ext cx="1688738" cy="1749704"/>
          </a:xfrm>
          <a:prstGeom prst="rect">
            <a:avLst/>
          </a:prstGeom>
        </p:spPr>
      </p:pic>
    </p:spTree>
    <p:extLst>
      <p:ext uri="{BB962C8B-B14F-4D97-AF65-F5344CB8AC3E}">
        <p14:creationId xmlns:p14="http://schemas.microsoft.com/office/powerpoint/2010/main" val="63441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rgbClr val="00BAC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600200"/>
            <a:ext cx="10972800" cy="4525963"/>
          </a:xfrm>
          <a:prstGeom prst="rect">
            <a:avLst/>
          </a:prstGeom>
        </p:spPr>
        <p:txBody>
          <a:bodyPr/>
          <a:lstStyle>
            <a:lvl1pPr marL="342900" indent="-342900">
              <a:buClr>
                <a:srgbClr val="00BAC6"/>
              </a:buClr>
              <a:buFont typeface="Verdana" panose="020B0604030504040204" pitchFamily="34" charset="0"/>
              <a:buChar char="−"/>
              <a:defRPr>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5959366"/>
            <a:ext cx="12192000" cy="898634"/>
          </a:xfrm>
          <a:prstGeom prst="rect">
            <a:avLst/>
          </a:prstGeom>
          <a:solidFill>
            <a:srgbClr val="00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73" y="6166366"/>
            <a:ext cx="3599695" cy="48463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8258" y="4988376"/>
            <a:ext cx="1682642" cy="1774090"/>
          </a:xfrm>
          <a:prstGeom prst="rect">
            <a:avLst/>
          </a:prstGeom>
        </p:spPr>
      </p:pic>
    </p:spTree>
    <p:extLst>
      <p:ext uri="{BB962C8B-B14F-4D97-AF65-F5344CB8AC3E}">
        <p14:creationId xmlns:p14="http://schemas.microsoft.com/office/powerpoint/2010/main" val="428546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4.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4.jp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7C3A8">
            <a:alpha val="21000"/>
          </a:srgbClr>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20242" y="2478089"/>
            <a:ext cx="111061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GB" dirty="0"/>
          </a:p>
          <a:p>
            <a:pPr lvl="1"/>
            <a:endParaRPr lang="en-GB" dirty="0"/>
          </a:p>
        </p:txBody>
      </p:sp>
      <p:sp>
        <p:nvSpPr>
          <p:cNvPr id="10270" name="Rectangle 30"/>
          <p:cNvSpPr>
            <a:spLocks noGrp="1" noChangeArrowheads="1"/>
          </p:cNvSpPr>
          <p:nvPr>
            <p:ph type="dt" sz="half" idx="2"/>
          </p:nvPr>
        </p:nvSpPr>
        <p:spPr bwMode="auto">
          <a:xfrm>
            <a:off x="7380817" y="6378576"/>
            <a:ext cx="3835400"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cs typeface="+mn-cs"/>
              </a:defRPr>
            </a:lvl1pPr>
          </a:lstStyle>
          <a:p>
            <a:pPr>
              <a:defRPr/>
            </a:pPr>
            <a:endParaRPr lang="nl-NL" dirty="0"/>
          </a:p>
        </p:txBody>
      </p:sp>
      <p:sp>
        <p:nvSpPr>
          <p:cNvPr id="10271" name="Rectangle 31"/>
          <p:cNvSpPr>
            <a:spLocks noGrp="1" noChangeArrowheads="1"/>
          </p:cNvSpPr>
          <p:nvPr>
            <p:ph type="sldNum" sz="quarter" idx="4"/>
          </p:nvPr>
        </p:nvSpPr>
        <p:spPr bwMode="auto">
          <a:xfrm>
            <a:off x="11021485" y="6378576"/>
            <a:ext cx="690033"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cs typeface="+mn-cs"/>
              </a:defRPr>
            </a:lvl1pPr>
          </a:lstStyle>
          <a:p>
            <a:pPr>
              <a:defRPr/>
            </a:pPr>
            <a:fld id="{2EBF375E-63A0-40BE-BB27-D625F81A2BC3}" type="slidenum">
              <a:rPr lang="nl-NL"/>
              <a:pPr>
                <a:defRPr/>
              </a:pPr>
              <a:t>‹nr.›</a:t>
            </a:fld>
            <a:endParaRPr lang="nl-NL" dirty="0"/>
          </a:p>
        </p:txBody>
      </p:sp>
      <p:sp>
        <p:nvSpPr>
          <p:cNvPr id="4" name="Rectangle 3"/>
          <p:cNvSpPr/>
          <p:nvPr userDrawn="1"/>
        </p:nvSpPr>
        <p:spPr>
          <a:xfrm>
            <a:off x="0" y="0"/>
            <a:ext cx="12192000" cy="6858000"/>
          </a:xfrm>
          <a:prstGeom prst="rect">
            <a:avLst/>
          </a:prstGeom>
          <a:solidFill>
            <a:srgbClr val="87C3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18115" y="592551"/>
            <a:ext cx="5789266" cy="5672898"/>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5626" y="6265449"/>
            <a:ext cx="3599695" cy="484633"/>
          </a:xfrm>
          <a:prstGeom prst="rect">
            <a:avLst/>
          </a:prstGeom>
        </p:spPr>
      </p:pic>
    </p:spTree>
  </p:cSld>
  <p:clrMap bg1="lt1" tx1="dk1" bg2="lt2" tx2="dk2" accent1="accent1" accent2="accent2" accent3="accent3" accent4="accent4" accent5="accent5" accent6="accent6" hlink="hlink" folHlink="folHlink"/>
  <p:sldLayoutIdLst>
    <p:sldLayoutId id="2147484219" r:id="rId1"/>
    <p:sldLayoutId id="2147484288" r:id="rId2"/>
    <p:sldLayoutId id="2147484306" r:id="rId3"/>
    <p:sldLayoutId id="2147484296" r:id="rId4"/>
  </p:sldLayoutIdLst>
  <p:hf sldNum="0" hdr="0" ftr="0" dt="0"/>
  <p:txStyles>
    <p:titleStyle>
      <a:lvl1pPr algn="l" rtl="0" eaLnBrk="1" fontAlgn="base" hangingPunct="1">
        <a:spcBef>
          <a:spcPct val="0"/>
        </a:spcBef>
        <a:spcAft>
          <a:spcPct val="0"/>
        </a:spcAft>
        <a:defRPr sz="2600" b="1">
          <a:solidFill>
            <a:srgbClr val="E32119"/>
          </a:solidFill>
          <a:latin typeface="+mj-lt"/>
          <a:ea typeface="+mj-ea"/>
          <a:cs typeface="+mj-cs"/>
        </a:defRPr>
      </a:lvl1pPr>
      <a:lvl2pPr algn="l" rtl="0" eaLnBrk="1" fontAlgn="base" hangingPunct="1">
        <a:spcBef>
          <a:spcPct val="0"/>
        </a:spcBef>
        <a:spcAft>
          <a:spcPct val="0"/>
        </a:spcAft>
        <a:defRPr sz="2600" b="1">
          <a:solidFill>
            <a:srgbClr val="E32119"/>
          </a:solidFill>
          <a:latin typeface="Verdana" pitchFamily="34" charset="0"/>
        </a:defRPr>
      </a:lvl2pPr>
      <a:lvl3pPr algn="l" rtl="0" eaLnBrk="1" fontAlgn="base" hangingPunct="1">
        <a:spcBef>
          <a:spcPct val="0"/>
        </a:spcBef>
        <a:spcAft>
          <a:spcPct val="0"/>
        </a:spcAft>
        <a:defRPr sz="2600" b="1">
          <a:solidFill>
            <a:srgbClr val="E32119"/>
          </a:solidFill>
          <a:latin typeface="Verdana" pitchFamily="34" charset="0"/>
        </a:defRPr>
      </a:lvl3pPr>
      <a:lvl4pPr algn="l" rtl="0" eaLnBrk="1" fontAlgn="base" hangingPunct="1">
        <a:spcBef>
          <a:spcPct val="0"/>
        </a:spcBef>
        <a:spcAft>
          <a:spcPct val="0"/>
        </a:spcAft>
        <a:defRPr sz="2600" b="1">
          <a:solidFill>
            <a:srgbClr val="E32119"/>
          </a:solidFill>
          <a:latin typeface="Verdana" pitchFamily="34" charset="0"/>
        </a:defRPr>
      </a:lvl4pPr>
      <a:lvl5pPr algn="l" rtl="0" eaLnBrk="1" fontAlgn="base" hangingPunct="1">
        <a:spcBef>
          <a:spcPct val="0"/>
        </a:spcBef>
        <a:spcAft>
          <a:spcPct val="0"/>
        </a:spcAft>
        <a:defRPr sz="2600" b="1">
          <a:solidFill>
            <a:srgbClr val="E32119"/>
          </a:solidFill>
          <a:latin typeface="Verdana" pitchFamily="34" charset="0"/>
        </a:defRPr>
      </a:lvl5pPr>
      <a:lvl6pPr marL="457200" algn="l" rtl="0" eaLnBrk="1" fontAlgn="base" hangingPunct="1">
        <a:spcBef>
          <a:spcPct val="0"/>
        </a:spcBef>
        <a:spcAft>
          <a:spcPct val="0"/>
        </a:spcAft>
        <a:defRPr sz="2600" b="1">
          <a:solidFill>
            <a:srgbClr val="E32119"/>
          </a:solidFill>
          <a:latin typeface="Verdana" pitchFamily="34" charset="0"/>
        </a:defRPr>
      </a:lvl6pPr>
      <a:lvl7pPr marL="914400" algn="l" rtl="0" eaLnBrk="1" fontAlgn="base" hangingPunct="1">
        <a:spcBef>
          <a:spcPct val="0"/>
        </a:spcBef>
        <a:spcAft>
          <a:spcPct val="0"/>
        </a:spcAft>
        <a:defRPr sz="2600" b="1">
          <a:solidFill>
            <a:srgbClr val="E32119"/>
          </a:solidFill>
          <a:latin typeface="Verdana" pitchFamily="34" charset="0"/>
        </a:defRPr>
      </a:lvl7pPr>
      <a:lvl8pPr marL="1371600" algn="l" rtl="0" eaLnBrk="1" fontAlgn="base" hangingPunct="1">
        <a:spcBef>
          <a:spcPct val="0"/>
        </a:spcBef>
        <a:spcAft>
          <a:spcPct val="0"/>
        </a:spcAft>
        <a:defRPr sz="2600" b="1">
          <a:solidFill>
            <a:srgbClr val="E32119"/>
          </a:solidFill>
          <a:latin typeface="Verdana" pitchFamily="34" charset="0"/>
        </a:defRPr>
      </a:lvl8pPr>
      <a:lvl9pPr marL="1828800" algn="l" rtl="0" eaLnBrk="1" fontAlgn="base" hangingPunct="1">
        <a:spcBef>
          <a:spcPct val="0"/>
        </a:spcBef>
        <a:spcAft>
          <a:spcPct val="0"/>
        </a:spcAft>
        <a:defRPr sz="2600" b="1">
          <a:solidFill>
            <a:srgbClr val="E32119"/>
          </a:solidFill>
          <a:latin typeface="Verdana" pitchFamily="34" charset="0"/>
        </a:defRPr>
      </a:lvl9pPr>
    </p:titleStyle>
    <p:bodyStyle>
      <a:lvl1pPr marL="261938" indent="-261938" algn="l" rtl="0" eaLnBrk="1" fontAlgn="base" hangingPunct="1">
        <a:spcBef>
          <a:spcPct val="20000"/>
        </a:spcBef>
        <a:spcAft>
          <a:spcPct val="0"/>
        </a:spcAft>
        <a:buSzPct val="60000"/>
        <a:buBlip>
          <a:blip r:embed="rId8"/>
        </a:buBlip>
        <a:defRPr>
          <a:solidFill>
            <a:srgbClr val="000000"/>
          </a:solidFill>
          <a:latin typeface="+mn-lt"/>
          <a:ea typeface="+mn-ea"/>
          <a:cs typeface="+mn-cs"/>
        </a:defRPr>
      </a:lvl1pPr>
      <a:lvl2pPr marL="742950" indent="-285750" algn="l" rtl="0" eaLnBrk="1" fontAlgn="base" hangingPunct="1">
        <a:spcBef>
          <a:spcPct val="20000"/>
        </a:spcBef>
        <a:spcAft>
          <a:spcPct val="0"/>
        </a:spcAft>
        <a:buChar char="–"/>
        <a:defRPr sz="1800">
          <a:solidFill>
            <a:srgbClr val="000000"/>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79" userDrawn="1">
          <p15:clr>
            <a:srgbClr val="F26B43"/>
          </p15:clr>
        </p15:guide>
        <p15:guide id="3" orient="horz" pos="25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7C3A8">
            <a:alpha val="26000"/>
          </a:srgbClr>
        </a:solidFill>
        <a:effectLst/>
      </p:bgPr>
    </p:bg>
    <p:spTree>
      <p:nvGrpSpPr>
        <p:cNvPr id="1" name=""/>
        <p:cNvGrpSpPr/>
        <p:nvPr/>
      </p:nvGrpSpPr>
      <p:grpSpPr>
        <a:xfrm>
          <a:off x="0" y="0"/>
          <a:ext cx="0" cy="0"/>
          <a:chOff x="0" y="0"/>
          <a:chExt cx="0" cy="0"/>
        </a:xfrm>
      </p:grpSpPr>
      <p:sp>
        <p:nvSpPr>
          <p:cNvPr id="8" name="Tijdelijke aanduiding voor inhoud 2"/>
          <p:cNvSpPr txBox="1">
            <a:spLocks/>
          </p:cNvSpPr>
          <p:nvPr userDrawn="1"/>
        </p:nvSpPr>
        <p:spPr>
          <a:xfrm>
            <a:off x="673768" y="1083754"/>
            <a:ext cx="11102623" cy="849776"/>
          </a:xfrm>
          <a:prstGeom prst="rect">
            <a:avLst/>
          </a:prstGeom>
        </p:spPr>
        <p:txBody>
          <a:bodyPr/>
          <a:lstStyle>
            <a:lvl1pPr marL="261938" indent="-261938" algn="l" defTabSz="914400" rtl="0" eaLnBrk="1" latinLnBrk="0" hangingPunct="1">
              <a:spcBef>
                <a:spcPct val="20000"/>
              </a:spcBef>
              <a:buClr>
                <a:srgbClr val="00BAC6"/>
              </a:buClr>
              <a:buFont typeface="Verdana" panose="020B060403050404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Click to edit Master text styles</a:t>
            </a:r>
          </a:p>
        </p:txBody>
      </p:sp>
      <p:sp>
        <p:nvSpPr>
          <p:cNvPr id="9" name="Title 3"/>
          <p:cNvSpPr txBox="1">
            <a:spLocks/>
          </p:cNvSpPr>
          <p:nvPr userDrawn="1"/>
        </p:nvSpPr>
        <p:spPr>
          <a:xfrm>
            <a:off x="673768" y="392531"/>
            <a:ext cx="10972800" cy="838450"/>
          </a:xfrm>
          <a:prstGeom prst="rect">
            <a:avLst/>
          </a:prstGeom>
        </p:spPr>
        <p:txBody>
          <a:bodyPr/>
          <a:lstStyle>
            <a:lvl1pPr algn="ctr" defTabSz="914400" rtl="0" eaLnBrk="1" latinLnBrk="0" hangingPunct="1">
              <a:spcBef>
                <a:spcPct val="0"/>
              </a:spcBef>
              <a:buNone/>
              <a:defRPr sz="3600" b="0" i="0" kern="1200" baseline="0">
                <a:solidFill>
                  <a:srgbClr val="00BAC6"/>
                </a:solidFill>
                <a:latin typeface="+mj-lt"/>
                <a:ea typeface="+mj-ea"/>
                <a:cs typeface="+mj-cs"/>
              </a:defRPr>
            </a:lvl1pPr>
          </a:lstStyle>
          <a:p>
            <a:pPr algn="l" fontAlgn="auto">
              <a:spcAft>
                <a:spcPts val="0"/>
              </a:spcAft>
            </a:pPr>
            <a:r>
              <a:rPr lang="en-US" dirty="0"/>
              <a:t>Click to edit Master title style</a:t>
            </a:r>
            <a:endParaRPr lang="en-GB" dirty="0"/>
          </a:p>
        </p:txBody>
      </p:sp>
      <p:sp>
        <p:nvSpPr>
          <p:cNvPr id="10" name="Rectangle 9"/>
          <p:cNvSpPr/>
          <p:nvPr userDrawn="1"/>
        </p:nvSpPr>
        <p:spPr>
          <a:xfrm>
            <a:off x="0" y="5959366"/>
            <a:ext cx="12192000" cy="898634"/>
          </a:xfrm>
          <a:prstGeom prst="rect">
            <a:avLst/>
          </a:prstGeom>
          <a:solidFill>
            <a:srgbClr val="00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4773" y="6166366"/>
            <a:ext cx="3599695" cy="484633"/>
          </a:xfrm>
          <a:prstGeom prst="rect">
            <a:avLst/>
          </a:prstGeom>
        </p:spPr>
      </p:pic>
    </p:spTree>
    <p:extLst>
      <p:ext uri="{BB962C8B-B14F-4D97-AF65-F5344CB8AC3E}">
        <p14:creationId xmlns:p14="http://schemas.microsoft.com/office/powerpoint/2010/main" val="3503580224"/>
      </p:ext>
    </p:extLst>
  </p:cSld>
  <p:clrMap bg1="lt1" tx1="dk1" bg2="lt2" tx2="dk2" accent1="accent1" accent2="accent2" accent3="accent3" accent4="accent4" accent5="accent5" accent6="accent6" hlink="hlink" folHlink="folHlink"/>
  <p:sldLayoutIdLst>
    <p:sldLayoutId id="2147484319" r:id="rId1"/>
    <p:sldLayoutId id="2147484309" r:id="rId2"/>
    <p:sldLayoutId id="2147484323" r:id="rId3"/>
    <p:sldLayoutId id="2147484322" r:id="rId4"/>
    <p:sldLayoutId id="2147484321" r:id="rId5"/>
    <p:sldLayoutId id="214748432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947" y="274638"/>
            <a:ext cx="11502189"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BEE94-7B6A-4125-979C-989234E309E9}" type="slidenum">
              <a:rPr lang="en-GB" smtClean="0"/>
              <a:t>‹nr.›</a:t>
            </a:fld>
            <a:endParaRPr lang="en-GB"/>
          </a:p>
        </p:txBody>
      </p:sp>
      <p:sp>
        <p:nvSpPr>
          <p:cNvPr id="7" name="Rectangle 3"/>
          <p:cNvSpPr>
            <a:spLocks noGrp="1" noChangeArrowheads="1"/>
          </p:cNvSpPr>
          <p:nvPr>
            <p:ph type="body" idx="1"/>
          </p:nvPr>
        </p:nvSpPr>
        <p:spPr bwMode="auto">
          <a:xfrm>
            <a:off x="420242" y="2478089"/>
            <a:ext cx="111061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GB" dirty="0"/>
          </a:p>
          <a:p>
            <a:pPr lvl="1"/>
            <a:endParaRPr lang="en-GB" dirty="0"/>
          </a:p>
        </p:txBody>
      </p:sp>
      <p:sp>
        <p:nvSpPr>
          <p:cNvPr id="8" name="Rectangle 30"/>
          <p:cNvSpPr>
            <a:spLocks noGrp="1" noChangeArrowheads="1"/>
          </p:cNvSpPr>
          <p:nvPr>
            <p:ph type="dt" sz="half" idx="2"/>
          </p:nvPr>
        </p:nvSpPr>
        <p:spPr bwMode="auto">
          <a:xfrm>
            <a:off x="7380817" y="6378576"/>
            <a:ext cx="3835400"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cs typeface="+mn-cs"/>
              </a:defRPr>
            </a:lvl1pPr>
          </a:lstStyle>
          <a:p>
            <a:pPr>
              <a:defRPr/>
            </a:pPr>
            <a:endParaRPr lang="nl-NL" dirty="0"/>
          </a:p>
        </p:txBody>
      </p:sp>
      <p:sp>
        <p:nvSpPr>
          <p:cNvPr id="9" name="Rectangle 31"/>
          <p:cNvSpPr txBox="1">
            <a:spLocks noChangeArrowheads="1"/>
          </p:cNvSpPr>
          <p:nvPr userDrawn="1"/>
        </p:nvSpPr>
        <p:spPr bwMode="auto">
          <a:xfrm>
            <a:off x="11021485" y="6378576"/>
            <a:ext cx="690033"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defRPr/>
            </a:pPr>
            <a:fld id="{2EBF375E-63A0-40BE-BB27-D625F81A2BC3}" type="slidenum">
              <a:rPr lang="nl-NL" smtClean="0"/>
              <a:pPr>
                <a:defRPr/>
              </a:pPr>
              <a:t>‹nr.›</a:t>
            </a:fld>
            <a:endParaRPr lang="nl-NL"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8115" y="592551"/>
            <a:ext cx="5789266" cy="567289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p:cNvSpPr/>
          <p:nvPr userDrawn="1"/>
        </p:nvSpPr>
        <p:spPr>
          <a:xfrm>
            <a:off x="0" y="0"/>
            <a:ext cx="12192000" cy="6858000"/>
          </a:xfrm>
          <a:prstGeom prst="rect">
            <a:avLst/>
          </a:prstGeom>
          <a:solidFill>
            <a:srgbClr val="00BAC6">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5626" y="6265449"/>
            <a:ext cx="3599695" cy="484633"/>
          </a:xfrm>
          <a:prstGeom prst="rect">
            <a:avLst/>
          </a:prstGeom>
        </p:spPr>
      </p:pic>
    </p:spTree>
    <p:extLst>
      <p:ext uri="{BB962C8B-B14F-4D97-AF65-F5344CB8AC3E}">
        <p14:creationId xmlns:p14="http://schemas.microsoft.com/office/powerpoint/2010/main" val="3564964616"/>
      </p:ext>
    </p:extLst>
  </p:cSld>
  <p:clrMap bg1="lt1" tx1="dk1" bg2="lt2" tx2="dk2" accent1="accent1" accent2="accent2" accent3="accent3" accent4="accent4" accent5="accent5" accent6="accent6" hlink="hlink" folHlink="folHlink"/>
  <p:sldLayoutIdLst>
    <p:sldLayoutId id="2147484326" r:id="rId1"/>
  </p:sldLayoutIdLst>
  <p:txStyles>
    <p:titleStyle>
      <a:lvl1pPr algn="l" defTabSz="914400" rtl="0" eaLnBrk="1" latinLnBrk="0" hangingPunct="1">
        <a:spcBef>
          <a:spcPct val="0"/>
        </a:spcBef>
        <a:buNone/>
        <a:defRPr sz="6000" kern="1200">
          <a:solidFill>
            <a:srgbClr val="00455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947" y="274638"/>
            <a:ext cx="11502189"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BEE94-7B6A-4125-979C-989234E309E9}" type="slidenum">
              <a:rPr lang="en-GB" smtClean="0"/>
              <a:t>‹nr.›</a:t>
            </a:fld>
            <a:endParaRPr lang="en-GB"/>
          </a:p>
        </p:txBody>
      </p:sp>
      <p:sp>
        <p:nvSpPr>
          <p:cNvPr id="7" name="Rectangle 3"/>
          <p:cNvSpPr>
            <a:spLocks noGrp="1" noChangeArrowheads="1"/>
          </p:cNvSpPr>
          <p:nvPr>
            <p:ph type="body" idx="1"/>
          </p:nvPr>
        </p:nvSpPr>
        <p:spPr bwMode="auto">
          <a:xfrm>
            <a:off x="420242" y="2478089"/>
            <a:ext cx="111061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GB" dirty="0"/>
          </a:p>
          <a:p>
            <a:pPr lvl="1"/>
            <a:endParaRPr lang="en-GB" dirty="0"/>
          </a:p>
        </p:txBody>
      </p:sp>
      <p:sp>
        <p:nvSpPr>
          <p:cNvPr id="8" name="Rectangle 30"/>
          <p:cNvSpPr>
            <a:spLocks noGrp="1" noChangeArrowheads="1"/>
          </p:cNvSpPr>
          <p:nvPr>
            <p:ph type="dt" sz="half" idx="2"/>
          </p:nvPr>
        </p:nvSpPr>
        <p:spPr bwMode="auto">
          <a:xfrm>
            <a:off x="7380817" y="6378576"/>
            <a:ext cx="3835400"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cs typeface="+mn-cs"/>
              </a:defRPr>
            </a:lvl1pPr>
          </a:lstStyle>
          <a:p>
            <a:pPr>
              <a:defRPr/>
            </a:pPr>
            <a:endParaRPr lang="nl-NL" dirty="0"/>
          </a:p>
        </p:txBody>
      </p:sp>
      <p:sp>
        <p:nvSpPr>
          <p:cNvPr id="9" name="Rectangle 31"/>
          <p:cNvSpPr txBox="1">
            <a:spLocks noChangeArrowheads="1"/>
          </p:cNvSpPr>
          <p:nvPr userDrawn="1"/>
        </p:nvSpPr>
        <p:spPr bwMode="auto">
          <a:xfrm>
            <a:off x="11021485" y="6378576"/>
            <a:ext cx="690033"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defRPr/>
            </a:pPr>
            <a:fld id="{2EBF375E-63A0-40BE-BB27-D625F81A2BC3}" type="slidenum">
              <a:rPr lang="nl-NL" smtClean="0"/>
              <a:pPr>
                <a:defRPr/>
              </a:pPr>
              <a:t>‹nr.›</a:t>
            </a:fld>
            <a:endParaRPr lang="nl-NL"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8115" y="592551"/>
            <a:ext cx="5789266" cy="567289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p:cNvSpPr/>
          <p:nvPr userDrawn="1"/>
        </p:nvSpPr>
        <p:spPr>
          <a:xfrm>
            <a:off x="0" y="0"/>
            <a:ext cx="12192000" cy="6858000"/>
          </a:xfrm>
          <a:prstGeom prst="rect">
            <a:avLst/>
          </a:prstGeom>
          <a:solidFill>
            <a:srgbClr val="00BAC6">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5626" y="6265449"/>
            <a:ext cx="3599695" cy="484633"/>
          </a:xfrm>
          <a:prstGeom prst="rect">
            <a:avLst/>
          </a:prstGeom>
        </p:spPr>
      </p:pic>
    </p:spTree>
    <p:extLst>
      <p:ext uri="{BB962C8B-B14F-4D97-AF65-F5344CB8AC3E}">
        <p14:creationId xmlns:p14="http://schemas.microsoft.com/office/powerpoint/2010/main" val="3076602178"/>
      </p:ext>
    </p:extLst>
  </p:cSld>
  <p:clrMap bg1="lt1" tx1="dk1" bg2="lt2" tx2="dk2" accent1="accent1" accent2="accent2" accent3="accent3" accent4="accent4" accent5="accent5" accent6="accent6" hlink="hlink" folHlink="folHlink"/>
  <p:sldLayoutIdLst>
    <p:sldLayoutId id="2147484342" r:id="rId1"/>
  </p:sldLayoutIdLst>
  <p:txStyles>
    <p:titleStyle>
      <a:lvl1pPr algn="l" defTabSz="914400" rtl="0" eaLnBrk="1" latinLnBrk="0" hangingPunct="1">
        <a:spcBef>
          <a:spcPct val="0"/>
        </a:spcBef>
        <a:buNone/>
        <a:defRPr sz="6000" kern="1200">
          <a:solidFill>
            <a:srgbClr val="00455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BA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736" y="146301"/>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Title Placeholder 1"/>
          <p:cNvSpPr txBox="1">
            <a:spLocks/>
          </p:cNvSpPr>
          <p:nvPr userDrawn="1"/>
        </p:nvSpPr>
        <p:spPr>
          <a:xfrm>
            <a:off x="168442" y="5624680"/>
            <a:ext cx="109728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indent="0" algn="l" defTabSz="914400" rtl="0" eaLnBrk="1" fontAlgn="base" latinLnBrk="0" hangingPunct="1">
              <a:lnSpc>
                <a:spcPct val="100000"/>
              </a:lnSpc>
              <a:spcBef>
                <a:spcPct val="0"/>
              </a:spcBef>
              <a:spcAft>
                <a:spcPct val="0"/>
              </a:spcAft>
              <a:buClrTx/>
              <a:buSzTx/>
              <a:buFontTx/>
              <a:buNone/>
              <a:tabLst/>
              <a:defRPr/>
            </a:pPr>
            <a:r>
              <a:rPr lang="nl-NL" sz="1200" b="0" kern="1200" dirty="0">
                <a:solidFill>
                  <a:schemeClr val="bg1"/>
                </a:solidFill>
                <a:latin typeface="Verdana" pitchFamily="34" charset="0"/>
                <a:ea typeface="Verdana" panose="020B0604030504040204" pitchFamily="34" charset="0"/>
                <a:cs typeface="Arial" charset="0"/>
              </a:rPr>
              <a:t>Nederlandse Organisatie voor Wetenschappelijk Onderzoek</a:t>
            </a:r>
          </a:p>
        </p:txBody>
      </p:sp>
    </p:spTree>
    <p:extLst>
      <p:ext uri="{BB962C8B-B14F-4D97-AF65-F5344CB8AC3E}">
        <p14:creationId xmlns:p14="http://schemas.microsoft.com/office/powerpoint/2010/main" val="3421703395"/>
      </p:ext>
    </p:extLst>
  </p:cSld>
  <p:clrMap bg1="lt1" tx1="dk1" bg2="lt2" tx2="dk2" accent1="accent1" accent2="accent2" accent3="accent3" accent4="accent4" accent5="accent5" accent6="accent6" hlink="hlink" folHlink="folHlink"/>
  <p:sldLayoutIdLst>
    <p:sldLayoutId id="2147484328" r:id="rId1"/>
  </p:sldLayoutIdLst>
  <p:txStyles>
    <p:titleStyle>
      <a:lvl1pPr algn="l" defTabSz="914400" rtl="0" eaLnBrk="1" latinLnBrk="0" hangingPunct="1">
        <a:spcBef>
          <a:spcPct val="0"/>
        </a:spcBef>
        <a:buNone/>
        <a:defRPr sz="4400" kern="1200">
          <a:solidFill>
            <a:srgbClr val="FFFFFF"/>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85626" y="6265449"/>
            <a:ext cx="3599695" cy="484633"/>
          </a:xfrm>
          <a:prstGeom prst="rect">
            <a:avLst/>
          </a:prstGeom>
        </p:spPr>
      </p:pic>
      <p:pic>
        <p:nvPicPr>
          <p:cNvPr id="9"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6647" y="6265448"/>
            <a:ext cx="3599695" cy="484633"/>
          </a:xfrm>
          <a:prstGeom prst="rect">
            <a:avLst/>
          </a:prstGeom>
        </p:spPr>
      </p:pic>
    </p:spTree>
    <p:extLst>
      <p:ext uri="{BB962C8B-B14F-4D97-AF65-F5344CB8AC3E}">
        <p14:creationId xmlns:p14="http://schemas.microsoft.com/office/powerpoint/2010/main" val="611413401"/>
      </p:ext>
    </p:extLst>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55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599" y="274638"/>
            <a:ext cx="11361683" cy="618741"/>
          </a:xfrm>
        </p:spPr>
        <p:txBody>
          <a:bodyPr/>
          <a:lstStyle/>
          <a:p>
            <a:r>
              <a:rPr lang="nl-NL" sz="4200" dirty="0"/>
              <a:t>Support, monitoring, </a:t>
            </a:r>
            <a:r>
              <a:rPr lang="nl-NL" sz="4200" dirty="0" err="1"/>
              <a:t>evaluation</a:t>
            </a:r>
            <a:endParaRPr lang="en-US" sz="4200" dirty="0"/>
          </a:p>
        </p:txBody>
      </p:sp>
      <p:sp>
        <p:nvSpPr>
          <p:cNvPr id="3" name="Tijdelijke aanduiding voor inhoud 2"/>
          <p:cNvSpPr>
            <a:spLocks noGrp="1"/>
          </p:cNvSpPr>
          <p:nvPr>
            <p:ph idx="1"/>
          </p:nvPr>
        </p:nvSpPr>
        <p:spPr>
          <a:xfrm>
            <a:off x="609599" y="1302327"/>
            <a:ext cx="10668001" cy="4580839"/>
          </a:xfrm>
        </p:spPr>
        <p:txBody>
          <a:bodyPr/>
          <a:lstStyle/>
          <a:p>
            <a:pPr>
              <a:spcBef>
                <a:spcPts val="1200"/>
              </a:spcBef>
            </a:pPr>
            <a:r>
              <a:rPr lang="en-GB" sz="2400" dirty="0"/>
              <a:t>Where </a:t>
            </a:r>
            <a:r>
              <a:rPr lang="en-GB" sz="2400" b="1" dirty="0"/>
              <a:t>publication fees </a:t>
            </a:r>
            <a:r>
              <a:rPr lang="en-GB" sz="2400" dirty="0"/>
              <a:t>are applied they will be covered by funders or universities</a:t>
            </a:r>
          </a:p>
          <a:p>
            <a:pPr>
              <a:spcBef>
                <a:spcPts val="1200"/>
              </a:spcBef>
            </a:pPr>
            <a:r>
              <a:rPr lang="en-GB" sz="2400" dirty="0" err="1"/>
              <a:t>COAlition</a:t>
            </a:r>
            <a:r>
              <a:rPr lang="en-GB" sz="2400" dirty="0"/>
              <a:t> S will consider to cap / </a:t>
            </a:r>
            <a:r>
              <a:rPr lang="en-GB" sz="2400" b="1" dirty="0"/>
              <a:t>maximize APC’s </a:t>
            </a:r>
            <a:r>
              <a:rPr lang="en-GB" sz="2400" dirty="0"/>
              <a:t>but will first commission </a:t>
            </a:r>
            <a:r>
              <a:rPr lang="en-US" sz="2400" dirty="0"/>
              <a:t>a study on OA publication costs and fees (including APCs). </a:t>
            </a:r>
            <a:endParaRPr lang="en-GB" sz="2400" dirty="0"/>
          </a:p>
          <a:p>
            <a:pPr>
              <a:spcBef>
                <a:spcPts val="1200"/>
              </a:spcBef>
            </a:pPr>
            <a:r>
              <a:rPr lang="en-GB" sz="2400" dirty="0"/>
              <a:t>If no HQ journals exist in certain fields </a:t>
            </a:r>
            <a:r>
              <a:rPr lang="en-GB" sz="2400" dirty="0" err="1"/>
              <a:t>cOAlition</a:t>
            </a:r>
            <a:r>
              <a:rPr lang="en-GB" sz="2400" dirty="0"/>
              <a:t> S will </a:t>
            </a:r>
            <a:r>
              <a:rPr lang="en-GB" sz="2400" b="1" dirty="0"/>
              <a:t>stimulate that new journals</a:t>
            </a:r>
            <a:r>
              <a:rPr lang="en-GB" sz="2400" dirty="0"/>
              <a:t> / platforms will be established.</a:t>
            </a:r>
          </a:p>
          <a:p>
            <a:pPr>
              <a:spcBef>
                <a:spcPts val="1200"/>
              </a:spcBef>
            </a:pPr>
            <a:r>
              <a:rPr lang="en-GB" sz="2400" dirty="0"/>
              <a:t>Funders will monitor </a:t>
            </a:r>
            <a:r>
              <a:rPr lang="en-GB" sz="2400" b="1" dirty="0"/>
              <a:t>compliance</a:t>
            </a:r>
            <a:r>
              <a:rPr lang="en-GB" sz="2400" dirty="0"/>
              <a:t>.</a:t>
            </a:r>
          </a:p>
          <a:p>
            <a:pPr>
              <a:spcBef>
                <a:spcPts val="1200"/>
              </a:spcBef>
            </a:pPr>
            <a:r>
              <a:rPr lang="en-GB" sz="2400" dirty="0"/>
              <a:t>Plan S will be </a:t>
            </a:r>
            <a:r>
              <a:rPr lang="en-GB" sz="2400" b="1" dirty="0"/>
              <a:t>evaluated in 2023 </a:t>
            </a:r>
            <a:r>
              <a:rPr lang="en-GB" sz="2400" dirty="0"/>
              <a:t>to look into effects (especially of transformative agreements)</a:t>
            </a:r>
          </a:p>
        </p:txBody>
      </p:sp>
    </p:spTree>
    <p:extLst>
      <p:ext uri="{BB962C8B-B14F-4D97-AF65-F5344CB8AC3E}">
        <p14:creationId xmlns:p14="http://schemas.microsoft.com/office/powerpoint/2010/main" val="249586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jl-rechts 1"/>
          <p:cNvSpPr/>
          <p:nvPr/>
        </p:nvSpPr>
        <p:spPr>
          <a:xfrm>
            <a:off x="271021" y="1977792"/>
            <a:ext cx="10456492" cy="3479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b="1" dirty="0"/>
          </a:p>
          <a:p>
            <a:r>
              <a:rPr lang="nl-NL" b="1" dirty="0"/>
              <a:t>      sept. 2018	         nov. 2018	       </a:t>
            </a:r>
            <a:r>
              <a:rPr lang="nl-NL" b="1" dirty="0" err="1"/>
              <a:t>until</a:t>
            </a:r>
            <a:r>
              <a:rPr lang="nl-NL" b="1" dirty="0"/>
              <a:t> 7 Febr. 2019           	 Q2 2019 (?)       	    Q3 2019	</a:t>
            </a:r>
            <a:r>
              <a:rPr lang="nl-NL" dirty="0"/>
              <a:t>	</a:t>
            </a:r>
          </a:p>
        </p:txBody>
      </p:sp>
      <p:pic>
        <p:nvPicPr>
          <p:cNvPr id="3" name="Afbeelding 2"/>
          <p:cNvPicPr>
            <a:picLocks noChangeAspect="1"/>
          </p:cNvPicPr>
          <p:nvPr/>
        </p:nvPicPr>
        <p:blipFill>
          <a:blip r:embed="rId3"/>
          <a:stretch>
            <a:fillRect/>
          </a:stretch>
        </p:blipFill>
        <p:spPr>
          <a:xfrm>
            <a:off x="510409" y="1321048"/>
            <a:ext cx="1510761" cy="2128950"/>
          </a:xfrm>
          <a:prstGeom prst="rect">
            <a:avLst/>
          </a:prstGeom>
        </p:spPr>
      </p:pic>
      <p:sp>
        <p:nvSpPr>
          <p:cNvPr id="4" name="Titel 1"/>
          <p:cNvSpPr>
            <a:spLocks noGrp="1"/>
          </p:cNvSpPr>
          <p:nvPr>
            <p:ph type="title"/>
          </p:nvPr>
        </p:nvSpPr>
        <p:spPr>
          <a:xfrm>
            <a:off x="609600" y="274638"/>
            <a:ext cx="11582400" cy="1143000"/>
          </a:xfrm>
        </p:spPr>
        <p:txBody>
          <a:bodyPr/>
          <a:lstStyle/>
          <a:p>
            <a:r>
              <a:rPr lang="nl-NL" sz="4200" dirty="0" err="1"/>
              <a:t>From</a:t>
            </a:r>
            <a:r>
              <a:rPr lang="nl-NL" sz="4200" dirty="0"/>
              <a:t> </a:t>
            </a:r>
            <a:r>
              <a:rPr lang="nl-NL" sz="4200" dirty="0" err="1"/>
              <a:t>principles</a:t>
            </a:r>
            <a:r>
              <a:rPr lang="nl-NL" sz="4200" dirty="0"/>
              <a:t> to </a:t>
            </a:r>
            <a:r>
              <a:rPr lang="nl-NL" sz="4200" dirty="0" err="1"/>
              <a:t>implementation</a:t>
            </a:r>
            <a:endParaRPr lang="en-US" sz="4200" dirty="0"/>
          </a:p>
        </p:txBody>
      </p:sp>
      <p:sp>
        <p:nvSpPr>
          <p:cNvPr id="5" name="Rechthoekig bijschrift 4"/>
          <p:cNvSpPr/>
          <p:nvPr/>
        </p:nvSpPr>
        <p:spPr>
          <a:xfrm>
            <a:off x="510408" y="4396582"/>
            <a:ext cx="1890637" cy="1457725"/>
          </a:xfrm>
          <a:prstGeom prst="wedgeRectCallout">
            <a:avLst>
              <a:gd name="adj1" fmla="val -4861"/>
              <a:gd name="adj2" fmla="val -73774"/>
            </a:avLst>
          </a:prstGeom>
        </p:spPr>
        <p:style>
          <a:lnRef idx="3">
            <a:schemeClr val="lt1"/>
          </a:lnRef>
          <a:fillRef idx="1">
            <a:schemeClr val="accent6"/>
          </a:fillRef>
          <a:effectRef idx="1">
            <a:schemeClr val="accent6"/>
          </a:effectRef>
          <a:fontRef idx="minor">
            <a:schemeClr val="lt1"/>
          </a:fontRef>
        </p:style>
        <p:txBody>
          <a:bodyPr rtlCol="0" anchor="ctr"/>
          <a:lstStyle/>
          <a:p>
            <a:r>
              <a:rPr lang="en-AU" dirty="0"/>
              <a:t>Launch of Plan S.</a:t>
            </a:r>
          </a:p>
          <a:p>
            <a:r>
              <a:rPr lang="en-AU" dirty="0"/>
              <a:t>1 key messages and 10 principles outlining the plan</a:t>
            </a:r>
          </a:p>
        </p:txBody>
      </p:sp>
      <p:pic>
        <p:nvPicPr>
          <p:cNvPr id="6" name="Afbeelding 5"/>
          <p:cNvPicPr>
            <a:picLocks noChangeAspect="1"/>
          </p:cNvPicPr>
          <p:nvPr/>
        </p:nvPicPr>
        <p:blipFill>
          <a:blip r:embed="rId4"/>
          <a:stretch>
            <a:fillRect/>
          </a:stretch>
        </p:blipFill>
        <p:spPr>
          <a:xfrm>
            <a:off x="2484750" y="1321048"/>
            <a:ext cx="1502670" cy="2114147"/>
          </a:xfrm>
          <a:prstGeom prst="rect">
            <a:avLst/>
          </a:prstGeom>
        </p:spPr>
      </p:pic>
      <p:sp>
        <p:nvSpPr>
          <p:cNvPr id="9" name="Rechthoekig bijschrift 8"/>
          <p:cNvSpPr/>
          <p:nvPr/>
        </p:nvSpPr>
        <p:spPr>
          <a:xfrm>
            <a:off x="2568921" y="4396582"/>
            <a:ext cx="1831944" cy="1376775"/>
          </a:xfrm>
          <a:prstGeom prst="wedgeRectCallout">
            <a:avLst>
              <a:gd name="adj1" fmla="val -17868"/>
              <a:gd name="adj2" fmla="val -78520"/>
            </a:avLst>
          </a:prstGeom>
        </p:spPr>
        <p:style>
          <a:lnRef idx="3">
            <a:schemeClr val="lt1"/>
          </a:lnRef>
          <a:fillRef idx="1">
            <a:schemeClr val="accent6"/>
          </a:fillRef>
          <a:effectRef idx="1">
            <a:schemeClr val="accent6"/>
          </a:effectRef>
          <a:fontRef idx="minor">
            <a:schemeClr val="lt1"/>
          </a:fontRef>
        </p:style>
        <p:txBody>
          <a:bodyPr rtlCol="0" anchor="ctr"/>
          <a:lstStyle/>
          <a:p>
            <a:r>
              <a:rPr lang="en-AU" dirty="0"/>
              <a:t>Publication of Guidance to implementation</a:t>
            </a:r>
          </a:p>
        </p:txBody>
      </p:sp>
      <p:pic>
        <p:nvPicPr>
          <p:cNvPr id="12" name="Afbeelding 11"/>
          <p:cNvPicPr>
            <a:picLocks noChangeAspect="1"/>
          </p:cNvPicPr>
          <p:nvPr/>
        </p:nvPicPr>
        <p:blipFill>
          <a:blip r:embed="rId5"/>
          <a:stretch>
            <a:fillRect/>
          </a:stretch>
        </p:blipFill>
        <p:spPr>
          <a:xfrm>
            <a:off x="4469093" y="1284031"/>
            <a:ext cx="1541331" cy="2100247"/>
          </a:xfrm>
          <a:prstGeom prst="rect">
            <a:avLst/>
          </a:prstGeom>
        </p:spPr>
      </p:pic>
      <p:sp>
        <p:nvSpPr>
          <p:cNvPr id="14" name="Rechthoekig bijschrift 13"/>
          <p:cNvSpPr/>
          <p:nvPr/>
        </p:nvSpPr>
        <p:spPr>
          <a:xfrm>
            <a:off x="4628522" y="4375794"/>
            <a:ext cx="1539342" cy="1738627"/>
          </a:xfrm>
          <a:prstGeom prst="wedgeRectCallout">
            <a:avLst>
              <a:gd name="adj1" fmla="val 4634"/>
              <a:gd name="adj2" fmla="val -73751"/>
            </a:avLst>
          </a:prstGeom>
        </p:spPr>
        <p:style>
          <a:lnRef idx="3">
            <a:schemeClr val="lt1"/>
          </a:lnRef>
          <a:fillRef idx="1">
            <a:schemeClr val="accent6"/>
          </a:fillRef>
          <a:effectRef idx="1">
            <a:schemeClr val="accent6"/>
          </a:effectRef>
          <a:fontRef idx="minor">
            <a:schemeClr val="lt1"/>
          </a:fontRef>
        </p:style>
        <p:txBody>
          <a:bodyPr rtlCol="0" anchor="ctr"/>
          <a:lstStyle/>
          <a:p>
            <a:r>
              <a:rPr lang="en-AU" dirty="0"/>
              <a:t>Consultation phase. More than 1000 (!) reactions received</a:t>
            </a:r>
          </a:p>
        </p:txBody>
      </p:sp>
      <p:grpSp>
        <p:nvGrpSpPr>
          <p:cNvPr id="23" name="Groep 22"/>
          <p:cNvGrpSpPr/>
          <p:nvPr/>
        </p:nvGrpSpPr>
        <p:grpSpPr>
          <a:xfrm>
            <a:off x="6848304" y="1386768"/>
            <a:ext cx="1438633" cy="1997510"/>
            <a:chOff x="6195967" y="1386768"/>
            <a:chExt cx="1438633" cy="1997510"/>
          </a:xfrm>
        </p:grpSpPr>
        <p:sp>
          <p:nvSpPr>
            <p:cNvPr id="15" name="Rechthoek 14"/>
            <p:cNvSpPr/>
            <p:nvPr/>
          </p:nvSpPr>
          <p:spPr>
            <a:xfrm>
              <a:off x="6195967" y="1386768"/>
              <a:ext cx="1438633" cy="19975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nl-NL" sz="1600" dirty="0"/>
            </a:p>
            <a:p>
              <a:r>
                <a:rPr lang="nl-NL" sz="1600" dirty="0" err="1"/>
                <a:t>Revised</a:t>
              </a:r>
              <a:r>
                <a:rPr lang="nl-NL" sz="1600" dirty="0"/>
                <a:t> </a:t>
              </a:r>
              <a:r>
                <a:rPr lang="nl-NL" sz="1600" dirty="0" err="1"/>
                <a:t>Guidance</a:t>
              </a:r>
              <a:r>
                <a:rPr lang="nl-NL" sz="1600" dirty="0"/>
                <a:t> document</a:t>
              </a:r>
            </a:p>
            <a:p>
              <a:endParaRPr lang="nl-NL" dirty="0"/>
            </a:p>
            <a:p>
              <a:endParaRPr lang="nl-NL" dirty="0"/>
            </a:p>
            <a:p>
              <a:endParaRPr lang="nl-NL" dirty="0"/>
            </a:p>
            <a:p>
              <a:endParaRPr lang="nl-NL" dirty="0"/>
            </a:p>
            <a:p>
              <a:endParaRPr lang="nl-NL" dirty="0"/>
            </a:p>
          </p:txBody>
        </p:sp>
        <p:pic>
          <p:nvPicPr>
            <p:cNvPr id="17" name="Afbeelding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4833" y="2402515"/>
              <a:ext cx="522013" cy="815646"/>
            </a:xfrm>
            <a:prstGeom prst="rect">
              <a:avLst/>
            </a:prstGeom>
          </p:spPr>
        </p:pic>
      </p:grpSp>
      <p:grpSp>
        <p:nvGrpSpPr>
          <p:cNvPr id="24" name="Groep 23"/>
          <p:cNvGrpSpPr/>
          <p:nvPr/>
        </p:nvGrpSpPr>
        <p:grpSpPr>
          <a:xfrm>
            <a:off x="8698680" y="1386768"/>
            <a:ext cx="1530660" cy="1997510"/>
            <a:chOff x="8914600" y="1183366"/>
            <a:chExt cx="1586047" cy="2379174"/>
          </a:xfrm>
        </p:grpSpPr>
        <p:sp>
          <p:nvSpPr>
            <p:cNvPr id="18" name="Rechthoek 17"/>
            <p:cNvSpPr/>
            <p:nvPr/>
          </p:nvSpPr>
          <p:spPr>
            <a:xfrm>
              <a:off x="8914600" y="1183366"/>
              <a:ext cx="1586047" cy="2379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nl-NL" dirty="0"/>
            </a:p>
            <a:p>
              <a:endParaRPr lang="nl-NL" dirty="0"/>
            </a:p>
            <a:p>
              <a:endParaRPr lang="nl-NL" dirty="0"/>
            </a:p>
            <a:p>
              <a:endParaRPr lang="nl-NL" dirty="0"/>
            </a:p>
            <a:p>
              <a:endParaRPr lang="nl-NL" dirty="0"/>
            </a:p>
            <a:p>
              <a:r>
                <a:rPr lang="nl-NL" sz="1600" dirty="0" err="1"/>
                <a:t>Implementation</a:t>
              </a:r>
              <a:endParaRPr lang="nl-NL" sz="1600"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pic>
          <p:nvPicPr>
            <p:cNvPr id="19" name="Afbeelding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7550" y="2740627"/>
              <a:ext cx="1196595" cy="702281"/>
            </a:xfrm>
            <a:prstGeom prst="rect">
              <a:avLst/>
            </a:prstGeom>
          </p:spPr>
        </p:pic>
      </p:grpSp>
      <p:sp>
        <p:nvSpPr>
          <p:cNvPr id="22" name="Rechthoekig bijschrift 21"/>
          <p:cNvSpPr/>
          <p:nvPr/>
        </p:nvSpPr>
        <p:spPr>
          <a:xfrm>
            <a:off x="8603620" y="4400541"/>
            <a:ext cx="1720780" cy="1475944"/>
          </a:xfrm>
          <a:prstGeom prst="wedgeRectCallout">
            <a:avLst>
              <a:gd name="adj1" fmla="val 12563"/>
              <a:gd name="adj2" fmla="val -80822"/>
            </a:avLst>
          </a:prstGeom>
        </p:spPr>
        <p:style>
          <a:lnRef idx="3">
            <a:schemeClr val="lt1"/>
          </a:lnRef>
          <a:fillRef idx="1">
            <a:schemeClr val="accent6"/>
          </a:fillRef>
          <a:effectRef idx="1">
            <a:schemeClr val="accent6"/>
          </a:effectRef>
          <a:fontRef idx="minor">
            <a:schemeClr val="lt1"/>
          </a:fontRef>
        </p:style>
        <p:txBody>
          <a:bodyPr rtlCol="0" anchor="ctr"/>
          <a:lstStyle/>
          <a:p>
            <a:r>
              <a:rPr lang="en-AU" dirty="0"/>
              <a:t>Implementation of common policies by national funders</a:t>
            </a:r>
          </a:p>
        </p:txBody>
      </p:sp>
      <p:sp>
        <p:nvSpPr>
          <p:cNvPr id="20" name="Rechthoekig bijschrift 19"/>
          <p:cNvSpPr/>
          <p:nvPr/>
        </p:nvSpPr>
        <p:spPr>
          <a:xfrm>
            <a:off x="6773999" y="4396581"/>
            <a:ext cx="1539342" cy="1376775"/>
          </a:xfrm>
          <a:prstGeom prst="wedgeRectCallout">
            <a:avLst>
              <a:gd name="adj1" fmla="val -4166"/>
              <a:gd name="adj2" fmla="val -75515"/>
            </a:avLst>
          </a:prstGeom>
        </p:spPr>
        <p:style>
          <a:lnRef idx="3">
            <a:schemeClr val="lt1"/>
          </a:lnRef>
          <a:fillRef idx="1">
            <a:schemeClr val="accent6"/>
          </a:fillRef>
          <a:effectRef idx="1">
            <a:schemeClr val="accent6"/>
          </a:effectRef>
          <a:fontRef idx="minor">
            <a:schemeClr val="lt1"/>
          </a:fontRef>
        </p:style>
        <p:txBody>
          <a:bodyPr rtlCol="0" anchor="ctr"/>
          <a:lstStyle/>
          <a:p>
            <a:r>
              <a:rPr lang="en-AU" dirty="0"/>
              <a:t>Revision of Guidance document </a:t>
            </a:r>
            <a:r>
              <a:rPr lang="en-AU" dirty="0" err="1"/>
              <a:t>bij</a:t>
            </a:r>
            <a:r>
              <a:rPr lang="en-AU" dirty="0"/>
              <a:t> Coalition S</a:t>
            </a:r>
          </a:p>
        </p:txBody>
      </p:sp>
      <p:cxnSp>
        <p:nvCxnSpPr>
          <p:cNvPr id="11" name="Rechte verbindingslijn 10"/>
          <p:cNvCxnSpPr/>
          <p:nvPr/>
        </p:nvCxnSpPr>
        <p:spPr>
          <a:xfrm>
            <a:off x="6431751" y="1140178"/>
            <a:ext cx="4808" cy="5155114"/>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kstvak 6">
            <a:extLst>
              <a:ext uri="{FF2B5EF4-FFF2-40B4-BE49-F238E27FC236}">
                <a16:creationId xmlns:a16="http://schemas.microsoft.com/office/drawing/2014/main" id="{3F815A30-A81D-A144-B22E-26D77F19EDF2}"/>
              </a:ext>
            </a:extLst>
          </p:cNvPr>
          <p:cNvSpPr txBox="1"/>
          <p:nvPr/>
        </p:nvSpPr>
        <p:spPr>
          <a:xfrm>
            <a:off x="10727513" y="3218161"/>
            <a:ext cx="1277914" cy="923330"/>
          </a:xfrm>
          <a:prstGeom prst="rect">
            <a:avLst/>
          </a:prstGeom>
          <a:noFill/>
        </p:spPr>
        <p:txBody>
          <a:bodyPr wrap="none" rtlCol="0">
            <a:spAutoFit/>
          </a:bodyPr>
          <a:lstStyle/>
          <a:p>
            <a:r>
              <a:rPr lang="nl-NL" dirty="0"/>
              <a:t>Start </a:t>
            </a:r>
          </a:p>
          <a:p>
            <a:r>
              <a:rPr lang="nl-NL" dirty="0"/>
              <a:t>Plan S</a:t>
            </a:r>
          </a:p>
          <a:p>
            <a:r>
              <a:rPr lang="nl-NL" dirty="0"/>
              <a:t>1/1/2020</a:t>
            </a:r>
          </a:p>
        </p:txBody>
      </p:sp>
    </p:spTree>
    <p:extLst>
      <p:ext uri="{BB962C8B-B14F-4D97-AF65-F5344CB8AC3E}">
        <p14:creationId xmlns:p14="http://schemas.microsoft.com/office/powerpoint/2010/main" val="398632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4" grpId="0" animBg="1"/>
      <p:bldP spid="22"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 S </a:t>
            </a:r>
            <a:r>
              <a:rPr lang="nl-NL" dirty="0" err="1"/>
              <a:t>and</a:t>
            </a:r>
            <a:r>
              <a:rPr lang="nl-NL" dirty="0"/>
              <a:t> SCOAP3</a:t>
            </a:r>
          </a:p>
        </p:txBody>
      </p:sp>
      <p:pic>
        <p:nvPicPr>
          <p:cNvPr id="4" name="Tijdelijke aanduiding voor inhoud 3"/>
          <p:cNvPicPr>
            <a:picLocks noGrp="1" noChangeAspect="1"/>
          </p:cNvPicPr>
          <p:nvPr>
            <p:ph idx="1"/>
          </p:nvPr>
        </p:nvPicPr>
        <p:blipFill>
          <a:blip r:embed="rId3"/>
          <a:stretch>
            <a:fillRect/>
          </a:stretch>
        </p:blipFill>
        <p:spPr>
          <a:xfrm>
            <a:off x="739621" y="1184563"/>
            <a:ext cx="5891376" cy="4525963"/>
          </a:xfrm>
          <a:prstGeom prst="rect">
            <a:avLst/>
          </a:prstGeom>
        </p:spPr>
      </p:pic>
      <p:sp>
        <p:nvSpPr>
          <p:cNvPr id="5" name="Tijdelijke aanduiding voor inhoud 2"/>
          <p:cNvSpPr txBox="1">
            <a:spLocks/>
          </p:cNvSpPr>
          <p:nvPr/>
        </p:nvSpPr>
        <p:spPr>
          <a:xfrm>
            <a:off x="7121236" y="1302327"/>
            <a:ext cx="4156364" cy="4580839"/>
          </a:xfrm>
          <a:prstGeom prst="rect">
            <a:avLst/>
          </a:prstGeom>
        </p:spPr>
        <p:txBody>
          <a:bodyPr/>
          <a:lstStyle>
            <a:lvl1pPr marL="342900" indent="-342900" algn="l" defTabSz="914400" rtl="0" eaLnBrk="1" latinLnBrk="0" hangingPunct="1">
              <a:spcBef>
                <a:spcPct val="20000"/>
              </a:spcBef>
              <a:buClr>
                <a:srgbClr val="00BAC6"/>
              </a:buClr>
              <a:buFont typeface="Verdana" panose="020B060403050404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spcBef>
                <a:spcPct val="20000"/>
              </a:spcBef>
              <a:buFontTx/>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spcBef>
                <a:spcPct val="20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spcBef>
                <a:spcPct val="20000"/>
              </a:spcBef>
              <a:buFontTx/>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spcBef>
                <a:spcPct val="20000"/>
              </a:spcBef>
              <a:buFontTx/>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200"/>
              </a:spcBef>
              <a:spcAft>
                <a:spcPts val="0"/>
              </a:spcAft>
            </a:pPr>
            <a:r>
              <a:rPr lang="en-GB" sz="2200" dirty="0"/>
              <a:t>SCOAP3 is essentially a </a:t>
            </a:r>
            <a:r>
              <a:rPr lang="en-GB" sz="2200" dirty="0" smtClean="0"/>
              <a:t>Transformative Agreement.</a:t>
            </a:r>
            <a:endParaRPr lang="en-GB" sz="2200" dirty="0"/>
          </a:p>
          <a:p>
            <a:pPr fontAlgn="auto">
              <a:spcBef>
                <a:spcPts val="1200"/>
              </a:spcBef>
              <a:spcAft>
                <a:spcPts val="0"/>
              </a:spcAft>
            </a:pPr>
            <a:r>
              <a:rPr lang="en-GB" sz="2200" dirty="0"/>
              <a:t>Money formerly used to pay for subscriptions is pooled to pay for APC’s in </a:t>
            </a:r>
            <a:r>
              <a:rPr lang="en-GB" sz="2200" b="1" dirty="0"/>
              <a:t>13 journals </a:t>
            </a:r>
            <a:r>
              <a:rPr lang="en-GB" sz="2200" dirty="0"/>
              <a:t>covering 90% of HEP publications</a:t>
            </a:r>
          </a:p>
          <a:p>
            <a:pPr fontAlgn="auto">
              <a:spcBef>
                <a:spcPts val="1200"/>
              </a:spcBef>
              <a:spcAft>
                <a:spcPts val="0"/>
              </a:spcAft>
            </a:pPr>
            <a:r>
              <a:rPr lang="en-GB" sz="2200" dirty="0"/>
              <a:t>Thereby transforming these journals to full gold OA.</a:t>
            </a:r>
          </a:p>
          <a:p>
            <a:pPr fontAlgn="auto">
              <a:spcBef>
                <a:spcPts val="1200"/>
              </a:spcBef>
              <a:spcAft>
                <a:spcPts val="0"/>
              </a:spcAft>
            </a:pPr>
            <a:endParaRPr lang="en-GB" sz="2000" dirty="0"/>
          </a:p>
          <a:p>
            <a:pPr fontAlgn="auto">
              <a:spcBef>
                <a:spcPts val="1200"/>
              </a:spcBef>
              <a:spcAft>
                <a:spcPts val="0"/>
              </a:spcAft>
            </a:pPr>
            <a:endParaRPr lang="en-GB" sz="2000" dirty="0"/>
          </a:p>
          <a:p>
            <a:pPr fontAlgn="auto">
              <a:spcBef>
                <a:spcPts val="1200"/>
              </a:spcBef>
              <a:spcAft>
                <a:spcPts val="0"/>
              </a:spcAft>
            </a:pPr>
            <a:endParaRPr lang="en-GB" sz="2400" dirty="0"/>
          </a:p>
        </p:txBody>
      </p:sp>
    </p:spTree>
    <p:extLst>
      <p:ext uri="{BB962C8B-B14F-4D97-AF65-F5344CB8AC3E}">
        <p14:creationId xmlns:p14="http://schemas.microsoft.com/office/powerpoint/2010/main" val="352473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Is SCOAP3 compliant?</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092341596"/>
              </p:ext>
            </p:extLst>
          </p:nvPr>
        </p:nvGraphicFramePr>
        <p:xfrm>
          <a:off x="609601" y="1085875"/>
          <a:ext cx="11106150" cy="4882439"/>
        </p:xfrm>
        <a:graphic>
          <a:graphicData uri="http://schemas.openxmlformats.org/drawingml/2006/table">
            <a:tbl>
              <a:tblPr firstRow="1" bandRow="1">
                <a:tableStyleId>{5C22544A-7EE6-4342-B048-85BDC9FD1C3A}</a:tableStyleId>
              </a:tblPr>
              <a:tblGrid>
                <a:gridCol w="4627562">
                  <a:extLst>
                    <a:ext uri="{9D8B030D-6E8A-4147-A177-3AD203B41FA5}">
                      <a16:colId xmlns:a16="http://schemas.microsoft.com/office/drawing/2014/main" val="58419448"/>
                    </a:ext>
                  </a:extLst>
                </a:gridCol>
                <a:gridCol w="983357">
                  <a:extLst>
                    <a:ext uri="{9D8B030D-6E8A-4147-A177-3AD203B41FA5}">
                      <a16:colId xmlns:a16="http://schemas.microsoft.com/office/drawing/2014/main" val="391609575"/>
                    </a:ext>
                  </a:extLst>
                </a:gridCol>
                <a:gridCol w="4454029">
                  <a:extLst>
                    <a:ext uri="{9D8B030D-6E8A-4147-A177-3AD203B41FA5}">
                      <a16:colId xmlns:a16="http://schemas.microsoft.com/office/drawing/2014/main" val="1108848511"/>
                    </a:ext>
                  </a:extLst>
                </a:gridCol>
                <a:gridCol w="1041202">
                  <a:extLst>
                    <a:ext uri="{9D8B030D-6E8A-4147-A177-3AD203B41FA5}">
                      <a16:colId xmlns:a16="http://schemas.microsoft.com/office/drawing/2014/main" val="2945254708"/>
                    </a:ext>
                  </a:extLst>
                </a:gridCol>
              </a:tblGrid>
              <a:tr h="478079">
                <a:tc>
                  <a:txBody>
                    <a:bodyPr/>
                    <a:lstStyle/>
                    <a:p>
                      <a:r>
                        <a:rPr lang="nl-NL" sz="1900" dirty="0"/>
                        <a:t>Basic </a:t>
                      </a:r>
                      <a:r>
                        <a:rPr lang="nl-NL" sz="1900" dirty="0" err="1"/>
                        <a:t>mandatory</a:t>
                      </a:r>
                      <a:r>
                        <a:rPr lang="nl-NL" sz="1900" dirty="0"/>
                        <a:t> </a:t>
                      </a:r>
                      <a:r>
                        <a:rPr lang="nl-NL" sz="1900" dirty="0" err="1"/>
                        <a:t>requirments</a:t>
                      </a:r>
                      <a:r>
                        <a:rPr lang="nl-NL" sz="1900" dirty="0"/>
                        <a:t> Plan S</a:t>
                      </a:r>
                    </a:p>
                  </a:txBody>
                  <a:tcPr marL="90966" marR="90966"/>
                </a:tc>
                <a:tc>
                  <a:txBody>
                    <a:bodyPr/>
                    <a:lstStyle/>
                    <a:p>
                      <a:r>
                        <a:rPr lang="nl-NL" sz="1900" dirty="0"/>
                        <a:t>SCOAP3</a:t>
                      </a:r>
                    </a:p>
                  </a:txBody>
                  <a:tcPr marL="90966" marR="90966"/>
                </a:tc>
                <a:tc>
                  <a:txBody>
                    <a:bodyPr/>
                    <a:lstStyle/>
                    <a:p>
                      <a:r>
                        <a:rPr lang="nl-NL" sz="1900" dirty="0" err="1"/>
                        <a:t>Quality</a:t>
                      </a:r>
                      <a:r>
                        <a:rPr lang="nl-NL" sz="1900" baseline="0" dirty="0"/>
                        <a:t> / </a:t>
                      </a:r>
                      <a:r>
                        <a:rPr lang="nl-NL" sz="1900" baseline="0" dirty="0" err="1"/>
                        <a:t>technical</a:t>
                      </a:r>
                      <a:r>
                        <a:rPr lang="nl-NL" sz="1900" baseline="0" dirty="0"/>
                        <a:t> </a:t>
                      </a:r>
                      <a:r>
                        <a:rPr lang="nl-NL" sz="1900" baseline="0" dirty="0" err="1"/>
                        <a:t>requirements</a:t>
                      </a:r>
                      <a:r>
                        <a:rPr lang="nl-NL" sz="1900" baseline="0" dirty="0"/>
                        <a:t> Plan S</a:t>
                      </a:r>
                      <a:endParaRPr lang="nl-NL" sz="1900" dirty="0"/>
                    </a:p>
                  </a:txBody>
                  <a:tcPr marL="90966" marR="90966"/>
                </a:tc>
                <a:tc>
                  <a:txBody>
                    <a:bodyPr/>
                    <a:lstStyle/>
                    <a:p>
                      <a:r>
                        <a:rPr lang="nl-NL" sz="1900" dirty="0"/>
                        <a:t>SCOAP3</a:t>
                      </a:r>
                    </a:p>
                  </a:txBody>
                  <a:tcPr marL="90966" marR="90966"/>
                </a:tc>
                <a:extLst>
                  <a:ext uri="{0D108BD9-81ED-4DB2-BD59-A6C34878D82A}">
                    <a16:rowId xmlns:a16="http://schemas.microsoft.com/office/drawing/2014/main" val="213895028"/>
                  </a:ext>
                </a:extLst>
              </a:tr>
              <a:tr h="652296">
                <a:tc>
                  <a:txBody>
                    <a:bodyPr/>
                    <a:lstStyle/>
                    <a:p>
                      <a:pPr marL="342900" indent="-342900">
                        <a:buFont typeface="Courier New" panose="02070309020205020404" pitchFamily="49" charset="0"/>
                        <a:buChar char="o"/>
                      </a:pPr>
                      <a:r>
                        <a:rPr lang="nl-NL" sz="1900" b="1" dirty="0" err="1"/>
                        <a:t>Immidiate</a:t>
                      </a:r>
                      <a:r>
                        <a:rPr lang="nl-NL" sz="1900" b="1" dirty="0"/>
                        <a:t> OA (</a:t>
                      </a:r>
                      <a:r>
                        <a:rPr lang="nl-NL" sz="1900" b="1" dirty="0" err="1"/>
                        <a:t>upon</a:t>
                      </a:r>
                      <a:r>
                        <a:rPr lang="nl-NL" sz="1900" b="1" dirty="0"/>
                        <a:t> </a:t>
                      </a:r>
                      <a:r>
                        <a:rPr lang="nl-NL" sz="1900" b="1" dirty="0" err="1"/>
                        <a:t>publication</a:t>
                      </a:r>
                      <a:r>
                        <a:rPr lang="nl-NL" sz="1900" b="1" dirty="0"/>
                        <a:t>)</a:t>
                      </a:r>
                    </a:p>
                  </a:txBody>
                  <a:tcPr marL="90966" marR="90966"/>
                </a:tc>
                <a:tc>
                  <a:txBody>
                    <a:bodyPr/>
                    <a:lstStyle/>
                    <a:p>
                      <a:r>
                        <a:rPr lang="nl-NL" sz="1900" dirty="0"/>
                        <a:t>√</a:t>
                      </a:r>
                    </a:p>
                  </a:txBody>
                  <a:tcPr marL="90966" marR="90966"/>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nl-NL" sz="1900" b="0" i="0" u="none" strike="noStrike" kern="1200" baseline="0" dirty="0" err="1">
                          <a:solidFill>
                            <a:schemeClr val="dk1"/>
                          </a:solidFill>
                          <a:latin typeface="+mn-lt"/>
                          <a:ea typeface="+mn-ea"/>
                          <a:cs typeface="+mn-cs"/>
                        </a:rPr>
                        <a:t>Transparent</a:t>
                      </a:r>
                      <a:r>
                        <a:rPr lang="nl-NL" sz="1900" b="0" i="0" u="none" strike="noStrike" kern="1200" baseline="0" dirty="0">
                          <a:solidFill>
                            <a:schemeClr val="dk1"/>
                          </a:solidFill>
                          <a:latin typeface="+mn-lt"/>
                          <a:ea typeface="+mn-ea"/>
                          <a:cs typeface="+mn-cs"/>
                        </a:rPr>
                        <a:t> information on </a:t>
                      </a:r>
                      <a:r>
                        <a:rPr lang="nl-NL" sz="1900" b="0" i="0" u="none" strike="noStrike" kern="1200" baseline="0" dirty="0" err="1">
                          <a:solidFill>
                            <a:schemeClr val="dk1"/>
                          </a:solidFill>
                          <a:latin typeface="+mn-lt"/>
                          <a:ea typeface="+mn-ea"/>
                          <a:cs typeface="+mn-cs"/>
                        </a:rPr>
                        <a:t>costing</a:t>
                      </a:r>
                      <a:r>
                        <a:rPr lang="nl-NL" sz="1900" b="0" i="0" u="none" strike="noStrike" kern="1200" baseline="0" dirty="0">
                          <a:solidFill>
                            <a:schemeClr val="dk1"/>
                          </a:solidFill>
                          <a:latin typeface="+mn-lt"/>
                          <a:ea typeface="+mn-ea"/>
                          <a:cs typeface="+mn-cs"/>
                        </a:rPr>
                        <a:t> </a:t>
                      </a:r>
                      <a:r>
                        <a:rPr lang="nl-NL" sz="1900" b="0" i="0" u="none" strike="noStrike" kern="1200" baseline="0" dirty="0" err="1">
                          <a:solidFill>
                            <a:schemeClr val="dk1"/>
                          </a:solidFill>
                          <a:latin typeface="+mn-lt"/>
                          <a:ea typeface="+mn-ea"/>
                          <a:cs typeface="+mn-cs"/>
                        </a:rPr>
                        <a:t>and</a:t>
                      </a:r>
                      <a:r>
                        <a:rPr lang="nl-NL" sz="1900" b="0" i="0" u="none" strike="noStrike" kern="1200" baseline="0" dirty="0">
                          <a:solidFill>
                            <a:schemeClr val="dk1"/>
                          </a:solidFill>
                          <a:latin typeface="+mn-lt"/>
                          <a:ea typeface="+mn-ea"/>
                          <a:cs typeface="+mn-cs"/>
                        </a:rPr>
                        <a:t> pricing on website of </a:t>
                      </a:r>
                      <a:r>
                        <a:rPr lang="nl-NL" sz="1900" b="0" i="0" u="none" strike="noStrike" kern="1200" baseline="0" dirty="0" err="1">
                          <a:solidFill>
                            <a:schemeClr val="dk1"/>
                          </a:solidFill>
                          <a:latin typeface="+mn-lt"/>
                          <a:ea typeface="+mn-ea"/>
                          <a:cs typeface="+mn-cs"/>
                        </a:rPr>
                        <a:t>journal</a:t>
                      </a:r>
                      <a:endParaRPr lang="nl-NL" sz="1900" dirty="0"/>
                    </a:p>
                  </a:txBody>
                  <a:tcPr marL="90966" marR="90966"/>
                </a:tc>
                <a:tc>
                  <a:txBody>
                    <a:bodyPr/>
                    <a:lstStyle/>
                    <a:p>
                      <a:r>
                        <a:rPr lang="nl-NL" sz="1900" dirty="0"/>
                        <a:t>?</a:t>
                      </a:r>
                    </a:p>
                  </a:txBody>
                  <a:tcPr marL="90966" marR="90966"/>
                </a:tc>
                <a:extLst>
                  <a:ext uri="{0D108BD9-81ED-4DB2-BD59-A6C34878D82A}">
                    <a16:rowId xmlns:a16="http://schemas.microsoft.com/office/drawing/2014/main" val="2940509793"/>
                  </a:ext>
                </a:extLst>
              </a:tr>
              <a:tr h="652296">
                <a:tc>
                  <a:txBody>
                    <a:bodyPr/>
                    <a:lstStyle/>
                    <a:p>
                      <a:pPr marL="342900" indent="-342900">
                        <a:buFont typeface="Courier New" panose="02070309020205020404" pitchFamily="49" charset="0"/>
                        <a:buChar char="o"/>
                      </a:pPr>
                      <a:r>
                        <a:rPr lang="nl-NL" sz="1900" b="1" dirty="0"/>
                        <a:t>Copyright </a:t>
                      </a:r>
                      <a:r>
                        <a:rPr lang="nl-NL" sz="1900" b="1" dirty="0" err="1"/>
                        <a:t>stays</a:t>
                      </a:r>
                      <a:r>
                        <a:rPr lang="nl-NL" sz="1900" b="1" dirty="0"/>
                        <a:t> </a:t>
                      </a:r>
                      <a:r>
                        <a:rPr lang="nl-NL" sz="1900" b="1" dirty="0" err="1"/>
                        <a:t>with</a:t>
                      </a:r>
                      <a:r>
                        <a:rPr lang="nl-NL" sz="1900" b="1" dirty="0"/>
                        <a:t> </a:t>
                      </a:r>
                      <a:r>
                        <a:rPr lang="nl-NL" sz="1900" b="1" dirty="0" err="1"/>
                        <a:t>the</a:t>
                      </a:r>
                      <a:r>
                        <a:rPr lang="nl-NL" sz="1900" b="1" dirty="0"/>
                        <a:t> </a:t>
                      </a:r>
                      <a:r>
                        <a:rPr lang="nl-NL" sz="1900" b="1" dirty="0" err="1"/>
                        <a:t>author</a:t>
                      </a:r>
                      <a:r>
                        <a:rPr lang="nl-NL" sz="1900" b="1" dirty="0"/>
                        <a:t> / </a:t>
                      </a:r>
                      <a:r>
                        <a:rPr lang="nl-NL" sz="1900" b="1" dirty="0" err="1"/>
                        <a:t>institution</a:t>
                      </a:r>
                      <a:endParaRPr lang="nl-NL" sz="1900" b="1" dirty="0"/>
                    </a:p>
                  </a:txBody>
                  <a:tcPr marL="90966" marR="909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900" dirty="0"/>
                        <a:t>√</a:t>
                      </a:r>
                    </a:p>
                  </a:txBody>
                  <a:tcPr marL="90966" marR="90966"/>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900" b="0" i="0" u="none" strike="noStrike" kern="1200" baseline="0" dirty="0">
                          <a:solidFill>
                            <a:schemeClr val="dk1"/>
                          </a:solidFill>
                          <a:latin typeface="+mn-lt"/>
                          <a:ea typeface="+mn-ea"/>
                          <a:cs typeface="+mn-cs"/>
                        </a:rPr>
                        <a:t>Use of DOIs as permanent identifiers </a:t>
                      </a:r>
                      <a:endParaRPr lang="nl-NL" sz="1900" dirty="0"/>
                    </a:p>
                  </a:txBody>
                  <a:tcPr marL="90966" marR="909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900" dirty="0"/>
                        <a:t>√</a:t>
                      </a:r>
                    </a:p>
                  </a:txBody>
                  <a:tcPr marL="90966" marR="90966"/>
                </a:tc>
                <a:extLst>
                  <a:ext uri="{0D108BD9-81ED-4DB2-BD59-A6C34878D82A}">
                    <a16:rowId xmlns:a16="http://schemas.microsoft.com/office/drawing/2014/main" val="2578560895"/>
                  </a:ext>
                </a:extLst>
              </a:tr>
              <a:tr h="652296">
                <a:tc>
                  <a:txBody>
                    <a:bodyPr/>
                    <a:lstStyle/>
                    <a:p>
                      <a:pPr marL="342900" indent="-342900">
                        <a:buFont typeface="Courier New" panose="02070309020205020404" pitchFamily="49" charset="0"/>
                        <a:buChar char="o"/>
                      </a:pPr>
                      <a:r>
                        <a:rPr lang="nl-NL" sz="1900" b="1" dirty="0"/>
                        <a:t>Application of CC BY </a:t>
                      </a:r>
                      <a:r>
                        <a:rPr lang="nl-NL" sz="1900" b="1" dirty="0" err="1"/>
                        <a:t>licence</a:t>
                      </a:r>
                      <a:endParaRPr lang="nl-NL" sz="1900" b="1" dirty="0"/>
                    </a:p>
                  </a:txBody>
                  <a:tcPr marL="90966" marR="909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900" dirty="0"/>
                        <a:t>√</a:t>
                      </a:r>
                    </a:p>
                  </a:txBody>
                  <a:tcPr marL="90966" marR="90966"/>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900" b="0" i="0" u="none" strike="noStrike" kern="1200" baseline="0" dirty="0">
                          <a:solidFill>
                            <a:schemeClr val="dk1"/>
                          </a:solidFill>
                          <a:latin typeface="+mn-lt"/>
                          <a:ea typeface="+mn-ea"/>
                          <a:cs typeface="+mn-cs"/>
                        </a:rPr>
                        <a:t>Long-term digital preservation or archiving </a:t>
                      </a:r>
                      <a:r>
                        <a:rPr lang="en-US" sz="1900" b="0" i="0" u="none" strike="noStrike" kern="1200" baseline="0" dirty="0" err="1">
                          <a:solidFill>
                            <a:schemeClr val="dk1"/>
                          </a:solidFill>
                          <a:latin typeface="+mn-lt"/>
                          <a:ea typeface="+mn-ea"/>
                          <a:cs typeface="+mn-cs"/>
                        </a:rPr>
                        <a:t>programme</a:t>
                      </a:r>
                      <a:r>
                        <a:rPr lang="en-US" sz="1900" b="0" i="0" u="none" strike="noStrike" kern="1200" baseline="0" dirty="0">
                          <a:solidFill>
                            <a:schemeClr val="dk1"/>
                          </a:solidFill>
                          <a:latin typeface="+mn-lt"/>
                          <a:ea typeface="+mn-ea"/>
                          <a:cs typeface="+mn-cs"/>
                        </a:rPr>
                        <a:t> (such as CLOCKS)</a:t>
                      </a:r>
                      <a:endParaRPr lang="nl-NL" sz="1900" dirty="0"/>
                    </a:p>
                  </a:txBody>
                  <a:tcPr marL="90966" marR="909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9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900" dirty="0"/>
                    </a:p>
                  </a:txBody>
                  <a:tcPr marL="90966" marR="90966"/>
                </a:tc>
                <a:extLst>
                  <a:ext uri="{0D108BD9-81ED-4DB2-BD59-A6C34878D82A}">
                    <a16:rowId xmlns:a16="http://schemas.microsoft.com/office/drawing/2014/main" val="3328856417"/>
                  </a:ext>
                </a:extLst>
              </a:tr>
              <a:tr h="652296">
                <a:tc>
                  <a:txBody>
                    <a:bodyPr/>
                    <a:lstStyle/>
                    <a:p>
                      <a:pPr marL="342900" indent="-342900">
                        <a:buFont typeface="Courier New" panose="02070309020205020404" pitchFamily="49" charset="0"/>
                        <a:buChar char="o"/>
                      </a:pPr>
                      <a:r>
                        <a:rPr lang="nl-NL" sz="1900" b="1" dirty="0" err="1"/>
                        <a:t>Quality</a:t>
                      </a:r>
                      <a:r>
                        <a:rPr lang="nl-NL" sz="1900" b="1" dirty="0"/>
                        <a:t>:</a:t>
                      </a:r>
                      <a:r>
                        <a:rPr lang="nl-NL" sz="1900" b="1" baseline="0" dirty="0"/>
                        <a:t> </a:t>
                      </a:r>
                      <a:r>
                        <a:rPr lang="nl-NL" sz="1900" b="1" baseline="0" dirty="0" err="1"/>
                        <a:t>s</a:t>
                      </a:r>
                      <a:r>
                        <a:rPr lang="nl-NL" sz="1900" b="1" dirty="0" err="1"/>
                        <a:t>olid</a:t>
                      </a:r>
                      <a:r>
                        <a:rPr lang="nl-NL" sz="1900" b="1" baseline="0" dirty="0"/>
                        <a:t> system of peer review </a:t>
                      </a:r>
                      <a:r>
                        <a:rPr lang="nl-NL" sz="1900" b="1" baseline="0" dirty="0" err="1"/>
                        <a:t>according</a:t>
                      </a:r>
                      <a:r>
                        <a:rPr lang="nl-NL" sz="1900" b="1" baseline="0" dirty="0"/>
                        <a:t> to COPE </a:t>
                      </a:r>
                      <a:r>
                        <a:rPr lang="nl-NL" sz="1900" b="1" baseline="0" dirty="0" err="1"/>
                        <a:t>standards</a:t>
                      </a:r>
                      <a:endParaRPr lang="nl-NL" sz="1900" b="1" dirty="0"/>
                    </a:p>
                  </a:txBody>
                  <a:tcPr marL="90966" marR="909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900" dirty="0"/>
                        <a:t>√ </a:t>
                      </a:r>
                    </a:p>
                    <a:p>
                      <a:endParaRPr lang="nl-NL" sz="1900" dirty="0"/>
                    </a:p>
                  </a:txBody>
                  <a:tcPr marL="90966" marR="90966"/>
                </a:tc>
                <a:tc>
                  <a:txBody>
                    <a:bodyPr/>
                    <a:lstStyle/>
                    <a:p>
                      <a:pPr marL="342900" indent="-342900">
                        <a:buFont typeface="Courier New" panose="02070309020205020404" pitchFamily="49" charset="0"/>
                        <a:buChar char="o"/>
                      </a:pPr>
                      <a:r>
                        <a:rPr lang="nl-NL" sz="1900" dirty="0"/>
                        <a:t>Availability</a:t>
                      </a:r>
                      <a:r>
                        <a:rPr lang="nl-NL" sz="1900" baseline="0" dirty="0"/>
                        <a:t> of </a:t>
                      </a:r>
                      <a:r>
                        <a:rPr lang="nl-NL" sz="1900" baseline="0" dirty="0" err="1"/>
                        <a:t>the</a:t>
                      </a:r>
                      <a:r>
                        <a:rPr lang="nl-NL" sz="1900" baseline="0" dirty="0"/>
                        <a:t> full </a:t>
                      </a:r>
                      <a:r>
                        <a:rPr lang="nl-NL" sz="1900" baseline="0" dirty="0" err="1"/>
                        <a:t>text</a:t>
                      </a:r>
                      <a:r>
                        <a:rPr lang="nl-NL" sz="1900" baseline="0" dirty="0"/>
                        <a:t> in format </a:t>
                      </a:r>
                      <a:r>
                        <a:rPr lang="nl-NL" sz="1900" baseline="0" dirty="0" err="1"/>
                        <a:t>that</a:t>
                      </a:r>
                      <a:r>
                        <a:rPr lang="nl-NL" sz="1900" baseline="0" dirty="0"/>
                        <a:t> </a:t>
                      </a:r>
                      <a:r>
                        <a:rPr lang="nl-NL" sz="1900" baseline="0" dirty="0" err="1"/>
                        <a:t>allows</a:t>
                      </a:r>
                      <a:r>
                        <a:rPr lang="nl-NL" sz="1900" baseline="0" dirty="0"/>
                        <a:t> </a:t>
                      </a:r>
                      <a:r>
                        <a:rPr lang="nl-NL" sz="1900" baseline="0" dirty="0" err="1"/>
                        <a:t>for</a:t>
                      </a:r>
                      <a:r>
                        <a:rPr lang="nl-NL" sz="1900" baseline="0" dirty="0"/>
                        <a:t> </a:t>
                      </a:r>
                      <a:r>
                        <a:rPr lang="nl-NL" sz="1900" dirty="0"/>
                        <a:t>TDM</a:t>
                      </a:r>
                    </a:p>
                  </a:txBody>
                  <a:tcPr marL="90966" marR="909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900" dirty="0"/>
                        <a:t>√</a:t>
                      </a:r>
                    </a:p>
                    <a:p>
                      <a:endParaRPr lang="nl-NL" sz="1900" dirty="0"/>
                    </a:p>
                  </a:txBody>
                  <a:tcPr marL="90966" marR="90966"/>
                </a:tc>
                <a:extLst>
                  <a:ext uri="{0D108BD9-81ED-4DB2-BD59-A6C34878D82A}">
                    <a16:rowId xmlns:a16="http://schemas.microsoft.com/office/drawing/2014/main" val="596295571"/>
                  </a:ext>
                </a:extLst>
              </a:tr>
              <a:tr h="652296">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900" b="0" i="0" u="none" strike="noStrike" kern="1200" baseline="0" dirty="0">
                          <a:solidFill>
                            <a:schemeClr val="dk1"/>
                          </a:solidFill>
                          <a:latin typeface="+mn-lt"/>
                          <a:ea typeface="+mn-ea"/>
                          <a:cs typeface="+mn-cs"/>
                        </a:rPr>
                        <a:t>Automatic APC waivers for authors from low-income countries </a:t>
                      </a:r>
                      <a:endParaRPr lang="nl-NL" sz="1900" dirty="0"/>
                    </a:p>
                  </a:txBody>
                  <a:tcPr marL="90966" marR="909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900" dirty="0"/>
                        <a:t>√ </a:t>
                      </a:r>
                    </a:p>
                    <a:p>
                      <a:endParaRPr lang="nl-NL" sz="1900" dirty="0"/>
                    </a:p>
                  </a:txBody>
                  <a:tcPr marL="90966" marR="90966"/>
                </a:tc>
                <a:tc>
                  <a:txBody>
                    <a:bodyPr/>
                    <a:lstStyle/>
                    <a:p>
                      <a:pPr marL="342900" indent="-342900">
                        <a:buFont typeface="Courier New" panose="02070309020205020404" pitchFamily="49" charset="0"/>
                        <a:buChar char="o"/>
                      </a:pPr>
                      <a:r>
                        <a:rPr lang="nl-NL" sz="1900" dirty="0"/>
                        <a:t>Link to </a:t>
                      </a:r>
                      <a:r>
                        <a:rPr lang="nl-NL" sz="1900" dirty="0" err="1"/>
                        <a:t>underlying</a:t>
                      </a:r>
                      <a:r>
                        <a:rPr lang="nl-NL" sz="1900" dirty="0"/>
                        <a:t> data, code</a:t>
                      </a:r>
                    </a:p>
                  </a:txBody>
                  <a:tcPr marL="90966" marR="90966"/>
                </a:tc>
                <a:tc>
                  <a:txBody>
                    <a:bodyPr/>
                    <a:lstStyle/>
                    <a:p>
                      <a:r>
                        <a:rPr lang="nl-NL" sz="1900" dirty="0"/>
                        <a:t>?</a:t>
                      </a:r>
                    </a:p>
                  </a:txBody>
                  <a:tcPr marL="90966" marR="90966"/>
                </a:tc>
                <a:extLst>
                  <a:ext uri="{0D108BD9-81ED-4DB2-BD59-A6C34878D82A}">
                    <a16:rowId xmlns:a16="http://schemas.microsoft.com/office/drawing/2014/main" val="3662164189"/>
                  </a:ext>
                </a:extLst>
              </a:tr>
              <a:tr h="370623">
                <a:tc>
                  <a:txBody>
                    <a:bodyPr/>
                    <a:lstStyle/>
                    <a:p>
                      <a:endParaRPr lang="nl-NL" sz="1900" dirty="0"/>
                    </a:p>
                  </a:txBody>
                  <a:tcPr marL="90966" marR="90966"/>
                </a:tc>
                <a:tc>
                  <a:txBody>
                    <a:bodyPr/>
                    <a:lstStyle/>
                    <a:p>
                      <a:endParaRPr lang="nl-NL" sz="1900" dirty="0"/>
                    </a:p>
                  </a:txBody>
                  <a:tcPr marL="90966" marR="90966"/>
                </a:tc>
                <a:tc>
                  <a:txBody>
                    <a:bodyPr/>
                    <a:lstStyle/>
                    <a:p>
                      <a:pPr marL="342900" indent="-342900">
                        <a:buFont typeface="Courier New" panose="02070309020205020404" pitchFamily="49" charset="0"/>
                        <a:buChar char="o"/>
                      </a:pPr>
                      <a:r>
                        <a:rPr lang="nl-NL" sz="1900" dirty="0"/>
                        <a:t>High </a:t>
                      </a:r>
                      <a:r>
                        <a:rPr lang="nl-NL" sz="1900" dirty="0" err="1"/>
                        <a:t>quality</a:t>
                      </a:r>
                      <a:r>
                        <a:rPr lang="nl-NL" sz="1900" dirty="0"/>
                        <a:t> </a:t>
                      </a:r>
                      <a:r>
                        <a:rPr lang="nl-NL" sz="1900" dirty="0" err="1"/>
                        <a:t>article</a:t>
                      </a:r>
                      <a:r>
                        <a:rPr lang="nl-NL" sz="1900" dirty="0"/>
                        <a:t> level metadata</a:t>
                      </a:r>
                    </a:p>
                  </a:txBody>
                  <a:tcPr marL="90966" marR="909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900" dirty="0"/>
                        <a:t>√</a:t>
                      </a:r>
                    </a:p>
                  </a:txBody>
                  <a:tcPr marL="90966" marR="90966"/>
                </a:tc>
                <a:extLst>
                  <a:ext uri="{0D108BD9-81ED-4DB2-BD59-A6C34878D82A}">
                    <a16:rowId xmlns:a16="http://schemas.microsoft.com/office/drawing/2014/main" val="4275100237"/>
                  </a:ext>
                </a:extLst>
              </a:tr>
              <a:tr h="652296">
                <a:tc>
                  <a:txBody>
                    <a:bodyPr/>
                    <a:lstStyle/>
                    <a:p>
                      <a:endParaRPr lang="en-US" sz="1900" b="0" i="0" u="none" strike="noStrike" kern="1200" baseline="0" dirty="0">
                        <a:solidFill>
                          <a:schemeClr val="dk1"/>
                        </a:solidFill>
                        <a:latin typeface="+mn-lt"/>
                        <a:ea typeface="+mn-ea"/>
                        <a:cs typeface="+mn-cs"/>
                      </a:endParaRPr>
                    </a:p>
                  </a:txBody>
                  <a:tcPr marL="90966" marR="90966"/>
                </a:tc>
                <a:tc>
                  <a:txBody>
                    <a:bodyPr/>
                    <a:lstStyle/>
                    <a:p>
                      <a:endParaRPr lang="nl-NL" sz="1900" dirty="0"/>
                    </a:p>
                  </a:txBody>
                  <a:tcPr marL="90966" marR="90966"/>
                </a:tc>
                <a:tc>
                  <a:txBody>
                    <a:bodyPr/>
                    <a:lstStyle/>
                    <a:p>
                      <a:pPr marL="342900" indent="-342900">
                        <a:buFont typeface="Courier New" panose="02070309020205020404" pitchFamily="49" charset="0"/>
                        <a:buChar char="o"/>
                      </a:pPr>
                      <a:r>
                        <a:rPr lang="nl-NL" sz="1900" dirty="0"/>
                        <a:t>Machine </a:t>
                      </a:r>
                      <a:r>
                        <a:rPr lang="nl-NL" sz="1900" dirty="0" err="1"/>
                        <a:t>readable</a:t>
                      </a:r>
                      <a:r>
                        <a:rPr lang="nl-NL" sz="1900" dirty="0"/>
                        <a:t> metadata on OA status </a:t>
                      </a:r>
                    </a:p>
                  </a:txBody>
                  <a:tcPr marL="90966" marR="9096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900" dirty="0"/>
                        <a:t>√</a:t>
                      </a:r>
                    </a:p>
                    <a:p>
                      <a:endParaRPr lang="nl-NL" sz="1900" dirty="0"/>
                    </a:p>
                  </a:txBody>
                  <a:tcPr marL="90966" marR="90966"/>
                </a:tc>
                <a:extLst>
                  <a:ext uri="{0D108BD9-81ED-4DB2-BD59-A6C34878D82A}">
                    <a16:rowId xmlns:a16="http://schemas.microsoft.com/office/drawing/2014/main" val="488181453"/>
                  </a:ext>
                </a:extLst>
              </a:tr>
            </a:tbl>
          </a:graphicData>
        </a:graphic>
      </p:graphicFrame>
    </p:spTree>
    <p:extLst>
      <p:ext uri="{BB962C8B-B14F-4D97-AF65-F5344CB8AC3E}">
        <p14:creationId xmlns:p14="http://schemas.microsoft.com/office/powerpoint/2010/main" val="2572310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9887" y="2283828"/>
            <a:ext cx="10363200" cy="1470025"/>
          </a:xfrm>
        </p:spPr>
        <p:txBody>
          <a:bodyPr/>
          <a:lstStyle/>
          <a:p>
            <a:r>
              <a:rPr lang="nl-NL" dirty="0" err="1"/>
              <a:t>Questions</a:t>
            </a:r>
            <a:r>
              <a:rPr lang="nl-NL" dirty="0"/>
              <a:t>…?</a:t>
            </a:r>
          </a:p>
        </p:txBody>
      </p:sp>
    </p:spTree>
    <p:extLst>
      <p:ext uri="{BB962C8B-B14F-4D97-AF65-F5344CB8AC3E}">
        <p14:creationId xmlns:p14="http://schemas.microsoft.com/office/powerpoint/2010/main" val="408642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31116" y="1003902"/>
            <a:ext cx="10983311" cy="2096649"/>
          </a:xfrm>
        </p:spPr>
        <p:txBody>
          <a:bodyPr/>
          <a:lstStyle/>
          <a:p>
            <a:r>
              <a:rPr lang="en-US" sz="4800" b="1" dirty="0">
                <a:solidFill>
                  <a:schemeClr val="bg1"/>
                </a:solidFill>
              </a:rPr>
              <a:t>Plan S</a:t>
            </a:r>
            <a:r>
              <a:rPr lang="en-US" b="1" dirty="0">
                <a:solidFill>
                  <a:schemeClr val="bg1"/>
                </a:solidFill>
              </a:rPr>
              <a:t>	</a:t>
            </a:r>
          </a:p>
        </p:txBody>
      </p:sp>
      <p:sp useBgFill="1">
        <p:nvSpPr>
          <p:cNvPr id="5" name="Tekstvak 4"/>
          <p:cNvSpPr txBox="1"/>
          <p:nvPr/>
        </p:nvSpPr>
        <p:spPr>
          <a:xfrm>
            <a:off x="275303" y="235974"/>
            <a:ext cx="6390968" cy="4462760"/>
          </a:xfrm>
          <a:prstGeom prst="rect">
            <a:avLst/>
          </a:prstGeom>
        </p:spPr>
        <p:txBody>
          <a:bodyPr wrap="square" rtlCol="0">
            <a:spAutoFit/>
          </a:bodyPr>
          <a:lstStyle/>
          <a:p>
            <a:r>
              <a:rPr lang="nl-NL" sz="4400" dirty="0">
                <a:solidFill>
                  <a:srgbClr val="00BAC6"/>
                </a:solidFill>
              </a:rPr>
              <a:t>Contents</a:t>
            </a:r>
          </a:p>
          <a:p>
            <a:pPr>
              <a:spcBef>
                <a:spcPts val="600"/>
              </a:spcBef>
              <a:spcAft>
                <a:spcPts val="1200"/>
              </a:spcAft>
            </a:pPr>
            <a:endParaRPr lang="nl-NL" dirty="0"/>
          </a:p>
          <a:p>
            <a:pPr marL="452438" indent="-452438" defTabSz="893763">
              <a:spcBef>
                <a:spcPts val="600"/>
              </a:spcBef>
              <a:spcAft>
                <a:spcPts val="1200"/>
              </a:spcAft>
              <a:buClr>
                <a:srgbClr val="00BAC6"/>
              </a:buClr>
              <a:buFont typeface="Verdana" panose="020B0604030504040204" pitchFamily="34" charset="0"/>
              <a:buChar char="—"/>
            </a:pPr>
            <a:r>
              <a:rPr lang="nl-NL" sz="2400" dirty="0" err="1"/>
              <a:t>Why</a:t>
            </a:r>
            <a:r>
              <a:rPr lang="nl-NL" sz="2400" dirty="0"/>
              <a:t> Plan S?</a:t>
            </a:r>
          </a:p>
          <a:p>
            <a:pPr marL="452438" indent="-452438" defTabSz="893763">
              <a:spcBef>
                <a:spcPts val="600"/>
              </a:spcBef>
              <a:spcAft>
                <a:spcPts val="1200"/>
              </a:spcAft>
              <a:buClr>
                <a:srgbClr val="00BAC6"/>
              </a:buClr>
              <a:buFont typeface="Verdana" panose="020B0604030504040204" pitchFamily="34" charset="0"/>
              <a:buChar char="—"/>
            </a:pPr>
            <a:r>
              <a:rPr lang="nl-NL" sz="2400" dirty="0" err="1"/>
              <a:t>Main</a:t>
            </a:r>
            <a:r>
              <a:rPr lang="nl-NL" sz="2400" dirty="0"/>
              <a:t> </a:t>
            </a:r>
            <a:r>
              <a:rPr lang="nl-NL" sz="2400" dirty="0" err="1"/>
              <a:t>characteristics</a:t>
            </a:r>
            <a:r>
              <a:rPr lang="nl-NL" sz="2400" dirty="0"/>
              <a:t> of Plan S</a:t>
            </a:r>
          </a:p>
          <a:p>
            <a:pPr marL="452438" indent="-452438" defTabSz="893763">
              <a:spcBef>
                <a:spcPts val="600"/>
              </a:spcBef>
              <a:spcAft>
                <a:spcPts val="1200"/>
              </a:spcAft>
              <a:buClr>
                <a:srgbClr val="00BAC6"/>
              </a:buClr>
              <a:buFont typeface="Verdana" panose="020B0604030504040204" pitchFamily="34" charset="0"/>
              <a:buChar char="—"/>
            </a:pPr>
            <a:r>
              <a:rPr lang="nl-NL" sz="2400" dirty="0" err="1"/>
              <a:t>From</a:t>
            </a:r>
            <a:r>
              <a:rPr lang="nl-NL" sz="2400" dirty="0"/>
              <a:t> </a:t>
            </a:r>
            <a:r>
              <a:rPr lang="nl-NL" sz="2400" dirty="0" err="1"/>
              <a:t>principles</a:t>
            </a:r>
            <a:r>
              <a:rPr lang="nl-NL" sz="2400" dirty="0"/>
              <a:t> to </a:t>
            </a:r>
            <a:r>
              <a:rPr lang="nl-NL" sz="2400" dirty="0" err="1"/>
              <a:t>implementation</a:t>
            </a:r>
            <a:endParaRPr lang="nl-NL" sz="2400" dirty="0"/>
          </a:p>
          <a:p>
            <a:pPr marL="452438" indent="-452438" defTabSz="893763">
              <a:buClr>
                <a:srgbClr val="00BAC6"/>
              </a:buClr>
              <a:buFont typeface="Verdana" panose="020B0604030504040204" pitchFamily="34" charset="0"/>
              <a:buChar char="—"/>
            </a:pPr>
            <a:r>
              <a:rPr lang="nl-NL" sz="2400" dirty="0"/>
              <a:t>Plan S </a:t>
            </a:r>
            <a:r>
              <a:rPr lang="nl-NL" sz="2400" dirty="0" err="1"/>
              <a:t>and</a:t>
            </a:r>
            <a:r>
              <a:rPr lang="nl-NL" sz="2400" dirty="0"/>
              <a:t> SCOAP3</a:t>
            </a:r>
          </a:p>
          <a:p>
            <a:pPr marL="452438" indent="-452438" defTabSz="893763">
              <a:buClr>
                <a:srgbClr val="00BAC6"/>
              </a:buClr>
              <a:buFont typeface="Verdana" panose="020B0604030504040204" pitchFamily="34" charset="0"/>
              <a:buChar char="—"/>
            </a:pPr>
            <a:endParaRPr lang="nl-NL" sz="2400" dirty="0"/>
          </a:p>
          <a:p>
            <a:pPr marL="452438" indent="-452438" defTabSz="893763">
              <a:buClr>
                <a:srgbClr val="00BAC6"/>
              </a:buClr>
              <a:buFont typeface="Verdana" panose="020B0604030504040204" pitchFamily="34" charset="0"/>
              <a:buChar char="—"/>
            </a:pPr>
            <a:endParaRPr lang="nl-NL" sz="2400" dirty="0"/>
          </a:p>
          <a:p>
            <a:pPr marL="452438" indent="-452438" defTabSz="893763">
              <a:buClr>
                <a:srgbClr val="00BAC6"/>
              </a:buClr>
              <a:buFont typeface="Verdana" panose="020B0604030504040204" pitchFamily="34" charset="0"/>
              <a:buChar char="—"/>
            </a:pPr>
            <a:endParaRPr lang="nl-NL" dirty="0"/>
          </a:p>
        </p:txBody>
      </p:sp>
    </p:spTree>
    <p:extLst>
      <p:ext uri="{BB962C8B-B14F-4D97-AF65-F5344CB8AC3E}">
        <p14:creationId xmlns:p14="http://schemas.microsoft.com/office/powerpoint/2010/main" val="326500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 S</a:t>
            </a:r>
            <a:endParaRPr lang="en-US"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611" y="1306739"/>
            <a:ext cx="3818992" cy="2823827"/>
          </a:xfrm>
          <a:prstGeom prst="rect">
            <a:avLst/>
          </a:prstGeom>
        </p:spPr>
      </p:pic>
      <p:sp>
        <p:nvSpPr>
          <p:cNvPr id="7" name="Tekstvak 6"/>
          <p:cNvSpPr txBox="1"/>
          <p:nvPr/>
        </p:nvSpPr>
        <p:spPr>
          <a:xfrm>
            <a:off x="609600" y="4256690"/>
            <a:ext cx="3891666" cy="1292662"/>
          </a:xfrm>
          <a:prstGeom prst="rect">
            <a:avLst/>
          </a:prstGeom>
          <a:noFill/>
        </p:spPr>
        <p:txBody>
          <a:bodyPr wrap="square" rtlCol="0">
            <a:spAutoFit/>
          </a:bodyPr>
          <a:lstStyle/>
          <a:p>
            <a:r>
              <a:rPr lang="en-US" sz="2400" b="1" dirty="0">
                <a:solidFill>
                  <a:srgbClr val="00BAC6"/>
                </a:solidFill>
              </a:rPr>
              <a:t>Robert-Jan Smits</a:t>
            </a:r>
          </a:p>
          <a:p>
            <a:r>
              <a:rPr lang="en-US" dirty="0"/>
              <a:t>EU's special envoy on open access</a:t>
            </a:r>
            <a:endParaRPr lang="nl-NL" dirty="0"/>
          </a:p>
          <a:p>
            <a:endParaRPr lang="en-US" dirty="0"/>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4633" y="106473"/>
            <a:ext cx="7675643" cy="5569113"/>
          </a:xfrm>
          <a:prstGeom prst="rect">
            <a:avLst/>
          </a:prstGeom>
        </p:spPr>
      </p:pic>
    </p:spTree>
    <p:extLst>
      <p:ext uri="{BB962C8B-B14F-4D97-AF65-F5344CB8AC3E}">
        <p14:creationId xmlns:p14="http://schemas.microsoft.com/office/powerpoint/2010/main" val="12893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 long way to Open Access</a:t>
            </a:r>
            <a:endParaRPr lang="en-US"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75" y="1017346"/>
            <a:ext cx="10425484" cy="4826405"/>
          </a:xfrm>
          <a:prstGeom prst="rect">
            <a:avLst/>
          </a:prstGeom>
        </p:spPr>
      </p:pic>
    </p:spTree>
    <p:extLst>
      <p:ext uri="{BB962C8B-B14F-4D97-AF65-F5344CB8AC3E}">
        <p14:creationId xmlns:p14="http://schemas.microsoft.com/office/powerpoint/2010/main" val="6212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OA: </a:t>
            </a:r>
            <a:r>
              <a:rPr lang="nl-NL" dirty="0" err="1"/>
              <a:t>where</a:t>
            </a:r>
            <a:r>
              <a:rPr lang="nl-NL" dirty="0"/>
              <a:t> we stand</a:t>
            </a:r>
          </a:p>
        </p:txBody>
      </p:sp>
      <p:graphicFrame>
        <p:nvGraphicFramePr>
          <p:cNvPr id="4" name="Grafiek 3">
            <a:extLst>
              <a:ext uri="{FF2B5EF4-FFF2-40B4-BE49-F238E27FC236}">
                <a16:creationId xmlns:a16="http://schemas.microsoft.com/office/drawing/2014/main" id="{8E223AAB-28A6-FF4D-96F8-6DE5390C2052}"/>
              </a:ext>
            </a:extLst>
          </p:cNvPr>
          <p:cNvGraphicFramePr/>
          <p:nvPr>
            <p:extLst>
              <p:ext uri="{D42A27DB-BD31-4B8C-83A1-F6EECF244321}">
                <p14:modId xmlns:p14="http://schemas.microsoft.com/office/powerpoint/2010/main" val="896849068"/>
              </p:ext>
            </p:extLst>
          </p:nvPr>
        </p:nvGraphicFramePr>
        <p:xfrm>
          <a:off x="151876" y="2175164"/>
          <a:ext cx="3841004" cy="35398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ek 4">
            <a:extLst>
              <a:ext uri="{FF2B5EF4-FFF2-40B4-BE49-F238E27FC236}">
                <a16:creationId xmlns:a16="http://schemas.microsoft.com/office/drawing/2014/main" id="{75C459D6-2450-8744-8616-C9F152FC3717}"/>
              </a:ext>
            </a:extLst>
          </p:cNvPr>
          <p:cNvGraphicFramePr/>
          <p:nvPr>
            <p:extLst>
              <p:ext uri="{D42A27DB-BD31-4B8C-83A1-F6EECF244321}">
                <p14:modId xmlns:p14="http://schemas.microsoft.com/office/powerpoint/2010/main" val="2213169156"/>
              </p:ext>
            </p:extLst>
          </p:nvPr>
        </p:nvGraphicFramePr>
        <p:xfrm>
          <a:off x="3264212" y="2341418"/>
          <a:ext cx="4005268" cy="3663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58EB0AAF-1177-374A-A8C8-B1F6341073FC}"/>
              </a:ext>
            </a:extLst>
          </p:cNvPr>
          <p:cNvGraphicFramePr/>
          <p:nvPr>
            <p:extLst>
              <p:ext uri="{D42A27DB-BD31-4B8C-83A1-F6EECF244321}">
                <p14:modId xmlns:p14="http://schemas.microsoft.com/office/powerpoint/2010/main" val="3614648299"/>
              </p:ext>
            </p:extLst>
          </p:nvPr>
        </p:nvGraphicFramePr>
        <p:xfrm>
          <a:off x="7385862" y="424548"/>
          <a:ext cx="4569917" cy="5470926"/>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Rechte verbindingslijn 6">
            <a:extLst>
              <a:ext uri="{FF2B5EF4-FFF2-40B4-BE49-F238E27FC236}">
                <a16:creationId xmlns:a16="http://schemas.microsoft.com/office/drawing/2014/main" id="{06106AE4-6C3A-3F42-BF39-265F87B39258}"/>
              </a:ext>
            </a:extLst>
          </p:cNvPr>
          <p:cNvCxnSpPr/>
          <p:nvPr/>
        </p:nvCxnSpPr>
        <p:spPr>
          <a:xfrm>
            <a:off x="7323011" y="1799812"/>
            <a:ext cx="5357" cy="3763363"/>
          </a:xfrm>
          <a:prstGeom prst="line">
            <a:avLst/>
          </a:prstGeom>
          <a:ln w="38100">
            <a:solidFill>
              <a:srgbClr val="00BAC6"/>
            </a:solidFill>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5331974" y="5590964"/>
            <a:ext cx="1773242" cy="338554"/>
          </a:xfrm>
          <a:prstGeom prst="rect">
            <a:avLst/>
          </a:prstGeom>
          <a:noFill/>
        </p:spPr>
        <p:txBody>
          <a:bodyPr wrap="none" rtlCol="0">
            <a:spAutoFit/>
          </a:bodyPr>
          <a:lstStyle/>
          <a:p>
            <a:r>
              <a:rPr lang="nl-NL" sz="1600" b="1" dirty="0"/>
              <a:t>Source: VSNU</a:t>
            </a:r>
            <a:endParaRPr lang="nl-NL" b="1" dirty="0"/>
          </a:p>
        </p:txBody>
      </p:sp>
    </p:spTree>
    <p:extLst>
      <p:ext uri="{BB962C8B-B14F-4D97-AF65-F5344CB8AC3E}">
        <p14:creationId xmlns:p14="http://schemas.microsoft.com/office/powerpoint/2010/main" val="227529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But </a:t>
            </a:r>
            <a:r>
              <a:rPr lang="nl-NL" dirty="0" err="1"/>
              <a:t>internationally</a:t>
            </a:r>
            <a:r>
              <a:rPr lang="nl-NL" dirty="0"/>
              <a:t>…</a:t>
            </a:r>
            <a:endParaRPr lang="en-US"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46138"/>
            <a:ext cx="10058400" cy="5217839"/>
          </a:xfrm>
          <a:prstGeom prst="rect">
            <a:avLst/>
          </a:prstGeom>
        </p:spPr>
      </p:pic>
      <p:sp>
        <p:nvSpPr>
          <p:cNvPr id="6" name="Tekstvak 5"/>
          <p:cNvSpPr txBox="1"/>
          <p:nvPr/>
        </p:nvSpPr>
        <p:spPr>
          <a:xfrm>
            <a:off x="10420141" y="5371480"/>
            <a:ext cx="1771859" cy="692497"/>
          </a:xfrm>
          <a:prstGeom prst="rect">
            <a:avLst/>
          </a:prstGeom>
          <a:noFill/>
        </p:spPr>
        <p:txBody>
          <a:bodyPr wrap="square" rtlCol="0">
            <a:spAutoFit/>
          </a:bodyPr>
          <a:lstStyle/>
          <a:p>
            <a:r>
              <a:rPr lang="nl-NL" sz="1050" i="1" dirty="0"/>
              <a:t>Bron: </a:t>
            </a:r>
            <a:r>
              <a:rPr lang="nl-NL" sz="1050" dirty="0"/>
              <a:t>Open </a:t>
            </a:r>
            <a:r>
              <a:rPr lang="nl-NL" sz="1050" dirty="0" err="1"/>
              <a:t>Science</a:t>
            </a:r>
            <a:r>
              <a:rPr lang="nl-NL" sz="1050" dirty="0"/>
              <a:t> monitor EC</a:t>
            </a:r>
          </a:p>
          <a:p>
            <a:endParaRPr lang="en-US" dirty="0"/>
          </a:p>
        </p:txBody>
      </p:sp>
      <p:sp>
        <p:nvSpPr>
          <p:cNvPr id="3" name="5-puntige ster 2"/>
          <p:cNvSpPr/>
          <p:nvPr/>
        </p:nvSpPr>
        <p:spPr>
          <a:xfrm>
            <a:off x="10098593" y="663191"/>
            <a:ext cx="1758462" cy="1688123"/>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48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Main</a:t>
            </a:r>
            <a:r>
              <a:rPr lang="nl-NL" dirty="0"/>
              <a:t> </a:t>
            </a:r>
            <a:r>
              <a:rPr lang="nl-NL" dirty="0" err="1"/>
              <a:t>characterics</a:t>
            </a:r>
            <a:r>
              <a:rPr lang="nl-NL" dirty="0"/>
              <a:t> of Plan S</a:t>
            </a:r>
            <a:endParaRPr lang="en-US" dirty="0"/>
          </a:p>
        </p:txBody>
      </p:sp>
      <p:sp>
        <p:nvSpPr>
          <p:cNvPr id="3" name="Tijdelijke aanduiding voor inhoud 2"/>
          <p:cNvSpPr>
            <a:spLocks noGrp="1"/>
          </p:cNvSpPr>
          <p:nvPr>
            <p:ph idx="1"/>
          </p:nvPr>
        </p:nvSpPr>
        <p:spPr>
          <a:xfrm>
            <a:off x="609600" y="1245851"/>
            <a:ext cx="11448422" cy="4860890"/>
          </a:xfrm>
        </p:spPr>
        <p:txBody>
          <a:bodyPr/>
          <a:lstStyle/>
          <a:p>
            <a:pPr>
              <a:spcBef>
                <a:spcPts val="800"/>
              </a:spcBef>
              <a:spcAft>
                <a:spcPts val="900"/>
              </a:spcAft>
            </a:pPr>
            <a:r>
              <a:rPr lang="nl-NL" sz="2400" i="1" dirty="0" err="1"/>
              <a:t>What</a:t>
            </a:r>
            <a:r>
              <a:rPr lang="nl-NL" sz="2400" i="1" dirty="0"/>
              <a:t>? </a:t>
            </a:r>
            <a:r>
              <a:rPr lang="nl-NL" sz="2400" dirty="0"/>
              <a:t>A plan </a:t>
            </a:r>
            <a:r>
              <a:rPr lang="nl-NL" sz="2400" dirty="0" err="1"/>
              <a:t>by</a:t>
            </a:r>
            <a:r>
              <a:rPr lang="nl-NL" sz="2400" dirty="0"/>
              <a:t> research </a:t>
            </a:r>
            <a:r>
              <a:rPr lang="nl-NL" sz="2400" b="1" dirty="0" err="1"/>
              <a:t>funding</a:t>
            </a:r>
            <a:r>
              <a:rPr lang="nl-NL" sz="2400" b="1" dirty="0"/>
              <a:t> </a:t>
            </a:r>
            <a:r>
              <a:rPr lang="nl-NL" sz="2400" b="1" dirty="0" err="1"/>
              <a:t>organisations</a:t>
            </a:r>
            <a:r>
              <a:rPr lang="nl-NL" sz="2400" b="1" dirty="0"/>
              <a:t> </a:t>
            </a:r>
            <a:r>
              <a:rPr lang="nl-NL" sz="2400" dirty="0"/>
              <a:t>…</a:t>
            </a:r>
          </a:p>
          <a:p>
            <a:pPr>
              <a:spcBef>
                <a:spcPts val="800"/>
              </a:spcBef>
              <a:spcAft>
                <a:spcPts val="900"/>
              </a:spcAft>
            </a:pPr>
            <a:r>
              <a:rPr lang="nl-NL" sz="2400" dirty="0"/>
              <a:t>… to </a:t>
            </a:r>
            <a:r>
              <a:rPr lang="nl-NL" sz="2400" dirty="0" err="1"/>
              <a:t>accelate</a:t>
            </a:r>
            <a:r>
              <a:rPr lang="nl-NL" sz="2400" dirty="0"/>
              <a:t> </a:t>
            </a:r>
            <a:r>
              <a:rPr lang="nl-NL" sz="2400" dirty="0" err="1"/>
              <a:t>the</a:t>
            </a:r>
            <a:r>
              <a:rPr lang="nl-NL" sz="2400" dirty="0"/>
              <a:t> </a:t>
            </a:r>
            <a:r>
              <a:rPr lang="nl-NL" sz="2400" dirty="0" err="1"/>
              <a:t>transition</a:t>
            </a:r>
            <a:r>
              <a:rPr lang="nl-NL" sz="2400" dirty="0"/>
              <a:t> to 100% Open Access.</a:t>
            </a:r>
          </a:p>
          <a:p>
            <a:pPr>
              <a:spcBef>
                <a:spcPts val="800"/>
              </a:spcBef>
              <a:spcAft>
                <a:spcPts val="900"/>
              </a:spcAft>
            </a:pPr>
            <a:r>
              <a:rPr lang="en-US" sz="2400" i="1" dirty="0"/>
              <a:t>How? </a:t>
            </a:r>
            <a:r>
              <a:rPr lang="en-US" sz="2400" dirty="0"/>
              <a:t>Require that all publications arising from funding by members of Coalition S be published in </a:t>
            </a:r>
            <a:r>
              <a:rPr lang="en-US" sz="2400" b="1" dirty="0"/>
              <a:t>journals that are fully OA </a:t>
            </a:r>
            <a:r>
              <a:rPr lang="en-US" sz="2400" i="1" dirty="0"/>
              <a:t>or </a:t>
            </a:r>
            <a:r>
              <a:rPr lang="en-US" sz="2400" b="1" dirty="0"/>
              <a:t>subscription based journals that allow self-archiving </a:t>
            </a:r>
            <a:r>
              <a:rPr lang="en-US" sz="2400" dirty="0"/>
              <a:t>in repositories without embargo.</a:t>
            </a:r>
          </a:p>
          <a:p>
            <a:pPr>
              <a:spcBef>
                <a:spcPts val="800"/>
              </a:spcBef>
              <a:spcAft>
                <a:spcPts val="900"/>
              </a:spcAft>
            </a:pPr>
            <a:r>
              <a:rPr lang="nl-NL" sz="2400" dirty="0" err="1"/>
              <a:t>Publication</a:t>
            </a:r>
            <a:r>
              <a:rPr lang="nl-NL" sz="2400" dirty="0"/>
              <a:t> in </a:t>
            </a:r>
            <a:r>
              <a:rPr lang="nl-NL" sz="2400" b="1" dirty="0" err="1"/>
              <a:t>hybrid</a:t>
            </a:r>
            <a:r>
              <a:rPr lang="nl-NL" sz="2400" b="1" dirty="0"/>
              <a:t> </a:t>
            </a:r>
            <a:r>
              <a:rPr lang="nl-NL" sz="2400" dirty="0" err="1"/>
              <a:t>journals</a:t>
            </a:r>
            <a:r>
              <a:rPr lang="nl-NL" sz="2400" dirty="0"/>
              <a:t> </a:t>
            </a:r>
            <a:r>
              <a:rPr lang="nl-NL" sz="2400" dirty="0" err="1"/>
              <a:t>only</a:t>
            </a:r>
            <a:r>
              <a:rPr lang="nl-NL" sz="2400" dirty="0"/>
              <a:t> </a:t>
            </a:r>
            <a:r>
              <a:rPr lang="nl-NL" sz="2400" dirty="0" err="1"/>
              <a:t>allowed</a:t>
            </a:r>
            <a:r>
              <a:rPr lang="nl-NL" sz="2400" dirty="0"/>
              <a:t> </a:t>
            </a:r>
            <a:r>
              <a:rPr lang="nl-NL" sz="2400" dirty="0" err="1"/>
              <a:t>when</a:t>
            </a:r>
            <a:r>
              <a:rPr lang="nl-NL" sz="2400" dirty="0"/>
              <a:t> </a:t>
            </a:r>
            <a:r>
              <a:rPr lang="nl-NL" sz="2400" dirty="0" err="1"/>
              <a:t>covered</a:t>
            </a:r>
            <a:r>
              <a:rPr lang="nl-NL" sz="2400" dirty="0"/>
              <a:t> </a:t>
            </a:r>
            <a:r>
              <a:rPr lang="nl-NL" sz="2400" dirty="0" err="1"/>
              <a:t>by</a:t>
            </a:r>
            <a:r>
              <a:rPr lang="nl-NL" sz="2400" dirty="0"/>
              <a:t> </a:t>
            </a:r>
            <a:r>
              <a:rPr lang="nl-NL" sz="2400" dirty="0" err="1"/>
              <a:t>transformative</a:t>
            </a:r>
            <a:r>
              <a:rPr lang="nl-NL" sz="2400" dirty="0"/>
              <a:t> </a:t>
            </a:r>
            <a:r>
              <a:rPr lang="nl-NL" sz="2400" dirty="0" err="1"/>
              <a:t>agreements</a:t>
            </a:r>
            <a:r>
              <a:rPr lang="nl-NL" sz="2400" dirty="0"/>
              <a:t> (</a:t>
            </a:r>
            <a:r>
              <a:rPr lang="nl-NL" sz="2400" dirty="0" err="1"/>
              <a:t>untill</a:t>
            </a:r>
            <a:r>
              <a:rPr lang="nl-NL" sz="2400" dirty="0"/>
              <a:t> 2025).</a:t>
            </a:r>
          </a:p>
          <a:p>
            <a:pPr>
              <a:spcBef>
                <a:spcPts val="800"/>
              </a:spcBef>
              <a:spcAft>
                <a:spcPts val="900"/>
              </a:spcAft>
            </a:pPr>
            <a:r>
              <a:rPr lang="nl-NL" sz="2400" i="1" dirty="0" err="1"/>
              <a:t>Requires</a:t>
            </a:r>
            <a:r>
              <a:rPr lang="nl-NL" sz="2400" i="1" dirty="0"/>
              <a:t>: </a:t>
            </a:r>
            <a:r>
              <a:rPr lang="nl-NL" sz="2400" dirty="0" err="1"/>
              <a:t>that</a:t>
            </a:r>
            <a:r>
              <a:rPr lang="nl-NL" sz="2400" dirty="0"/>
              <a:t> </a:t>
            </a:r>
            <a:r>
              <a:rPr lang="nl-NL" sz="2400" dirty="0" err="1"/>
              <a:t>publishers</a:t>
            </a:r>
            <a:r>
              <a:rPr lang="nl-NL" sz="2400" dirty="0"/>
              <a:t> </a:t>
            </a:r>
            <a:r>
              <a:rPr lang="nl-NL" sz="2400" dirty="0" err="1"/>
              <a:t>and</a:t>
            </a:r>
            <a:r>
              <a:rPr lang="nl-NL" sz="2400" dirty="0"/>
              <a:t> </a:t>
            </a:r>
            <a:r>
              <a:rPr lang="nl-NL" sz="2400" dirty="0" err="1"/>
              <a:t>journals</a:t>
            </a:r>
            <a:r>
              <a:rPr lang="nl-NL" sz="2400" dirty="0"/>
              <a:t> change </a:t>
            </a:r>
            <a:r>
              <a:rPr lang="nl-NL" sz="2400" dirty="0" err="1"/>
              <a:t>their</a:t>
            </a:r>
            <a:r>
              <a:rPr lang="nl-NL" sz="2400" dirty="0"/>
              <a:t> </a:t>
            </a:r>
            <a:r>
              <a:rPr lang="nl-NL" sz="2400" dirty="0" err="1"/>
              <a:t>policies</a:t>
            </a:r>
            <a:r>
              <a:rPr lang="nl-NL" sz="2400" dirty="0"/>
              <a:t> </a:t>
            </a:r>
            <a:r>
              <a:rPr lang="nl-NL" sz="2400" dirty="0" err="1"/>
              <a:t>and</a:t>
            </a:r>
            <a:r>
              <a:rPr lang="nl-NL" sz="2400" dirty="0"/>
              <a:t> business </a:t>
            </a:r>
            <a:r>
              <a:rPr lang="nl-NL" sz="2400" dirty="0" err="1"/>
              <a:t>models</a:t>
            </a:r>
            <a:r>
              <a:rPr lang="nl-NL" sz="2400" dirty="0"/>
              <a:t>.</a:t>
            </a:r>
          </a:p>
        </p:txBody>
      </p:sp>
    </p:spTree>
    <p:extLst>
      <p:ext uri="{BB962C8B-B14F-4D97-AF65-F5344CB8AC3E}">
        <p14:creationId xmlns:p14="http://schemas.microsoft.com/office/powerpoint/2010/main" val="266159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582400" cy="1143000"/>
          </a:xfrm>
        </p:spPr>
        <p:txBody>
          <a:bodyPr/>
          <a:lstStyle/>
          <a:p>
            <a:r>
              <a:rPr lang="nl-NL" sz="4200" dirty="0" err="1"/>
              <a:t>Who</a:t>
            </a:r>
            <a:r>
              <a:rPr lang="nl-NL" sz="4200" dirty="0"/>
              <a:t> is </a:t>
            </a:r>
            <a:r>
              <a:rPr lang="nl-NL" sz="4200" dirty="0" err="1"/>
              <a:t>Coalition</a:t>
            </a:r>
            <a:r>
              <a:rPr lang="nl-NL" sz="4200" dirty="0"/>
              <a:t> S?</a:t>
            </a:r>
            <a:endParaRPr lang="en-US" sz="4200" dirty="0"/>
          </a:p>
        </p:txBody>
      </p:sp>
      <p:sp>
        <p:nvSpPr>
          <p:cNvPr id="3" name="Tijdelijke aanduiding voor inhoud 2"/>
          <p:cNvSpPr>
            <a:spLocks noGrp="1"/>
          </p:cNvSpPr>
          <p:nvPr>
            <p:ph idx="1"/>
          </p:nvPr>
        </p:nvSpPr>
        <p:spPr>
          <a:xfrm>
            <a:off x="609600" y="1178168"/>
            <a:ext cx="10972800" cy="690825"/>
          </a:xfrm>
        </p:spPr>
        <p:txBody>
          <a:bodyPr/>
          <a:lstStyle/>
          <a:p>
            <a:pPr marL="0" indent="0">
              <a:buNone/>
            </a:pPr>
            <a:r>
              <a:rPr lang="nl-NL" sz="2400" dirty="0"/>
              <a:t>15 </a:t>
            </a:r>
            <a:r>
              <a:rPr lang="nl-NL" sz="2400" dirty="0" err="1"/>
              <a:t>national</a:t>
            </a:r>
            <a:r>
              <a:rPr lang="nl-NL" sz="2400" dirty="0"/>
              <a:t> </a:t>
            </a:r>
            <a:r>
              <a:rPr lang="nl-NL" sz="2400" dirty="0" err="1"/>
              <a:t>reseach</a:t>
            </a:r>
            <a:r>
              <a:rPr lang="nl-NL" sz="2400" dirty="0"/>
              <a:t> </a:t>
            </a:r>
            <a:r>
              <a:rPr lang="nl-NL" sz="2400" dirty="0" err="1"/>
              <a:t>councils</a:t>
            </a:r>
            <a:endParaRPr lang="nl-NL" sz="2400" dirty="0"/>
          </a:p>
        </p:txBody>
      </p:sp>
      <p:sp>
        <p:nvSpPr>
          <p:cNvPr id="5" name="Tijdelijke aanduiding voor inhoud 2"/>
          <p:cNvSpPr txBox="1">
            <a:spLocks/>
          </p:cNvSpPr>
          <p:nvPr/>
        </p:nvSpPr>
        <p:spPr>
          <a:xfrm>
            <a:off x="609600" y="3347299"/>
            <a:ext cx="10972800" cy="690825"/>
          </a:xfrm>
          <a:prstGeom prst="rect">
            <a:avLst/>
          </a:prstGeom>
        </p:spPr>
        <p:txBody>
          <a:bodyPr/>
          <a:lstStyle>
            <a:lvl1pPr marL="342900" indent="-342900" algn="l" defTabSz="914400" rtl="0" eaLnBrk="1" latinLnBrk="0" hangingPunct="1">
              <a:spcBef>
                <a:spcPct val="20000"/>
              </a:spcBef>
              <a:buClr>
                <a:srgbClr val="00BAC6"/>
              </a:buClr>
              <a:buFont typeface="Verdana" panose="020B060403050404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spcBef>
                <a:spcPct val="20000"/>
              </a:spcBef>
              <a:buFontTx/>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spcBef>
                <a:spcPct val="20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spcBef>
                <a:spcPct val="20000"/>
              </a:spcBef>
              <a:buFontTx/>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spcBef>
                <a:spcPct val="20000"/>
              </a:spcBef>
              <a:buFontTx/>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400" dirty="0"/>
              <a:t>3 </a:t>
            </a:r>
            <a:r>
              <a:rPr lang="nl-NL" sz="2400" dirty="0" err="1"/>
              <a:t>charities</a:t>
            </a:r>
            <a:endParaRPr lang="nl-NL" sz="2400" dirty="0"/>
          </a:p>
        </p:txBody>
      </p:sp>
      <p:sp>
        <p:nvSpPr>
          <p:cNvPr id="6" name="Tijdelijke aanduiding voor inhoud 2"/>
          <p:cNvSpPr txBox="1">
            <a:spLocks/>
          </p:cNvSpPr>
          <p:nvPr/>
        </p:nvSpPr>
        <p:spPr>
          <a:xfrm>
            <a:off x="609600" y="4640968"/>
            <a:ext cx="10972800" cy="690825"/>
          </a:xfrm>
          <a:prstGeom prst="rect">
            <a:avLst/>
          </a:prstGeom>
        </p:spPr>
        <p:txBody>
          <a:bodyPr/>
          <a:lstStyle>
            <a:lvl1pPr marL="342900" indent="-342900" algn="l" defTabSz="914400" rtl="0" eaLnBrk="1" latinLnBrk="0" hangingPunct="1">
              <a:spcBef>
                <a:spcPct val="20000"/>
              </a:spcBef>
              <a:buClr>
                <a:srgbClr val="00BAC6"/>
              </a:buClr>
              <a:buFont typeface="Verdana" panose="020B060403050404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spcBef>
                <a:spcPct val="20000"/>
              </a:spcBef>
              <a:buFontTx/>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spcBef>
                <a:spcPct val="20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spcBef>
                <a:spcPct val="20000"/>
              </a:spcBef>
              <a:buFontTx/>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spcBef>
                <a:spcPct val="20000"/>
              </a:spcBef>
              <a:buFontTx/>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400" dirty="0" err="1"/>
              <a:t>Supported</a:t>
            </a:r>
            <a:r>
              <a:rPr lang="nl-NL" sz="2400" dirty="0"/>
              <a:t> </a:t>
            </a:r>
            <a:r>
              <a:rPr lang="nl-NL" sz="2400" dirty="0" err="1"/>
              <a:t>by</a:t>
            </a:r>
            <a:endParaRPr lang="nl-NL" sz="2400" dirty="0"/>
          </a:p>
        </p:txBody>
      </p:sp>
      <p:cxnSp>
        <p:nvCxnSpPr>
          <p:cNvPr id="8" name="Rechte verbindingslijn 7"/>
          <p:cNvCxnSpPr/>
          <p:nvPr/>
        </p:nvCxnSpPr>
        <p:spPr>
          <a:xfrm>
            <a:off x="0" y="3364205"/>
            <a:ext cx="12192000" cy="0"/>
          </a:xfrm>
          <a:prstGeom prst="line">
            <a:avLst/>
          </a:prstGeom>
          <a:ln w="12700">
            <a:solidFill>
              <a:srgbClr val="00BAC6"/>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0" y="4659492"/>
            <a:ext cx="12192000" cy="0"/>
          </a:xfrm>
          <a:prstGeom prst="line">
            <a:avLst/>
          </a:prstGeom>
          <a:ln w="12700">
            <a:solidFill>
              <a:srgbClr val="00BAC6"/>
            </a:solidFill>
          </a:ln>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654063"/>
            <a:ext cx="10058400" cy="4292492"/>
          </a:xfrm>
          <a:prstGeom prst="rect">
            <a:avLst/>
          </a:prstGeom>
        </p:spPr>
      </p:pic>
    </p:spTree>
    <p:extLst>
      <p:ext uri="{BB962C8B-B14F-4D97-AF65-F5344CB8AC3E}">
        <p14:creationId xmlns:p14="http://schemas.microsoft.com/office/powerpoint/2010/main" val="70531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870874"/>
          </a:xfrm>
        </p:spPr>
        <p:txBody>
          <a:bodyPr/>
          <a:lstStyle/>
          <a:p>
            <a:r>
              <a:rPr lang="nl-NL" sz="3800" u="sng" dirty="0" err="1"/>
              <a:t>Proposed</a:t>
            </a:r>
            <a:r>
              <a:rPr lang="nl-NL" sz="3800" dirty="0"/>
              <a:t> routes to compliance </a:t>
            </a:r>
            <a:r>
              <a:rPr lang="nl-NL" sz="3800" dirty="0" err="1"/>
              <a:t>with</a:t>
            </a:r>
            <a:r>
              <a:rPr lang="nl-NL" sz="3800" dirty="0"/>
              <a:t> Plan S</a:t>
            </a:r>
            <a:endParaRPr lang="en-US" sz="3800" dirty="0"/>
          </a:p>
        </p:txBody>
      </p:sp>
      <p:sp>
        <p:nvSpPr>
          <p:cNvPr id="3" name="Tijdelijke aanduiding voor inhoud 2"/>
          <p:cNvSpPr>
            <a:spLocks noGrp="1"/>
          </p:cNvSpPr>
          <p:nvPr>
            <p:ph idx="1"/>
          </p:nvPr>
        </p:nvSpPr>
        <p:spPr>
          <a:xfrm>
            <a:off x="609600" y="5111613"/>
            <a:ext cx="10972800" cy="1185706"/>
          </a:xfrm>
        </p:spPr>
        <p:txBody>
          <a:bodyPr/>
          <a:lstStyle/>
          <a:p>
            <a:r>
              <a:rPr lang="nl-NL" sz="2000" b="1" dirty="0" err="1"/>
              <a:t>Required</a:t>
            </a:r>
            <a:r>
              <a:rPr lang="nl-NL" sz="2000" b="1" dirty="0"/>
              <a:t> </a:t>
            </a:r>
            <a:r>
              <a:rPr lang="nl-NL" sz="2000" b="1" dirty="0" err="1"/>
              <a:t>for</a:t>
            </a:r>
            <a:r>
              <a:rPr lang="nl-NL" sz="2000" b="1" dirty="0"/>
              <a:t> </a:t>
            </a:r>
            <a:r>
              <a:rPr lang="nl-NL" sz="2000" b="1" dirty="0" err="1"/>
              <a:t>all</a:t>
            </a:r>
            <a:r>
              <a:rPr lang="nl-NL" sz="2000" b="1" dirty="0"/>
              <a:t> routes: </a:t>
            </a:r>
            <a:r>
              <a:rPr lang="nl-NL" sz="2000" b="1" dirty="0" err="1"/>
              <a:t>immediate</a:t>
            </a:r>
            <a:r>
              <a:rPr lang="nl-NL" sz="2000" b="1" dirty="0"/>
              <a:t> OA (no embargo), CC BY </a:t>
            </a:r>
            <a:r>
              <a:rPr lang="nl-NL" sz="2000" b="1" dirty="0" err="1"/>
              <a:t>licence</a:t>
            </a:r>
            <a:r>
              <a:rPr lang="nl-NL" sz="2000" b="1" dirty="0"/>
              <a:t>, full copyright </a:t>
            </a:r>
            <a:r>
              <a:rPr lang="nl-NL" sz="2000" b="1" dirty="0" err="1"/>
              <a:t>retention</a:t>
            </a:r>
            <a:r>
              <a:rPr lang="nl-NL" sz="2000" b="1" dirty="0"/>
              <a:t>. </a:t>
            </a:r>
          </a:p>
        </p:txBody>
      </p:sp>
      <p:graphicFrame>
        <p:nvGraphicFramePr>
          <p:cNvPr id="5" name="Tabel 4"/>
          <p:cNvGraphicFramePr>
            <a:graphicFrameLocks noGrp="1"/>
          </p:cNvGraphicFramePr>
          <p:nvPr>
            <p:extLst>
              <p:ext uri="{D42A27DB-BD31-4B8C-83A1-F6EECF244321}">
                <p14:modId xmlns:p14="http://schemas.microsoft.com/office/powerpoint/2010/main" val="1337410371"/>
              </p:ext>
            </p:extLst>
          </p:nvPr>
        </p:nvGraphicFramePr>
        <p:xfrm>
          <a:off x="695569" y="1145512"/>
          <a:ext cx="11037084" cy="3807375"/>
        </p:xfrm>
        <a:graphic>
          <a:graphicData uri="http://schemas.openxmlformats.org/drawingml/2006/table">
            <a:tbl>
              <a:tblPr firstRow="1" bandRow="1">
                <a:tableStyleId>{5C22544A-7EE6-4342-B048-85BDC9FD1C3A}</a:tableStyleId>
              </a:tblPr>
              <a:tblGrid>
                <a:gridCol w="3679028">
                  <a:extLst>
                    <a:ext uri="{9D8B030D-6E8A-4147-A177-3AD203B41FA5}">
                      <a16:colId xmlns:a16="http://schemas.microsoft.com/office/drawing/2014/main" val="58704073"/>
                    </a:ext>
                  </a:extLst>
                </a:gridCol>
                <a:gridCol w="3679028">
                  <a:extLst>
                    <a:ext uri="{9D8B030D-6E8A-4147-A177-3AD203B41FA5}">
                      <a16:colId xmlns:a16="http://schemas.microsoft.com/office/drawing/2014/main" val="2207360714"/>
                    </a:ext>
                  </a:extLst>
                </a:gridCol>
                <a:gridCol w="3679028">
                  <a:extLst>
                    <a:ext uri="{9D8B030D-6E8A-4147-A177-3AD203B41FA5}">
                      <a16:colId xmlns:a16="http://schemas.microsoft.com/office/drawing/2014/main" val="3360487099"/>
                    </a:ext>
                  </a:extLst>
                </a:gridCol>
              </a:tblGrid>
              <a:tr h="1292888">
                <a:tc>
                  <a:txBody>
                    <a:bodyPr/>
                    <a:lstStyle/>
                    <a:p>
                      <a:r>
                        <a:rPr lang="nl-NL" sz="2300" baseline="0" noProof="0" dirty="0">
                          <a:solidFill>
                            <a:schemeClr val="tx1"/>
                          </a:solidFill>
                        </a:rPr>
                        <a:t>Full OA-</a:t>
                      </a:r>
                      <a:r>
                        <a:rPr lang="nl-NL" sz="2300" baseline="0" noProof="0" dirty="0" err="1">
                          <a:solidFill>
                            <a:schemeClr val="tx1"/>
                          </a:solidFill>
                        </a:rPr>
                        <a:t>journals</a:t>
                      </a:r>
                      <a:r>
                        <a:rPr lang="nl-NL" sz="2300" baseline="0" noProof="0" dirty="0">
                          <a:solidFill>
                            <a:schemeClr val="tx1"/>
                          </a:solidFill>
                        </a:rPr>
                        <a:t>  or platforms</a:t>
                      </a:r>
                    </a:p>
                    <a:p>
                      <a:r>
                        <a:rPr lang="nl-NL" sz="2300" baseline="0" noProof="0" dirty="0">
                          <a:solidFill>
                            <a:schemeClr val="tx1"/>
                          </a:solidFill>
                        </a:rPr>
                        <a:t>(= gold, </a:t>
                      </a:r>
                      <a:r>
                        <a:rPr lang="nl-NL" sz="2300" baseline="0" noProof="0" dirty="0" err="1">
                          <a:solidFill>
                            <a:schemeClr val="tx1"/>
                          </a:solidFill>
                        </a:rPr>
                        <a:t>diamond</a:t>
                      </a:r>
                      <a:r>
                        <a:rPr lang="nl-NL" sz="2300" baseline="0" noProof="0" dirty="0">
                          <a:solidFill>
                            <a:schemeClr val="tx1"/>
                          </a:solidFill>
                        </a:rPr>
                        <a:t>, etc.)</a:t>
                      </a:r>
                      <a:endParaRPr lang="nl-NL" sz="2300" noProof="0" dirty="0">
                        <a:solidFill>
                          <a:schemeClr val="tx1"/>
                        </a:solidFill>
                      </a:endParaRPr>
                    </a:p>
                    <a:p>
                      <a:endParaRPr lang="en-US" sz="2300" dirty="0"/>
                    </a:p>
                  </a:txBody>
                  <a:tcPr>
                    <a:solidFill>
                      <a:srgbClr val="FBB924"/>
                    </a:solidFill>
                  </a:tcPr>
                </a:tc>
                <a:tc>
                  <a:txBody>
                    <a:bodyPr/>
                    <a:lstStyle/>
                    <a:p>
                      <a:r>
                        <a:rPr lang="nl-NL" sz="2300" noProof="0" dirty="0" err="1">
                          <a:solidFill>
                            <a:srgbClr val="000000"/>
                          </a:solidFill>
                        </a:rPr>
                        <a:t>Deposition</a:t>
                      </a:r>
                      <a:r>
                        <a:rPr lang="nl-NL" sz="2300" noProof="0" dirty="0">
                          <a:solidFill>
                            <a:srgbClr val="000000"/>
                          </a:solidFill>
                        </a:rPr>
                        <a:t> of</a:t>
                      </a:r>
                      <a:r>
                        <a:rPr lang="nl-NL" sz="2300" baseline="0" noProof="0" dirty="0">
                          <a:solidFill>
                            <a:srgbClr val="000000"/>
                          </a:solidFill>
                        </a:rPr>
                        <a:t> </a:t>
                      </a:r>
                      <a:r>
                        <a:rPr lang="nl-NL" sz="2300" baseline="0" noProof="0" dirty="0" err="1">
                          <a:solidFill>
                            <a:srgbClr val="000000"/>
                          </a:solidFill>
                        </a:rPr>
                        <a:t>articles</a:t>
                      </a:r>
                      <a:r>
                        <a:rPr lang="nl-NL" sz="2300" baseline="0" noProof="0" dirty="0">
                          <a:solidFill>
                            <a:srgbClr val="000000"/>
                          </a:solidFill>
                        </a:rPr>
                        <a:t> in </a:t>
                      </a:r>
                      <a:r>
                        <a:rPr lang="nl-NL" sz="2300" noProof="0" dirty="0">
                          <a:solidFill>
                            <a:srgbClr val="000000"/>
                          </a:solidFill>
                        </a:rPr>
                        <a:t>OA </a:t>
                      </a:r>
                      <a:r>
                        <a:rPr lang="nl-NL" sz="2300" noProof="0" dirty="0" err="1">
                          <a:solidFill>
                            <a:srgbClr val="000000"/>
                          </a:solidFill>
                        </a:rPr>
                        <a:t>repository</a:t>
                      </a:r>
                      <a:r>
                        <a:rPr lang="nl-NL" sz="2300" noProof="0" dirty="0">
                          <a:solidFill>
                            <a:srgbClr val="000000"/>
                          </a:solidFill>
                        </a:rPr>
                        <a:t> (= green)</a:t>
                      </a:r>
                    </a:p>
                    <a:p>
                      <a:endParaRPr lang="en-US" sz="2300" dirty="0"/>
                    </a:p>
                  </a:txBody>
                  <a:tcPr>
                    <a:solidFill>
                      <a:srgbClr val="41AB3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300" noProof="0" dirty="0" err="1">
                          <a:solidFill>
                            <a:srgbClr val="000000"/>
                          </a:solidFill>
                        </a:rPr>
                        <a:t>Hybrid</a:t>
                      </a:r>
                      <a:r>
                        <a:rPr lang="nl-NL" sz="2300" baseline="0" noProof="0" dirty="0">
                          <a:solidFill>
                            <a:srgbClr val="000000"/>
                          </a:solidFill>
                        </a:rPr>
                        <a:t> </a:t>
                      </a:r>
                      <a:r>
                        <a:rPr lang="nl-NL" sz="2300" baseline="0" noProof="0" dirty="0" err="1">
                          <a:solidFill>
                            <a:srgbClr val="000000"/>
                          </a:solidFill>
                        </a:rPr>
                        <a:t>journal</a:t>
                      </a:r>
                      <a:r>
                        <a:rPr lang="nl-NL" sz="2300" baseline="0" noProof="0" dirty="0">
                          <a:solidFill>
                            <a:srgbClr val="000000"/>
                          </a:solidFill>
                        </a:rPr>
                        <a:t> (</a:t>
                      </a:r>
                      <a:r>
                        <a:rPr lang="nl-NL" sz="2300" baseline="0" noProof="0" dirty="0" err="1">
                          <a:solidFill>
                            <a:srgbClr val="000000"/>
                          </a:solidFill>
                        </a:rPr>
                        <a:t>until</a:t>
                      </a:r>
                      <a:r>
                        <a:rPr lang="nl-NL" sz="2300" baseline="0" noProof="0" dirty="0">
                          <a:solidFill>
                            <a:srgbClr val="000000"/>
                          </a:solidFill>
                        </a:rPr>
                        <a:t> 2025)</a:t>
                      </a:r>
                    </a:p>
                    <a:p>
                      <a:endParaRPr lang="en-US" sz="2300" dirty="0"/>
                    </a:p>
                  </a:txBody>
                  <a:tcPr>
                    <a:solidFill>
                      <a:srgbClr val="F0822C"/>
                    </a:solidFill>
                  </a:tcPr>
                </a:tc>
                <a:extLst>
                  <a:ext uri="{0D108BD9-81ED-4DB2-BD59-A6C34878D82A}">
                    <a16:rowId xmlns:a16="http://schemas.microsoft.com/office/drawing/2014/main" val="2097518242"/>
                  </a:ext>
                </a:extLst>
              </a:tr>
              <a:tr h="2313855">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r>
                        <a:rPr lang="nl-NL" sz="2300" noProof="0" dirty="0" err="1">
                          <a:solidFill>
                            <a:srgbClr val="000000"/>
                          </a:solidFill>
                        </a:rPr>
                        <a:t>Provided</a:t>
                      </a:r>
                      <a:r>
                        <a:rPr lang="nl-NL" sz="2300" noProof="0" dirty="0">
                          <a:solidFill>
                            <a:srgbClr val="000000"/>
                          </a:solidFill>
                        </a:rPr>
                        <a:t> </a:t>
                      </a:r>
                      <a:r>
                        <a:rPr lang="nl-NL" sz="2300" noProof="0" dirty="0" err="1">
                          <a:solidFill>
                            <a:srgbClr val="000000"/>
                          </a:solidFill>
                        </a:rPr>
                        <a:t>journals</a:t>
                      </a:r>
                      <a:r>
                        <a:rPr lang="nl-NL" sz="2300" noProof="0" dirty="0">
                          <a:solidFill>
                            <a:srgbClr val="000000"/>
                          </a:solidFill>
                        </a:rPr>
                        <a:t> </a:t>
                      </a:r>
                      <a:r>
                        <a:rPr lang="nl-NL" sz="2300" noProof="0" dirty="0" err="1">
                          <a:solidFill>
                            <a:srgbClr val="000000"/>
                          </a:solidFill>
                        </a:rPr>
                        <a:t>comply</a:t>
                      </a:r>
                      <a:r>
                        <a:rPr lang="nl-NL" sz="2300" noProof="0" dirty="0">
                          <a:solidFill>
                            <a:srgbClr val="000000"/>
                          </a:solidFill>
                        </a:rPr>
                        <a:t> </a:t>
                      </a:r>
                      <a:r>
                        <a:rPr lang="nl-NL" sz="2300" noProof="0" dirty="0" err="1">
                          <a:solidFill>
                            <a:srgbClr val="000000"/>
                          </a:solidFill>
                        </a:rPr>
                        <a:t>with</a:t>
                      </a:r>
                      <a:r>
                        <a:rPr lang="nl-NL" sz="2300" noProof="0" dirty="0">
                          <a:solidFill>
                            <a:srgbClr val="000000"/>
                          </a:solidFill>
                        </a:rPr>
                        <a:t> </a:t>
                      </a:r>
                      <a:r>
                        <a:rPr lang="nl-NL" sz="2300" b="1" noProof="0" dirty="0" err="1">
                          <a:solidFill>
                            <a:srgbClr val="000000"/>
                          </a:solidFill>
                        </a:rPr>
                        <a:t>quality</a:t>
                      </a:r>
                      <a:r>
                        <a:rPr lang="nl-NL" sz="2300" b="1" noProof="0" dirty="0">
                          <a:solidFill>
                            <a:srgbClr val="000000"/>
                          </a:solidFill>
                        </a:rPr>
                        <a:t> criteria </a:t>
                      </a:r>
                      <a:r>
                        <a:rPr lang="nl-NL" sz="2300" noProof="0" dirty="0">
                          <a:solidFill>
                            <a:srgbClr val="000000"/>
                          </a:solidFill>
                        </a:rPr>
                        <a:t>of </a:t>
                      </a:r>
                      <a:r>
                        <a:rPr lang="nl-NL" sz="2300" baseline="0" noProof="0" dirty="0">
                          <a:solidFill>
                            <a:srgbClr val="000000"/>
                          </a:solidFill>
                        </a:rPr>
                        <a:t>Plan S (e.g. </a:t>
                      </a:r>
                      <a:r>
                        <a:rPr lang="nl-NL" sz="2300" baseline="0" noProof="0" dirty="0" err="1">
                          <a:solidFill>
                            <a:srgbClr val="000000"/>
                          </a:solidFill>
                        </a:rPr>
                        <a:t>solid</a:t>
                      </a:r>
                      <a:r>
                        <a:rPr lang="nl-NL" sz="2300" baseline="0" noProof="0" dirty="0">
                          <a:solidFill>
                            <a:srgbClr val="000000"/>
                          </a:solidFill>
                        </a:rPr>
                        <a:t> peer review </a:t>
                      </a:r>
                      <a:r>
                        <a:rPr lang="nl-NL" sz="2300" baseline="0" noProof="0" dirty="0" err="1">
                          <a:solidFill>
                            <a:srgbClr val="000000"/>
                          </a:solidFill>
                        </a:rPr>
                        <a:t>and</a:t>
                      </a:r>
                      <a:r>
                        <a:rPr lang="nl-NL" sz="2300" baseline="0" noProof="0" dirty="0">
                          <a:solidFill>
                            <a:srgbClr val="000000"/>
                          </a:solidFill>
                        </a:rPr>
                        <a:t>  </a:t>
                      </a:r>
                      <a:r>
                        <a:rPr lang="nl-NL" sz="2300" baseline="0" noProof="0" dirty="0" err="1">
                          <a:solidFill>
                            <a:srgbClr val="000000"/>
                          </a:solidFill>
                        </a:rPr>
                        <a:t>transparancy</a:t>
                      </a:r>
                      <a:r>
                        <a:rPr lang="nl-NL" sz="2300" baseline="0" noProof="0" dirty="0">
                          <a:solidFill>
                            <a:srgbClr val="000000"/>
                          </a:solidFill>
                        </a:rPr>
                        <a:t> of </a:t>
                      </a:r>
                      <a:r>
                        <a:rPr lang="nl-NL" sz="2300" baseline="0" noProof="0" dirty="0" err="1">
                          <a:solidFill>
                            <a:srgbClr val="000000"/>
                          </a:solidFill>
                        </a:rPr>
                        <a:t>APC’s</a:t>
                      </a:r>
                      <a:r>
                        <a:rPr lang="nl-NL" sz="2300" baseline="0" noProof="0" dirty="0">
                          <a:solidFill>
                            <a:srgbClr val="000000"/>
                          </a:solidFill>
                        </a:rPr>
                        <a:t> (</a:t>
                      </a:r>
                      <a:r>
                        <a:rPr lang="nl-NL" sz="2300" baseline="0" noProof="0" dirty="0" err="1">
                          <a:solidFill>
                            <a:srgbClr val="000000"/>
                          </a:solidFill>
                        </a:rPr>
                        <a:t>if</a:t>
                      </a:r>
                      <a:r>
                        <a:rPr lang="nl-NL" sz="2300" baseline="0" noProof="0" dirty="0">
                          <a:solidFill>
                            <a:srgbClr val="000000"/>
                          </a:solidFill>
                        </a:rPr>
                        <a:t> </a:t>
                      </a:r>
                      <a:r>
                        <a:rPr lang="nl-NL" sz="2300" baseline="0" noProof="0" dirty="0" err="1">
                          <a:solidFill>
                            <a:srgbClr val="000000"/>
                          </a:solidFill>
                        </a:rPr>
                        <a:t>any</a:t>
                      </a:r>
                      <a:r>
                        <a:rPr lang="nl-NL" sz="2300" baseline="0" noProof="0" dirty="0">
                          <a:solidFill>
                            <a:srgbClr val="000000"/>
                          </a:solidFill>
                        </a:rPr>
                        <a:t>).</a:t>
                      </a:r>
                      <a:endParaRPr lang="nl-NL" sz="2300" noProof="0" dirty="0">
                        <a:solidFill>
                          <a:srgbClr val="000000"/>
                        </a:solidFill>
                      </a:endParaRPr>
                    </a:p>
                    <a:p>
                      <a:pPr>
                        <a:buClr>
                          <a:schemeClr val="tx1"/>
                        </a:buClr>
                      </a:pPr>
                      <a:endParaRPr lang="en-US" sz="2300" dirty="0"/>
                    </a:p>
                  </a:txBody>
                  <a:tcPr>
                    <a:solidFill>
                      <a:srgbClr val="FBB924">
                        <a:alpha val="74902"/>
                      </a:srgbClr>
                    </a:solidFill>
                  </a:tcPr>
                </a:tc>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r>
                        <a:rPr lang="nl-NL" sz="2300" noProof="0" dirty="0" err="1">
                          <a:solidFill>
                            <a:srgbClr val="000000"/>
                          </a:solidFill>
                        </a:rPr>
                        <a:t>Immediately</a:t>
                      </a:r>
                      <a:r>
                        <a:rPr lang="nl-NL" sz="2300" noProof="0" dirty="0">
                          <a:solidFill>
                            <a:srgbClr val="000000"/>
                          </a:solidFill>
                        </a:rPr>
                        <a:t> (no embargo)</a:t>
                      </a:r>
                    </a:p>
                    <a:p>
                      <a:pPr marL="285750" marR="0" lvl="0" indent="-285750" algn="l" defTabSz="9144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r>
                        <a:rPr lang="nl-NL" sz="2300" noProof="0" dirty="0">
                          <a:solidFill>
                            <a:srgbClr val="000000"/>
                          </a:solidFill>
                        </a:rPr>
                        <a:t>Version of Record or </a:t>
                      </a:r>
                      <a:r>
                        <a:rPr lang="nl-NL" sz="2300" noProof="0" dirty="0" err="1">
                          <a:solidFill>
                            <a:srgbClr val="000000"/>
                          </a:solidFill>
                        </a:rPr>
                        <a:t>Author’s</a:t>
                      </a:r>
                      <a:r>
                        <a:rPr lang="nl-NL" sz="2300" noProof="0" dirty="0">
                          <a:solidFill>
                            <a:srgbClr val="000000"/>
                          </a:solidFill>
                        </a:rPr>
                        <a:t> </a:t>
                      </a:r>
                      <a:r>
                        <a:rPr lang="nl-NL" sz="2300" noProof="0" dirty="0" err="1">
                          <a:solidFill>
                            <a:srgbClr val="000000"/>
                          </a:solidFill>
                        </a:rPr>
                        <a:t>Accepted</a:t>
                      </a:r>
                      <a:r>
                        <a:rPr lang="nl-NL" sz="2300" noProof="0" dirty="0">
                          <a:solidFill>
                            <a:srgbClr val="000000"/>
                          </a:solidFill>
                        </a:rPr>
                        <a:t> Manuscript.</a:t>
                      </a:r>
                    </a:p>
                    <a:p>
                      <a:pPr marL="0" marR="0" lvl="0" indent="0" algn="l" defTabSz="914400" rtl="0" eaLnBrk="1" fontAlgn="auto" latinLnBrk="0" hangingPunct="1">
                        <a:lnSpc>
                          <a:spcPct val="100000"/>
                        </a:lnSpc>
                        <a:spcBef>
                          <a:spcPts val="0"/>
                        </a:spcBef>
                        <a:spcAft>
                          <a:spcPts val="0"/>
                        </a:spcAft>
                        <a:buClr>
                          <a:schemeClr val="tx1"/>
                        </a:buClr>
                        <a:buSzTx/>
                        <a:buFont typeface="Calibri" panose="020F0502020204030204" pitchFamily="34" charset="0"/>
                        <a:buNone/>
                        <a:tabLst/>
                        <a:defRPr/>
                      </a:pPr>
                      <a:endParaRPr lang="nl-NL" sz="2300" noProof="0" dirty="0">
                        <a:solidFill>
                          <a:srgbClr val="000000"/>
                        </a:solidFill>
                      </a:endParaRPr>
                    </a:p>
                    <a:p>
                      <a:pPr>
                        <a:buClr>
                          <a:schemeClr val="tx1"/>
                        </a:buClr>
                      </a:pPr>
                      <a:endParaRPr lang="en-US" sz="2300" dirty="0"/>
                    </a:p>
                  </a:txBody>
                  <a:tcPr>
                    <a:solidFill>
                      <a:srgbClr val="41AB34">
                        <a:alpha val="74902"/>
                      </a:srgbClr>
                    </a:solidFill>
                  </a:tcPr>
                </a:tc>
                <a:tc>
                  <a:txBody>
                    <a:bodyPr/>
                    <a:lstStyle/>
                    <a:p>
                      <a:pPr marL="285750" indent="-285750">
                        <a:buClr>
                          <a:schemeClr val="tx1"/>
                        </a:buClr>
                        <a:buFont typeface="Calibri" panose="020F0502020204030204" pitchFamily="34" charset="0"/>
                        <a:buChar char="—"/>
                      </a:pPr>
                      <a:r>
                        <a:rPr lang="nl-NL" sz="2300" noProof="0" dirty="0" err="1">
                          <a:solidFill>
                            <a:srgbClr val="000000"/>
                          </a:solidFill>
                        </a:rPr>
                        <a:t>Provided</a:t>
                      </a:r>
                      <a:r>
                        <a:rPr lang="nl-NL" sz="2300" noProof="0" dirty="0">
                          <a:solidFill>
                            <a:srgbClr val="000000"/>
                          </a:solidFill>
                        </a:rPr>
                        <a:t> these </a:t>
                      </a:r>
                      <a:r>
                        <a:rPr lang="nl-NL" sz="2300" noProof="0" dirty="0" err="1">
                          <a:solidFill>
                            <a:srgbClr val="000000"/>
                          </a:solidFill>
                        </a:rPr>
                        <a:t>journals</a:t>
                      </a:r>
                      <a:r>
                        <a:rPr lang="nl-NL" sz="2300" noProof="0" dirty="0">
                          <a:solidFill>
                            <a:srgbClr val="000000"/>
                          </a:solidFill>
                        </a:rPr>
                        <a:t> are </a:t>
                      </a:r>
                      <a:r>
                        <a:rPr lang="nl-NL" sz="2300" noProof="0" dirty="0" err="1">
                          <a:solidFill>
                            <a:srgbClr val="000000"/>
                          </a:solidFill>
                        </a:rPr>
                        <a:t>covered</a:t>
                      </a:r>
                      <a:r>
                        <a:rPr lang="nl-NL" sz="2300" noProof="0" dirty="0">
                          <a:solidFill>
                            <a:srgbClr val="000000"/>
                          </a:solidFill>
                        </a:rPr>
                        <a:t> </a:t>
                      </a:r>
                      <a:r>
                        <a:rPr lang="nl-NL" sz="2300" noProof="0" dirty="0" err="1">
                          <a:solidFill>
                            <a:srgbClr val="000000"/>
                          </a:solidFill>
                        </a:rPr>
                        <a:t>by</a:t>
                      </a:r>
                      <a:r>
                        <a:rPr lang="nl-NL" sz="2300" noProof="0" dirty="0">
                          <a:solidFill>
                            <a:srgbClr val="000000"/>
                          </a:solidFill>
                        </a:rPr>
                        <a:t> a </a:t>
                      </a:r>
                      <a:r>
                        <a:rPr lang="nl-NL" sz="2300" b="1" baseline="0" noProof="0" dirty="0" err="1">
                          <a:solidFill>
                            <a:srgbClr val="000000"/>
                          </a:solidFill>
                        </a:rPr>
                        <a:t>transformative</a:t>
                      </a:r>
                      <a:r>
                        <a:rPr lang="nl-NL" sz="2300" b="1" baseline="0" noProof="0" dirty="0">
                          <a:solidFill>
                            <a:srgbClr val="000000"/>
                          </a:solidFill>
                        </a:rPr>
                        <a:t> agreement </a:t>
                      </a:r>
                      <a:r>
                        <a:rPr lang="nl-NL" sz="2300" baseline="0" noProof="0" dirty="0" err="1">
                          <a:solidFill>
                            <a:srgbClr val="000000"/>
                          </a:solidFill>
                        </a:rPr>
                        <a:t>that</a:t>
                      </a:r>
                      <a:r>
                        <a:rPr lang="nl-NL" sz="2300" baseline="0" noProof="0" dirty="0">
                          <a:solidFill>
                            <a:srgbClr val="000000"/>
                          </a:solidFill>
                        </a:rPr>
                        <a:t> has a </a:t>
                      </a:r>
                      <a:r>
                        <a:rPr lang="nl-NL" sz="2300" baseline="0" noProof="0" dirty="0" err="1">
                          <a:solidFill>
                            <a:srgbClr val="000000"/>
                          </a:solidFill>
                        </a:rPr>
                        <a:t>clear</a:t>
                      </a:r>
                      <a:r>
                        <a:rPr lang="nl-NL" sz="2300" baseline="0" noProof="0" dirty="0">
                          <a:solidFill>
                            <a:srgbClr val="000000"/>
                          </a:solidFill>
                        </a:rPr>
                        <a:t> </a:t>
                      </a:r>
                      <a:r>
                        <a:rPr lang="nl-NL" sz="2300" baseline="0" noProof="0" dirty="0" err="1">
                          <a:solidFill>
                            <a:srgbClr val="000000"/>
                          </a:solidFill>
                        </a:rPr>
                        <a:t>and</a:t>
                      </a:r>
                      <a:r>
                        <a:rPr lang="nl-NL" sz="2300" baseline="0" noProof="0" dirty="0">
                          <a:solidFill>
                            <a:srgbClr val="000000"/>
                          </a:solidFill>
                        </a:rPr>
                        <a:t> time-</a:t>
                      </a:r>
                      <a:r>
                        <a:rPr lang="nl-NL" sz="2300" baseline="0" noProof="0" dirty="0" err="1">
                          <a:solidFill>
                            <a:srgbClr val="000000"/>
                          </a:solidFill>
                        </a:rPr>
                        <a:t>specified</a:t>
                      </a:r>
                      <a:r>
                        <a:rPr lang="nl-NL" sz="2300" baseline="0" noProof="0" dirty="0">
                          <a:solidFill>
                            <a:srgbClr val="000000"/>
                          </a:solidFill>
                        </a:rPr>
                        <a:t> commitment to </a:t>
                      </a:r>
                      <a:r>
                        <a:rPr lang="nl-NL" sz="2300" baseline="0" noProof="0" dirty="0" err="1">
                          <a:solidFill>
                            <a:srgbClr val="000000"/>
                          </a:solidFill>
                        </a:rPr>
                        <a:t>convert</a:t>
                      </a:r>
                      <a:r>
                        <a:rPr lang="nl-NL" sz="2300" baseline="0" noProof="0" dirty="0">
                          <a:solidFill>
                            <a:srgbClr val="000000"/>
                          </a:solidFill>
                        </a:rPr>
                        <a:t> </a:t>
                      </a:r>
                      <a:r>
                        <a:rPr lang="nl-NL" sz="2300" baseline="0" noProof="0" dirty="0" err="1">
                          <a:solidFill>
                            <a:srgbClr val="000000"/>
                          </a:solidFill>
                        </a:rPr>
                        <a:t>journals</a:t>
                      </a:r>
                      <a:r>
                        <a:rPr lang="nl-NL" sz="2300" baseline="0" noProof="0" dirty="0">
                          <a:solidFill>
                            <a:srgbClr val="000000"/>
                          </a:solidFill>
                        </a:rPr>
                        <a:t> to full OA. </a:t>
                      </a:r>
                      <a:endParaRPr lang="nl-NL" sz="2300" b="1" baseline="0" noProof="0" dirty="0">
                        <a:solidFill>
                          <a:srgbClr val="000000"/>
                        </a:solidFill>
                      </a:endParaRPr>
                    </a:p>
                  </a:txBody>
                  <a:tcPr>
                    <a:solidFill>
                      <a:srgbClr val="F0822C">
                        <a:alpha val="74902"/>
                      </a:srgbClr>
                    </a:solidFill>
                  </a:tcPr>
                </a:tc>
                <a:extLst>
                  <a:ext uri="{0D108BD9-81ED-4DB2-BD59-A6C34878D82A}">
                    <a16:rowId xmlns:a16="http://schemas.microsoft.com/office/drawing/2014/main" val="4103288882"/>
                  </a:ext>
                </a:extLst>
              </a:tr>
            </a:tbl>
          </a:graphicData>
        </a:graphic>
      </p:graphicFrame>
    </p:spTree>
    <p:extLst>
      <p:ext uri="{BB962C8B-B14F-4D97-AF65-F5344CB8AC3E}">
        <p14:creationId xmlns:p14="http://schemas.microsoft.com/office/powerpoint/2010/main" val="212004724"/>
      </p:ext>
    </p:extLst>
  </p:cSld>
  <p:clrMapOvr>
    <a:masterClrMapping/>
  </p:clrMapOvr>
</p:sld>
</file>

<file path=ppt/theme/theme1.xml><?xml version="1.0" encoding="utf-8"?>
<a:theme xmlns:a="http://schemas.openxmlformats.org/drawingml/2006/main" name="Blank">
  <a:themeElements>
    <a:clrScheme name="NWO">
      <a:dk1>
        <a:srgbClr val="ED1C24"/>
      </a:dk1>
      <a:lt1>
        <a:sysClr val="window" lastClr="FFFFFF"/>
      </a:lt1>
      <a:dk2>
        <a:srgbClr val="ED1C24"/>
      </a:dk2>
      <a:lt2>
        <a:srgbClr val="DDDEDF"/>
      </a:lt2>
      <a:accent1>
        <a:srgbClr val="ED1C24"/>
      </a:accent1>
      <a:accent2>
        <a:srgbClr val="FCAF17"/>
      </a:accent2>
      <a:accent3>
        <a:srgbClr val="F47920"/>
      </a:accent3>
      <a:accent4>
        <a:srgbClr val="17B009"/>
      </a:accent4>
      <a:accent5>
        <a:srgbClr val="279E8F"/>
      </a:accent5>
      <a:accent6>
        <a:srgbClr val="3E4E54"/>
      </a:accent6>
      <a:hlink>
        <a:srgbClr val="EB8803"/>
      </a:hlink>
      <a:folHlink>
        <a:srgbClr val="5F7791"/>
      </a:folHlink>
    </a:clrScheme>
    <a:fontScheme name="NWO - Tekstpagi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WO - Tekstpagi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WO - Tekstpagi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WO - Tekstpagi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WO - Tekstpagi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WO - Tekstpagi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WO - Tekstpagi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WO - Tekstpagi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WO - Tekstpagi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WO - Tekstpagi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WO - Tekstpagi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WO - Tekstpagi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WO - Tekstpagi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WOpptlang_2017NL - NIEUW.pptx" id="{DF4D45BB-CFCF-4F50-8DD1-B23A15648DA3}" vid="{4C369E2E-4540-49E8-B9B6-3D983218E21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defRPr dirty="0" smtClean="0"/>
        </a:defPPr>
      </a:lstStyle>
      <a:style>
        <a:lnRef idx="3">
          <a:schemeClr val="lt1"/>
        </a:lnRef>
        <a:fillRef idx="1">
          <a:schemeClr val="accent6"/>
        </a:fillRef>
        <a:effectRef idx="1">
          <a:schemeClr val="accent6"/>
        </a:effectRef>
        <a:fontRef idx="minor">
          <a:schemeClr val="lt1"/>
        </a:fontRef>
      </a:style>
    </a:sp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valuatieformulier" ma:contentTypeID="0x010100F78672B7715FC441A65B9839C8E6537C00747C38E58A59B54AB599F64CEC654BE5" ma:contentTypeVersion="0" ma:contentTypeDescription="" ma:contentTypeScope="" ma:versionID="279b95af62bb1c3ee21c4da42fd8a6ee">
  <xsd:schema xmlns:xsd="http://www.w3.org/2001/XMLSchema" xmlns:xs="http://www.w3.org/2001/XMLSchema" xmlns:p="http://schemas.microsoft.com/office/2006/metadata/properties" targetNamespace="http://schemas.microsoft.com/office/2006/metadata/properties" ma:root="true" ma:fieldsID="17594537bdc0a02c754e1cd5ed9d9fc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474CA0-4A37-45CC-9AAA-2D870A595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CB6D727-B9C7-4C56-AA2B-34217BC70C0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C8A3768-439D-44CF-BC51-D9C63357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1664</Words>
  <Application>Microsoft Office PowerPoint</Application>
  <PresentationFormat>Breedbeeld</PresentationFormat>
  <Paragraphs>185</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6</vt:i4>
      </vt:variant>
      <vt:variant>
        <vt:lpstr>Diatitels</vt:lpstr>
      </vt:variant>
      <vt:variant>
        <vt:i4>14</vt:i4>
      </vt:variant>
    </vt:vector>
  </HeadingPairs>
  <TitlesOfParts>
    <vt:vector size="25" baseType="lpstr">
      <vt:lpstr>Arial</vt:lpstr>
      <vt:lpstr>Calibri</vt:lpstr>
      <vt:lpstr>Calibri Light</vt:lpstr>
      <vt:lpstr>Courier New</vt:lpstr>
      <vt:lpstr>Verdana</vt:lpstr>
      <vt:lpstr>Blank</vt:lpstr>
      <vt:lpstr>Custom Design</vt:lpstr>
      <vt:lpstr>1_Custom Design</vt:lpstr>
      <vt:lpstr>3_Custom Design</vt:lpstr>
      <vt:lpstr>2_Custom Design</vt:lpstr>
      <vt:lpstr>Aangepast ontwerp</vt:lpstr>
      <vt:lpstr>PowerPoint-presentatie</vt:lpstr>
      <vt:lpstr>Plan S </vt:lpstr>
      <vt:lpstr>Plan S</vt:lpstr>
      <vt:lpstr>The long way to Open Access</vt:lpstr>
      <vt:lpstr>OA: where we stand</vt:lpstr>
      <vt:lpstr>But internationally…</vt:lpstr>
      <vt:lpstr>Main characterics of Plan S</vt:lpstr>
      <vt:lpstr>Who is Coalition S?</vt:lpstr>
      <vt:lpstr>Proposed routes to compliance with Plan S</vt:lpstr>
      <vt:lpstr>Support, monitoring, evaluation</vt:lpstr>
      <vt:lpstr>From principles to implementation</vt:lpstr>
      <vt:lpstr>Plan S and SCOAP3</vt:lpstr>
      <vt:lpstr>Is SCOAP3 compliant?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2018-04-24T10:56:29Z</dcterms:created>
  <dcterms:modified xsi:type="dcterms:W3CDTF">2019-02-14T12:00:12Z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0x010100F78672B7715FC441A65B9839C8E6537C00747C38E58A59B54AB599F64CEC654BE5</vt:lpwstr>
  </property>
</Properties>
</file>