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presentation.xml" ContentType="application/vnd.openxmlformats-officedocument.presentationml.presentation.main+xml"/>
  <Default Extension="wdp" ContentType="image/vnd.ms-photo"/>
  <Override PartName="/ppt/handoutMasters/handoutMaster1.xml" ContentType="application/vnd.openxmlformats-officedocument.presentationml.handoutMaster+xml"/>
  <Override PartName="/ppt/slideLayouts/slideLayout7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notesMasters/notesMaster1.xml" ContentType="application/vnd.openxmlformats-officedocument.presentationml.notesMaster+xml"/>
  <Default Extension="gif" ContentType="image/gif"/>
  <Override PartName="/ppt/slideLayouts/slideLayout5.xml" ContentType="application/vnd.openxmlformats-officedocument.presentationml.slideLayout+xml"/>
  <Default Extension="pdf" ContentType="application/pdf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543" r:id="rId2"/>
    <p:sldId id="519" r:id="rId3"/>
    <p:sldId id="547" r:id="rId4"/>
  </p:sldIdLst>
  <p:sldSz cx="12192000" cy="6858000"/>
  <p:notesSz cx="7023100" cy="93091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35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prstClr val="red"/>
    </p:penClr>
    <p:extLst>
      <p:ext uri="{EC167BDD-8182-4AB7-AECC-EB403E3ABB37}">
        <p14:laserClr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  </p:ext>
    </p:extLst>
  </p:showPr>
  <p:clrMru>
    <a:srgbClr val="FF0000"/>
    <a:srgbClr val="FF6600"/>
    <a:srgbClr val="0066FF"/>
    <a:srgbClr val="FFFF00"/>
    <a:srgbClr val="66FF33"/>
    <a:srgbClr val="808080"/>
    <a:srgbClr val="FFFF66"/>
    <a:srgbClr val="CCFFFF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8985" autoAdjust="0"/>
    <p:restoredTop sz="94954" autoAdjust="0"/>
  </p:normalViewPr>
  <p:slideViewPr>
    <p:cSldViewPr>
      <p:cViewPr varScale="1">
        <p:scale>
          <a:sx n="97" d="100"/>
          <a:sy n="97" d="100"/>
        </p:scale>
        <p:origin x="-120" y="-264"/>
      </p:cViewPr>
      <p:guideLst>
        <p:guide orient="horz" pos="3552"/>
        <p:guide pos="3840"/>
      </p:guideLst>
    </p:cSldViewPr>
  </p:slideViewPr>
  <p:outlineViewPr>
    <p:cViewPr>
      <p:scale>
        <a:sx n="25" d="100"/>
        <a:sy n="25" d="100"/>
      </p:scale>
      <p:origin x="0" y="-5938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-709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6" Type="http://schemas.openxmlformats.org/officeDocument/2006/relationships/handoutMaster" Target="handoutMasters/handoutMaster1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30213" y="703263"/>
            <a:ext cx="6183312" cy="3479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22775"/>
            <a:ext cx="5151437" cy="4187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4845" tIns="46622" rIns="94845" bIns="466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0"/>
            <a:r>
              <a:rPr lang="en-GB" noProof="0" smtClean="0"/>
              <a:t>Second level</a:t>
            </a:r>
          </a:p>
          <a:p>
            <a:pPr lvl="0"/>
            <a:r>
              <a:rPr lang="en-GB" noProof="0" smtClean="0"/>
              <a:t>Third level</a:t>
            </a:r>
          </a:p>
          <a:p>
            <a:pPr lvl="0"/>
            <a:r>
              <a:rPr lang="en-GB" noProof="0" smtClean="0"/>
              <a:t>Fourth level</a:t>
            </a:r>
          </a:p>
          <a:p>
            <a:pPr lvl="0"/>
            <a:r>
              <a:rPr lang="en-GB" noProof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91171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17480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14623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6133" y="457200"/>
            <a:ext cx="2726267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3" y="457200"/>
            <a:ext cx="7975600" cy="4572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07275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7" y="457200"/>
            <a:ext cx="10363200" cy="800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11726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Tx/>
              <a:buBlip>
                <a:blip r:embed="rId2"/>
              </a:buBlip>
              <a:defRPr/>
            </a:lvl1pPr>
            <a:lvl2pPr marL="742950" indent="-28575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72012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73294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72823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40919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0959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77247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1059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200"/>
            </a:lvl1pPr>
            <a:lvl2pPr marL="7429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2800"/>
            </a:lvl2pPr>
            <a:lvl3pPr marL="12573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400"/>
            </a:lvl3pPr>
            <a:lvl4pPr marL="17145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4pPr>
            <a:lvl5pPr marL="21717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62045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48267" y="457200"/>
            <a:ext cx="10363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333" y="1657350"/>
            <a:ext cx="10905067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 </a:t>
            </a:r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4343400" y="6305550"/>
            <a:ext cx="3962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altLang="en-US" sz="1200" dirty="0" smtClean="0">
                <a:solidFill>
                  <a:schemeClr val="tx1"/>
                </a:solidFill>
                <a:latin typeface="Verdana"/>
                <a:cs typeface="Verdana"/>
              </a:rPr>
              <a:t>Peter</a:t>
            </a:r>
            <a:r>
              <a:rPr lang="en-GB" altLang="en-US" sz="1200" baseline="0" dirty="0" smtClean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lang="en-GB" altLang="en-US" sz="1200" baseline="0" dirty="0" err="1" smtClean="0">
                <a:solidFill>
                  <a:schemeClr val="tx1"/>
                </a:solidFill>
                <a:latin typeface="Verdana"/>
                <a:cs typeface="Verdana"/>
              </a:rPr>
              <a:t>Kluit</a:t>
            </a:r>
            <a:r>
              <a:rPr lang="en-GB" altLang="en-US" sz="1200" baseline="0" dirty="0" smtClean="0">
                <a:solidFill>
                  <a:schemeClr val="tx1"/>
                </a:solidFill>
                <a:latin typeface="Verdana"/>
                <a:cs typeface="Verdana"/>
              </a:rPr>
              <a:t> (</a:t>
            </a:r>
            <a:r>
              <a:rPr lang="en-GB" altLang="en-US" sz="1200" baseline="0" dirty="0" err="1" smtClean="0">
                <a:solidFill>
                  <a:schemeClr val="tx1"/>
                </a:solidFill>
                <a:latin typeface="Verdana"/>
                <a:cs typeface="Verdana"/>
              </a:rPr>
              <a:t>Nikhef</a:t>
            </a:r>
            <a:r>
              <a:rPr lang="en-GB" altLang="en-US" sz="1200" baseline="0" dirty="0" smtClean="0">
                <a:solidFill>
                  <a:schemeClr val="tx1"/>
                </a:solidFill>
                <a:latin typeface="Verdana"/>
                <a:cs typeface="Verdana"/>
              </a:rPr>
              <a:t>)</a:t>
            </a:r>
            <a:endParaRPr lang="en-GB" altLang="en-US" sz="1200" dirty="0" smtClean="0">
              <a:solidFill>
                <a:schemeClr val="tx1"/>
              </a:solidFill>
              <a:latin typeface="Verdana"/>
              <a:cs typeface="Verdana"/>
            </a:endParaRP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8940800" y="622935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GB" altLang="en-US" sz="800" smtClean="0">
                <a:solidFill>
                  <a:schemeClr val="bg2"/>
                </a:solidFill>
              </a:rPr>
              <a:t> </a:t>
            </a:r>
            <a:fld id="{50F9948D-FA28-478D-A82E-F93DDFBE36D5}" type="slidenum">
              <a:rPr lang="en-GB" altLang="en-US" sz="800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GB" altLang="en-US" sz="800" smtClean="0">
              <a:solidFill>
                <a:schemeClr val="bg2"/>
              </a:solidFill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533400" y="6460282"/>
            <a:ext cx="4906061" cy="24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700" dirty="0" smtClean="0">
                <a:solidFill>
                  <a:schemeClr val="bg2"/>
                </a:solidFill>
                <a:latin typeface="Verdana"/>
                <a:cs typeface="Verdana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ILC Lepton Collider highlight staff</a:t>
            </a:r>
            <a:r>
              <a:rPr lang="en-US" sz="1200" kern="1200" baseline="0" dirty="0" smtClean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 meeting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february</a:t>
            </a:r>
            <a:r>
              <a:rPr lang="en-US" sz="1200" kern="1200" baseline="0" dirty="0" smtClean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 2019</a:t>
            </a:r>
            <a:endParaRPr lang="en-GB" altLang="en-US" sz="900" dirty="0" smtClean="0">
              <a:latin typeface="Verdana"/>
              <a:cs typeface="Verdan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Monotype Sorts"/>
        <a:buChar char="u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Monotype Sorts"/>
        <a:buChar char="l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n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/>
        <a:buChar char="u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l"/>
        <a:defRPr sz="1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41.png"/><Relationship Id="rId7" Type="http://schemas.openxmlformats.org/officeDocument/2006/relationships/image" Target="../media/image5.gif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6" Type="http://schemas.openxmlformats.org/officeDocument/2006/relationships/image" Target="../media/image13.png"/><Relationship Id="rId7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df"/><Relationship Id="rId5" Type="http://schemas.openxmlformats.org/officeDocument/2006/relationships/image" Target="../media/image17.png"/><Relationship Id="rId6" Type="http://schemas.openxmlformats.org/officeDocument/2006/relationships/image" Target="../media/image18.pdf"/><Relationship Id="rId7" Type="http://schemas.openxmlformats.org/officeDocument/2006/relationships/image" Target="../media/image19.png"/><Relationship Id="rId8" Type="http://schemas.openxmlformats.org/officeDocument/2006/relationships/image" Target="../media/image20.pdf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1" Type="http://schemas.openxmlformats.org/officeDocument/2006/relationships/image" Target="../media/image181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d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932529" y="2306472"/>
            <a:ext cx="3469942" cy="2057399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311798" y="291480"/>
            <a:ext cx="5208042" cy="1080120"/>
          </a:xfrm>
        </p:spPr>
        <p:txBody>
          <a:bodyPr anchor="ctr"/>
          <a:lstStyle/>
          <a:p>
            <a:r>
              <a:rPr lang="en-GB" altLang="en-US" sz="4000" b="0" dirty="0" smtClean="0">
                <a:latin typeface="Verdana"/>
                <a:cs typeface="Verdana"/>
              </a:rPr>
              <a:t>Pixel TPC</a:t>
            </a: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799" t="5901" r="5202" b="18501"/>
          <a:stretch>
            <a:fillRect/>
          </a:stretch>
        </p:blipFill>
        <p:spPr bwMode="auto">
          <a:xfrm flipH="1">
            <a:off x="2895599" y="2298086"/>
            <a:ext cx="2191053" cy="2426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4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DEDC3A7-1097-49CA-8924-8BB5F0DD655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55828"/>
          <a:stretch>
            <a:fillRect/>
          </a:stretch>
        </p:blipFill>
        <p:spPr>
          <a:xfrm>
            <a:off x="609600" y="2487110"/>
            <a:ext cx="1401882" cy="1780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TPC-Pixel-ComAcceptanceZoom.gif"/>
          <p:cNvPicPr>
            <a:picLocks noChangeAspect="1"/>
          </p:cNvPicPr>
          <p:nvPr/>
        </p:nvPicPr>
        <p:blipFill>
          <a:blip r:embed="rId7"/>
          <a:srcRect r="9979"/>
          <a:stretch>
            <a:fillRect/>
          </a:stretch>
        </p:blipFill>
        <p:spPr>
          <a:xfrm>
            <a:off x="8077200" y="1219200"/>
            <a:ext cx="3606870" cy="388620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 flipV="1">
            <a:off x="1371600" y="2743200"/>
            <a:ext cx="1905000" cy="533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4038600" y="2362200"/>
            <a:ext cx="2514600" cy="381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6781800" y="2514600"/>
            <a:ext cx="2819400" cy="762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17176" y="5638800"/>
            <a:ext cx="1089024" cy="69697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219200" y="5100935"/>
            <a:ext cx="975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Verdana"/>
                <a:cs typeface="Verdana"/>
              </a:rPr>
              <a:t>Single chip         Quad             Module                  TPC plane </a:t>
            </a:r>
            <a:endParaRPr lang="en-US" dirty="0">
              <a:latin typeface="Verdana"/>
              <a:cs typeface="Verdan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71600" y="5562600"/>
            <a:ext cx="975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Verdana"/>
                <a:cs typeface="Verdana"/>
              </a:rPr>
              <a:t> 2017                2018              2019                   </a:t>
            </a:r>
            <a:endParaRPr lang="en-US" dirty="0">
              <a:latin typeface="Verdana"/>
              <a:cs typeface="Verdana"/>
            </a:endParaRP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400" y="404814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LCTPClogo_simple.wb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 flipH="1" flipV="1">
            <a:off x="8614521" y="5638800"/>
            <a:ext cx="1291479" cy="738482"/>
          </a:xfrm>
          <a:prstGeom prst="rect">
            <a:avLst/>
          </a:prstGeom>
        </p:spPr>
      </p:pic>
      <p:pic>
        <p:nvPicPr>
          <p:cNvPr id="16" name="Picture 15" descr="bonn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20200" y="304800"/>
            <a:ext cx="2489200" cy="9652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919536" y="245471"/>
            <a:ext cx="8981058" cy="523875"/>
          </a:xfrm>
        </p:spPr>
        <p:txBody>
          <a:bodyPr/>
          <a:lstStyle/>
          <a:p>
            <a:r>
              <a:rPr lang="en-US" altLang="nl-NL" sz="3200" b="0" dirty="0" smtClean="0">
                <a:latin typeface="Verdana"/>
                <a:cs typeface="Verdana"/>
              </a:rPr>
              <a:t>QUAD test beam in Bonn (October 2018)</a:t>
            </a:r>
            <a:endParaRPr lang="nl-NL" altLang="nl-NL" sz="3200" b="0" dirty="0" smtClean="0">
              <a:latin typeface="Verdana"/>
              <a:cs typeface="Verdana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5826" y="925488"/>
            <a:ext cx="6067373" cy="1665312"/>
          </a:xfrm>
        </p:spPr>
        <p:txBody>
          <a:bodyPr/>
          <a:lstStyle/>
          <a:p>
            <a:r>
              <a:rPr lang="en-US" dirty="0">
                <a:latin typeface="Verdana"/>
                <a:cs typeface="Verdana"/>
              </a:rPr>
              <a:t>ELSA: 2.5 GeV electrons</a:t>
            </a:r>
          </a:p>
          <a:p>
            <a:r>
              <a:rPr lang="en-US" dirty="0">
                <a:latin typeface="Verdana"/>
                <a:cs typeface="Verdana"/>
              </a:rPr>
              <a:t>Tracks referenced by Mimosa </a:t>
            </a:r>
            <a:r>
              <a:rPr lang="en-US" dirty="0" smtClean="0">
                <a:latin typeface="Verdana"/>
                <a:cs typeface="Verdana"/>
              </a:rPr>
              <a:t>telescope</a:t>
            </a:r>
          </a:p>
          <a:p>
            <a:r>
              <a:rPr lang="en-US" dirty="0" smtClean="0">
                <a:latin typeface="Verdana"/>
                <a:cs typeface="Verdana"/>
              </a:rPr>
              <a:t>QUAD sandwiched between </a:t>
            </a:r>
            <a:r>
              <a:rPr lang="en-US" smtClean="0">
                <a:latin typeface="Verdana"/>
                <a:cs typeface="Verdana"/>
              </a:rPr>
              <a:t>Mimosa planes</a:t>
            </a:r>
          </a:p>
          <a:p>
            <a:pPr lvl="1"/>
            <a:r>
              <a:rPr lang="en-US" dirty="0" smtClean="0">
                <a:latin typeface="Verdana"/>
                <a:cs typeface="Verdana"/>
              </a:rPr>
              <a:t>Largely improved track definition</a:t>
            </a:r>
          </a:p>
          <a:p>
            <a:r>
              <a:rPr lang="en-US" dirty="0">
                <a:latin typeface="Verdana"/>
                <a:cs typeface="Verdana"/>
              </a:rPr>
              <a:t>Gas: </a:t>
            </a:r>
            <a:r>
              <a:rPr lang="en-US" dirty="0" err="1">
                <a:latin typeface="Verdana"/>
                <a:cs typeface="Verdana"/>
              </a:rPr>
              <a:t>Ar</a:t>
            </a:r>
            <a:r>
              <a:rPr lang="en-US" dirty="0">
                <a:latin typeface="Verdana"/>
                <a:cs typeface="Verdana"/>
              </a:rPr>
              <a:t>/CF</a:t>
            </a:r>
            <a:r>
              <a:rPr lang="en-US" baseline="-25000" dirty="0">
                <a:latin typeface="Verdana"/>
                <a:cs typeface="Verdana"/>
              </a:rPr>
              <a:t>4</a:t>
            </a:r>
            <a:r>
              <a:rPr lang="en-US" dirty="0">
                <a:latin typeface="Verdana"/>
                <a:cs typeface="Verdana"/>
              </a:rPr>
              <a:t>/iC</a:t>
            </a:r>
            <a:r>
              <a:rPr lang="en-US" baseline="-25000" dirty="0">
                <a:latin typeface="Verdana"/>
                <a:cs typeface="Verdana"/>
              </a:rPr>
              <a:t>4</a:t>
            </a:r>
            <a:r>
              <a:rPr lang="en-US" dirty="0">
                <a:latin typeface="Verdana"/>
                <a:cs typeface="Verdana"/>
              </a:rPr>
              <a:t>H</a:t>
            </a:r>
            <a:r>
              <a:rPr lang="en-US" baseline="-25000" dirty="0">
                <a:latin typeface="Verdana"/>
                <a:cs typeface="Verdana"/>
              </a:rPr>
              <a:t>10</a:t>
            </a:r>
            <a:r>
              <a:rPr lang="en-US" dirty="0">
                <a:latin typeface="Verdana"/>
                <a:cs typeface="Verdana"/>
              </a:rPr>
              <a:t> 95/3/2 (T2K</a:t>
            </a:r>
            <a:r>
              <a:rPr lang="en-US" dirty="0" smtClean="0">
                <a:latin typeface="Verdana"/>
                <a:cs typeface="Verdana"/>
              </a:rPr>
              <a:t>)</a:t>
            </a:r>
          </a:p>
          <a:p>
            <a:r>
              <a:rPr lang="en-US" dirty="0">
                <a:latin typeface="Verdana"/>
                <a:cs typeface="Verdana"/>
              </a:rPr>
              <a:t>E</a:t>
            </a:r>
            <a:r>
              <a:rPr lang="en-US" baseline="-25000" dirty="0">
                <a:latin typeface="Verdana"/>
                <a:cs typeface="Verdana"/>
              </a:rPr>
              <a:t>d</a:t>
            </a:r>
            <a:r>
              <a:rPr lang="en-US" dirty="0">
                <a:latin typeface="Verdana"/>
                <a:cs typeface="Verdana"/>
              </a:rPr>
              <a:t> = 280 </a:t>
            </a:r>
            <a:r>
              <a:rPr lang="en-US" dirty="0" smtClean="0">
                <a:latin typeface="Verdana"/>
                <a:cs typeface="Verdana"/>
              </a:rPr>
              <a:t>V/cm, </a:t>
            </a:r>
            <a:r>
              <a:rPr lang="en-US" dirty="0" err="1" smtClean="0">
                <a:latin typeface="Verdana"/>
                <a:cs typeface="Verdana"/>
              </a:rPr>
              <a:t>V</a:t>
            </a:r>
            <a:r>
              <a:rPr lang="en-US" baseline="-25000" dirty="0" err="1" smtClean="0">
                <a:latin typeface="Verdana"/>
                <a:cs typeface="Verdana"/>
              </a:rPr>
              <a:t>grid</a:t>
            </a:r>
            <a:r>
              <a:rPr lang="en-US" dirty="0" smtClean="0">
                <a:latin typeface="Verdana"/>
                <a:cs typeface="Verdana"/>
              </a:rPr>
              <a:t> </a:t>
            </a:r>
            <a:r>
              <a:rPr lang="en-US" dirty="0">
                <a:latin typeface="Verdana"/>
                <a:cs typeface="Verdana"/>
              </a:rPr>
              <a:t>= </a:t>
            </a:r>
            <a:r>
              <a:rPr lang="en-US" dirty="0" smtClean="0">
                <a:latin typeface="Verdana"/>
                <a:cs typeface="Verdana"/>
              </a:rPr>
              <a:t>-300 V</a:t>
            </a:r>
          </a:p>
          <a:p>
            <a:r>
              <a:rPr lang="en-US" dirty="0" smtClean="0">
                <a:latin typeface="Verdana"/>
                <a:cs typeface="Verdana"/>
              </a:rPr>
              <a:t>Typical beam height above the chip: ~1 cm</a:t>
            </a:r>
            <a:endParaRPr lang="en-US" dirty="0">
              <a:latin typeface="Verdana"/>
              <a:cs typeface="Verdana"/>
            </a:endParaRPr>
          </a:p>
          <a:p>
            <a:endParaRPr lang="en-US" sz="2000" dirty="0"/>
          </a:p>
          <a:p>
            <a:endParaRPr lang="nl-NL" sz="2000" dirty="0"/>
          </a:p>
        </p:txBody>
      </p:sp>
      <p:pic>
        <p:nvPicPr>
          <p:cNvPr id="7" name="Afbeelding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093168D-F28D-4DC4-9373-B8D1FF6E9C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7329" t="24330" r="22391" b="31225"/>
          <a:stretch/>
        </p:blipFill>
        <p:spPr>
          <a:xfrm>
            <a:off x="8187339" y="4005064"/>
            <a:ext cx="3866824" cy="25635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587270" y="3212976"/>
            <a:ext cx="6483164" cy="2917424"/>
          </a:xfrm>
          <a:prstGeom prst="rect">
            <a:avLst/>
          </a:prstGeom>
        </p:spPr>
      </p:pic>
      <p:sp>
        <p:nvSpPr>
          <p:cNvPr id="40" name="TextBox 6"/>
          <p:cNvSpPr txBox="1">
            <a:spLocks noChangeArrowheads="1"/>
          </p:cNvSpPr>
          <p:nvPr/>
        </p:nvSpPr>
        <p:spPr bwMode="auto">
          <a:xfrm>
            <a:off x="5202237" y="6305490"/>
            <a:ext cx="1655763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nl-NL" sz="2000" dirty="0">
                <a:latin typeface="Verdana"/>
                <a:cs typeface="Verdana"/>
              </a:rPr>
              <a:t>Field cage</a:t>
            </a:r>
            <a:endParaRPr lang="nl-NL" altLang="nl-NL" sz="2000" dirty="0">
              <a:latin typeface="Verdana"/>
              <a:cs typeface="Verdana"/>
            </a:endParaRPr>
          </a:p>
        </p:txBody>
      </p:sp>
      <p:cxnSp>
        <p:nvCxnSpPr>
          <p:cNvPr id="41" name="Straight Arrow Connector 7"/>
          <p:cNvCxnSpPr>
            <a:cxnSpLocks noChangeShapeType="1"/>
          </p:cNvCxnSpPr>
          <p:nvPr/>
        </p:nvCxnSpPr>
        <p:spPr bwMode="auto">
          <a:xfrm flipH="1">
            <a:off x="5154615" y="2924944"/>
            <a:ext cx="1392238" cy="1393825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42" name="TextBox 8"/>
          <p:cNvSpPr txBox="1">
            <a:spLocks noChangeArrowheads="1"/>
          </p:cNvSpPr>
          <p:nvPr/>
        </p:nvSpPr>
        <p:spPr bwMode="auto">
          <a:xfrm>
            <a:off x="6096000" y="2509837"/>
            <a:ext cx="16557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nl-NL" dirty="0">
                <a:latin typeface="Verdana"/>
                <a:cs typeface="Verdana"/>
              </a:rPr>
              <a:t>QUAD</a:t>
            </a:r>
            <a:endParaRPr lang="nl-NL" altLang="nl-NL" dirty="0">
              <a:latin typeface="Verdana"/>
              <a:cs typeface="Verdan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66847" y="4488039"/>
            <a:ext cx="1192430" cy="933405"/>
            <a:chOff x="690481" y="3759551"/>
            <a:chExt cx="1192430" cy="933405"/>
          </a:xfrm>
        </p:grpSpPr>
        <p:pic>
          <p:nvPicPr>
            <p:cNvPr id="12" name="Afbeelding 10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6C8B1B4-E13F-498C-AA7A-429B41CCD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821198" y="3759551"/>
              <a:ext cx="855047" cy="569106"/>
            </a:xfrm>
            <a:prstGeom prst="rect">
              <a:avLst/>
            </a:prstGeom>
          </p:spPr>
        </p:pic>
        <p:sp>
          <p:nvSpPr>
            <p:cNvPr id="13" name="Tekstvak 11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5926222-4D10-4D59-BB6F-1D62615819D7}"/>
                </a:ext>
              </a:extLst>
            </p:cNvPr>
            <p:cNvSpPr txBox="1"/>
            <p:nvPr/>
          </p:nvSpPr>
          <p:spPr>
            <a:xfrm>
              <a:off x="690481" y="4231291"/>
              <a:ext cx="11924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@Bonn</a:t>
              </a:r>
              <a:endParaRPr lang="en-GB" dirty="0"/>
            </a:p>
          </p:txBody>
        </p:sp>
      </p:grpSp>
      <p:cxnSp>
        <p:nvCxnSpPr>
          <p:cNvPr id="39" name="Straight Arrow Connector 5"/>
          <p:cNvCxnSpPr>
            <a:cxnSpLocks noChangeShapeType="1"/>
          </p:cNvCxnSpPr>
          <p:nvPr/>
        </p:nvCxnSpPr>
        <p:spPr bwMode="auto">
          <a:xfrm flipH="1" flipV="1">
            <a:off x="5154616" y="4869161"/>
            <a:ext cx="653352" cy="1440159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" name="Straight Arrow Connector 8"/>
          <p:cNvCxnSpPr/>
          <p:nvPr/>
        </p:nvCxnSpPr>
        <p:spPr bwMode="auto">
          <a:xfrm>
            <a:off x="4511824" y="4488039"/>
            <a:ext cx="0" cy="66915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 rot="16200000">
            <a:off x="3783212" y="4699883"/>
            <a:ext cx="761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40 mm</a:t>
            </a:r>
            <a:endParaRPr lang="en-US" sz="1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201" b="1701"/>
          <a:stretch>
            <a:fillRect/>
          </a:stretch>
        </p:blipFill>
        <p:spPr bwMode="auto">
          <a:xfrm>
            <a:off x="8382001" y="1290879"/>
            <a:ext cx="1828800" cy="250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7"/>
          <p:cNvCxnSpPr>
            <a:cxnSpLocks noChangeShapeType="1"/>
          </p:cNvCxnSpPr>
          <p:nvPr/>
        </p:nvCxnSpPr>
        <p:spPr bwMode="auto">
          <a:xfrm flipV="1">
            <a:off x="7162800" y="2590800"/>
            <a:ext cx="2286000" cy="152400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2" name="Rectangle 21"/>
          <p:cNvSpPr/>
          <p:nvPr/>
        </p:nvSpPr>
        <p:spPr>
          <a:xfrm>
            <a:off x="10499938" y="2362200"/>
            <a:ext cx="9300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Verdana"/>
                <a:cs typeface="Verdana"/>
              </a:rPr>
              <a:t>guard</a:t>
            </a:r>
            <a:endParaRPr lang="en-US" sz="2000" dirty="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6" y="213956"/>
            <a:ext cx="10363200" cy="800100"/>
          </a:xfrm>
        </p:spPr>
        <p:txBody>
          <a:bodyPr/>
          <a:lstStyle/>
          <a:p>
            <a:r>
              <a:rPr lang="nl-NL" sz="4000" b="0" dirty="0" smtClean="0">
                <a:latin typeface="Verdana"/>
                <a:cs typeface="Verdana"/>
              </a:rPr>
              <a:t>QUAD single hit </a:t>
            </a:r>
            <a:r>
              <a:rPr lang="nl-NL" sz="4000" b="0" dirty="0" err="1" smtClean="0">
                <a:latin typeface="Verdana"/>
                <a:cs typeface="Verdana"/>
              </a:rPr>
              <a:t>resolution</a:t>
            </a:r>
            <a:endParaRPr lang="nl-NL" sz="4000" b="0" dirty="0">
              <a:latin typeface="Verdana"/>
              <a:cs typeface="Verdana"/>
            </a:endParaRPr>
          </a:p>
        </p:txBody>
      </p:sp>
      <p:pic>
        <p:nvPicPr>
          <p:cNvPr id="18" name="Picture 17" descr="diffx_qua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79854" y="1219200"/>
            <a:ext cx="3706346" cy="2667000"/>
          </a:xfrm>
          <a:prstGeom prst="rect">
            <a:avLst/>
          </a:prstGeom>
        </p:spPr>
      </p:pic>
      <p:pic>
        <p:nvPicPr>
          <p:cNvPr id="19" name="Picture 18" descr="diffz_qua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28600" y="3810000"/>
            <a:ext cx="3581400" cy="257709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219200" y="986135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Verdana"/>
                <a:cs typeface="Verdana"/>
              </a:rPr>
              <a:t>Transverse</a:t>
            </a:r>
            <a:endParaRPr lang="en-US" sz="2000" dirty="0">
              <a:latin typeface="Verdana"/>
              <a:cs typeface="Verdana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92141" y="3657600"/>
            <a:ext cx="1598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Verdana"/>
                <a:cs typeface="Verdana"/>
              </a:rPr>
              <a:t>Longitudinal</a:t>
            </a:r>
            <a:endParaRPr lang="en-US" sz="1800" dirty="0">
              <a:latin typeface="Verdana"/>
              <a:cs typeface="Verdan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14400" y="1600200"/>
            <a:ext cx="15240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Verdana"/>
                <a:cs typeface="Verdana"/>
              </a:rPr>
              <a:t>Preliminary</a:t>
            </a:r>
            <a:endParaRPr lang="en-US" sz="1800" dirty="0">
              <a:latin typeface="Verdana"/>
              <a:cs typeface="Verdana"/>
            </a:endParaRPr>
          </a:p>
        </p:txBody>
      </p:sp>
      <p:pic>
        <p:nvPicPr>
          <p:cNvPr id="11" name="Picture 10" descr="x_cor_1000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038600" y="2133600"/>
            <a:ext cx="3653139" cy="3962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038600" y="1371600"/>
            <a:ext cx="3505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Verdana"/>
                <a:cs typeface="Verdana"/>
              </a:rPr>
              <a:t>Quad top view </a:t>
            </a:r>
          </a:p>
          <a:p>
            <a:pPr algn="ctr"/>
            <a:r>
              <a:rPr lang="en-US" sz="2000" dirty="0" smtClean="0">
                <a:latin typeface="Verdana"/>
                <a:cs typeface="Verdana"/>
              </a:rPr>
              <a:t>Transverse deformations</a:t>
            </a:r>
            <a:endParaRPr lang="en-US" sz="2000" dirty="0">
              <a:latin typeface="Verdana"/>
              <a:cs typeface="Verdana"/>
            </a:endParaRPr>
          </a:p>
        </p:txBody>
      </p:sp>
      <p:pic>
        <p:nvPicPr>
          <p:cNvPr id="15" name="Picture 14" descr="freq_1000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8229599" y="1219200"/>
            <a:ext cx="3388659" cy="24384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077200" y="3993142"/>
            <a:ext cx="3810000" cy="2179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800" kern="0" dirty="0" smtClean="0">
                <a:solidFill>
                  <a:srgbClr val="000000"/>
                </a:solidFill>
                <a:latin typeface="Verdana"/>
                <a:cs typeface="Verdana"/>
              </a:rPr>
              <a:t>RMS of the mean residuals are 26 </a:t>
            </a:r>
            <a:r>
              <a:rPr lang="en-US" sz="1800" kern="0" dirty="0" err="1" smtClean="0">
                <a:solidFill>
                  <a:srgbClr val="000000"/>
                </a:solidFill>
                <a:latin typeface="Verdana"/>
                <a:cs typeface="Verdana"/>
              </a:rPr>
              <a:t>μm</a:t>
            </a:r>
            <a:r>
              <a:rPr lang="en-US" sz="1800" kern="0" dirty="0" smtClean="0">
                <a:solidFill>
                  <a:srgbClr val="000000"/>
                </a:solidFill>
                <a:latin typeface="Verdana"/>
                <a:cs typeface="Verdana"/>
              </a:rPr>
              <a:t> over the whole QUAD</a:t>
            </a: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nl-NL" sz="1800" dirty="0" smtClean="0">
                <a:latin typeface="Verdana"/>
                <a:cs typeface="Verdana"/>
              </a:rPr>
              <a:t>For module: </a:t>
            </a:r>
            <a:r>
              <a:rPr lang="nl-NL" sz="1800" dirty="0" err="1" smtClean="0">
                <a:latin typeface="Verdana"/>
                <a:cs typeface="Verdana"/>
              </a:rPr>
              <a:t>add</a:t>
            </a:r>
            <a:r>
              <a:rPr lang="nl-NL" sz="1800" dirty="0" smtClean="0">
                <a:latin typeface="Verdana"/>
                <a:cs typeface="Verdana"/>
              </a:rPr>
              <a:t> proper </a:t>
            </a:r>
            <a:r>
              <a:rPr lang="nl-NL" sz="1800" dirty="0" err="1" smtClean="0">
                <a:latin typeface="Verdana"/>
                <a:cs typeface="Verdana"/>
              </a:rPr>
              <a:t>guard</a:t>
            </a:r>
            <a:r>
              <a:rPr lang="nl-NL" sz="1800" dirty="0" smtClean="0">
                <a:latin typeface="Verdana"/>
                <a:cs typeface="Verdana"/>
              </a:rPr>
              <a:t> </a:t>
            </a:r>
            <a:r>
              <a:rPr lang="nl-NL" sz="1800" dirty="0" err="1" smtClean="0">
                <a:latin typeface="Verdana"/>
                <a:cs typeface="Verdana"/>
              </a:rPr>
              <a:t>wire</a:t>
            </a:r>
            <a:r>
              <a:rPr lang="nl-NL" sz="1800" dirty="0" smtClean="0">
                <a:latin typeface="Verdana"/>
                <a:cs typeface="Verdana"/>
              </a:rPr>
              <a:t> </a:t>
            </a:r>
            <a:r>
              <a:rPr lang="nl-NL" sz="1800" dirty="0" err="1" smtClean="0">
                <a:latin typeface="Verdana"/>
                <a:cs typeface="Verdana"/>
              </a:rPr>
              <a:t>electrode</a:t>
            </a:r>
            <a:r>
              <a:rPr lang="nl-NL" sz="1800" dirty="0" smtClean="0">
                <a:latin typeface="Verdana"/>
                <a:cs typeface="Verdana"/>
              </a:rPr>
              <a:t> over chip </a:t>
            </a:r>
            <a:r>
              <a:rPr lang="nl-NL" sz="1800" dirty="0" err="1" smtClean="0">
                <a:latin typeface="Verdana"/>
                <a:cs typeface="Verdana"/>
              </a:rPr>
              <a:t>boundaries</a:t>
            </a:r>
            <a:r>
              <a:rPr lang="nl-NL" sz="1800" dirty="0" smtClean="0">
                <a:latin typeface="Verdana"/>
                <a:cs typeface="Verdana"/>
              </a:rPr>
              <a:t> </a:t>
            </a: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endParaRPr lang="en-US" sz="2000" kern="0" dirty="0" smtClean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33405" y="3810000"/>
            <a:ext cx="7337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Verdana"/>
                <a:cs typeface="Verdana"/>
              </a:rPr>
              <a:t>Guard</a:t>
            </a:r>
            <a:endParaRPr lang="en-US" sz="1400" dirty="0">
              <a:latin typeface="Verdana"/>
              <a:cs typeface="Verdana"/>
            </a:endParaRPr>
          </a:p>
        </p:txBody>
      </p:sp>
      <p:sp>
        <p:nvSpPr>
          <p:cNvPr id="21" name="TextBox 20"/>
          <p:cNvSpPr txBox="1"/>
          <p:nvPr/>
        </p:nvSpPr>
        <p:spPr>
          <a:xfrm rot="2198669">
            <a:off x="10177293" y="2081369"/>
            <a:ext cx="1203602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Verdana"/>
                <a:cs typeface="Verdana"/>
              </a:rPr>
              <a:t>Preliminary</a:t>
            </a:r>
            <a:endParaRPr lang="en-US" sz="1400" dirty="0">
              <a:latin typeface="Verdana"/>
              <a:cs typeface="Verdana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V="1">
            <a:off x="6553200" y="2514600"/>
            <a:ext cx="2514600" cy="40029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67012" t="9217" b="15205"/>
          <a:stretch/>
        </p:blipFill>
        <p:spPr>
          <a:xfrm rot="5400000">
            <a:off x="5317992" y="3412992"/>
            <a:ext cx="684545" cy="1176271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6022071" y="3776246"/>
            <a:ext cx="9121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Verdana"/>
                <a:cs typeface="Verdana"/>
              </a:rPr>
              <a:t>ground</a:t>
            </a:r>
            <a:endParaRPr lang="en-US" sz="1600" dirty="0">
              <a:latin typeface="Verdana"/>
              <a:cs typeface="Verdana"/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>
            <a:off x="5638800" y="3962400"/>
            <a:ext cx="304800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>
            <a:off x="5638800" y="4038600"/>
            <a:ext cx="2514600" cy="104750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9409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o">
  <a:themeElements>
    <a:clrScheme name="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m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m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9091683</TotalTime>
  <Pages>11</Pages>
  <Words>123</Words>
  <Application>Microsoft Office PowerPoint</Application>
  <PresentationFormat>Custom</PresentationFormat>
  <Paragraphs>27</Paragraphs>
  <Slides>3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Como</vt:lpstr>
      <vt:lpstr>Pixel TPC</vt:lpstr>
      <vt:lpstr>QUAD test beam in Bonn (October 2018)</vt:lpstr>
      <vt:lpstr>QUAD single hit resolution</vt:lpstr>
    </vt:vector>
  </TitlesOfParts>
  <Manager/>
  <Company>NIKHEF</Company>
  <LinksUpToDate>false</LinksUpToDate>
  <SharedDoc>false</SharedDoc>
  <HyperlinkBase/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ILC Lepton Collider</dc:title>
  <dc:subject/>
  <dc:creator>Peter Kluit </dc:creator>
  <cp:keywords/>
  <dc:description/>
  <cp:lastModifiedBy>Peter Kluit</cp:lastModifiedBy>
  <cp:revision>2262</cp:revision>
  <cp:lastPrinted>2002-02-06T08:01:21Z</cp:lastPrinted>
  <dcterms:created xsi:type="dcterms:W3CDTF">2019-02-13T15:18:15Z</dcterms:created>
  <dcterms:modified xsi:type="dcterms:W3CDTF">2019-02-13T15:18:45Z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F.Hartjes@nikhef.nl</vt:lpwstr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\\Nikhefh\CT www\pub\techphys\diamond</vt:lpwstr>
  </property>
</Properties>
</file>